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handoutMasterIdLst>
    <p:handoutMasterId r:id="rId39"/>
  </p:handoutMasterIdLst>
  <p:sldIdLst>
    <p:sldId id="256" r:id="rId2"/>
    <p:sldId id="361" r:id="rId3"/>
    <p:sldId id="258" r:id="rId4"/>
    <p:sldId id="275" r:id="rId5"/>
    <p:sldId id="268" r:id="rId6"/>
    <p:sldId id="277" r:id="rId7"/>
    <p:sldId id="279" r:id="rId8"/>
    <p:sldId id="280" r:id="rId9"/>
    <p:sldId id="281" r:id="rId10"/>
    <p:sldId id="282" r:id="rId11"/>
    <p:sldId id="283" r:id="rId12"/>
    <p:sldId id="284" r:id="rId13"/>
    <p:sldId id="286" r:id="rId14"/>
    <p:sldId id="287" r:id="rId15"/>
    <p:sldId id="288" r:id="rId16"/>
    <p:sldId id="289" r:id="rId17"/>
    <p:sldId id="292" r:id="rId18"/>
    <p:sldId id="293" r:id="rId19"/>
    <p:sldId id="294" r:id="rId20"/>
    <p:sldId id="295" r:id="rId21"/>
    <p:sldId id="297" r:id="rId22"/>
    <p:sldId id="337" r:id="rId23"/>
    <p:sldId id="360" r:id="rId24"/>
    <p:sldId id="357" r:id="rId25"/>
    <p:sldId id="358" r:id="rId26"/>
    <p:sldId id="341" r:id="rId27"/>
    <p:sldId id="339" r:id="rId28"/>
    <p:sldId id="347" r:id="rId29"/>
    <p:sldId id="350" r:id="rId30"/>
    <p:sldId id="348" r:id="rId31"/>
    <p:sldId id="353" r:id="rId32"/>
    <p:sldId id="359" r:id="rId33"/>
    <p:sldId id="312" r:id="rId34"/>
    <p:sldId id="314" r:id="rId35"/>
    <p:sldId id="313" r:id="rId36"/>
    <p:sldId id="333" r:id="rId37"/>
  </p:sldIdLst>
  <p:sldSz cx="9144000" cy="6858000" type="screen4x3"/>
  <p:notesSz cx="6934200" cy="9220200"/>
  <p:defaultTextStyle>
    <a:defPPr>
      <a:defRPr lang="zh-CN"/>
    </a:defPPr>
    <a:lvl1pPr algn="ctr" rtl="0" fontAlgn="base">
      <a:spcBef>
        <a:spcPct val="0"/>
      </a:spcBef>
      <a:spcAft>
        <a:spcPct val="0"/>
      </a:spcAft>
      <a:defRPr sz="1400" kern="1200">
        <a:solidFill>
          <a:schemeClr val="tx1"/>
        </a:solidFill>
        <a:latin typeface="Arial" charset="0"/>
        <a:ea typeface="宋体" charset="-122"/>
        <a:cs typeface="+mn-cs"/>
      </a:defRPr>
    </a:lvl1pPr>
    <a:lvl2pPr marL="457200" algn="ctr" rtl="0" fontAlgn="base">
      <a:spcBef>
        <a:spcPct val="0"/>
      </a:spcBef>
      <a:spcAft>
        <a:spcPct val="0"/>
      </a:spcAft>
      <a:defRPr sz="1400" kern="1200">
        <a:solidFill>
          <a:schemeClr val="tx1"/>
        </a:solidFill>
        <a:latin typeface="Arial" charset="0"/>
        <a:ea typeface="宋体" charset="-122"/>
        <a:cs typeface="+mn-cs"/>
      </a:defRPr>
    </a:lvl2pPr>
    <a:lvl3pPr marL="914400" algn="ctr" rtl="0" fontAlgn="base">
      <a:spcBef>
        <a:spcPct val="0"/>
      </a:spcBef>
      <a:spcAft>
        <a:spcPct val="0"/>
      </a:spcAft>
      <a:defRPr sz="1400" kern="1200">
        <a:solidFill>
          <a:schemeClr val="tx1"/>
        </a:solidFill>
        <a:latin typeface="Arial" charset="0"/>
        <a:ea typeface="宋体" charset="-122"/>
        <a:cs typeface="+mn-cs"/>
      </a:defRPr>
    </a:lvl3pPr>
    <a:lvl4pPr marL="1371600" algn="ctr" rtl="0" fontAlgn="base">
      <a:spcBef>
        <a:spcPct val="0"/>
      </a:spcBef>
      <a:spcAft>
        <a:spcPct val="0"/>
      </a:spcAft>
      <a:defRPr sz="1400" kern="1200">
        <a:solidFill>
          <a:schemeClr val="tx1"/>
        </a:solidFill>
        <a:latin typeface="Arial" charset="0"/>
        <a:ea typeface="宋体" charset="-122"/>
        <a:cs typeface="+mn-cs"/>
      </a:defRPr>
    </a:lvl4pPr>
    <a:lvl5pPr marL="1828800" algn="ctr" rtl="0" fontAlgn="base">
      <a:spcBef>
        <a:spcPct val="0"/>
      </a:spcBef>
      <a:spcAft>
        <a:spcPct val="0"/>
      </a:spcAft>
      <a:defRPr sz="1400" kern="1200">
        <a:solidFill>
          <a:schemeClr val="tx1"/>
        </a:solidFill>
        <a:latin typeface="Arial" charset="0"/>
        <a:ea typeface="宋体" charset="-122"/>
        <a:cs typeface="+mn-cs"/>
      </a:defRPr>
    </a:lvl5pPr>
    <a:lvl6pPr marL="2286000" algn="l" defTabSz="914400" rtl="0" eaLnBrk="1" latinLnBrk="0" hangingPunct="1">
      <a:defRPr sz="1400" kern="1200">
        <a:solidFill>
          <a:schemeClr val="tx1"/>
        </a:solidFill>
        <a:latin typeface="Arial" charset="0"/>
        <a:ea typeface="宋体" charset="-122"/>
        <a:cs typeface="+mn-cs"/>
      </a:defRPr>
    </a:lvl6pPr>
    <a:lvl7pPr marL="2743200" algn="l" defTabSz="914400" rtl="0" eaLnBrk="1" latinLnBrk="0" hangingPunct="1">
      <a:defRPr sz="1400" kern="1200">
        <a:solidFill>
          <a:schemeClr val="tx1"/>
        </a:solidFill>
        <a:latin typeface="Arial" charset="0"/>
        <a:ea typeface="宋体" charset="-122"/>
        <a:cs typeface="+mn-cs"/>
      </a:defRPr>
    </a:lvl7pPr>
    <a:lvl8pPr marL="3200400" algn="l" defTabSz="914400" rtl="0" eaLnBrk="1" latinLnBrk="0" hangingPunct="1">
      <a:defRPr sz="1400" kern="1200">
        <a:solidFill>
          <a:schemeClr val="tx1"/>
        </a:solidFill>
        <a:latin typeface="Arial" charset="0"/>
        <a:ea typeface="宋体" charset="-122"/>
        <a:cs typeface="+mn-cs"/>
      </a:defRPr>
    </a:lvl8pPr>
    <a:lvl9pPr marL="3657600" algn="l" defTabSz="914400" rtl="0" eaLnBrk="1" latinLnBrk="0" hangingPunct="1">
      <a:defRPr sz="1400" kern="1200">
        <a:solidFill>
          <a:schemeClr val="tx1"/>
        </a:solidFill>
        <a:latin typeface="Arial" charset="0"/>
        <a:ea typeface="宋体" charset="-122"/>
        <a:cs typeface="+mn-cs"/>
      </a:defRPr>
    </a:lvl9pPr>
  </p:defaultTextStyle>
  <p:extLst>
    <p:ext uri="{EFAFB233-063F-42B5-8137-9DF3F51BA10A}">
      <p15:sldGuideLst xmlns:p15="http://schemas.microsoft.com/office/powerpoint/2012/main">
        <p15:guide id="1" orient="horz" pos="3804">
          <p15:clr>
            <a:srgbClr val="A4A3A4"/>
          </p15:clr>
        </p15:guide>
        <p15:guide id="2" pos="272">
          <p15:clr>
            <a:srgbClr val="A4A3A4"/>
          </p15:clr>
        </p15:guide>
        <p15:guide id="3" pos="551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006600"/>
    <a:srgbClr val="CC0000"/>
    <a:srgbClr val="F7E7B5"/>
    <a:srgbClr val="FF9200"/>
    <a:srgbClr val="004D7B"/>
    <a:srgbClr val="FFC269"/>
    <a:srgbClr val="FFD79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0600" autoAdjust="0"/>
    <p:restoredTop sz="78129" autoAdjust="0"/>
  </p:normalViewPr>
  <p:slideViewPr>
    <p:cSldViewPr>
      <p:cViewPr varScale="1">
        <p:scale>
          <a:sx n="58" d="100"/>
          <a:sy n="58" d="100"/>
        </p:scale>
        <p:origin x="1074" y="48"/>
      </p:cViewPr>
      <p:guideLst>
        <p:guide orient="horz" pos="3804"/>
        <p:guide pos="272"/>
        <p:guide pos="5517"/>
      </p:guideLst>
    </p:cSldViewPr>
  </p:slideViewPr>
  <p:notesTextViewPr>
    <p:cViewPr>
      <p:scale>
        <a:sx n="100" d="100"/>
        <a:sy n="100" d="100"/>
      </p:scale>
      <p:origin x="0" y="0"/>
    </p:cViewPr>
  </p:notesTextViewPr>
  <p:sorterViewPr>
    <p:cViewPr>
      <p:scale>
        <a:sx n="66" d="100"/>
        <a:sy n="66" d="100"/>
      </p:scale>
      <p:origin x="0" y="0"/>
    </p:cViewPr>
  </p:sorterViewPr>
  <p:gridSpacing cx="45005" cy="4500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0.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8658" name="Rectangle 2"/>
          <p:cNvSpPr>
            <a:spLocks noGrp="1" noChangeArrowheads="1"/>
          </p:cNvSpPr>
          <p:nvPr>
            <p:ph type="hdr" sz="quarter"/>
          </p:nvPr>
        </p:nvSpPr>
        <p:spPr bwMode="auto">
          <a:xfrm>
            <a:off x="0" y="0"/>
            <a:ext cx="3003550" cy="460375"/>
          </a:xfrm>
          <a:prstGeom prst="rect">
            <a:avLst/>
          </a:prstGeom>
          <a:noFill/>
          <a:ln w="9525">
            <a:noFill/>
            <a:miter lim="800000"/>
            <a:headEnd/>
            <a:tailEnd/>
          </a:ln>
          <a:effectLst/>
        </p:spPr>
        <p:txBody>
          <a:bodyPr vert="horz" wrap="square" lIns="91202" tIns="45601" rIns="91202" bIns="45601" numCol="1" anchor="t" anchorCtr="0" compatLnSpc="1">
            <a:prstTxWarp prst="textNoShape">
              <a:avLst/>
            </a:prstTxWarp>
          </a:bodyPr>
          <a:lstStyle>
            <a:lvl1pPr algn="l" defTabSz="912813">
              <a:defRPr sz="1200"/>
            </a:lvl1pPr>
          </a:lstStyle>
          <a:p>
            <a:pPr>
              <a:defRPr/>
            </a:pPr>
            <a:endParaRPr lang="en-US"/>
          </a:p>
        </p:txBody>
      </p:sp>
      <p:sp>
        <p:nvSpPr>
          <p:cNvPr id="198659" name="Rectangle 3"/>
          <p:cNvSpPr>
            <a:spLocks noGrp="1" noChangeArrowheads="1"/>
          </p:cNvSpPr>
          <p:nvPr>
            <p:ph type="dt" sz="quarter" idx="1"/>
          </p:nvPr>
        </p:nvSpPr>
        <p:spPr bwMode="auto">
          <a:xfrm>
            <a:off x="3929063" y="0"/>
            <a:ext cx="3003550" cy="460375"/>
          </a:xfrm>
          <a:prstGeom prst="rect">
            <a:avLst/>
          </a:prstGeom>
          <a:noFill/>
          <a:ln w="9525">
            <a:noFill/>
            <a:miter lim="800000"/>
            <a:headEnd/>
            <a:tailEnd/>
          </a:ln>
          <a:effectLst/>
        </p:spPr>
        <p:txBody>
          <a:bodyPr vert="horz" wrap="square" lIns="91202" tIns="45601" rIns="91202" bIns="45601" numCol="1" anchor="t" anchorCtr="0" compatLnSpc="1">
            <a:prstTxWarp prst="textNoShape">
              <a:avLst/>
            </a:prstTxWarp>
          </a:bodyPr>
          <a:lstStyle>
            <a:lvl1pPr algn="r" defTabSz="912813">
              <a:defRPr sz="1200"/>
            </a:lvl1pPr>
          </a:lstStyle>
          <a:p>
            <a:pPr>
              <a:defRPr/>
            </a:pPr>
            <a:endParaRPr lang="en-US"/>
          </a:p>
        </p:txBody>
      </p:sp>
      <p:sp>
        <p:nvSpPr>
          <p:cNvPr id="198660" name="Rectangle 4"/>
          <p:cNvSpPr>
            <a:spLocks noGrp="1" noChangeArrowheads="1"/>
          </p:cNvSpPr>
          <p:nvPr>
            <p:ph type="ftr" sz="quarter" idx="2"/>
          </p:nvPr>
        </p:nvSpPr>
        <p:spPr bwMode="auto">
          <a:xfrm>
            <a:off x="0" y="8758238"/>
            <a:ext cx="3003550" cy="460375"/>
          </a:xfrm>
          <a:prstGeom prst="rect">
            <a:avLst/>
          </a:prstGeom>
          <a:noFill/>
          <a:ln w="9525">
            <a:noFill/>
            <a:miter lim="800000"/>
            <a:headEnd/>
            <a:tailEnd/>
          </a:ln>
          <a:effectLst/>
        </p:spPr>
        <p:txBody>
          <a:bodyPr vert="horz" wrap="square" lIns="91202" tIns="45601" rIns="91202" bIns="45601" numCol="1" anchor="b" anchorCtr="0" compatLnSpc="1">
            <a:prstTxWarp prst="textNoShape">
              <a:avLst/>
            </a:prstTxWarp>
          </a:bodyPr>
          <a:lstStyle>
            <a:lvl1pPr algn="l" defTabSz="912813">
              <a:defRPr sz="1200"/>
            </a:lvl1pPr>
          </a:lstStyle>
          <a:p>
            <a:pPr>
              <a:defRPr/>
            </a:pPr>
            <a:endParaRPr lang="en-US"/>
          </a:p>
        </p:txBody>
      </p:sp>
      <p:sp>
        <p:nvSpPr>
          <p:cNvPr id="198661" name="Rectangle 5"/>
          <p:cNvSpPr>
            <a:spLocks noGrp="1" noChangeArrowheads="1"/>
          </p:cNvSpPr>
          <p:nvPr>
            <p:ph type="sldNum" sz="quarter" idx="3"/>
          </p:nvPr>
        </p:nvSpPr>
        <p:spPr bwMode="auto">
          <a:xfrm>
            <a:off x="3929063" y="8758238"/>
            <a:ext cx="3003550" cy="460375"/>
          </a:xfrm>
          <a:prstGeom prst="rect">
            <a:avLst/>
          </a:prstGeom>
          <a:noFill/>
          <a:ln w="9525">
            <a:noFill/>
            <a:miter lim="800000"/>
            <a:headEnd/>
            <a:tailEnd/>
          </a:ln>
          <a:effectLst/>
        </p:spPr>
        <p:txBody>
          <a:bodyPr vert="horz" wrap="square" lIns="91202" tIns="45601" rIns="91202" bIns="45601" numCol="1" anchor="b" anchorCtr="0" compatLnSpc="1">
            <a:prstTxWarp prst="textNoShape">
              <a:avLst/>
            </a:prstTxWarp>
          </a:bodyPr>
          <a:lstStyle>
            <a:lvl1pPr algn="r" defTabSz="912813">
              <a:defRPr sz="1200"/>
            </a:lvl1pPr>
          </a:lstStyle>
          <a:p>
            <a:pPr>
              <a:defRPr/>
            </a:pPr>
            <a:fld id="{B991739D-41A7-43F0-9AF9-E32EEF33F59B}" type="slidenum">
              <a:rPr lang="en-US"/>
              <a:pPr>
                <a:defRPr/>
              </a:pPr>
              <a:t>‹#›</a:t>
            </a:fld>
            <a:endParaRPr lang="en-US"/>
          </a:p>
        </p:txBody>
      </p:sp>
    </p:spTree>
    <p:extLst>
      <p:ext uri="{BB962C8B-B14F-4D97-AF65-F5344CB8AC3E}">
        <p14:creationId xmlns:p14="http://schemas.microsoft.com/office/powerpoint/2010/main" val="21852812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03550" cy="460375"/>
          </a:xfrm>
          <a:prstGeom prst="rect">
            <a:avLst/>
          </a:prstGeom>
          <a:noFill/>
          <a:ln w="9525">
            <a:noFill/>
            <a:miter lim="800000"/>
            <a:headEnd/>
            <a:tailEnd/>
          </a:ln>
          <a:effectLst/>
        </p:spPr>
        <p:txBody>
          <a:bodyPr vert="horz" wrap="square" lIns="92305" tIns="46153" rIns="92305" bIns="46153" numCol="1" anchor="t" anchorCtr="0" compatLnSpc="1">
            <a:prstTxWarp prst="textNoShape">
              <a:avLst/>
            </a:prstTxWarp>
          </a:bodyPr>
          <a:lstStyle>
            <a:lvl1pPr algn="l" defTabSz="922338">
              <a:defRPr sz="1200"/>
            </a:lvl1pPr>
          </a:lstStyle>
          <a:p>
            <a:pPr>
              <a:defRPr/>
            </a:pPr>
            <a:endParaRPr lang="en-US" altLang="zh-CN"/>
          </a:p>
        </p:txBody>
      </p:sp>
      <p:sp>
        <p:nvSpPr>
          <p:cNvPr id="3075" name="Rectangle 3"/>
          <p:cNvSpPr>
            <a:spLocks noGrp="1" noChangeArrowheads="1"/>
          </p:cNvSpPr>
          <p:nvPr>
            <p:ph type="dt" idx="1"/>
          </p:nvPr>
        </p:nvSpPr>
        <p:spPr bwMode="auto">
          <a:xfrm>
            <a:off x="3929063" y="0"/>
            <a:ext cx="3003550" cy="460375"/>
          </a:xfrm>
          <a:prstGeom prst="rect">
            <a:avLst/>
          </a:prstGeom>
          <a:noFill/>
          <a:ln w="9525">
            <a:noFill/>
            <a:miter lim="800000"/>
            <a:headEnd/>
            <a:tailEnd/>
          </a:ln>
          <a:effectLst/>
        </p:spPr>
        <p:txBody>
          <a:bodyPr vert="horz" wrap="square" lIns="92305" tIns="46153" rIns="92305" bIns="46153" numCol="1" anchor="t" anchorCtr="0" compatLnSpc="1">
            <a:prstTxWarp prst="textNoShape">
              <a:avLst/>
            </a:prstTxWarp>
          </a:bodyPr>
          <a:lstStyle>
            <a:lvl1pPr algn="r" defTabSz="922338">
              <a:defRPr sz="1200"/>
            </a:lvl1pPr>
          </a:lstStyle>
          <a:p>
            <a:pPr>
              <a:defRPr/>
            </a:pPr>
            <a:endParaRPr lang="en-US" altLang="zh-CN"/>
          </a:p>
        </p:txBody>
      </p:sp>
      <p:sp>
        <p:nvSpPr>
          <p:cNvPr id="38916" name="Rectangle 4"/>
          <p:cNvSpPr>
            <a:spLocks noGrp="1" noRot="1" noChangeAspect="1" noChangeArrowheads="1" noTextEdit="1"/>
          </p:cNvSpPr>
          <p:nvPr>
            <p:ph type="sldImg" idx="2"/>
          </p:nvPr>
        </p:nvSpPr>
        <p:spPr bwMode="auto">
          <a:xfrm>
            <a:off x="1163638" y="692150"/>
            <a:ext cx="4608512" cy="3455988"/>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693738" y="4379913"/>
            <a:ext cx="5546725" cy="4148137"/>
          </a:xfrm>
          <a:prstGeom prst="rect">
            <a:avLst/>
          </a:prstGeom>
          <a:noFill/>
          <a:ln w="9525">
            <a:noFill/>
            <a:miter lim="800000"/>
            <a:headEnd/>
            <a:tailEnd/>
          </a:ln>
          <a:effectLst/>
        </p:spPr>
        <p:txBody>
          <a:bodyPr vert="horz" wrap="square" lIns="92305" tIns="46153" rIns="92305" bIns="46153" numCol="1" anchor="t" anchorCtr="0" compatLnSpc="1">
            <a:prstTxWarp prst="textNoShape">
              <a:avLst/>
            </a:prstTxWarp>
          </a:bodyPr>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3078" name="Rectangle 6"/>
          <p:cNvSpPr>
            <a:spLocks noGrp="1" noChangeArrowheads="1"/>
          </p:cNvSpPr>
          <p:nvPr>
            <p:ph type="ftr" sz="quarter" idx="4"/>
          </p:nvPr>
        </p:nvSpPr>
        <p:spPr bwMode="auto">
          <a:xfrm>
            <a:off x="0" y="8758238"/>
            <a:ext cx="3003550" cy="460375"/>
          </a:xfrm>
          <a:prstGeom prst="rect">
            <a:avLst/>
          </a:prstGeom>
          <a:noFill/>
          <a:ln w="9525">
            <a:noFill/>
            <a:miter lim="800000"/>
            <a:headEnd/>
            <a:tailEnd/>
          </a:ln>
          <a:effectLst/>
        </p:spPr>
        <p:txBody>
          <a:bodyPr vert="horz" wrap="square" lIns="92305" tIns="46153" rIns="92305" bIns="46153" numCol="1" anchor="b" anchorCtr="0" compatLnSpc="1">
            <a:prstTxWarp prst="textNoShape">
              <a:avLst/>
            </a:prstTxWarp>
          </a:bodyPr>
          <a:lstStyle>
            <a:lvl1pPr algn="l" defTabSz="922338">
              <a:defRPr sz="1200"/>
            </a:lvl1pPr>
          </a:lstStyle>
          <a:p>
            <a:pPr>
              <a:defRPr/>
            </a:pPr>
            <a:endParaRPr lang="en-US" altLang="zh-CN"/>
          </a:p>
        </p:txBody>
      </p:sp>
      <p:sp>
        <p:nvSpPr>
          <p:cNvPr id="3079" name="Rectangle 7"/>
          <p:cNvSpPr>
            <a:spLocks noGrp="1" noChangeArrowheads="1"/>
          </p:cNvSpPr>
          <p:nvPr>
            <p:ph type="sldNum" sz="quarter" idx="5"/>
          </p:nvPr>
        </p:nvSpPr>
        <p:spPr bwMode="auto">
          <a:xfrm>
            <a:off x="3929063" y="8758238"/>
            <a:ext cx="3003550" cy="460375"/>
          </a:xfrm>
          <a:prstGeom prst="rect">
            <a:avLst/>
          </a:prstGeom>
          <a:noFill/>
          <a:ln w="9525">
            <a:noFill/>
            <a:miter lim="800000"/>
            <a:headEnd/>
            <a:tailEnd/>
          </a:ln>
          <a:effectLst/>
        </p:spPr>
        <p:txBody>
          <a:bodyPr vert="horz" wrap="square" lIns="92305" tIns="46153" rIns="92305" bIns="46153" numCol="1" anchor="b" anchorCtr="0" compatLnSpc="1">
            <a:prstTxWarp prst="textNoShape">
              <a:avLst/>
            </a:prstTxWarp>
          </a:bodyPr>
          <a:lstStyle>
            <a:lvl1pPr algn="r" defTabSz="922338">
              <a:defRPr sz="1200"/>
            </a:lvl1pPr>
          </a:lstStyle>
          <a:p>
            <a:pPr>
              <a:defRPr/>
            </a:pPr>
            <a:fld id="{20349397-E77C-4503-B7CD-7623673999A9}" type="slidenum">
              <a:rPr lang="en-US" altLang="zh-CN"/>
              <a:pPr>
                <a:defRPr/>
              </a:pPr>
              <a:t>‹#›</a:t>
            </a:fld>
            <a:endParaRPr lang="en-US" altLang="zh-CN"/>
          </a:p>
        </p:txBody>
      </p:sp>
    </p:spTree>
    <p:extLst>
      <p:ext uri="{BB962C8B-B14F-4D97-AF65-F5344CB8AC3E}">
        <p14:creationId xmlns:p14="http://schemas.microsoft.com/office/powerpoint/2010/main" val="79295276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宋体" charset="-122"/>
        <a:cs typeface="+mn-cs"/>
      </a:defRPr>
    </a:lvl1pPr>
    <a:lvl2pPr marL="457200" algn="l" rtl="0" eaLnBrk="0" fontAlgn="base" hangingPunct="0">
      <a:spcBef>
        <a:spcPct val="30000"/>
      </a:spcBef>
      <a:spcAft>
        <a:spcPct val="0"/>
      </a:spcAft>
      <a:defRPr sz="1200" kern="1200">
        <a:solidFill>
          <a:schemeClr val="tx1"/>
        </a:solidFill>
        <a:latin typeface="Arial" charset="0"/>
        <a:ea typeface="宋体" charset="-122"/>
        <a:cs typeface="+mn-cs"/>
      </a:defRPr>
    </a:lvl2pPr>
    <a:lvl3pPr marL="914400" algn="l" rtl="0" eaLnBrk="0" fontAlgn="base" hangingPunct="0">
      <a:spcBef>
        <a:spcPct val="30000"/>
      </a:spcBef>
      <a:spcAft>
        <a:spcPct val="0"/>
      </a:spcAft>
      <a:defRPr sz="1200" kern="1200">
        <a:solidFill>
          <a:schemeClr val="tx1"/>
        </a:solidFill>
        <a:latin typeface="Arial" charset="0"/>
        <a:ea typeface="宋体" charset="-122"/>
        <a:cs typeface="+mn-cs"/>
      </a:defRPr>
    </a:lvl3pPr>
    <a:lvl4pPr marL="1371600" algn="l" rtl="0" eaLnBrk="0" fontAlgn="base" hangingPunct="0">
      <a:spcBef>
        <a:spcPct val="30000"/>
      </a:spcBef>
      <a:spcAft>
        <a:spcPct val="0"/>
      </a:spcAft>
      <a:defRPr sz="1200" kern="1200">
        <a:solidFill>
          <a:schemeClr val="tx1"/>
        </a:solidFill>
        <a:latin typeface="Arial" charset="0"/>
        <a:ea typeface="宋体" charset="-122"/>
        <a:cs typeface="+mn-cs"/>
      </a:defRPr>
    </a:lvl4pPr>
    <a:lvl5pPr marL="1828800" algn="l" rtl="0" eaLnBrk="0" fontAlgn="base" hangingPunct="0">
      <a:spcBef>
        <a:spcPct val="30000"/>
      </a:spcBef>
      <a:spcAft>
        <a:spcPct val="0"/>
      </a:spcAft>
      <a:defRPr sz="1200" kern="1200">
        <a:solidFill>
          <a:schemeClr val="tx1"/>
        </a:solidFill>
        <a:latin typeface="Arial" charset="0"/>
        <a:ea typeface="宋体"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F87EAC4E-1B78-43DA-B346-F25B3341AB3A}" type="slidenum">
              <a:rPr lang="en-US" altLang="zh-CN" smtClean="0"/>
              <a:pPr/>
              <a:t>1</a:t>
            </a:fld>
            <a:endParaRPr lang="en-US" altLang="zh-CN" smtClean="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5130440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C0D319F5-8E31-411C-9319-31E15B30743F}" type="slidenum">
              <a:rPr lang="en-US" altLang="zh-CN" smtClean="0"/>
              <a:pPr/>
              <a:t>10</a:t>
            </a:fld>
            <a:endParaRPr lang="en-US" altLang="zh-CN" smtClean="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pPr eaLnBrk="1" hangingPunct="1"/>
            <a:r>
              <a:rPr lang="en-US" smtClean="0"/>
              <a:t>statistics from IPCC physical science of climate change, 2007 (http://www.ipcc.ch/pdf/assessment-report/ar4/wg1/ar4-wg1-spm.pdf)</a:t>
            </a:r>
          </a:p>
          <a:p>
            <a:pPr eaLnBrk="1" hangingPunct="1"/>
            <a:endParaRPr lang="en-US" smtClean="0"/>
          </a:p>
          <a:p>
            <a:pPr eaLnBrk="1" hangingPunct="1"/>
            <a:r>
              <a:rPr lang="en-US" smtClean="0"/>
              <a:t>Greater frequency of:</a:t>
            </a:r>
          </a:p>
          <a:p>
            <a:pPr eaLnBrk="1" hangingPunct="1"/>
            <a:endParaRPr lang="en-US" sz="600" smtClean="0"/>
          </a:p>
          <a:p>
            <a:pPr eaLnBrk="1" hangingPunct="1"/>
            <a:r>
              <a:rPr lang="en-US" smtClean="0"/>
              <a:t>Heat waves</a:t>
            </a:r>
          </a:p>
          <a:p>
            <a:pPr eaLnBrk="1" hangingPunct="1"/>
            <a:r>
              <a:rPr lang="en-US" smtClean="0"/>
              <a:t>Heavy precipitation events</a:t>
            </a:r>
          </a:p>
          <a:p>
            <a:pPr eaLnBrk="1" hangingPunct="1"/>
            <a:r>
              <a:rPr lang="en-US" smtClean="0"/>
              <a:t>Tropical Cyclones in North Atlantic</a:t>
            </a:r>
          </a:p>
          <a:p>
            <a:pPr eaLnBrk="1" hangingPunct="1"/>
            <a:r>
              <a:rPr lang="en-US" smtClean="0"/>
              <a:t>Strong storms</a:t>
            </a:r>
          </a:p>
          <a:p>
            <a:pPr eaLnBrk="1" hangingPunct="1"/>
            <a:endParaRPr lang="en-US" smtClean="0"/>
          </a:p>
          <a:p>
            <a:pPr eaLnBrk="1" hangingPunct="1"/>
            <a:endParaRPr lang="en-US" smtClean="0"/>
          </a:p>
          <a:p>
            <a:pPr eaLnBrk="1" hangingPunct="1"/>
            <a:endParaRPr lang="en-US" smtClean="0"/>
          </a:p>
          <a:p>
            <a:pPr eaLnBrk="1" hangingPunct="1"/>
            <a:r>
              <a:rPr lang="en-US" b="1" smtClean="0"/>
              <a:t>Rising intensity of storms, forest fires, droughts, flooding, heat waves</a:t>
            </a:r>
          </a:p>
        </p:txBody>
      </p:sp>
    </p:spTree>
    <p:extLst>
      <p:ext uri="{BB962C8B-B14F-4D97-AF65-F5344CB8AC3E}">
        <p14:creationId xmlns:p14="http://schemas.microsoft.com/office/powerpoint/2010/main" val="35424111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FA969BE5-77B9-43C3-8D63-942142841283}" type="slidenum">
              <a:rPr lang="en-US" altLang="zh-CN" smtClean="0"/>
              <a:pPr/>
              <a:t>11</a:t>
            </a:fld>
            <a:endParaRPr lang="en-US" altLang="zh-CN" smtClean="0"/>
          </a:p>
        </p:txBody>
      </p:sp>
      <p:sp>
        <p:nvSpPr>
          <p:cNvPr id="49155" name="Rectangle 2"/>
          <p:cNvSpPr>
            <a:spLocks noGrp="1" noRot="1" noChangeAspect="1" noChangeArrowheads="1" noTextEdit="1"/>
          </p:cNvSpPr>
          <p:nvPr>
            <p:ph type="sldImg"/>
          </p:nvPr>
        </p:nvSpPr>
        <p:spPr>
          <a:xfrm>
            <a:off x="1111250" y="801688"/>
            <a:ext cx="4610100" cy="3457575"/>
          </a:xfrm>
          <a:ln/>
        </p:spPr>
      </p:sp>
      <p:sp>
        <p:nvSpPr>
          <p:cNvPr id="49156" name="Rectangle 3"/>
          <p:cNvSpPr>
            <a:spLocks noGrp="1" noChangeArrowheads="1"/>
          </p:cNvSpPr>
          <p:nvPr>
            <p:ph type="body" idx="1"/>
          </p:nvPr>
        </p:nvSpPr>
        <p:spPr>
          <a:xfrm>
            <a:off x="923925" y="4379913"/>
            <a:ext cx="5086350" cy="4146550"/>
          </a:xfrm>
          <a:noFill/>
          <a:ln/>
        </p:spPr>
        <p:txBody>
          <a:bodyPr/>
          <a:lstStyle/>
          <a:p>
            <a:pPr eaLnBrk="1" hangingPunct="1"/>
            <a:r>
              <a:rPr lang="en-US" smtClean="0"/>
              <a:t>82% of Mt. Kilimanjaro’s glacier has disappeared since first surveyed in 1912</a:t>
            </a:r>
          </a:p>
          <a:p>
            <a:pPr eaLnBrk="1" hangingPunct="1"/>
            <a:endParaRPr lang="en-US" smtClean="0"/>
          </a:p>
          <a:p>
            <a:pPr eaLnBrk="1" hangingPunct="1"/>
            <a:endParaRPr lang="en-US" smtClean="0"/>
          </a:p>
          <a:p>
            <a:pPr eaLnBrk="1" hangingPunct="1"/>
            <a:r>
              <a:rPr lang="en-US" smtClean="0"/>
              <a:t>Another sign of climate change is that worldwide, snow cover is melting and glaciers are retreating.</a:t>
            </a:r>
          </a:p>
          <a:p>
            <a:pPr eaLnBrk="1" hangingPunct="1"/>
            <a:r>
              <a:rPr lang="en-US" smtClean="0"/>
              <a:t>The graph on the left shows the change in area of land (in millions of km) globally that is under snow cover- and it is clear that this area has declined significantly in recent years.</a:t>
            </a:r>
          </a:p>
          <a:p>
            <a:pPr eaLnBrk="1" hangingPunct="1"/>
            <a:endParaRPr lang="en-US" smtClean="0"/>
          </a:p>
          <a:p>
            <a:pPr eaLnBrk="1" hangingPunct="1"/>
            <a:r>
              <a:rPr lang="en-US" smtClean="0"/>
              <a:t>In addition to losses in snow cover, glaciers are melting in almost all regions of the world- often at a very alarming rate.</a:t>
            </a:r>
          </a:p>
          <a:p>
            <a:pPr eaLnBrk="1" hangingPunct="1"/>
            <a:r>
              <a:rPr lang="en-US" smtClean="0"/>
              <a:t>For example, Moutn Kilimanjaro in Kenya has lost almost 82% of its glacier, and much of this melting has occurred in the last decade (as seen in the photo above). </a:t>
            </a:r>
          </a:p>
          <a:p>
            <a:pPr eaLnBrk="1" hangingPunct="1"/>
            <a:endParaRPr lang="en-US" smtClean="0"/>
          </a:p>
          <a:p>
            <a:pPr eaLnBrk="1" hangingPunct="1"/>
            <a:r>
              <a:rPr lang="en-US" smtClean="0"/>
              <a:t>left graphic (</a:t>
            </a:r>
            <a:r>
              <a:rPr lang="en-US" i="1" smtClean="0"/>
              <a:t>Image by NASA of Kilimanjaro's rapidly melting glacier. 82% of it has disappeared since it was first surveyed back in 1912. The image shows the difference in only seven years.</a:t>
            </a:r>
            <a:r>
              <a:rPr lang="en-US" smtClean="0"/>
              <a:t> ) (http://www.mounteverest.net/news.php?id=1361)</a:t>
            </a:r>
          </a:p>
          <a:p>
            <a:pPr eaLnBrk="1" hangingPunct="1"/>
            <a:r>
              <a:rPr lang="en-US" smtClean="0"/>
              <a:t>right graphic (http://www.ipcc.ch/graphics/gr-ar4-syr.htm)</a:t>
            </a:r>
          </a:p>
          <a:p>
            <a:pPr eaLnBrk="1" hangingPunct="1"/>
            <a:endParaRPr lang="en-US" smtClean="0"/>
          </a:p>
          <a:p>
            <a:pPr eaLnBrk="1" hangingPunct="1"/>
            <a:r>
              <a:rPr lang="en-US" smtClean="0"/>
              <a:t>Mountain glaciers and snow cover have declined</a:t>
            </a:r>
          </a:p>
          <a:p>
            <a:pPr eaLnBrk="1" hangingPunct="1"/>
            <a:endParaRPr lang="en-US" smtClean="0"/>
          </a:p>
          <a:p>
            <a:pPr eaLnBrk="1" hangingPunct="1"/>
            <a:endParaRPr lang="en-US" smtClean="0"/>
          </a:p>
          <a:p>
            <a:pPr eaLnBrk="1" hangingPunct="1"/>
            <a:r>
              <a:rPr lang="en-US" smtClean="0"/>
              <a:t>The Arctic provides a striking illustration of the impacts of climate change on people and places. Sea ice has shrunk substantially, and coastal ice melts three weeks earlier than it did just 30 years ago.  The area of sea lost since 1979 is greater than California, Texas and Maryland combined.</a:t>
            </a:r>
          </a:p>
          <a:p>
            <a:pPr eaLnBrk="1" hangingPunct="1"/>
            <a:endParaRPr lang="en-US" smtClean="0"/>
          </a:p>
          <a:p>
            <a:pPr eaLnBrk="1" hangingPunct="1"/>
            <a:r>
              <a:rPr lang="en-US" smtClean="0"/>
              <a:t>The bald truth is that Earth’s polar ice caps are melting at an alarming rate. The cause? Global climate change.</a:t>
            </a:r>
          </a:p>
          <a:p>
            <a:pPr eaLnBrk="1" hangingPunct="1"/>
            <a:endParaRPr lang="en-US" smtClean="0"/>
          </a:p>
          <a:p>
            <a:pPr eaLnBrk="1" hangingPunct="1"/>
            <a:endParaRPr lang="en-US" smtClean="0"/>
          </a:p>
          <a:p>
            <a:pPr eaLnBrk="1" hangingPunct="1"/>
            <a:endParaRPr lang="en-US" smtClean="0"/>
          </a:p>
        </p:txBody>
      </p:sp>
    </p:spTree>
    <p:extLst>
      <p:ext uri="{BB962C8B-B14F-4D97-AF65-F5344CB8AC3E}">
        <p14:creationId xmlns:p14="http://schemas.microsoft.com/office/powerpoint/2010/main" val="35793673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66EDCDC0-81B8-44E3-AA44-6A6AA25EAD6F}" type="slidenum">
              <a:rPr lang="en-US" altLang="zh-CN" smtClean="0"/>
              <a:pPr/>
              <a:t>12</a:t>
            </a:fld>
            <a:endParaRPr lang="en-US" altLang="zh-CN" smtClean="0"/>
          </a:p>
        </p:txBody>
      </p:sp>
      <p:sp>
        <p:nvSpPr>
          <p:cNvPr id="50179" name="Rectangle 2"/>
          <p:cNvSpPr>
            <a:spLocks noGrp="1" noRot="1" noChangeAspect="1" noChangeArrowheads="1" noTextEdit="1"/>
          </p:cNvSpPr>
          <p:nvPr>
            <p:ph type="sldImg"/>
          </p:nvPr>
        </p:nvSpPr>
        <p:spPr>
          <a:xfrm>
            <a:off x="1111250" y="801688"/>
            <a:ext cx="4610100" cy="3457575"/>
          </a:xfrm>
          <a:ln/>
        </p:spPr>
      </p:sp>
      <p:sp>
        <p:nvSpPr>
          <p:cNvPr id="50180" name="Rectangle 3"/>
          <p:cNvSpPr>
            <a:spLocks noGrp="1" noChangeArrowheads="1"/>
          </p:cNvSpPr>
          <p:nvPr>
            <p:ph type="body" idx="1"/>
          </p:nvPr>
        </p:nvSpPr>
        <p:spPr>
          <a:xfrm>
            <a:off x="923925" y="4379913"/>
            <a:ext cx="5086350" cy="4146550"/>
          </a:xfrm>
          <a:noFill/>
          <a:ln/>
        </p:spPr>
        <p:txBody>
          <a:bodyPr/>
          <a:lstStyle/>
          <a:p>
            <a:pPr marL="228600" indent="-228600" eaLnBrk="1" hangingPunct="1"/>
            <a:r>
              <a:rPr lang="en-US" altLang="ja-JP" smtClean="0">
                <a:ea typeface="ＭＳ Ｐゴシック" pitchFamily="50" charset="-128"/>
              </a:rPr>
              <a:t>Wilkins Ice Shelf (indication of increasing warming temps/happening quicker than expected – scientists did not expect ice shelf to break for another 15 years)</a:t>
            </a:r>
          </a:p>
          <a:p>
            <a:pPr marL="228600" indent="-228600" eaLnBrk="1" hangingPunct="1"/>
            <a:endParaRPr lang="en-US" altLang="ja-JP" smtClean="0">
              <a:ea typeface="ＭＳ Ｐゴシック" pitchFamily="50" charset="-128"/>
            </a:endParaRPr>
          </a:p>
          <a:p>
            <a:pPr marL="228600" indent="-228600" eaLnBrk="1" hangingPunct="1"/>
            <a:r>
              <a:rPr lang="en-US" smtClean="0"/>
              <a:t>Arctic temperature has  increased at twice global average rate in past 100 years</a:t>
            </a:r>
          </a:p>
          <a:p>
            <a:pPr marL="228600" indent="-228600" eaLnBrk="1" hangingPunct="1"/>
            <a:endParaRPr lang="en-US" smtClean="0"/>
          </a:p>
          <a:p>
            <a:pPr marL="228600" indent="-228600" eaLnBrk="1" hangingPunct="1"/>
            <a:r>
              <a:rPr lang="en-US" sz="900" smtClean="0"/>
              <a:t>	Average Arctic sea ice extent has shrunk by 2.7% per decade</a:t>
            </a:r>
          </a:p>
          <a:p>
            <a:pPr marL="228600" indent="-228600" eaLnBrk="1" hangingPunct="1"/>
            <a:endParaRPr lang="en-US" smtClean="0"/>
          </a:p>
          <a:p>
            <a:pPr marL="228600" indent="-228600" eaLnBrk="1" hangingPunct="1"/>
            <a:endParaRPr lang="en-US" altLang="ja-JP" smtClean="0">
              <a:ea typeface="ＭＳ Ｐゴシック" pitchFamily="50" charset="-128"/>
            </a:endParaRPr>
          </a:p>
          <a:p>
            <a:pPr marL="228600" indent="-228600" eaLnBrk="1" hangingPunct="1"/>
            <a:endParaRPr lang="en-US" altLang="ja-JP" smtClean="0">
              <a:ea typeface="ＭＳ Ｐゴシック" pitchFamily="50" charset="-128"/>
            </a:endParaRPr>
          </a:p>
          <a:p>
            <a:pPr marL="228600" indent="-228600" eaLnBrk="1" hangingPunct="1"/>
            <a:r>
              <a:rPr lang="en-US" altLang="ja-JP" smtClean="0">
                <a:ea typeface="ＭＳ Ｐゴシック" pitchFamily="50" charset="-128"/>
              </a:rPr>
              <a:t>Aerial foto- intact on Feb 28</a:t>
            </a:r>
            <a:r>
              <a:rPr lang="en-US" altLang="ja-JP" baseline="30000" smtClean="0">
                <a:ea typeface="ＭＳ Ｐゴシック" pitchFamily="50" charset="-128"/>
              </a:rPr>
              <a:t>th</a:t>
            </a:r>
            <a:r>
              <a:rPr lang="en-US" altLang="ja-JP" smtClean="0">
                <a:ea typeface="ＭＳ Ｐゴシック" pitchFamily="50" charset="-128"/>
              </a:rPr>
              <a:t>- top is intact; bottom is with all of the debris</a:t>
            </a:r>
          </a:p>
          <a:p>
            <a:pPr marL="228600" indent="-228600" eaLnBrk="1" hangingPunct="1"/>
            <a:r>
              <a:rPr lang="en-US" altLang="ja-JP" smtClean="0">
                <a:ea typeface="ＭＳ Ｐゴシック" pitchFamily="50" charset="-128"/>
              </a:rPr>
              <a:t>part that broke off (160 square miles) is 7 times size of manhattan</a:t>
            </a:r>
          </a:p>
          <a:p>
            <a:pPr marL="228600" indent="-228600" eaLnBrk="1" hangingPunct="1"/>
            <a:endParaRPr lang="en-US" altLang="ja-JP" smtClean="0">
              <a:ea typeface="ＭＳ Ｐゴシック" pitchFamily="50" charset="-128"/>
            </a:endParaRPr>
          </a:p>
          <a:p>
            <a:pPr marL="228600" indent="-228600" eaLnBrk="1" hangingPunct="1"/>
            <a:r>
              <a:rPr lang="en-US" altLang="ja-JP" smtClean="0">
                <a:ea typeface="ＭＳ Ｐゴシック" pitchFamily="50" charset="-128"/>
              </a:rPr>
              <a:t>Warming expected to be greatest at the poles (2-3X global average) and least in the tropics</a:t>
            </a:r>
          </a:p>
          <a:p>
            <a:pPr marL="228600" indent="-228600" eaLnBrk="1" hangingPunct="1"/>
            <a:r>
              <a:rPr lang="en-US" smtClean="0"/>
              <a:t>a</a:t>
            </a:r>
          </a:p>
          <a:p>
            <a:pPr marL="228600" indent="-228600" eaLnBrk="1" hangingPunct="1"/>
            <a:r>
              <a:rPr lang="en-US" smtClean="0"/>
              <a:t>Warming of the Artic slide 9</a:t>
            </a:r>
          </a:p>
          <a:p>
            <a:pPr marL="685800" lvl="1" indent="-228600" eaLnBrk="1" hangingPunct="1"/>
            <a:r>
              <a:rPr lang="en-US" smtClean="0"/>
              <a:t>Artic temperatures increased at twice the global average rate in the past 100 years. </a:t>
            </a:r>
          </a:p>
          <a:p>
            <a:pPr marL="685800" lvl="1" indent="-228600" eaLnBrk="1" hangingPunct="1"/>
            <a:r>
              <a:rPr lang="en-US" smtClean="0"/>
              <a:t>Average Artic sea ice xtent has shrunk by 2.7% per decade</a:t>
            </a:r>
          </a:p>
          <a:p>
            <a:pPr marL="228600" indent="-228600" eaLnBrk="1" hangingPunct="1"/>
            <a:r>
              <a:rPr lang="en-US" smtClean="0"/>
              <a:t>Collapsing ice shelves in the Antartic  slide 10 (or combine with slide 9)</a:t>
            </a:r>
          </a:p>
          <a:p>
            <a:pPr marL="685800" lvl="1" indent="-228600" eaLnBrk="1" hangingPunct="1"/>
            <a:r>
              <a:rPr lang="en-US" smtClean="0"/>
              <a:t>Mention recent collapse of the large ice shelf in Antartic</a:t>
            </a:r>
          </a:p>
          <a:p>
            <a:pPr marL="228600" indent="-228600" eaLnBrk="1" hangingPunct="1"/>
            <a:endParaRPr lang="en-US" smtClean="0"/>
          </a:p>
          <a:p>
            <a:pPr marL="228600" indent="-228600" eaLnBrk="1" hangingPunct="1"/>
            <a:r>
              <a:rPr lang="en-US" smtClean="0"/>
              <a:t>left graphic (http://www.ipcc.ch/graphics/gr-ar4-syr.htm)</a:t>
            </a:r>
          </a:p>
          <a:p>
            <a:pPr marL="228600" indent="-228600" eaLnBrk="1" hangingPunct="1"/>
            <a:endParaRPr lang="en-US" smtClean="0"/>
          </a:p>
          <a:p>
            <a:pPr marL="228600" indent="-228600" eaLnBrk="1" hangingPunct="1"/>
            <a:r>
              <a:rPr lang="en-US" smtClean="0"/>
              <a:t>Mountain glaciers and snow cover have declined</a:t>
            </a:r>
          </a:p>
          <a:p>
            <a:pPr marL="228600" indent="-228600" eaLnBrk="1" hangingPunct="1"/>
            <a:endParaRPr lang="en-US" smtClean="0"/>
          </a:p>
          <a:p>
            <a:pPr marL="228600" indent="-228600" eaLnBrk="1" hangingPunct="1"/>
            <a:endParaRPr lang="en-US" smtClean="0"/>
          </a:p>
          <a:p>
            <a:pPr marL="228600" indent="-228600" eaLnBrk="1" hangingPunct="1"/>
            <a:r>
              <a:rPr lang="en-US" smtClean="0"/>
              <a:t>The Arctic provides a striking illustration of the impacts of climate change on people and places. Sea ice has shrunk substantially, and coastal ice melts three weeks earlier than it did just 30 years ago.  The area of sea lost since 1979 is greater than California, Texas and Maryland combined.</a:t>
            </a:r>
          </a:p>
          <a:p>
            <a:pPr marL="228600" indent="-228600" eaLnBrk="1" hangingPunct="1"/>
            <a:endParaRPr lang="en-US" smtClean="0"/>
          </a:p>
          <a:p>
            <a:pPr marL="228600" indent="-228600" eaLnBrk="1" hangingPunct="1"/>
            <a:r>
              <a:rPr lang="en-US" smtClean="0"/>
              <a:t>The bald truth is that Earth’s polar ice caps are melting at an alarming rate. The cause? Global climate change.</a:t>
            </a:r>
          </a:p>
          <a:p>
            <a:pPr marL="228600" indent="-228600" eaLnBrk="1" hangingPunct="1"/>
            <a:endParaRPr lang="en-US" smtClean="0"/>
          </a:p>
          <a:p>
            <a:pPr marL="228600" indent="-228600" eaLnBrk="1" hangingPunct="1"/>
            <a:endParaRPr lang="en-US" smtClean="0"/>
          </a:p>
          <a:p>
            <a:pPr marL="228600" indent="-228600" eaLnBrk="1" hangingPunct="1"/>
            <a:endParaRPr lang="en-US" smtClean="0"/>
          </a:p>
        </p:txBody>
      </p:sp>
    </p:spTree>
    <p:extLst>
      <p:ext uri="{BB962C8B-B14F-4D97-AF65-F5344CB8AC3E}">
        <p14:creationId xmlns:p14="http://schemas.microsoft.com/office/powerpoint/2010/main" val="29005133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79D66F82-6945-4C08-9AE1-B70A3CD35233}" type="slidenum">
              <a:rPr lang="en-US" altLang="zh-CN" smtClean="0"/>
              <a:pPr/>
              <a:t>14</a:t>
            </a:fld>
            <a:endParaRPr lang="en-US" altLang="zh-CN" smtClean="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177068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020E43BC-8AB6-44B5-B638-953E50249BEE}" type="slidenum">
              <a:rPr lang="en-US" altLang="zh-CN" smtClean="0"/>
              <a:pPr/>
              <a:t>17</a:t>
            </a:fld>
            <a:endParaRPr lang="en-US" altLang="zh-CN" smtClean="0"/>
          </a:p>
        </p:txBody>
      </p:sp>
      <p:sp>
        <p:nvSpPr>
          <p:cNvPr id="52227" name="Rectangle 2"/>
          <p:cNvSpPr>
            <a:spLocks noGrp="1" noRot="1" noChangeAspect="1" noChangeArrowheads="1" noTextEdit="1"/>
          </p:cNvSpPr>
          <p:nvPr>
            <p:ph type="sldImg"/>
          </p:nvPr>
        </p:nvSpPr>
        <p:spPr>
          <a:xfrm>
            <a:off x="1165225" y="692150"/>
            <a:ext cx="4606925" cy="3455988"/>
          </a:xfrm>
          <a:ln/>
        </p:spPr>
      </p:sp>
      <p:sp>
        <p:nvSpPr>
          <p:cNvPr id="52228" name="Rectangle 3"/>
          <p:cNvSpPr>
            <a:spLocks noGrp="1" noChangeArrowheads="1"/>
          </p:cNvSpPr>
          <p:nvPr>
            <p:ph type="body" idx="1"/>
          </p:nvPr>
        </p:nvSpPr>
        <p:spPr>
          <a:noFill/>
          <a:ln/>
        </p:spPr>
        <p:txBody>
          <a:bodyPr/>
          <a:lstStyle/>
          <a:p>
            <a:pPr eaLnBrk="1" hangingPunct="1"/>
            <a:r>
              <a:rPr lang="en-US" smtClean="0"/>
              <a:t>N</a:t>
            </a:r>
            <a:r>
              <a:rPr lang="en-US" baseline="-25000" smtClean="0"/>
              <a:t>2</a:t>
            </a:r>
            <a:r>
              <a:rPr lang="en-US" smtClean="0"/>
              <a:t>O, HFC, PFC, SF</a:t>
            </a:r>
            <a:r>
              <a:rPr lang="en-US" baseline="-25000" smtClean="0"/>
              <a:t>6</a:t>
            </a:r>
            <a:r>
              <a:rPr lang="en-US" smtClean="0"/>
              <a:t> info from http://www.epa.gov/climatechange/glossary.html#N2O</a:t>
            </a:r>
          </a:p>
        </p:txBody>
      </p:sp>
    </p:spTree>
    <p:extLst>
      <p:ext uri="{BB962C8B-B14F-4D97-AF65-F5344CB8AC3E}">
        <p14:creationId xmlns:p14="http://schemas.microsoft.com/office/powerpoint/2010/main" val="20146783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F355EDEC-ECD2-4A09-99ED-91D1730F619E}" type="slidenum">
              <a:rPr lang="en-US" altLang="zh-CN" smtClean="0"/>
              <a:pPr/>
              <a:t>18</a:t>
            </a:fld>
            <a:endParaRPr lang="en-US" altLang="zh-CN" smtClean="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r>
              <a:rPr lang="en-US" smtClean="0"/>
              <a:t>(smokestacks: www.nasa.gov; cars: www.cwac.net; fires: www.greeenpeace.org.uk; tractor: www.state.sd.us/DOA/; </a:t>
            </a:r>
          </a:p>
          <a:p>
            <a:pPr eaLnBrk="1" hangingPunct="1"/>
            <a:endParaRPr lang="en-US" smtClean="0"/>
          </a:p>
        </p:txBody>
      </p:sp>
    </p:spTree>
    <p:extLst>
      <p:ext uri="{BB962C8B-B14F-4D97-AF65-F5344CB8AC3E}">
        <p14:creationId xmlns:p14="http://schemas.microsoft.com/office/powerpoint/2010/main" val="27889105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08BF95FE-394B-4D85-B83B-1FD1DD79ABCD}" type="slidenum">
              <a:rPr lang="en-US" altLang="zh-CN" smtClean="0"/>
              <a:pPr/>
              <a:t>19</a:t>
            </a:fld>
            <a:endParaRPr lang="en-US" altLang="zh-CN" smtClean="0"/>
          </a:p>
        </p:txBody>
      </p:sp>
      <p:sp>
        <p:nvSpPr>
          <p:cNvPr id="54275" name="Rectangle 2"/>
          <p:cNvSpPr>
            <a:spLocks noGrp="1" noRot="1" noChangeAspect="1" noChangeArrowheads="1" noTextEdit="1"/>
          </p:cNvSpPr>
          <p:nvPr>
            <p:ph type="sldImg"/>
          </p:nvPr>
        </p:nvSpPr>
        <p:spPr>
          <a:xfrm>
            <a:off x="1165225" y="692150"/>
            <a:ext cx="4606925" cy="3455988"/>
          </a:xfrm>
          <a:ln/>
        </p:spPr>
      </p:sp>
      <p:sp>
        <p:nvSpPr>
          <p:cNvPr id="54276" name="Rectangle 3"/>
          <p:cNvSpPr>
            <a:spLocks noGrp="1" noChangeArrowheads="1"/>
          </p:cNvSpPr>
          <p:nvPr>
            <p:ph type="body" idx="1"/>
          </p:nvPr>
        </p:nvSpPr>
        <p:spPr>
          <a:noFill/>
          <a:ln/>
        </p:spPr>
        <p:txBody>
          <a:bodyPr/>
          <a:lstStyle/>
          <a:p>
            <a:pPr eaLnBrk="1" hangingPunct="1"/>
            <a:r>
              <a:rPr lang="en-US" smtClean="0"/>
              <a:t>Current data (379 ppm) from: http://www.ipcc.ch/cc_science_paris0707.ppt#344,2,Slide 2</a:t>
            </a:r>
          </a:p>
        </p:txBody>
      </p:sp>
    </p:spTree>
    <p:extLst>
      <p:ext uri="{BB962C8B-B14F-4D97-AF65-F5344CB8AC3E}">
        <p14:creationId xmlns:p14="http://schemas.microsoft.com/office/powerpoint/2010/main" val="2695459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C03EC99D-64BF-4E53-ACDE-79DC0E640F19}" type="slidenum">
              <a:rPr lang="en-US" altLang="zh-CN" smtClean="0"/>
              <a:pPr/>
              <a:t>20</a:t>
            </a:fld>
            <a:endParaRPr lang="en-US" altLang="zh-CN" smtClean="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spcBef>
                <a:spcPct val="0"/>
              </a:spcBef>
            </a:pPr>
            <a:r>
              <a:rPr lang="en-US" smtClean="0"/>
              <a:t>All countries emit GHG’s and contribute to climate change, but levels vary greatly</a:t>
            </a:r>
          </a:p>
          <a:p>
            <a:pPr eaLnBrk="1" hangingPunct="1"/>
            <a:endParaRPr lang="en-US" smtClean="0"/>
          </a:p>
        </p:txBody>
      </p:sp>
    </p:spTree>
    <p:extLst>
      <p:ext uri="{BB962C8B-B14F-4D97-AF65-F5344CB8AC3E}">
        <p14:creationId xmlns:p14="http://schemas.microsoft.com/office/powerpoint/2010/main" val="25591256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2ED68B66-FB34-4666-BE43-734EAC6AEF1A}" type="slidenum">
              <a:rPr lang="en-US" altLang="zh-CN" smtClean="0"/>
              <a:pPr/>
              <a:t>21</a:t>
            </a:fld>
            <a:endParaRPr lang="en-US" altLang="zh-CN" smtClean="0"/>
          </a:p>
        </p:txBody>
      </p:sp>
      <p:sp>
        <p:nvSpPr>
          <p:cNvPr id="56323" name="Rectangle 2"/>
          <p:cNvSpPr>
            <a:spLocks noGrp="1" noRot="1" noChangeAspect="1" noChangeArrowheads="1" noTextEdit="1"/>
          </p:cNvSpPr>
          <p:nvPr>
            <p:ph type="sldImg"/>
          </p:nvPr>
        </p:nvSpPr>
        <p:spPr>
          <a:xfrm>
            <a:off x="1165225" y="692150"/>
            <a:ext cx="4606925" cy="3455988"/>
          </a:xfrm>
          <a:ln/>
        </p:spPr>
      </p:sp>
      <p:sp>
        <p:nvSpPr>
          <p:cNvPr id="56324" name="Rectangle 3"/>
          <p:cNvSpPr>
            <a:spLocks noGrp="1" noChangeArrowheads="1"/>
          </p:cNvSpPr>
          <p:nvPr>
            <p:ph type="body" idx="1"/>
          </p:nvPr>
        </p:nvSpPr>
        <p:spPr>
          <a:noFill/>
          <a:ln/>
        </p:spPr>
        <p:txBody>
          <a:bodyPr/>
          <a:lstStyle/>
          <a:p>
            <a:pPr eaLnBrk="1" hangingPunct="1"/>
            <a:r>
              <a:rPr lang="en-US" smtClean="0"/>
              <a:t>“Navigating the Numbers: Greenhouse Gas Data and International Climate Policy”</a:t>
            </a:r>
          </a:p>
          <a:p>
            <a:pPr eaLnBrk="1" hangingPunct="1"/>
            <a:r>
              <a:rPr lang="en-US" smtClean="0"/>
              <a:t>World Resources Institute </a:t>
            </a:r>
          </a:p>
          <a:p>
            <a:pPr eaLnBrk="1" hangingPunct="1"/>
            <a:r>
              <a:rPr lang="en-US" smtClean="0"/>
              <a:t>Kevin A. Baumert, Timothy Herzog, and Jonathan Pershing </a:t>
            </a:r>
          </a:p>
          <a:p>
            <a:pPr eaLnBrk="1" hangingPunct="1"/>
            <a:r>
              <a:rPr lang="en-US" smtClean="0"/>
              <a:t>http://www.wri.org/climate/pubs_description.cfm?pid=4093 Accessed 10/16/07</a:t>
            </a:r>
          </a:p>
          <a:p>
            <a:pPr eaLnBrk="1" hangingPunct="1"/>
            <a:r>
              <a:rPr lang="en-US" smtClean="0"/>
              <a:t>th</a:t>
            </a:r>
          </a:p>
        </p:txBody>
      </p:sp>
    </p:spTree>
    <p:extLst>
      <p:ext uri="{BB962C8B-B14F-4D97-AF65-F5344CB8AC3E}">
        <p14:creationId xmlns:p14="http://schemas.microsoft.com/office/powerpoint/2010/main" val="8571675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0ADE17A0-1A1E-4CCA-8408-E87A05264E2B}" type="slidenum">
              <a:rPr lang="en-US" altLang="zh-CN" smtClean="0"/>
              <a:pPr/>
              <a:t>22</a:t>
            </a:fld>
            <a:endParaRPr lang="en-US" altLang="zh-CN"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7092925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F87EAC4E-1B78-43DA-B346-F25B3341AB3A}" type="slidenum">
              <a:rPr lang="en-US" altLang="zh-CN" smtClean="0"/>
              <a:pPr/>
              <a:t>2</a:t>
            </a:fld>
            <a:endParaRPr lang="en-US" altLang="zh-CN" smtClean="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6036875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6669820C-9BDF-46B1-8994-2175A51C2D95}" type="slidenum">
              <a:rPr lang="en-US" altLang="zh-CN" smtClean="0"/>
              <a:pPr/>
              <a:t>23</a:t>
            </a:fld>
            <a:endParaRPr lang="en-US" altLang="zh-CN" smtClean="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eaLnBrk="1" hangingPunct="1"/>
            <a:r>
              <a:rPr lang="en-US" smtClean="0"/>
              <a:t>Forests play a dual role in climate change. Forests can be a source of greenhouse gases, emitting carbon dioxide to the atmosphere when they are burned or destroyed and forests can also act as a “sink,” removing carbon dioxide from the atmosphere and storing it as carbon in their biomass as they grow. </a:t>
            </a:r>
          </a:p>
          <a:p>
            <a:pPr eaLnBrk="1" hangingPunct="1"/>
            <a:endParaRPr lang="en-US" b="1" smtClean="0"/>
          </a:p>
          <a:p>
            <a:pPr eaLnBrk="1" hangingPunct="1"/>
            <a:r>
              <a:rPr lang="en-US" smtClean="0"/>
              <a:t>Forests and other terrestrial systems annually absorb approximately 2.6 gigatons of carbon (GtC), or 9.53 gigatons of carbon dioxide equivalent (GtCO2e),7 while deforestation and degradation of forests emit approximately 1.6GtC (5.87 GtCO2e), for net absorption of 1GtC (3.67 GtCO2e) (IPCC, 2007a).</a:t>
            </a:r>
          </a:p>
          <a:p>
            <a:pPr eaLnBrk="1" hangingPunct="1"/>
            <a:endParaRPr lang="en-US" b="1" smtClean="0"/>
          </a:p>
          <a:p>
            <a:pPr eaLnBrk="1" hangingPunct="1"/>
            <a:r>
              <a:rPr lang="en-US" smtClean="0"/>
              <a:t>The 1.6GtC emitted by deforestation and degradation of forests accounts for 17.4 percent of total emissions from all sectors, more than the emissions of the entire global transportation sector (see Figure 6) (IPCC, 2007b).</a:t>
            </a:r>
            <a:endParaRPr lang="en-US" b="1" smtClean="0"/>
          </a:p>
          <a:p>
            <a:pPr eaLnBrk="1" hangingPunct="1"/>
            <a:endParaRPr lang="en-US" b="1" smtClean="0"/>
          </a:p>
          <a:p>
            <a:pPr eaLnBrk="1" hangingPunct="1"/>
            <a:r>
              <a:rPr lang="en-US" b="1" smtClean="0"/>
              <a:t>Source: N. Virgilio, TNC</a:t>
            </a:r>
          </a:p>
        </p:txBody>
      </p:sp>
    </p:spTree>
    <p:extLst>
      <p:ext uri="{BB962C8B-B14F-4D97-AF65-F5344CB8AC3E}">
        <p14:creationId xmlns:p14="http://schemas.microsoft.com/office/powerpoint/2010/main" val="5742513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0B5F06AB-5BE8-404C-AA89-F8A6B770DE7C}" type="slidenum">
              <a:rPr lang="en-US" altLang="zh-CN" smtClean="0"/>
              <a:pPr/>
              <a:t>24</a:t>
            </a:fld>
            <a:endParaRPr lang="en-US" altLang="zh-CN" smtClean="0"/>
          </a:p>
        </p:txBody>
      </p:sp>
      <p:sp>
        <p:nvSpPr>
          <p:cNvPr id="59395" name="Rectangle 2"/>
          <p:cNvSpPr>
            <a:spLocks noGrp="1" noRot="1" noChangeAspect="1" noChangeArrowheads="1" noTextEdit="1"/>
          </p:cNvSpPr>
          <p:nvPr>
            <p:ph type="sldImg"/>
          </p:nvPr>
        </p:nvSpPr>
        <p:spPr>
          <a:xfrm>
            <a:off x="1162050" y="692150"/>
            <a:ext cx="4610100" cy="3457575"/>
          </a:xfrm>
          <a:ln/>
        </p:spPr>
      </p:sp>
      <p:sp>
        <p:nvSpPr>
          <p:cNvPr id="59396" name="Rectangle 3"/>
          <p:cNvSpPr>
            <a:spLocks noGrp="1" noChangeArrowheads="1"/>
          </p:cNvSpPr>
          <p:nvPr>
            <p:ph type="body" idx="1"/>
          </p:nvPr>
        </p:nvSpPr>
        <p:spPr>
          <a:noFill/>
          <a:ln/>
        </p:spPr>
        <p:txBody>
          <a:bodyPr/>
          <a:lstStyle/>
          <a:p>
            <a:pPr eaLnBrk="1" hangingPunct="1"/>
            <a:r>
              <a:rPr lang="en-GB" smtClean="0"/>
              <a:t>About 4 billion hectares of the earth’s surface is forest. Much of the world’s remaining forest cover is in the tropics, approximately 16 to 17 million km 2 (or 1.6 to 1.7 billion hectares). Boreal forest area is nearly as vast, however the extent of land use change in the boreal forest (primarily through burning, logging, and pest) is not of the same magnitude.  </a:t>
            </a:r>
          </a:p>
          <a:p>
            <a:pPr eaLnBrk="1" hangingPunct="1"/>
            <a:endParaRPr lang="en-GB" smtClean="0"/>
          </a:p>
        </p:txBody>
      </p:sp>
    </p:spTree>
    <p:extLst>
      <p:ext uri="{BB962C8B-B14F-4D97-AF65-F5344CB8AC3E}">
        <p14:creationId xmlns:p14="http://schemas.microsoft.com/office/powerpoint/2010/main" val="12549380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3BFC20CC-BAD7-4C57-B9C6-C66B1117FA65}" type="slidenum">
              <a:rPr lang="en-US" altLang="zh-CN" smtClean="0"/>
              <a:pPr/>
              <a:t>25</a:t>
            </a:fld>
            <a:endParaRPr lang="en-US" altLang="zh-CN" smtClean="0"/>
          </a:p>
        </p:txBody>
      </p:sp>
      <p:sp>
        <p:nvSpPr>
          <p:cNvPr id="60419" name="Rectangle 2"/>
          <p:cNvSpPr>
            <a:spLocks noGrp="1" noRot="1" noChangeAspect="1" noChangeArrowheads="1" noTextEdit="1"/>
          </p:cNvSpPr>
          <p:nvPr>
            <p:ph type="sldImg"/>
          </p:nvPr>
        </p:nvSpPr>
        <p:spPr>
          <a:xfrm>
            <a:off x="1162050" y="692150"/>
            <a:ext cx="4610100" cy="3457575"/>
          </a:xfrm>
          <a:ln/>
        </p:spPr>
      </p:sp>
      <p:sp>
        <p:nvSpPr>
          <p:cNvPr id="60420" name="Rectangle 3"/>
          <p:cNvSpPr>
            <a:spLocks noGrp="1" noChangeArrowheads="1"/>
          </p:cNvSpPr>
          <p:nvPr>
            <p:ph type="body" idx="1"/>
          </p:nvPr>
        </p:nvSpPr>
        <p:spPr>
          <a:noFill/>
          <a:ln/>
        </p:spPr>
        <p:txBody>
          <a:bodyPr/>
          <a:lstStyle/>
          <a:p>
            <a:pPr eaLnBrk="1" hangingPunct="1"/>
            <a:r>
              <a:rPr lang="en-GB" smtClean="0"/>
              <a:t>Forests absorb tremendous quantities of CO2. It is estimated that </a:t>
            </a:r>
            <a:r>
              <a:rPr lang="en-US" smtClean="0"/>
              <a:t>Earth’s forests can sequester 33% of human-caused emissions. Forests have their work cut out for them. The trouble is that the increasing production of human-caused emissions is projected to far out pace the storage capacity of forests, unless there is dramatic change that leads to stopping deforestation.  More than 80% of the emissions from land use change come from developing country forests.  </a:t>
            </a:r>
          </a:p>
          <a:p>
            <a:pPr eaLnBrk="1" hangingPunct="1"/>
            <a:endParaRPr lang="en-US" smtClean="0"/>
          </a:p>
          <a:p>
            <a:pPr eaLnBrk="1" hangingPunct="1"/>
            <a:r>
              <a:rPr lang="en-US" smtClean="0"/>
              <a:t>Forests and peatlands store more than twice the global total of CO2e in the atmosphere, or more than 100 years of human emissions. Tropical forests are one of the world’s most productive long-term carbon sinks – stopping deforestation is thus an urgent priority – to reduce their role as the most productive CO2 sources.</a:t>
            </a:r>
          </a:p>
          <a:p>
            <a:pPr eaLnBrk="1" hangingPunct="1"/>
            <a:endParaRPr lang="en-US" smtClean="0"/>
          </a:p>
          <a:p>
            <a:pPr eaLnBrk="1" hangingPunct="1"/>
            <a:endParaRPr lang="en-GB" smtClean="0"/>
          </a:p>
        </p:txBody>
      </p:sp>
    </p:spTree>
    <p:extLst>
      <p:ext uri="{BB962C8B-B14F-4D97-AF65-F5344CB8AC3E}">
        <p14:creationId xmlns:p14="http://schemas.microsoft.com/office/powerpoint/2010/main" val="15967654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2AEBD31E-E67E-4167-9630-0257F413FF39}" type="slidenum">
              <a:rPr lang="en-US" altLang="zh-CN" smtClean="0"/>
              <a:pPr/>
              <a:t>26</a:t>
            </a:fld>
            <a:endParaRPr lang="en-US" altLang="zh-CN" smtClean="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pPr eaLnBrk="1" hangingPunct="1"/>
            <a:r>
              <a:rPr lang="en-US" smtClean="0"/>
              <a:t>Source:  Bournay, E., UNEP/GRID-Arendal, http://maps.grida.no/go/graphic/carbon-inventory</a:t>
            </a:r>
            <a:endParaRPr lang="en-US" b="1" smtClean="0"/>
          </a:p>
        </p:txBody>
      </p:sp>
    </p:spTree>
    <p:extLst>
      <p:ext uri="{BB962C8B-B14F-4D97-AF65-F5344CB8AC3E}">
        <p14:creationId xmlns:p14="http://schemas.microsoft.com/office/powerpoint/2010/main" val="17554329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5FC4B08A-6185-4D4C-9874-0E286B3B6639}" type="slidenum">
              <a:rPr lang="en-US" altLang="zh-CN" smtClean="0"/>
              <a:pPr/>
              <a:t>28</a:t>
            </a:fld>
            <a:endParaRPr lang="en-US" altLang="zh-CN" smtClean="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pPr eaLnBrk="1" hangingPunct="1">
              <a:buFontTx/>
              <a:buChar char="•"/>
            </a:pPr>
            <a:endParaRPr lang="en-US" smtClean="0"/>
          </a:p>
        </p:txBody>
      </p:sp>
    </p:spTree>
    <p:extLst>
      <p:ext uri="{BB962C8B-B14F-4D97-AF65-F5344CB8AC3E}">
        <p14:creationId xmlns:p14="http://schemas.microsoft.com/office/powerpoint/2010/main" val="2784043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0345AF18-3BCC-4B57-8D1D-D4CF50283FEE}" type="slidenum">
              <a:rPr lang="en-US" altLang="zh-CN" smtClean="0"/>
              <a:pPr/>
              <a:t>29</a:t>
            </a:fld>
            <a:endParaRPr lang="en-US" altLang="zh-CN" smtClean="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pPr eaLnBrk="1" hangingPunct="1"/>
            <a:endParaRPr lang="en-US" b="1" smtClean="0"/>
          </a:p>
        </p:txBody>
      </p:sp>
    </p:spTree>
    <p:extLst>
      <p:ext uri="{BB962C8B-B14F-4D97-AF65-F5344CB8AC3E}">
        <p14:creationId xmlns:p14="http://schemas.microsoft.com/office/powerpoint/2010/main" val="1260825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979F0A84-575B-43F7-961F-62F43D12F7AD}" type="slidenum">
              <a:rPr lang="en-US" altLang="zh-CN" smtClean="0"/>
              <a:pPr/>
              <a:t>30</a:t>
            </a:fld>
            <a:endParaRPr lang="en-US" altLang="zh-CN" smtClean="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pPr eaLnBrk="1" hangingPunct="1"/>
            <a:r>
              <a:rPr lang="en-US" smtClean="0"/>
              <a:t>The amounts of carbon that can be sequestered are greatest, as seen here, from planting trees in the tropics. Naturally, the fast growing species, such as eucalyptus and pine will capture the most carbon.</a:t>
            </a:r>
          </a:p>
        </p:txBody>
      </p:sp>
    </p:spTree>
    <p:extLst>
      <p:ext uri="{BB962C8B-B14F-4D97-AF65-F5344CB8AC3E}">
        <p14:creationId xmlns:p14="http://schemas.microsoft.com/office/powerpoint/2010/main" val="230296381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5F13B966-6480-4D77-9BC5-BE1F0A903EDA}" type="slidenum">
              <a:rPr lang="en-US" altLang="zh-CN" smtClean="0"/>
              <a:pPr/>
              <a:t>31</a:t>
            </a:fld>
            <a:endParaRPr lang="en-US" altLang="zh-CN" smtClean="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pPr eaLnBrk="1" hangingPunct="1"/>
            <a:r>
              <a:rPr lang="en-US" smtClean="0"/>
              <a:t>The amounts of CO2 that can be conserved through avoiding deforestation are greatest in the lowland moist forests (rainforests) of the tropics.</a:t>
            </a:r>
          </a:p>
        </p:txBody>
      </p:sp>
    </p:spTree>
    <p:extLst>
      <p:ext uri="{BB962C8B-B14F-4D97-AF65-F5344CB8AC3E}">
        <p14:creationId xmlns:p14="http://schemas.microsoft.com/office/powerpoint/2010/main" val="5673022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B8AEEF73-A212-460F-97B8-240E4277F2DA}" type="slidenum">
              <a:rPr lang="en-US" altLang="zh-CN" smtClean="0"/>
              <a:pPr/>
              <a:t>33</a:t>
            </a:fld>
            <a:endParaRPr lang="en-US" altLang="zh-CN" smtClean="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pPr eaLnBrk="1" hangingPunct="1"/>
            <a:r>
              <a:rPr lang="en-US" b="1" dirty="0" smtClean="0"/>
              <a:t>There are already clear signs of significant climate change- from increasing temperatures to melting glaciers to rising sea </a:t>
            </a:r>
            <a:r>
              <a:rPr lang="en-US" b="1" dirty="0" err="1" smtClean="0"/>
              <a:t>levelsMitigation</a:t>
            </a:r>
            <a:r>
              <a:rPr lang="en-US" b="1" dirty="0" smtClean="0"/>
              <a:t> efforts over the next 2-3 decades will largely determine the long-term increases in temperature and the corresponding climate change impacts</a:t>
            </a:r>
          </a:p>
          <a:p>
            <a:pPr eaLnBrk="1" hangingPunct="1"/>
            <a:endParaRPr lang="en-US" b="1" dirty="0" smtClean="0"/>
          </a:p>
        </p:txBody>
      </p:sp>
    </p:spTree>
    <p:extLst>
      <p:ext uri="{BB962C8B-B14F-4D97-AF65-F5344CB8AC3E}">
        <p14:creationId xmlns:p14="http://schemas.microsoft.com/office/powerpoint/2010/main" val="12903509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C22D31E8-9472-4A44-96CF-039C5E65AB27}" type="slidenum">
              <a:rPr lang="en-US" altLang="zh-CN" smtClean="0"/>
              <a:pPr/>
              <a:t>34</a:t>
            </a:fld>
            <a:endParaRPr lang="en-US" altLang="zh-CN" smtClean="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9730824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1478E8C4-6074-46CC-950C-69E422B2392D}" type="slidenum">
              <a:rPr lang="en-US" altLang="zh-CN" smtClean="0"/>
              <a:pPr/>
              <a:t>3</a:t>
            </a:fld>
            <a:endParaRPr lang="en-US" altLang="zh-CN"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23207868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81D73420-FF9C-47DC-B686-61636F414359}" type="slidenum">
              <a:rPr lang="en-US" altLang="zh-CN" smtClean="0"/>
              <a:pPr/>
              <a:t>36</a:t>
            </a:fld>
            <a:endParaRPr lang="en-US" altLang="zh-CN" smtClean="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1983547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E081CBA0-11E1-4871-B9BD-6C9A1FD6488C}" type="slidenum">
              <a:rPr lang="en-US" altLang="zh-CN" smtClean="0"/>
              <a:pPr/>
              <a:t>4</a:t>
            </a:fld>
            <a:endParaRPr lang="en-US" altLang="zh-CN" smtClean="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249815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10FE5C29-268A-4333-8BCC-916CA928385D}" type="slidenum">
              <a:rPr lang="en-US" altLang="zh-CN" smtClean="0"/>
              <a:pPr/>
              <a:t>5</a:t>
            </a:fld>
            <a:endParaRPr lang="en-US" altLang="zh-CN" smtClean="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5358798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26CBEB34-2AE3-45C9-8EB1-68B70D227A71}" type="slidenum">
              <a:rPr lang="en-US" altLang="zh-CN" smtClean="0"/>
              <a:pPr/>
              <a:t>6</a:t>
            </a:fld>
            <a:endParaRPr lang="en-US" altLang="zh-CN" smtClean="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r>
              <a:rPr lang="en-US" smtClean="0"/>
              <a:t>In the last year and a half, there were two important documents that brought increased international attention to the problem of climate change and the need to urgently take action to reduce climate change impacts.</a:t>
            </a:r>
          </a:p>
          <a:p>
            <a:pPr eaLnBrk="1" hangingPunct="1"/>
            <a:endParaRPr lang="en-US" smtClean="0"/>
          </a:p>
          <a:p>
            <a:pPr eaLnBrk="1" hangingPunct="1"/>
            <a:r>
              <a:rPr lang="en-US" smtClean="0"/>
              <a:t>November 2007</a:t>
            </a:r>
          </a:p>
          <a:p>
            <a:pPr eaLnBrk="1" hangingPunct="1"/>
            <a:r>
              <a:rPr lang="en-US" smtClean="0"/>
              <a:t>Stern Oct 2006</a:t>
            </a:r>
          </a:p>
          <a:p>
            <a:pPr eaLnBrk="1" hangingPunct="1"/>
            <a:endParaRPr lang="en-US" smtClean="0"/>
          </a:p>
          <a:p>
            <a:pPr eaLnBrk="1" hangingPunct="1"/>
            <a:r>
              <a:rPr lang="en-US" smtClean="0"/>
              <a:t>First, the Intergovernmental Panel on Climate Change (IPCC), an independent body of &gt;3000 scientists, reported that there was now ‘unequivocal’ evidence that the climate system was warming- with observations of increases in air and ocean temperature, metling snow and idea and rising sea levels.</a:t>
            </a:r>
          </a:p>
          <a:p>
            <a:pPr eaLnBrk="1" hangingPunct="1"/>
            <a:endParaRPr lang="en-US" smtClean="0"/>
          </a:p>
          <a:p>
            <a:pPr eaLnBrk="1" hangingPunct="1"/>
            <a:r>
              <a:rPr lang="en-US" smtClean="0"/>
              <a:t>Second, the Stern report on the Economics of Climate Change, highlighted the fact that if the glocal community doesn’t act now, the overall costs and risk of climate change are enormous- the equivalen of losing at least 5% of the global GDP each year, now and forever’.</a:t>
            </a:r>
          </a:p>
          <a:p>
            <a:pPr eaLnBrk="1" hangingPunct="1"/>
            <a:endParaRPr lang="en-US" smtClean="0"/>
          </a:p>
          <a:p>
            <a:pPr eaLnBrk="1" hangingPunct="1"/>
            <a:r>
              <a:rPr lang="en-US" smtClean="0"/>
              <a:t>Together these publications </a:t>
            </a:r>
          </a:p>
          <a:p>
            <a:pPr eaLnBrk="1" hangingPunct="1"/>
            <a:endParaRPr lang="en-US" smtClean="0"/>
          </a:p>
          <a:p>
            <a:pPr eaLnBrk="1" hangingPunct="1"/>
            <a:r>
              <a:rPr lang="en-US" smtClean="0"/>
              <a:t>The IPCC fourth assessment report, which was written by &gt;3000 scientists, reported that there was now UNEQUIVOCAL evidence that the global climate is change, as was evident from observations …</a:t>
            </a:r>
          </a:p>
          <a:p>
            <a:pPr eaLnBrk="1" hangingPunct="1"/>
            <a:endParaRPr lang="en-US" smtClean="0"/>
          </a:p>
          <a:p>
            <a:pPr eaLnBrk="1" hangingPunct="1"/>
            <a:r>
              <a:rPr lang="en-US" smtClean="0"/>
              <a:t>A second publication, written by Sir Nicolas Stern on the Economics of Climate Change, highlighted the urgency of addressing </a:t>
            </a:r>
          </a:p>
          <a:p>
            <a:pPr eaLnBrk="1" hangingPunct="1"/>
            <a:endParaRPr lang="en-US" smtClean="0"/>
          </a:p>
          <a:p>
            <a:pPr eaLnBrk="1" hangingPunct="1"/>
            <a:endParaRPr lang="en-US" smtClean="0"/>
          </a:p>
          <a:p>
            <a:pPr eaLnBrk="1" hangingPunct="1"/>
            <a:endParaRPr lang="en-US" smtClean="0"/>
          </a:p>
          <a:p>
            <a:pPr eaLnBrk="1" hangingPunct="1"/>
            <a:r>
              <a:rPr lang="en-US" smtClean="0"/>
              <a:t>Quote from IPCC (definitive quote on global warming is happening...”)</a:t>
            </a:r>
          </a:p>
          <a:p>
            <a:pPr eaLnBrk="1" hangingPunct="1"/>
            <a:r>
              <a:rPr lang="en-US" smtClean="0"/>
              <a:t>IPCC in 2007 stated... “key conclusion from report that global changes occuring with high certainty and quickly and by humans”...</a:t>
            </a:r>
          </a:p>
          <a:p>
            <a:pPr eaLnBrk="1" hangingPunct="1"/>
            <a:r>
              <a:rPr lang="en-US" smtClean="0"/>
              <a:t>look in intro to report</a:t>
            </a:r>
          </a:p>
        </p:txBody>
      </p:sp>
    </p:spTree>
    <p:extLst>
      <p:ext uri="{BB962C8B-B14F-4D97-AF65-F5344CB8AC3E}">
        <p14:creationId xmlns:p14="http://schemas.microsoft.com/office/powerpoint/2010/main" val="21042746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670AC02D-F115-494C-A402-243E51B401FB}" type="slidenum">
              <a:rPr lang="en-US" altLang="zh-CN" smtClean="0"/>
              <a:pPr/>
              <a:t>7</a:t>
            </a:fld>
            <a:endParaRPr lang="en-US" altLang="zh-CN" smtClean="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pPr eaLnBrk="1" hangingPunct="1"/>
            <a:r>
              <a:rPr lang="en-US" smtClean="0"/>
              <a:t>These changes in temperature are occuring across all continents.</a:t>
            </a:r>
          </a:p>
          <a:p>
            <a:pPr eaLnBrk="1" hangingPunct="1"/>
            <a:r>
              <a:rPr lang="en-US" smtClean="0"/>
              <a:t>Temperature increases have occurred in all regions, but are greater in higher northern latitudes</a:t>
            </a:r>
          </a:p>
          <a:p>
            <a:pPr eaLnBrk="1" hangingPunct="1"/>
            <a:endParaRPr lang="en-US" smtClean="0"/>
          </a:p>
          <a:p>
            <a:pPr eaLnBrk="1" hangingPunct="1"/>
            <a:r>
              <a:rPr lang="en-US" smtClean="0"/>
              <a:t> Land areas have warmed faster than the oceans</a:t>
            </a:r>
          </a:p>
          <a:p>
            <a:pPr eaLnBrk="1" hangingPunct="1"/>
            <a:endParaRPr lang="en-US" smtClean="0"/>
          </a:p>
          <a:p>
            <a:pPr eaLnBrk="1" hangingPunct="1"/>
            <a:endParaRPr lang="en-US" smtClean="0"/>
          </a:p>
          <a:p>
            <a:pPr eaLnBrk="1" hangingPunct="1"/>
            <a:r>
              <a:rPr lang="en-US" smtClean="0"/>
              <a:t>This graph from the latest Intergovernmental Panel of Climate Change (IPCC) show the observed changes in global and continental surface temperatures across the world, with the black lines showing the documented change in temperature.</a:t>
            </a:r>
          </a:p>
          <a:p>
            <a:pPr eaLnBrk="1" hangingPunct="1"/>
            <a:endParaRPr lang="en-US" smtClean="0"/>
          </a:p>
          <a:p>
            <a:pPr eaLnBrk="1" hangingPunct="1"/>
            <a:r>
              <a:rPr lang="en-US" smtClean="0"/>
              <a:t>The red lines show the </a:t>
            </a:r>
          </a:p>
          <a:p>
            <a:pPr eaLnBrk="1" hangingPunct="1"/>
            <a:endParaRPr lang="en-US" smtClean="0"/>
          </a:p>
          <a:p>
            <a:pPr eaLnBrk="1" hangingPunct="1"/>
            <a:endParaRPr lang="en-US" smtClean="0"/>
          </a:p>
          <a:p>
            <a:pPr eaLnBrk="1" hangingPunct="1"/>
            <a:endParaRPr lang="en-US" smtClean="0"/>
          </a:p>
          <a:p>
            <a:pPr eaLnBrk="1" hangingPunct="1"/>
            <a:endParaRPr lang="en-US" smtClean="0"/>
          </a:p>
          <a:p>
            <a:pPr eaLnBrk="1" hangingPunct="1"/>
            <a:r>
              <a:rPr lang="en-US" smtClean="0"/>
              <a:t>These graphs show the observed continental and global-scale changes in surface tempratures, with the black lines showing the actual </a:t>
            </a:r>
          </a:p>
          <a:p>
            <a:pPr eaLnBrk="1" hangingPunct="1"/>
            <a:endParaRPr lang="en-US" smtClean="0"/>
          </a:p>
          <a:p>
            <a:pPr eaLnBrk="1" hangingPunct="1"/>
            <a:r>
              <a:rPr lang="en-US" smtClean="0"/>
              <a:t>This graph shows the </a:t>
            </a:r>
          </a:p>
          <a:p>
            <a:pPr eaLnBrk="1" hangingPunct="1"/>
            <a:endParaRPr lang="en-US" smtClean="0"/>
          </a:p>
          <a:p>
            <a:pPr eaLnBrk="1" hangingPunct="1"/>
            <a:endParaRPr lang="en-US" smtClean="0"/>
          </a:p>
          <a:p>
            <a:pPr eaLnBrk="1" hangingPunct="1"/>
            <a:r>
              <a:rPr lang="en-US" smtClean="0"/>
              <a:t>Surface air temperatures have increased approximately by 1F during the 20</a:t>
            </a:r>
            <a:r>
              <a:rPr lang="en-US" baseline="30000" smtClean="0"/>
              <a:t>th</a:t>
            </a:r>
            <a:r>
              <a:rPr lang="en-US" smtClean="0"/>
              <a:t> century </a:t>
            </a:r>
            <a:br>
              <a:rPr lang="en-US" smtClean="0"/>
            </a:br>
            <a:endParaRPr lang="en-US" smtClean="0"/>
          </a:p>
          <a:p>
            <a:pPr eaLnBrk="1" hangingPunct="1"/>
            <a:r>
              <a:rPr lang="en-US" smtClean="0"/>
              <a:t>Both globla air and ocean temperatures are increasing across the world, with a mean rise in temperature of 0.8 C since 1800’2</a:t>
            </a:r>
          </a:p>
          <a:p>
            <a:pPr eaLnBrk="1" hangingPunct="1"/>
            <a:r>
              <a:rPr lang="en-US" smtClean="0"/>
              <a:t>1990s were the hottest decade on record</a:t>
            </a:r>
          </a:p>
          <a:p>
            <a:pPr eaLnBrk="1" hangingPunct="1"/>
            <a:r>
              <a:rPr lang="en-US" smtClean="0"/>
              <a:t>Ocean temperature have increased to depth of 3000m </a:t>
            </a:r>
          </a:p>
          <a:p>
            <a:pPr eaLnBrk="1" hangingPunct="1"/>
            <a:r>
              <a:rPr lang="en-US" smtClean="0"/>
              <a:t>Atmospheric water vapour has increased (warmer water holds more area)</a:t>
            </a:r>
          </a:p>
          <a:p>
            <a:pPr eaLnBrk="1" hangingPunct="1"/>
            <a:r>
              <a:rPr lang="en-US" altLang="ja-JP" smtClean="0">
                <a:ea typeface="ＭＳ Ｐゴシック" pitchFamily="50" charset="-128"/>
              </a:rPr>
              <a:t>Rising temperatures:</a:t>
            </a:r>
          </a:p>
          <a:p>
            <a:pPr eaLnBrk="1" hangingPunct="1"/>
            <a:r>
              <a:rPr lang="en-US" altLang="ja-JP" smtClean="0">
                <a:ea typeface="ＭＳ Ｐゴシック" pitchFamily="50" charset="-128"/>
              </a:rPr>
              <a:t>Sea level rises</a:t>
            </a:r>
          </a:p>
          <a:p>
            <a:pPr eaLnBrk="1" hangingPunct="1"/>
            <a:r>
              <a:rPr lang="en-US" altLang="ja-JP" smtClean="0">
                <a:ea typeface="ＭＳ Ｐゴシック" pitchFamily="50" charset="-128"/>
              </a:rPr>
              <a:t>Changes in atmospheric concentrations of CO2, CH4 and NOx</a:t>
            </a:r>
          </a:p>
          <a:p>
            <a:pPr eaLnBrk="1" hangingPunct="1"/>
            <a:r>
              <a:rPr lang="en-US" altLang="ja-JP" smtClean="0">
                <a:ea typeface="ＭＳ Ｐゴシック" pitchFamily="50" charset="-128"/>
              </a:rPr>
              <a:t>Changes in aerosols</a:t>
            </a:r>
            <a:endParaRPr lang="en-US" smtClean="0"/>
          </a:p>
          <a:p>
            <a:pPr eaLnBrk="1" hangingPunct="1"/>
            <a:endParaRPr lang="en-US" smtClean="0"/>
          </a:p>
          <a:p>
            <a:pPr eaLnBrk="1" hangingPunct="1"/>
            <a:r>
              <a:rPr lang="en-US" smtClean="0"/>
              <a:t>During the last hundred years, the sea level has risen 4-8 inches</a:t>
            </a:r>
          </a:p>
          <a:p>
            <a:pPr eaLnBrk="1" hangingPunct="1"/>
            <a:r>
              <a:rPr lang="es-CR" smtClean="0"/>
              <a:t>Will likely increase 1.6 – 6.8 oC before 2100.</a:t>
            </a:r>
            <a:endParaRPr lang="en-US" smtClean="0"/>
          </a:p>
        </p:txBody>
      </p:sp>
    </p:spTree>
    <p:extLst>
      <p:ext uri="{BB962C8B-B14F-4D97-AF65-F5344CB8AC3E}">
        <p14:creationId xmlns:p14="http://schemas.microsoft.com/office/powerpoint/2010/main" val="19835089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65A10EAF-D9BE-4411-905E-DFE311584B95}" type="slidenum">
              <a:rPr lang="en-US" altLang="zh-CN" smtClean="0"/>
              <a:pPr/>
              <a:t>8</a:t>
            </a:fld>
            <a:endParaRPr lang="en-US" altLang="zh-CN" smtClean="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pPr eaLnBrk="1" hangingPunct="1"/>
            <a:r>
              <a:rPr lang="en-US" smtClean="0"/>
              <a:t>There have also been marked changes in precipitation patterns worldwide, due to changes in surface temperatures of oceans and land, changes in wind patterns and movements of ocean currents.</a:t>
            </a:r>
          </a:p>
          <a:p>
            <a:pPr eaLnBrk="1" hangingPunct="1"/>
            <a:endParaRPr lang="en-US" smtClean="0"/>
          </a:p>
          <a:p>
            <a:pPr eaLnBrk="1" hangingPunct="1"/>
            <a:r>
              <a:rPr lang="en-US" smtClean="0"/>
              <a:t>This map shows the trends in annual precipitation over the last century, with yellow dots representing areas that are experierncing decreases in rainfall, and green areas representing areas that are experiencing increased rainfall. The size of the dots represents the magnitude of the change.</a:t>
            </a:r>
          </a:p>
          <a:p>
            <a:pPr eaLnBrk="1" hangingPunct="1"/>
            <a:endParaRPr lang="en-US" smtClean="0"/>
          </a:p>
          <a:p>
            <a:pPr eaLnBrk="1" hangingPunct="1"/>
            <a:r>
              <a:rPr lang="en-US" smtClean="0"/>
              <a:t>As you can see from the map, the changes in precipitation are quite variable geographically.</a:t>
            </a:r>
          </a:p>
          <a:p>
            <a:pPr eaLnBrk="1" hangingPunct="1"/>
            <a:endParaRPr lang="en-US" smtClean="0"/>
          </a:p>
          <a:p>
            <a:pPr eaLnBrk="1" hangingPunct="1"/>
            <a:r>
              <a:rPr lang="en-US" smtClean="0"/>
              <a:t>Some parts of the world, lke the </a:t>
            </a:r>
            <a:r>
              <a:rPr lang="en-US" sz="1000" smtClean="0"/>
              <a:t>eastern regions of North and South America, northern Europe, and northern and central Asia are experiencing increased (and often heavier) rainfall. IN addition, not only are these regions experiencing more rainfall, they often experience much heavier rainstorms (potentially cuasing flooding and damage)</a:t>
            </a:r>
          </a:p>
          <a:p>
            <a:pPr eaLnBrk="1" hangingPunct="1"/>
            <a:endParaRPr lang="en-US" sz="1000" smtClean="0"/>
          </a:p>
          <a:p>
            <a:pPr eaLnBrk="1" hangingPunct="1"/>
            <a:r>
              <a:rPr lang="en-US" sz="1000" smtClean="0"/>
              <a:t>Globally, the area under drought has increased since 1970’s. </a:t>
            </a:r>
          </a:p>
          <a:p>
            <a:pPr eaLnBrk="1" hangingPunct="1"/>
            <a:endParaRPr lang="en-US" sz="1000" smtClean="0"/>
          </a:p>
          <a:p>
            <a:pPr eaLnBrk="1" hangingPunct="1"/>
            <a:r>
              <a:rPr lang="en-US" sz="1000" smtClean="0"/>
              <a:t>While others- such as the Sahel, the Meditteranean, and nothern and central Asia are receiving less precipitation and suffering longer and more sver droughts. </a:t>
            </a:r>
            <a:endParaRPr lang="en-US" smtClean="0"/>
          </a:p>
          <a:p>
            <a:pPr eaLnBrk="1" hangingPunct="1"/>
            <a:endParaRPr lang="en-US" smtClean="0"/>
          </a:p>
          <a:p>
            <a:pPr eaLnBrk="1" hangingPunct="1"/>
            <a:r>
              <a:rPr lang="en-US" smtClean="0"/>
              <a:t>Some regions of the world are experining much greater levels of precipitation</a:t>
            </a:r>
          </a:p>
          <a:p>
            <a:pPr eaLnBrk="1" hangingPunct="1"/>
            <a:endParaRPr lang="en-US" smtClean="0"/>
          </a:p>
          <a:p>
            <a:pPr eaLnBrk="1" hangingPunct="1"/>
            <a:endParaRPr lang="en-US" smtClean="0"/>
          </a:p>
          <a:p>
            <a:pPr eaLnBrk="1" hangingPunct="1"/>
            <a:r>
              <a:rPr lang="en-US" smtClean="0"/>
              <a:t>smaller and use “Precipitation changes: trends over land from 1900-2000</a:t>
            </a:r>
          </a:p>
          <a:p>
            <a:pPr eaLnBrk="1" hangingPunct="1"/>
            <a:endParaRPr lang="en-US" smtClean="0"/>
          </a:p>
          <a:p>
            <a:pPr eaLnBrk="1" hangingPunct="1"/>
            <a:r>
              <a:rPr lang="en-US" smtClean="0"/>
              <a:t>Surface air temperatures have increased approximately by 1F during the 20</a:t>
            </a:r>
            <a:r>
              <a:rPr lang="en-US" baseline="30000" smtClean="0"/>
              <a:t>th</a:t>
            </a:r>
            <a:r>
              <a:rPr lang="en-US" smtClean="0"/>
              <a:t> century </a:t>
            </a:r>
            <a:br>
              <a:rPr lang="en-US" smtClean="0"/>
            </a:br>
            <a:endParaRPr lang="en-US" smtClean="0"/>
          </a:p>
          <a:p>
            <a:pPr eaLnBrk="1" hangingPunct="1"/>
            <a:r>
              <a:rPr lang="en-US" smtClean="0"/>
              <a:t>Both globla air and ocean temperatures are increasing across the world, with a mean rise in temperature of 0.8 C since 1800’2</a:t>
            </a:r>
          </a:p>
          <a:p>
            <a:pPr eaLnBrk="1" hangingPunct="1"/>
            <a:r>
              <a:rPr lang="en-US" smtClean="0"/>
              <a:t>1990s were the hottest decade on record</a:t>
            </a:r>
          </a:p>
          <a:p>
            <a:pPr eaLnBrk="1" hangingPunct="1"/>
            <a:r>
              <a:rPr lang="en-US" smtClean="0"/>
              <a:t>Ocean temperature have increased to depth of 3000m </a:t>
            </a:r>
          </a:p>
          <a:p>
            <a:pPr eaLnBrk="1" hangingPunct="1"/>
            <a:r>
              <a:rPr lang="en-US" smtClean="0"/>
              <a:t>Atmospheric water vapour has increased (warmer water holds more area)</a:t>
            </a:r>
          </a:p>
          <a:p>
            <a:pPr eaLnBrk="1" hangingPunct="1"/>
            <a:r>
              <a:rPr lang="en-US" altLang="ja-JP" smtClean="0">
                <a:ea typeface="ＭＳ Ｐゴシック" pitchFamily="50" charset="-128"/>
              </a:rPr>
              <a:t>Rising temperatures:</a:t>
            </a:r>
          </a:p>
          <a:p>
            <a:pPr eaLnBrk="1" hangingPunct="1"/>
            <a:r>
              <a:rPr lang="en-US" altLang="ja-JP" smtClean="0">
                <a:ea typeface="ＭＳ Ｐゴシック" pitchFamily="50" charset="-128"/>
              </a:rPr>
              <a:t>Sea level rises</a:t>
            </a:r>
          </a:p>
          <a:p>
            <a:pPr eaLnBrk="1" hangingPunct="1"/>
            <a:r>
              <a:rPr lang="en-US" altLang="ja-JP" smtClean="0">
                <a:ea typeface="ＭＳ Ｐゴシック" pitchFamily="50" charset="-128"/>
              </a:rPr>
              <a:t>Changes in atmospheric concentrations of CO2, CH4 and NOx</a:t>
            </a:r>
          </a:p>
          <a:p>
            <a:pPr eaLnBrk="1" hangingPunct="1"/>
            <a:r>
              <a:rPr lang="en-US" altLang="ja-JP" smtClean="0">
                <a:ea typeface="ＭＳ Ｐゴシック" pitchFamily="50" charset="-128"/>
              </a:rPr>
              <a:t>Changes in aerosols</a:t>
            </a:r>
            <a:endParaRPr lang="en-US" smtClean="0"/>
          </a:p>
          <a:p>
            <a:pPr eaLnBrk="1" hangingPunct="1"/>
            <a:endParaRPr lang="en-US" smtClean="0"/>
          </a:p>
          <a:p>
            <a:pPr eaLnBrk="1" hangingPunct="1"/>
            <a:r>
              <a:rPr lang="en-US" smtClean="0"/>
              <a:t>During the last hundred years, the sea level has risen 4-8 inches</a:t>
            </a:r>
          </a:p>
          <a:p>
            <a:pPr eaLnBrk="1" hangingPunct="1"/>
            <a:r>
              <a:rPr lang="es-CR" smtClean="0"/>
              <a:t>Will likely increase 1.6 – 6.8 oC before 2100.</a:t>
            </a:r>
            <a:endParaRPr lang="en-US" smtClean="0"/>
          </a:p>
        </p:txBody>
      </p:sp>
    </p:spTree>
    <p:extLst>
      <p:ext uri="{BB962C8B-B14F-4D97-AF65-F5344CB8AC3E}">
        <p14:creationId xmlns:p14="http://schemas.microsoft.com/office/powerpoint/2010/main" val="34343704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4239DB96-F37D-44B1-9F77-CE540146EE08}" type="slidenum">
              <a:rPr lang="en-US" altLang="zh-CN" smtClean="0"/>
              <a:pPr/>
              <a:t>9</a:t>
            </a:fld>
            <a:endParaRPr lang="en-US" altLang="zh-CN" smtClean="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r>
              <a:rPr lang="en-US" smtClean="0"/>
              <a:t>Across the world, the warming tempratures are melting glaciers and causing sea water to expand, resulting in increases in the overall sea level.</a:t>
            </a:r>
          </a:p>
          <a:p>
            <a:pPr eaLnBrk="1" hangingPunct="1"/>
            <a:r>
              <a:rPr lang="en-US" smtClean="0"/>
              <a:t>IN the last 100 years, global sea levels have risn an average of 17 cm, and are projected to rise 28-58 by 2100.</a:t>
            </a:r>
          </a:p>
          <a:p>
            <a:pPr eaLnBrk="1" hangingPunct="1"/>
            <a:endParaRPr lang="en-US" smtClean="0"/>
          </a:p>
          <a:p>
            <a:pPr eaLnBrk="1" hangingPunct="1"/>
            <a:r>
              <a:rPr lang="en-US" smtClean="0"/>
              <a:t>From 1961 to 1993, sea levels rose at a rate of 1.8 mm/yr; and since 1993 at a rate of 3.1 mm/ya</a:t>
            </a:r>
          </a:p>
          <a:p>
            <a:pPr eaLnBrk="1" hangingPunct="1"/>
            <a:endParaRPr lang="en-US" smtClean="0"/>
          </a:p>
          <a:p>
            <a:pPr eaLnBrk="1" hangingPunct="1"/>
            <a:r>
              <a:rPr lang="en-US" sz="1000" smtClean="0"/>
              <a:t>Sea levels are rising due to thermal expansion and melting glaciers and icecaps</a:t>
            </a:r>
            <a:endParaRPr lang="en-US" smtClean="0"/>
          </a:p>
          <a:p>
            <a:pPr eaLnBrk="1" hangingPunct="1"/>
            <a:endParaRPr lang="en-US" smtClean="0"/>
          </a:p>
          <a:p>
            <a:pPr eaLnBrk="1" hangingPunct="1"/>
            <a:r>
              <a:rPr lang="en-US" smtClean="0"/>
              <a:t>These rising seas level pose risk to people and ecosystems living in coastal areas and low-lying islands</a:t>
            </a:r>
          </a:p>
          <a:p>
            <a:pPr eaLnBrk="1" hangingPunct="1"/>
            <a:endParaRPr lang="en-US" smtClean="0"/>
          </a:p>
          <a:p>
            <a:pPr eaLnBrk="1" hangingPunct="1"/>
            <a:endParaRPr lang="en-US" smtClean="0"/>
          </a:p>
          <a:p>
            <a:pPr eaLnBrk="1" hangingPunct="1"/>
            <a:r>
              <a:rPr lang="en-US" smtClean="0"/>
              <a:t>Another sign of climate change are the rising sea levels. </a:t>
            </a:r>
          </a:p>
          <a:p>
            <a:pPr eaLnBrk="1" hangingPunct="1"/>
            <a:endParaRPr lang="en-US" smtClean="0"/>
          </a:p>
          <a:p>
            <a:pPr eaLnBrk="1" hangingPunct="1"/>
            <a:endParaRPr lang="en-US" smtClean="0"/>
          </a:p>
          <a:p>
            <a:pPr eaLnBrk="1" hangingPunct="1"/>
            <a:r>
              <a:rPr lang="en-US" smtClean="0"/>
              <a:t>(island info – UN Office of the High Representative for the Least Developed Countries, Landlocked Developing Countries and Small Island Developing States, 2007, UN NY)</a:t>
            </a:r>
          </a:p>
          <a:p>
            <a:pPr eaLnBrk="1" hangingPunct="1"/>
            <a:endParaRPr lang="en-US" smtClean="0"/>
          </a:p>
          <a:p>
            <a:pPr eaLnBrk="1" hangingPunct="1"/>
            <a:r>
              <a:rPr lang="en-US" smtClean="0"/>
              <a:t>(graph and text to right)</a:t>
            </a:r>
          </a:p>
          <a:p>
            <a:pPr eaLnBrk="1" hangingPunct="1"/>
            <a:r>
              <a:rPr lang="en-US" smtClean="0"/>
              <a:t>put in “Trends in sea level, 1870 – 2006 </a:t>
            </a:r>
          </a:p>
          <a:p>
            <a:pPr eaLnBrk="1" hangingPunct="1"/>
            <a:r>
              <a:rPr lang="en-US" smtClean="0"/>
              <a:t>sea levels have risen 17 cm during 20</a:t>
            </a:r>
            <a:r>
              <a:rPr lang="en-US" baseline="30000" smtClean="0"/>
              <a:t>th</a:t>
            </a:r>
            <a:r>
              <a:rPr lang="en-US" smtClean="0"/>
              <a:t> century</a:t>
            </a:r>
          </a:p>
          <a:p>
            <a:pPr eaLnBrk="1" hangingPunct="1"/>
            <a:r>
              <a:rPr lang="en-US" smtClean="0"/>
              <a:t>projected to rise 28-58 cm by end of 21</a:t>
            </a:r>
            <a:r>
              <a:rPr lang="en-US" baseline="30000" smtClean="0"/>
              <a:t>st</a:t>
            </a:r>
            <a:r>
              <a:rPr lang="en-US" smtClean="0"/>
              <a:t> century</a:t>
            </a:r>
          </a:p>
          <a:p>
            <a:pPr eaLnBrk="1" hangingPunct="1"/>
            <a:endParaRPr lang="en-US" smtClean="0"/>
          </a:p>
          <a:p>
            <a:pPr eaLnBrk="1" hangingPunct="1"/>
            <a:r>
              <a:rPr lang="en-US" smtClean="0"/>
              <a:t>http://www.ipcc.ch/graphics/gr-ar4-syr.htm</a:t>
            </a:r>
          </a:p>
          <a:p>
            <a:pPr eaLnBrk="1" hangingPunct="1"/>
            <a:r>
              <a:rPr lang="en-US" smtClean="0"/>
              <a:t>graph of sea level in se usa (http://www.gfdl.noaa.gov/~tk/climate_dynamics/climate_impact_webpage.html)</a:t>
            </a:r>
          </a:p>
          <a:p>
            <a:pPr eaLnBrk="1" hangingPunct="1"/>
            <a:endParaRPr lang="en-US" smtClean="0"/>
          </a:p>
          <a:p>
            <a:pPr eaLnBrk="1" hangingPunct="1"/>
            <a:r>
              <a:rPr lang="en-US" smtClean="0"/>
              <a:t>Sea levels are rising due to a combination of :</a:t>
            </a:r>
          </a:p>
          <a:p>
            <a:pPr eaLnBrk="1" hangingPunct="1"/>
            <a:r>
              <a:rPr lang="en-US" smtClean="0"/>
              <a:t>thermal expansion (water expands as it gets hotter)</a:t>
            </a:r>
          </a:p>
          <a:p>
            <a:pPr eaLnBrk="1" hangingPunct="1"/>
            <a:r>
              <a:rPr lang="en-US" smtClean="0"/>
              <a:t>Glaciers melting</a:t>
            </a:r>
          </a:p>
          <a:p>
            <a:pPr eaLnBrk="1" hangingPunct="1"/>
            <a:r>
              <a:rPr lang="en-US" smtClean="0"/>
              <a:t>Greenland ice sheet melting</a:t>
            </a:r>
          </a:p>
          <a:p>
            <a:pPr eaLnBrk="1" hangingPunct="1"/>
            <a:r>
              <a:rPr lang="en-US" smtClean="0"/>
              <a:t>Antartic ice sheet melting</a:t>
            </a:r>
          </a:p>
          <a:p>
            <a:pPr eaLnBrk="1" hangingPunct="1"/>
            <a:r>
              <a:rPr lang="en-US" smtClean="0"/>
              <a:t>Rate of sea level rise is increasing: from 1961-1993, sea levels rose an average of 0.4 mm/yr’ from 1993 to 2003, sea levels have risen 1.6 mm/yr (</a:t>
            </a:r>
          </a:p>
        </p:txBody>
      </p:sp>
    </p:spTree>
    <p:extLst>
      <p:ext uri="{BB962C8B-B14F-4D97-AF65-F5344CB8AC3E}">
        <p14:creationId xmlns:p14="http://schemas.microsoft.com/office/powerpoint/2010/main" val="147191773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2" name="Picture 17" descr="n5"/>
          <p:cNvPicPr>
            <a:picLocks noChangeAspect="1" noChangeArrowheads="1"/>
          </p:cNvPicPr>
          <p:nvPr userDrawn="1"/>
        </p:nvPicPr>
        <p:blipFill>
          <a:blip r:embed="rId2"/>
          <a:srcRect/>
          <a:stretch>
            <a:fillRect/>
          </a:stretch>
        </p:blipFill>
        <p:spPr bwMode="auto">
          <a:xfrm>
            <a:off x="1016000" y="2124075"/>
            <a:ext cx="8128000" cy="2078038"/>
          </a:xfrm>
          <a:prstGeom prst="rect">
            <a:avLst/>
          </a:prstGeom>
          <a:noFill/>
          <a:ln w="9525">
            <a:noFill/>
            <a:miter lim="800000"/>
            <a:headEnd/>
            <a:tailEnd/>
          </a:ln>
        </p:spPr>
      </p:pic>
      <p:pic>
        <p:nvPicPr>
          <p:cNvPr id="3" name="Picture 10" descr="未标题-2"/>
          <p:cNvPicPr>
            <a:picLocks noChangeAspect="1" noChangeArrowheads="1"/>
          </p:cNvPicPr>
          <p:nvPr userDrawn="1"/>
        </p:nvPicPr>
        <p:blipFill>
          <a:blip r:embed="rId3"/>
          <a:srcRect/>
          <a:stretch>
            <a:fillRect/>
          </a:stretch>
        </p:blipFill>
        <p:spPr bwMode="auto">
          <a:xfrm>
            <a:off x="7993063" y="0"/>
            <a:ext cx="1150937" cy="609600"/>
          </a:xfrm>
          <a:prstGeom prst="rect">
            <a:avLst/>
          </a:prstGeom>
          <a:noFill/>
          <a:ln w="9525">
            <a:noFill/>
            <a:miter lim="800000"/>
            <a:headEnd/>
            <a:tailEnd/>
          </a:ln>
        </p:spPr>
      </p:pic>
      <p:sp>
        <p:nvSpPr>
          <p:cNvPr id="4" name="Rectangle 13"/>
          <p:cNvSpPr>
            <a:spLocks noChangeArrowheads="1"/>
          </p:cNvSpPr>
          <p:nvPr userDrawn="1"/>
        </p:nvSpPr>
        <p:spPr bwMode="auto">
          <a:xfrm>
            <a:off x="1062038" y="4284663"/>
            <a:ext cx="2771775" cy="336550"/>
          </a:xfrm>
          <a:prstGeom prst="rect">
            <a:avLst/>
          </a:prstGeom>
          <a:solidFill>
            <a:schemeClr val="tx1"/>
          </a:solidFill>
          <a:ln w="9525" algn="ctr">
            <a:noFill/>
            <a:miter lim="800000"/>
            <a:headEnd/>
            <a:tailEnd/>
          </a:ln>
          <a:effectLst/>
        </p:spPr>
        <p:txBody>
          <a:bodyPr anchor="ctr">
            <a:spAutoFit/>
          </a:bodyPr>
          <a:lstStyle/>
          <a:p>
            <a:pPr>
              <a:defRPr/>
            </a:pPr>
            <a:r>
              <a:rPr lang="en-US" altLang="zh-CN" sz="1600">
                <a:solidFill>
                  <a:schemeClr val="bg1"/>
                </a:solidFill>
              </a:rPr>
              <a:t>REDD Training Course </a:t>
            </a:r>
          </a:p>
        </p:txBody>
      </p:sp>
      <p:pic>
        <p:nvPicPr>
          <p:cNvPr id="5" name="Picture 18" descr="REDD%20logo%201"/>
          <p:cNvPicPr>
            <a:picLocks noChangeAspect="1" noChangeArrowheads="1"/>
          </p:cNvPicPr>
          <p:nvPr userDrawn="1"/>
        </p:nvPicPr>
        <p:blipFill>
          <a:blip r:embed="rId4"/>
          <a:srcRect/>
          <a:stretch>
            <a:fillRect/>
          </a:stretch>
        </p:blipFill>
        <p:spPr bwMode="auto">
          <a:xfrm>
            <a:off x="1106488" y="1268413"/>
            <a:ext cx="1395412" cy="725487"/>
          </a:xfrm>
          <a:prstGeom prst="rect">
            <a:avLst/>
          </a:prstGeom>
          <a:noFill/>
          <a:ln w="9525">
            <a:noFill/>
            <a:miter lim="800000"/>
            <a:headEnd/>
            <a:tailEnd/>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9" name="Rectangle 15"/>
          <p:cNvSpPr>
            <a:spLocks noChangeArrowheads="1"/>
          </p:cNvSpPr>
          <p:nvPr userDrawn="1"/>
        </p:nvSpPr>
        <p:spPr bwMode="auto">
          <a:xfrm>
            <a:off x="430213" y="6399213"/>
            <a:ext cx="2474912" cy="314325"/>
          </a:xfrm>
          <a:prstGeom prst="rect">
            <a:avLst/>
          </a:prstGeom>
          <a:solidFill>
            <a:schemeClr val="tx1"/>
          </a:solidFill>
          <a:ln w="9525" algn="ctr">
            <a:noFill/>
            <a:miter lim="800000"/>
            <a:headEnd/>
            <a:tailEnd/>
          </a:ln>
          <a:effectLst/>
        </p:spPr>
        <p:txBody>
          <a:bodyPr wrap="none" anchor="ctr"/>
          <a:lstStyle/>
          <a:p>
            <a:pPr>
              <a:defRPr/>
            </a:pPr>
            <a:endParaRPr lang="en-US"/>
          </a:p>
        </p:txBody>
      </p:sp>
      <p:sp>
        <p:nvSpPr>
          <p:cNvPr id="1031" name="Line 7"/>
          <p:cNvSpPr>
            <a:spLocks noChangeShapeType="1"/>
          </p:cNvSpPr>
          <p:nvPr userDrawn="1"/>
        </p:nvSpPr>
        <p:spPr bwMode="auto">
          <a:xfrm flipH="1">
            <a:off x="434975" y="6308725"/>
            <a:ext cx="8323263" cy="0"/>
          </a:xfrm>
          <a:prstGeom prst="line">
            <a:avLst/>
          </a:prstGeom>
          <a:noFill/>
          <a:ln w="9525">
            <a:solidFill>
              <a:srgbClr val="B2B2B2"/>
            </a:solidFill>
            <a:round/>
            <a:headEnd/>
            <a:tailEnd/>
          </a:ln>
          <a:effectLst/>
        </p:spPr>
        <p:txBody>
          <a:bodyPr/>
          <a:lstStyle/>
          <a:p>
            <a:pPr>
              <a:defRPr/>
            </a:pPr>
            <a:endParaRPr lang="en-US"/>
          </a:p>
        </p:txBody>
      </p:sp>
      <p:pic>
        <p:nvPicPr>
          <p:cNvPr id="2052" name="Picture 10" descr="未标题-2"/>
          <p:cNvPicPr>
            <a:picLocks noChangeAspect="1" noChangeArrowheads="1"/>
          </p:cNvPicPr>
          <p:nvPr userDrawn="1"/>
        </p:nvPicPr>
        <p:blipFill>
          <a:blip r:embed="rId15"/>
          <a:srcRect/>
          <a:stretch>
            <a:fillRect/>
          </a:stretch>
        </p:blipFill>
        <p:spPr bwMode="auto">
          <a:xfrm>
            <a:off x="8486775" y="6219825"/>
            <a:ext cx="657225" cy="638175"/>
          </a:xfrm>
          <a:prstGeom prst="rect">
            <a:avLst/>
          </a:prstGeom>
          <a:noFill/>
          <a:ln w="9525">
            <a:noFill/>
            <a:miter lim="800000"/>
            <a:headEnd/>
            <a:tailEnd/>
          </a:ln>
        </p:spPr>
      </p:pic>
      <p:sp>
        <p:nvSpPr>
          <p:cNvPr id="1036" name="Rectangle 12"/>
          <p:cNvSpPr>
            <a:spLocks noChangeArrowheads="1"/>
          </p:cNvSpPr>
          <p:nvPr userDrawn="1"/>
        </p:nvSpPr>
        <p:spPr bwMode="auto">
          <a:xfrm>
            <a:off x="8774113" y="6537325"/>
            <a:ext cx="369887" cy="274638"/>
          </a:xfrm>
          <a:prstGeom prst="rect">
            <a:avLst/>
          </a:prstGeom>
          <a:noFill/>
          <a:ln w="9525">
            <a:noFill/>
            <a:miter lim="800000"/>
            <a:headEnd/>
            <a:tailEnd/>
          </a:ln>
          <a:effectLst/>
        </p:spPr>
        <p:txBody>
          <a:bodyPr wrap="none">
            <a:spAutoFit/>
          </a:bodyPr>
          <a:lstStyle/>
          <a:p>
            <a:pPr algn="l">
              <a:defRPr/>
            </a:pPr>
            <a:fld id="{12B02661-4787-4A93-A320-A7E0562E2408}" type="slidenum">
              <a:rPr lang="en-US" altLang="zh-CN" sz="1200" b="1"/>
              <a:pPr algn="l">
                <a:defRPr/>
              </a:pPr>
              <a:t>‹#›</a:t>
            </a:fld>
            <a:endParaRPr lang="en-US" altLang="zh-CN" sz="1200" b="1"/>
          </a:p>
        </p:txBody>
      </p:sp>
      <p:sp>
        <p:nvSpPr>
          <p:cNvPr id="1037" name="Rectangle 13"/>
          <p:cNvSpPr>
            <a:spLocks noChangeArrowheads="1"/>
          </p:cNvSpPr>
          <p:nvPr userDrawn="1"/>
        </p:nvSpPr>
        <p:spPr bwMode="auto">
          <a:xfrm>
            <a:off x="522288" y="6396038"/>
            <a:ext cx="2430462" cy="336550"/>
          </a:xfrm>
          <a:prstGeom prst="rect">
            <a:avLst/>
          </a:prstGeom>
          <a:noFill/>
          <a:ln w="9525" algn="ctr">
            <a:noFill/>
            <a:miter lim="800000"/>
            <a:headEnd/>
            <a:tailEnd/>
          </a:ln>
          <a:effectLst/>
        </p:spPr>
        <p:txBody>
          <a:bodyPr anchor="ctr">
            <a:spAutoFit/>
          </a:bodyPr>
          <a:lstStyle/>
          <a:p>
            <a:pPr algn="l">
              <a:defRPr/>
            </a:pPr>
            <a:r>
              <a:rPr lang="en-US" altLang="zh-CN" sz="1600">
                <a:solidFill>
                  <a:schemeClr val="bg1"/>
                </a:solidFill>
              </a:rPr>
              <a:t>REDD Training Course </a:t>
            </a:r>
          </a:p>
        </p:txBody>
      </p:sp>
      <p:pic>
        <p:nvPicPr>
          <p:cNvPr id="2055" name="Picture 16" descr="REDD%20logo%201"/>
          <p:cNvPicPr>
            <a:picLocks noChangeAspect="1" noChangeArrowheads="1"/>
          </p:cNvPicPr>
          <p:nvPr userDrawn="1"/>
        </p:nvPicPr>
        <p:blipFill>
          <a:blip r:embed="rId16"/>
          <a:srcRect/>
          <a:stretch>
            <a:fillRect/>
          </a:stretch>
        </p:blipFill>
        <p:spPr bwMode="auto">
          <a:xfrm>
            <a:off x="2906713" y="6354763"/>
            <a:ext cx="809625" cy="42068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89"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宋体" charset="-122"/>
        </a:defRPr>
      </a:lvl2pPr>
      <a:lvl3pPr algn="ctr" rtl="0" eaLnBrk="0" fontAlgn="base" hangingPunct="0">
        <a:spcBef>
          <a:spcPct val="0"/>
        </a:spcBef>
        <a:spcAft>
          <a:spcPct val="0"/>
        </a:spcAft>
        <a:defRPr sz="4400">
          <a:solidFill>
            <a:schemeClr val="tx2"/>
          </a:solidFill>
          <a:latin typeface="Arial" charset="0"/>
          <a:ea typeface="宋体" charset="-122"/>
        </a:defRPr>
      </a:lvl3pPr>
      <a:lvl4pPr algn="ctr" rtl="0" eaLnBrk="0" fontAlgn="base" hangingPunct="0">
        <a:spcBef>
          <a:spcPct val="0"/>
        </a:spcBef>
        <a:spcAft>
          <a:spcPct val="0"/>
        </a:spcAft>
        <a:defRPr sz="4400">
          <a:solidFill>
            <a:schemeClr val="tx2"/>
          </a:solidFill>
          <a:latin typeface="Arial" charset="0"/>
          <a:ea typeface="宋体" charset="-122"/>
        </a:defRPr>
      </a:lvl4pPr>
      <a:lvl5pPr algn="ctr" rtl="0" eaLnBrk="0" fontAlgn="base" hangingPunct="0">
        <a:spcBef>
          <a:spcPct val="0"/>
        </a:spcBef>
        <a:spcAft>
          <a:spcPct val="0"/>
        </a:spcAft>
        <a:defRPr sz="4400">
          <a:solidFill>
            <a:schemeClr val="tx2"/>
          </a:solidFill>
          <a:latin typeface="Arial" charset="0"/>
          <a:ea typeface="宋体" charset="-122"/>
        </a:defRPr>
      </a:lvl5pPr>
      <a:lvl6pPr marL="457200" algn="ctr" rtl="0" fontAlgn="base">
        <a:spcBef>
          <a:spcPct val="0"/>
        </a:spcBef>
        <a:spcAft>
          <a:spcPct val="0"/>
        </a:spcAft>
        <a:defRPr sz="4400">
          <a:solidFill>
            <a:schemeClr val="tx2"/>
          </a:solidFill>
          <a:latin typeface="Arial" charset="0"/>
          <a:ea typeface="宋体" charset="-122"/>
        </a:defRPr>
      </a:lvl6pPr>
      <a:lvl7pPr marL="914400" algn="ctr" rtl="0" fontAlgn="base">
        <a:spcBef>
          <a:spcPct val="0"/>
        </a:spcBef>
        <a:spcAft>
          <a:spcPct val="0"/>
        </a:spcAft>
        <a:defRPr sz="4400">
          <a:solidFill>
            <a:schemeClr val="tx2"/>
          </a:solidFill>
          <a:latin typeface="Arial" charset="0"/>
          <a:ea typeface="宋体" charset="-122"/>
        </a:defRPr>
      </a:lvl7pPr>
      <a:lvl8pPr marL="1371600" algn="ctr" rtl="0" fontAlgn="base">
        <a:spcBef>
          <a:spcPct val="0"/>
        </a:spcBef>
        <a:spcAft>
          <a:spcPct val="0"/>
        </a:spcAft>
        <a:defRPr sz="4400">
          <a:solidFill>
            <a:schemeClr val="tx2"/>
          </a:solidFill>
          <a:latin typeface="Arial" charset="0"/>
          <a:ea typeface="宋体" charset="-122"/>
        </a:defRPr>
      </a:lvl8pPr>
      <a:lvl9pPr marL="1828800" algn="ctr" rtl="0" fontAlgn="base">
        <a:spcBef>
          <a:spcPct val="0"/>
        </a:spcBef>
        <a:spcAft>
          <a:spcPct val="0"/>
        </a:spcAft>
        <a:defRPr sz="4400">
          <a:solidFill>
            <a:schemeClr val="tx2"/>
          </a:solidFill>
          <a:latin typeface="Arial" charset="0"/>
          <a:ea typeface="宋体"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12.xml"/><Relationship Id="rId5" Type="http://schemas.openxmlformats.org/officeDocument/2006/relationships/image" Target="../media/image17.jpeg"/><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9.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21.jpeg"/><Relationship Id="rId5" Type="http://schemas.openxmlformats.org/officeDocument/2006/relationships/image" Target="../media/image20.png"/><Relationship Id="rId4" Type="http://schemas.openxmlformats.org/officeDocument/2006/relationships/oleObject" Target="../embeddings/oleObject1.bin"/></Relationships>
</file>

<file path=ppt/slides/_rels/slide13.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6.xml"/><Relationship Id="rId5" Type="http://schemas.openxmlformats.org/officeDocument/2006/relationships/image" Target="../media/image28.jpeg"/><Relationship Id="rId4" Type="http://schemas.openxmlformats.org/officeDocument/2006/relationships/image" Target="../media/image27.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29.jpeg"/><Relationship Id="rId7" Type="http://schemas.openxmlformats.org/officeDocument/2006/relationships/image" Target="../media/image33.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 Id="rId9" Type="http://schemas.openxmlformats.org/officeDocument/2006/relationships/image" Target="../media/image35.jpeg"/></Relationships>
</file>

<file path=ppt/slides/_rels/slide1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9.wmf"/></Relationships>
</file>

<file path=ppt/slides/_rels/slide2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41.png"/></Relationships>
</file>

<file path=ppt/slides/_rels/slide2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44.wmf"/></Relationships>
</file>

<file path=ppt/slides/_rels/slide25.xml.rels><?xml version="1.0" encoding="UTF-8" standalone="yes"?>
<Relationships xmlns="http://schemas.openxmlformats.org/package/2006/relationships"><Relationship Id="rId3" Type="http://schemas.openxmlformats.org/officeDocument/2006/relationships/image" Target="../media/image45.wmf"/><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43.jpeg"/></Relationships>
</file>

<file path=ppt/slides/_rels/slide26.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8.jpeg"/><Relationship Id="rId7" Type="http://schemas.openxmlformats.org/officeDocument/2006/relationships/image" Target="../media/image52.jpeg"/><Relationship Id="rId2" Type="http://schemas.openxmlformats.org/officeDocument/2006/relationships/image" Target="../media/image47.jpeg"/><Relationship Id="rId1" Type="http://schemas.openxmlformats.org/officeDocument/2006/relationships/slideLayout" Target="../slideLayouts/slideLayout2.xml"/><Relationship Id="rId6" Type="http://schemas.openxmlformats.org/officeDocument/2006/relationships/image" Target="../media/image51.jpeg"/><Relationship Id="rId5" Type="http://schemas.openxmlformats.org/officeDocument/2006/relationships/image" Target="../media/image50.jpeg"/><Relationship Id="rId4" Type="http://schemas.openxmlformats.org/officeDocument/2006/relationships/image" Target="../media/image49.jpeg"/></Relationships>
</file>

<file path=ppt/slides/_rels/slide28.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54.wm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8.jpeg"/><Relationship Id="rId4" Type="http://schemas.openxmlformats.org/officeDocument/2006/relationships/image" Target="../media/image7.jpeg"/></Relationships>
</file>

<file path=ppt/slides/_rels/slide30.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7.xml"/><Relationship Id="rId6" Type="http://schemas.openxmlformats.org/officeDocument/2006/relationships/image" Target="../media/image61.jpeg"/><Relationship Id="rId5" Type="http://schemas.openxmlformats.org/officeDocument/2006/relationships/image" Target="../media/image60.jpeg"/><Relationship Id="rId4" Type="http://schemas.openxmlformats.org/officeDocument/2006/relationships/image" Target="../media/image59.jpe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image" Target="../media/image66.png"/><Relationship Id="rId3" Type="http://schemas.openxmlformats.org/officeDocument/2006/relationships/image" Target="../media/image62.jpeg"/><Relationship Id="rId7" Type="http://schemas.openxmlformats.org/officeDocument/2006/relationships/image" Target="../media/image65.jpeg"/><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image" Target="../media/image64.png"/><Relationship Id="rId5" Type="http://schemas.openxmlformats.org/officeDocument/2006/relationships/image" Target="../media/image63.jpeg"/><Relationship Id="rId10" Type="http://schemas.openxmlformats.org/officeDocument/2006/relationships/image" Target="../media/image68.jpeg"/><Relationship Id="rId4" Type="http://schemas.openxmlformats.org/officeDocument/2006/relationships/image" Target="../media/image4.png"/><Relationship Id="rId9" Type="http://schemas.openxmlformats.org/officeDocument/2006/relationships/image" Target="../media/image67.emf"/></Relationships>
</file>

<file path=ppt/slides/_rels/slide35.xml.rels><?xml version="1.0" encoding="UTF-8" standalone="yes"?>
<Relationships xmlns="http://schemas.openxmlformats.org/package/2006/relationships"><Relationship Id="rId3" Type="http://schemas.openxmlformats.org/officeDocument/2006/relationships/hyperlink" Target="http://unfccc.int/essential_background/background_publications_htmlpdf/items/2625.php" TargetMode="External"/><Relationship Id="rId2" Type="http://schemas.openxmlformats.org/officeDocument/2006/relationships/hyperlink" Target="http://www.ipcc.ch/" TargetMode="External"/><Relationship Id="rId1" Type="http://schemas.openxmlformats.org/officeDocument/2006/relationships/slideLayout" Target="../slideLayouts/slideLayout2.xml"/><Relationship Id="rId5" Type="http://schemas.openxmlformats.org/officeDocument/2006/relationships/hyperlink" Target="http://www.realclimate.org/" TargetMode="External"/><Relationship Id="rId4" Type="http://schemas.openxmlformats.org/officeDocument/2006/relationships/hyperlink" Target="http://www.cicero.uio.no/home/index_e.aspx"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maps.grida.no/library/files/storage/precipitation_changes_trend_over_land_from_1900_to_2000.png" TargetMode="External"/><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hyperlink" Target="http://maps.grida.no/library/files/storage/6c_historicsealevel.png" TargetMode="External"/><Relationship Id="rId2" Type="http://schemas.openxmlformats.org/officeDocument/2006/relationships/notesSlide" Target="../notesSlides/notesSlide9.xml"/><Relationship Id="rId1" Type="http://schemas.openxmlformats.org/officeDocument/2006/relationships/slideLayout" Target="../slideLayouts/slideLayout12.xml"/><Relationship Id="rId5" Type="http://schemas.openxmlformats.org/officeDocument/2006/relationships/image" Target="../media/image14.png"/><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4"/>
          <p:cNvSpPr>
            <a:spLocks noChangeArrowheads="1"/>
          </p:cNvSpPr>
          <p:nvPr/>
        </p:nvSpPr>
        <p:spPr bwMode="auto">
          <a:xfrm>
            <a:off x="1466850" y="2754313"/>
            <a:ext cx="7451725" cy="720725"/>
          </a:xfrm>
          <a:prstGeom prst="rect">
            <a:avLst/>
          </a:prstGeom>
          <a:noFill/>
          <a:ln w="9525">
            <a:noFill/>
            <a:miter lim="800000"/>
            <a:headEnd/>
            <a:tailEnd/>
          </a:ln>
        </p:spPr>
        <p:txBody>
          <a:bodyPr anchor="ctr"/>
          <a:lstStyle/>
          <a:p>
            <a:pPr algn="l"/>
            <a:r>
              <a:rPr lang="en-US" altLang="zh-CN" sz="3600" dirty="0" smtClean="0">
                <a:solidFill>
                  <a:schemeClr val="bg1"/>
                </a:solidFill>
              </a:rPr>
              <a:t>REDD+: The Global Mechanism, Challenges and Opportunities</a:t>
            </a:r>
            <a:endParaRPr lang="en-US" altLang="zh-CN" sz="36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148"/>
                                        </p:tgtEl>
                                        <p:attrNameLst>
                                          <p:attrName>style.visibility</p:attrName>
                                        </p:attrNameLst>
                                      </p:cBhvr>
                                      <p:to>
                                        <p:strVal val="visible"/>
                                      </p:to>
                                    </p:set>
                                    <p:animEffect transition="in" filter="fade">
                                      <p:cBhvr>
                                        <p:cTn id="7" dur="500"/>
                                        <p:tgtEl>
                                          <p:spTgt spid="6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4" descr="hurr-mitch-19981026-2028-n14rgb_NOAA"/>
          <p:cNvPicPr>
            <a:picLocks noChangeAspect="1" noChangeArrowheads="1"/>
          </p:cNvPicPr>
          <p:nvPr/>
        </p:nvPicPr>
        <p:blipFill>
          <a:blip r:embed="rId3"/>
          <a:srcRect/>
          <a:stretch>
            <a:fillRect/>
          </a:stretch>
        </p:blipFill>
        <p:spPr bwMode="auto">
          <a:xfrm>
            <a:off x="114300" y="1633538"/>
            <a:ext cx="4516438" cy="3408362"/>
          </a:xfrm>
          <a:prstGeom prst="rect">
            <a:avLst/>
          </a:prstGeom>
          <a:noFill/>
          <a:ln w="9525">
            <a:noFill/>
            <a:miter lim="800000"/>
            <a:headEnd/>
            <a:tailEnd/>
          </a:ln>
        </p:spPr>
      </p:pic>
      <p:pic>
        <p:nvPicPr>
          <p:cNvPr id="12291" name="Picture 4" descr="Photograph:Cracked, dry dirt covers marshland in a drought region of California."/>
          <p:cNvPicPr>
            <a:picLocks noChangeAspect="1" noChangeArrowheads="1"/>
          </p:cNvPicPr>
          <p:nvPr/>
        </p:nvPicPr>
        <p:blipFill>
          <a:blip r:embed="rId4"/>
          <a:srcRect/>
          <a:stretch>
            <a:fillRect/>
          </a:stretch>
        </p:blipFill>
        <p:spPr bwMode="auto">
          <a:xfrm>
            <a:off x="4981575" y="908050"/>
            <a:ext cx="3795713" cy="2535238"/>
          </a:xfrm>
          <a:prstGeom prst="rect">
            <a:avLst/>
          </a:prstGeom>
          <a:noFill/>
          <a:ln w="9525">
            <a:noFill/>
            <a:miter lim="800000"/>
            <a:headEnd/>
            <a:tailEnd/>
          </a:ln>
        </p:spPr>
      </p:pic>
      <p:pic>
        <p:nvPicPr>
          <p:cNvPr id="12292" name="Picture 5" descr="An aerial view of a neighborhood of the city of Trinidad."/>
          <p:cNvPicPr>
            <a:picLocks noChangeAspect="1" noChangeArrowheads="1"/>
          </p:cNvPicPr>
          <p:nvPr/>
        </p:nvPicPr>
        <p:blipFill>
          <a:blip r:embed="rId5"/>
          <a:srcRect/>
          <a:stretch>
            <a:fillRect/>
          </a:stretch>
        </p:blipFill>
        <p:spPr bwMode="auto">
          <a:xfrm>
            <a:off x="4837113" y="3817938"/>
            <a:ext cx="3897312" cy="2322512"/>
          </a:xfrm>
          <a:prstGeom prst="rect">
            <a:avLst/>
          </a:prstGeom>
          <a:noFill/>
          <a:ln w="9525">
            <a:noFill/>
            <a:miter lim="800000"/>
            <a:headEnd/>
            <a:tailEnd/>
          </a:ln>
        </p:spPr>
      </p:pic>
      <p:sp>
        <p:nvSpPr>
          <p:cNvPr id="12293" name="Text Box 6"/>
          <p:cNvSpPr txBox="1">
            <a:spLocks noChangeArrowheads="1"/>
          </p:cNvSpPr>
          <p:nvPr/>
        </p:nvSpPr>
        <p:spPr bwMode="auto">
          <a:xfrm>
            <a:off x="5549900" y="963613"/>
            <a:ext cx="2457450" cy="949325"/>
          </a:xfrm>
          <a:prstGeom prst="rect">
            <a:avLst/>
          </a:prstGeom>
          <a:noFill/>
          <a:ln w="9525" algn="ctr">
            <a:noFill/>
            <a:miter lim="800000"/>
            <a:headEnd/>
            <a:tailEnd/>
          </a:ln>
        </p:spPr>
        <p:txBody>
          <a:bodyPr wrap="none" lIns="109728" tIns="109728" rIns="109728" bIns="109728">
            <a:spAutoFit/>
          </a:bodyPr>
          <a:lstStyle/>
          <a:p>
            <a:pPr algn="l"/>
            <a:r>
              <a:rPr lang="en-US" sz="2400"/>
              <a:t>Severe droughts</a:t>
            </a:r>
          </a:p>
          <a:p>
            <a:pPr algn="l"/>
            <a:r>
              <a:rPr lang="en-US" sz="2400"/>
              <a:t>and heat waves</a:t>
            </a:r>
          </a:p>
        </p:txBody>
      </p:sp>
      <p:sp>
        <p:nvSpPr>
          <p:cNvPr id="12294" name="Text Box 7"/>
          <p:cNvSpPr txBox="1">
            <a:spLocks noChangeArrowheads="1"/>
          </p:cNvSpPr>
          <p:nvPr/>
        </p:nvSpPr>
        <p:spPr bwMode="auto">
          <a:xfrm>
            <a:off x="5076825" y="3911600"/>
            <a:ext cx="2100263" cy="646113"/>
          </a:xfrm>
          <a:prstGeom prst="rect">
            <a:avLst/>
          </a:prstGeom>
          <a:noFill/>
          <a:ln w="9525" algn="ctr">
            <a:noFill/>
            <a:miter lim="800000"/>
            <a:headEnd/>
            <a:tailEnd/>
          </a:ln>
        </p:spPr>
        <p:txBody>
          <a:bodyPr wrap="none" lIns="109728" tIns="109728" rIns="109728" bIns="109728">
            <a:spAutoFit/>
          </a:bodyPr>
          <a:lstStyle/>
          <a:p>
            <a:pPr algn="l"/>
            <a:r>
              <a:rPr lang="en-US" sz="2800">
                <a:solidFill>
                  <a:schemeClr val="bg1"/>
                </a:solidFill>
              </a:rPr>
              <a:t>Heavy rains</a:t>
            </a:r>
          </a:p>
        </p:txBody>
      </p:sp>
      <p:sp>
        <p:nvSpPr>
          <p:cNvPr id="12295" name="Text Box 8"/>
          <p:cNvSpPr txBox="1">
            <a:spLocks noChangeArrowheads="1"/>
          </p:cNvSpPr>
          <p:nvPr/>
        </p:nvSpPr>
        <p:spPr bwMode="auto">
          <a:xfrm>
            <a:off x="2916238" y="2490788"/>
            <a:ext cx="1585912" cy="1987550"/>
          </a:xfrm>
          <a:prstGeom prst="rect">
            <a:avLst/>
          </a:prstGeom>
          <a:noFill/>
          <a:ln w="9525" algn="ctr">
            <a:noFill/>
            <a:miter lim="800000"/>
            <a:headEnd/>
            <a:tailEnd/>
          </a:ln>
        </p:spPr>
        <p:txBody>
          <a:bodyPr wrap="none" lIns="109728" tIns="109728" rIns="109728" bIns="109728">
            <a:spAutoFit/>
          </a:bodyPr>
          <a:lstStyle/>
          <a:p>
            <a:pPr algn="l"/>
            <a:r>
              <a:rPr lang="en-US" sz="2800"/>
              <a:t>Stronger</a:t>
            </a:r>
          </a:p>
          <a:p>
            <a:pPr algn="l"/>
            <a:r>
              <a:rPr lang="en-US" sz="2800"/>
              <a:t> storms </a:t>
            </a:r>
          </a:p>
          <a:p>
            <a:pPr algn="l"/>
            <a:endParaRPr lang="en-US" sz="2800"/>
          </a:p>
          <a:p>
            <a:pPr algn="l"/>
            <a:endParaRPr lang="en-US" sz="3200"/>
          </a:p>
        </p:txBody>
      </p:sp>
      <p:sp>
        <p:nvSpPr>
          <p:cNvPr id="12296" name="Rectangle 9"/>
          <p:cNvSpPr>
            <a:spLocks noChangeArrowheads="1"/>
          </p:cNvSpPr>
          <p:nvPr/>
        </p:nvSpPr>
        <p:spPr bwMode="auto">
          <a:xfrm>
            <a:off x="431800" y="233363"/>
            <a:ext cx="8326438" cy="539750"/>
          </a:xfrm>
          <a:prstGeom prst="rect">
            <a:avLst/>
          </a:prstGeom>
          <a:solidFill>
            <a:srgbClr val="006600"/>
          </a:solidFill>
          <a:ln w="9525">
            <a:noFill/>
            <a:miter lim="800000"/>
            <a:headEnd/>
            <a:tailEnd/>
          </a:ln>
        </p:spPr>
        <p:txBody>
          <a:bodyPr wrap="none" anchor="ctr"/>
          <a:lstStyle/>
          <a:p>
            <a:endParaRPr lang="en-US"/>
          </a:p>
        </p:txBody>
      </p:sp>
      <p:sp>
        <p:nvSpPr>
          <p:cNvPr id="12297" name="Rectangle 10"/>
          <p:cNvSpPr>
            <a:spLocks noChangeArrowheads="1"/>
          </p:cNvSpPr>
          <p:nvPr/>
        </p:nvSpPr>
        <p:spPr bwMode="auto">
          <a:xfrm>
            <a:off x="431800" y="279400"/>
            <a:ext cx="4217988" cy="457200"/>
          </a:xfrm>
          <a:prstGeom prst="rect">
            <a:avLst/>
          </a:prstGeom>
          <a:noFill/>
          <a:ln w="9525" algn="ctr">
            <a:noFill/>
            <a:miter lim="800000"/>
            <a:headEnd/>
            <a:tailEnd/>
          </a:ln>
        </p:spPr>
        <p:txBody>
          <a:bodyPr wrap="none">
            <a:spAutoFit/>
          </a:bodyPr>
          <a:lstStyle/>
          <a:p>
            <a:pPr algn="l"/>
            <a:r>
              <a:rPr lang="en-US" sz="2400">
                <a:solidFill>
                  <a:schemeClr val="bg1"/>
                </a:solidFill>
              </a:rPr>
              <a:t>More extreme weather events</a:t>
            </a:r>
            <a:endParaRPr lang="en-US" altLang="zh-CN" sz="2400">
              <a:solidFill>
                <a:schemeClr val="bg1"/>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ChangeArrowheads="1"/>
          </p:cNvSpPr>
          <p:nvPr/>
        </p:nvSpPr>
        <p:spPr bwMode="auto">
          <a:xfrm>
            <a:off x="5029200" y="2286000"/>
            <a:ext cx="3657600" cy="1079500"/>
          </a:xfrm>
          <a:prstGeom prst="rect">
            <a:avLst/>
          </a:prstGeom>
          <a:noFill/>
          <a:ln w="9525">
            <a:noFill/>
            <a:miter lim="800000"/>
            <a:headEnd/>
            <a:tailEnd/>
          </a:ln>
          <a:effectLst>
            <a:outerShdw dist="17961" dir="2700000" algn="ctr" rotWithShape="0">
              <a:srgbClr val="000000"/>
            </a:outerShdw>
          </a:effectLst>
        </p:spPr>
        <p:txBody>
          <a:bodyPr anchor="ctr"/>
          <a:lstStyle/>
          <a:p>
            <a:pPr>
              <a:defRPr/>
            </a:pPr>
            <a:endParaRPr lang="en-US" sz="3200">
              <a:solidFill>
                <a:schemeClr val="tx2"/>
              </a:solidFill>
            </a:endParaRPr>
          </a:p>
        </p:txBody>
      </p:sp>
      <p:pic>
        <p:nvPicPr>
          <p:cNvPr id="13315" name="Picture 3"/>
          <p:cNvPicPr>
            <a:picLocks noChangeAspect="1" noChangeArrowheads="1"/>
          </p:cNvPicPr>
          <p:nvPr/>
        </p:nvPicPr>
        <p:blipFill>
          <a:blip r:embed="rId3"/>
          <a:srcRect t="-1225"/>
          <a:stretch>
            <a:fillRect/>
          </a:stretch>
        </p:blipFill>
        <p:spPr bwMode="auto">
          <a:xfrm>
            <a:off x="4032250" y="2662238"/>
            <a:ext cx="5035550" cy="2476500"/>
          </a:xfrm>
          <a:prstGeom prst="rect">
            <a:avLst/>
          </a:prstGeom>
          <a:noFill/>
          <a:ln w="9525">
            <a:noFill/>
            <a:miter lim="800000"/>
            <a:headEnd/>
            <a:tailEnd/>
          </a:ln>
        </p:spPr>
      </p:pic>
      <p:sp>
        <p:nvSpPr>
          <p:cNvPr id="13316" name="Text Box 4"/>
          <p:cNvSpPr txBox="1">
            <a:spLocks noChangeArrowheads="1"/>
          </p:cNvSpPr>
          <p:nvPr/>
        </p:nvSpPr>
        <p:spPr bwMode="auto">
          <a:xfrm>
            <a:off x="4829175" y="2271713"/>
            <a:ext cx="2559050" cy="366712"/>
          </a:xfrm>
          <a:prstGeom prst="rect">
            <a:avLst/>
          </a:prstGeom>
          <a:noFill/>
          <a:ln w="3175" algn="ctr">
            <a:noFill/>
            <a:miter lim="800000"/>
            <a:headEnd/>
            <a:tailEnd/>
          </a:ln>
        </p:spPr>
        <p:txBody>
          <a:bodyPr wrap="none">
            <a:spAutoFit/>
          </a:bodyPr>
          <a:lstStyle/>
          <a:p>
            <a:r>
              <a:rPr lang="en-US" sz="1800">
                <a:solidFill>
                  <a:srgbClr val="FF0000"/>
                </a:solidFill>
              </a:rPr>
              <a:t>Decreasing snow cover</a:t>
            </a:r>
          </a:p>
        </p:txBody>
      </p:sp>
      <p:pic>
        <p:nvPicPr>
          <p:cNvPr id="13317" name="Picture 6" descr="image story"/>
          <p:cNvPicPr>
            <a:picLocks noChangeAspect="1" noChangeArrowheads="1"/>
          </p:cNvPicPr>
          <p:nvPr/>
        </p:nvPicPr>
        <p:blipFill>
          <a:blip r:embed="rId4"/>
          <a:srcRect/>
          <a:stretch>
            <a:fillRect/>
          </a:stretch>
        </p:blipFill>
        <p:spPr bwMode="auto">
          <a:xfrm>
            <a:off x="800100" y="1033463"/>
            <a:ext cx="3321050" cy="5029200"/>
          </a:xfrm>
          <a:prstGeom prst="rect">
            <a:avLst/>
          </a:prstGeom>
          <a:noFill/>
          <a:ln w="9525">
            <a:noFill/>
            <a:miter lim="800000"/>
            <a:headEnd/>
            <a:tailEnd/>
          </a:ln>
        </p:spPr>
      </p:pic>
      <p:sp>
        <p:nvSpPr>
          <p:cNvPr id="13318" name="Rectangle 7"/>
          <p:cNvSpPr>
            <a:spLocks noChangeArrowheads="1"/>
          </p:cNvSpPr>
          <p:nvPr/>
        </p:nvSpPr>
        <p:spPr bwMode="auto">
          <a:xfrm>
            <a:off x="685800" y="6629400"/>
            <a:ext cx="1854200" cy="311150"/>
          </a:xfrm>
          <a:prstGeom prst="rect">
            <a:avLst/>
          </a:prstGeom>
          <a:noFill/>
          <a:ln w="9525" algn="ctr">
            <a:noFill/>
            <a:miter lim="800000"/>
            <a:headEnd/>
            <a:tailEnd/>
          </a:ln>
        </p:spPr>
        <p:txBody>
          <a:bodyPr wrap="none" lIns="109728" tIns="109728" rIns="109728" bIns="109728">
            <a:spAutoFit/>
          </a:bodyPr>
          <a:lstStyle/>
          <a:p>
            <a:pPr algn="l"/>
            <a:r>
              <a:rPr lang="en-US" sz="600"/>
              <a:t>http://www.mounteverest.net/news.php?id=1361</a:t>
            </a:r>
          </a:p>
        </p:txBody>
      </p:sp>
      <p:sp>
        <p:nvSpPr>
          <p:cNvPr id="13319" name="Text Box 8"/>
          <p:cNvSpPr txBox="1">
            <a:spLocks noChangeArrowheads="1"/>
          </p:cNvSpPr>
          <p:nvPr/>
        </p:nvSpPr>
        <p:spPr bwMode="auto">
          <a:xfrm>
            <a:off x="800100" y="998538"/>
            <a:ext cx="3241675" cy="706437"/>
          </a:xfrm>
          <a:prstGeom prst="rect">
            <a:avLst/>
          </a:prstGeom>
          <a:noFill/>
          <a:ln w="9525" algn="ctr">
            <a:noFill/>
            <a:miter lim="800000"/>
            <a:headEnd/>
            <a:tailEnd/>
          </a:ln>
        </p:spPr>
        <p:txBody>
          <a:bodyPr wrap="none" lIns="109728" tIns="109728" rIns="109728" bIns="109728">
            <a:spAutoFit/>
          </a:bodyPr>
          <a:lstStyle/>
          <a:p>
            <a:pPr algn="l"/>
            <a:r>
              <a:rPr lang="en-US" sz="3200">
                <a:solidFill>
                  <a:schemeClr val="bg1"/>
                </a:solidFill>
              </a:rPr>
              <a:t>Kilimanjaro 1993</a:t>
            </a:r>
          </a:p>
        </p:txBody>
      </p:sp>
      <p:sp>
        <p:nvSpPr>
          <p:cNvPr id="13320" name="Text Box 9"/>
          <p:cNvSpPr txBox="1">
            <a:spLocks noChangeArrowheads="1"/>
          </p:cNvSpPr>
          <p:nvPr/>
        </p:nvSpPr>
        <p:spPr bwMode="auto">
          <a:xfrm>
            <a:off x="800100" y="3606800"/>
            <a:ext cx="3241675" cy="706438"/>
          </a:xfrm>
          <a:prstGeom prst="rect">
            <a:avLst/>
          </a:prstGeom>
          <a:noFill/>
          <a:ln w="9525" algn="ctr">
            <a:noFill/>
            <a:miter lim="800000"/>
            <a:headEnd/>
            <a:tailEnd/>
          </a:ln>
        </p:spPr>
        <p:txBody>
          <a:bodyPr wrap="none" lIns="109728" tIns="109728" rIns="109728" bIns="109728">
            <a:spAutoFit/>
          </a:bodyPr>
          <a:lstStyle/>
          <a:p>
            <a:pPr algn="l"/>
            <a:r>
              <a:rPr lang="en-US" sz="3200">
                <a:solidFill>
                  <a:schemeClr val="bg1"/>
                </a:solidFill>
              </a:rPr>
              <a:t>Kilimanjaro 2000</a:t>
            </a:r>
          </a:p>
        </p:txBody>
      </p:sp>
      <p:sp>
        <p:nvSpPr>
          <p:cNvPr id="13321" name="Rectangle 10"/>
          <p:cNvSpPr>
            <a:spLocks noChangeArrowheads="1"/>
          </p:cNvSpPr>
          <p:nvPr/>
        </p:nvSpPr>
        <p:spPr bwMode="auto">
          <a:xfrm>
            <a:off x="431800" y="233363"/>
            <a:ext cx="8326438" cy="539750"/>
          </a:xfrm>
          <a:prstGeom prst="rect">
            <a:avLst/>
          </a:prstGeom>
          <a:solidFill>
            <a:srgbClr val="006600"/>
          </a:solidFill>
          <a:ln w="9525">
            <a:noFill/>
            <a:miter lim="800000"/>
            <a:headEnd/>
            <a:tailEnd/>
          </a:ln>
        </p:spPr>
        <p:txBody>
          <a:bodyPr wrap="none" anchor="ctr"/>
          <a:lstStyle/>
          <a:p>
            <a:endParaRPr lang="en-US"/>
          </a:p>
        </p:txBody>
      </p:sp>
      <p:sp>
        <p:nvSpPr>
          <p:cNvPr id="13322" name="Rectangle 11"/>
          <p:cNvSpPr>
            <a:spLocks noChangeArrowheads="1"/>
          </p:cNvSpPr>
          <p:nvPr/>
        </p:nvSpPr>
        <p:spPr bwMode="auto">
          <a:xfrm>
            <a:off x="431800" y="279400"/>
            <a:ext cx="6154738" cy="457200"/>
          </a:xfrm>
          <a:prstGeom prst="rect">
            <a:avLst/>
          </a:prstGeom>
          <a:noFill/>
          <a:ln w="9525" algn="ctr">
            <a:noFill/>
            <a:miter lim="800000"/>
            <a:headEnd/>
            <a:tailEnd/>
          </a:ln>
        </p:spPr>
        <p:txBody>
          <a:bodyPr wrap="none">
            <a:spAutoFit/>
          </a:bodyPr>
          <a:lstStyle/>
          <a:p>
            <a:pPr algn="l"/>
            <a:r>
              <a:rPr lang="en-US" sz="2400">
                <a:solidFill>
                  <a:schemeClr val="bg1"/>
                </a:solidFill>
              </a:rPr>
              <a:t>Decreasing snow cover and melting glaciers</a:t>
            </a:r>
            <a:endParaRPr lang="en-US" altLang="zh-CN" sz="2400">
              <a:solidFill>
                <a:schemeClr val="bg1"/>
              </a:solidFill>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ChangeArrowheads="1"/>
          </p:cNvSpPr>
          <p:nvPr/>
        </p:nvSpPr>
        <p:spPr bwMode="auto">
          <a:xfrm>
            <a:off x="5029200" y="2286000"/>
            <a:ext cx="3657600" cy="1079500"/>
          </a:xfrm>
          <a:prstGeom prst="rect">
            <a:avLst/>
          </a:prstGeom>
          <a:noFill/>
          <a:ln w="9525">
            <a:noFill/>
            <a:miter lim="800000"/>
            <a:headEnd/>
            <a:tailEnd/>
          </a:ln>
          <a:effectLst>
            <a:outerShdw dist="17961" dir="2700000" algn="ctr" rotWithShape="0">
              <a:srgbClr val="000000"/>
            </a:outerShdw>
          </a:effectLst>
        </p:spPr>
        <p:txBody>
          <a:bodyPr anchor="ctr"/>
          <a:lstStyle/>
          <a:p>
            <a:pPr>
              <a:defRPr/>
            </a:pPr>
            <a:endParaRPr lang="en-US" sz="3200">
              <a:solidFill>
                <a:schemeClr val="tx2"/>
              </a:solidFill>
            </a:endParaRPr>
          </a:p>
        </p:txBody>
      </p:sp>
      <p:graphicFrame>
        <p:nvGraphicFramePr>
          <p:cNvPr id="1026" name="Object 4"/>
          <p:cNvGraphicFramePr>
            <a:graphicFrameLocks noGrp="1" noChangeAspect="1"/>
          </p:cNvGraphicFramePr>
          <p:nvPr>
            <p:ph sz="half" idx="4294967295"/>
          </p:nvPr>
        </p:nvGraphicFramePr>
        <p:xfrm>
          <a:off x="4659313" y="2006600"/>
          <a:ext cx="4440237" cy="3475038"/>
        </p:xfrm>
        <a:graphic>
          <a:graphicData uri="http://schemas.openxmlformats.org/presentationml/2006/ole">
            <mc:AlternateContent xmlns:mc="http://schemas.openxmlformats.org/markup-compatibility/2006">
              <mc:Choice xmlns:v="urn:schemas-microsoft-com:vml" Requires="v">
                <p:oleObj spid="_x0000_s1028" name="Image" r:id="rId4" imgW="6897063" imgH="5172797" progId="PSP7.Image">
                  <p:embed/>
                </p:oleObj>
              </mc:Choice>
              <mc:Fallback>
                <p:oleObj name="Image" r:id="rId4" imgW="6897063" imgH="5172797" progId="PSP7.Image">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59313" y="2006600"/>
                        <a:ext cx="4440237" cy="3475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028" name="Picture 5" descr="Satellite  image overviews of the Wilkins Ice Shelf collapse From February 28 and March 17, 2008."/>
          <p:cNvPicPr>
            <a:picLocks noChangeAspect="1" noChangeArrowheads="1"/>
          </p:cNvPicPr>
          <p:nvPr/>
        </p:nvPicPr>
        <p:blipFill>
          <a:blip r:embed="rId6"/>
          <a:srcRect/>
          <a:stretch>
            <a:fillRect/>
          </a:stretch>
        </p:blipFill>
        <p:spPr bwMode="auto">
          <a:xfrm>
            <a:off x="800100" y="863600"/>
            <a:ext cx="3656013" cy="4800600"/>
          </a:xfrm>
          <a:prstGeom prst="rect">
            <a:avLst/>
          </a:prstGeom>
          <a:noFill/>
          <a:ln w="9525">
            <a:noFill/>
            <a:miter lim="800000"/>
            <a:headEnd/>
            <a:tailEnd/>
          </a:ln>
        </p:spPr>
      </p:pic>
      <p:sp>
        <p:nvSpPr>
          <p:cNvPr id="1029" name="Rectangle 6"/>
          <p:cNvSpPr>
            <a:spLocks noChangeArrowheads="1"/>
          </p:cNvSpPr>
          <p:nvPr/>
        </p:nvSpPr>
        <p:spPr bwMode="auto">
          <a:xfrm>
            <a:off x="342900" y="5770563"/>
            <a:ext cx="4686300" cy="457200"/>
          </a:xfrm>
          <a:prstGeom prst="rect">
            <a:avLst/>
          </a:prstGeom>
          <a:noFill/>
          <a:ln w="9525">
            <a:noFill/>
            <a:miter lim="800000"/>
            <a:headEnd/>
            <a:tailEnd/>
          </a:ln>
        </p:spPr>
        <p:txBody>
          <a:bodyPr/>
          <a:lstStyle/>
          <a:p>
            <a:pPr marL="342900" indent="-342900" algn="l">
              <a:spcBef>
                <a:spcPct val="20000"/>
              </a:spcBef>
            </a:pPr>
            <a:r>
              <a:rPr lang="en-US" sz="2000"/>
              <a:t>Collapse of Wilkins Ice Shelf, Antarctica</a:t>
            </a:r>
          </a:p>
        </p:txBody>
      </p:sp>
      <p:sp>
        <p:nvSpPr>
          <p:cNvPr id="1030" name="Rectangle 7"/>
          <p:cNvSpPr>
            <a:spLocks noChangeArrowheads="1"/>
          </p:cNvSpPr>
          <p:nvPr/>
        </p:nvSpPr>
        <p:spPr bwMode="auto">
          <a:xfrm>
            <a:off x="2455863" y="6089650"/>
            <a:ext cx="2116137" cy="311150"/>
          </a:xfrm>
          <a:prstGeom prst="rect">
            <a:avLst/>
          </a:prstGeom>
          <a:noFill/>
          <a:ln w="9525" algn="ctr">
            <a:noFill/>
            <a:miter lim="800000"/>
            <a:headEnd/>
            <a:tailEnd/>
          </a:ln>
        </p:spPr>
        <p:txBody>
          <a:bodyPr wrap="none" lIns="109728" tIns="109728" rIns="109728" bIns="109728">
            <a:spAutoFit/>
          </a:bodyPr>
          <a:lstStyle/>
          <a:p>
            <a:pPr algn="l"/>
            <a:r>
              <a:rPr lang="en-US" sz="600"/>
              <a:t>http://earthobservatory.nasa.gov/Study/WilkinsIceSheet/</a:t>
            </a:r>
          </a:p>
        </p:txBody>
      </p:sp>
      <p:sp>
        <p:nvSpPr>
          <p:cNvPr id="1031" name="Rectangle 8"/>
          <p:cNvSpPr>
            <a:spLocks noChangeArrowheads="1"/>
          </p:cNvSpPr>
          <p:nvPr/>
        </p:nvSpPr>
        <p:spPr bwMode="auto">
          <a:xfrm>
            <a:off x="431800" y="233363"/>
            <a:ext cx="8326438" cy="539750"/>
          </a:xfrm>
          <a:prstGeom prst="rect">
            <a:avLst/>
          </a:prstGeom>
          <a:solidFill>
            <a:srgbClr val="006600"/>
          </a:solidFill>
          <a:ln w="9525">
            <a:noFill/>
            <a:miter lim="800000"/>
            <a:headEnd/>
            <a:tailEnd/>
          </a:ln>
        </p:spPr>
        <p:txBody>
          <a:bodyPr wrap="none" anchor="ctr"/>
          <a:lstStyle/>
          <a:p>
            <a:endParaRPr lang="en-US"/>
          </a:p>
        </p:txBody>
      </p:sp>
      <p:sp>
        <p:nvSpPr>
          <p:cNvPr id="1032" name="Rectangle 9"/>
          <p:cNvSpPr>
            <a:spLocks noChangeArrowheads="1"/>
          </p:cNvSpPr>
          <p:nvPr/>
        </p:nvSpPr>
        <p:spPr bwMode="auto">
          <a:xfrm>
            <a:off x="431800" y="279400"/>
            <a:ext cx="5167313" cy="457200"/>
          </a:xfrm>
          <a:prstGeom prst="rect">
            <a:avLst/>
          </a:prstGeom>
          <a:noFill/>
          <a:ln w="9525" algn="ctr">
            <a:noFill/>
            <a:miter lim="800000"/>
            <a:headEnd/>
            <a:tailEnd/>
          </a:ln>
        </p:spPr>
        <p:txBody>
          <a:bodyPr wrap="none">
            <a:spAutoFit/>
          </a:bodyPr>
          <a:lstStyle/>
          <a:p>
            <a:pPr algn="l"/>
            <a:r>
              <a:rPr lang="en-US" sz="2400">
                <a:solidFill>
                  <a:schemeClr val="bg1"/>
                </a:solidFill>
              </a:rPr>
              <a:t>Warming of poles and loss of sea ice</a:t>
            </a:r>
            <a:endParaRPr lang="en-US" altLang="zh-CN" sz="2400">
              <a:solidFill>
                <a:schemeClr val="bg1"/>
              </a:solidFill>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a:spLocks noGrp="1" noChangeArrowheads="1"/>
          </p:cNvSpPr>
          <p:nvPr>
            <p:ph type="body" idx="1"/>
          </p:nvPr>
        </p:nvSpPr>
        <p:spPr bwMode="auto">
          <a:xfrm>
            <a:off x="457200" y="1268413"/>
            <a:ext cx="4919663" cy="4876800"/>
          </a:xfrm>
          <a:solidFill>
            <a:srgbClr val="FFFFFF"/>
          </a:solidFill>
          <a:ln>
            <a:solidFill>
              <a:srgbClr val="000000"/>
            </a:solidFill>
            <a:miter lim="800000"/>
            <a:headEnd/>
            <a:tailEnd/>
          </a:ln>
        </p:spPr>
        <p:txBody>
          <a:bodyPr vert="horz" wrap="square" lIns="91440" tIns="45720" rIns="91440" bIns="45720" numCol="1" anchor="t" anchorCtr="0" compatLnSpc="1">
            <a:prstTxWarp prst="textNoShape">
              <a:avLst/>
            </a:prstTxWarp>
          </a:bodyPr>
          <a:lstStyle/>
          <a:p>
            <a:pPr eaLnBrk="1" hangingPunct="1"/>
            <a:endParaRPr lang="en-US" sz="2800" smtClean="0"/>
          </a:p>
          <a:p>
            <a:pPr eaLnBrk="1" hangingPunct="1"/>
            <a:r>
              <a:rPr lang="en-US" sz="2800" smtClean="0"/>
              <a:t>Earlier timing of spring events</a:t>
            </a:r>
          </a:p>
          <a:p>
            <a:pPr eaLnBrk="1" hangingPunct="1">
              <a:buFontTx/>
              <a:buNone/>
            </a:pPr>
            <a:endParaRPr lang="en-US" sz="1400" smtClean="0"/>
          </a:p>
          <a:p>
            <a:pPr eaLnBrk="1" hangingPunct="1"/>
            <a:r>
              <a:rPr lang="en-US" sz="2800" smtClean="0"/>
              <a:t>Poleward and upward shifts in plant and animal communities</a:t>
            </a:r>
          </a:p>
          <a:p>
            <a:pPr eaLnBrk="1" hangingPunct="1"/>
            <a:endParaRPr lang="en-US" sz="1400" smtClean="0"/>
          </a:p>
          <a:p>
            <a:pPr eaLnBrk="1" hangingPunct="1"/>
            <a:r>
              <a:rPr lang="en-US" sz="2800" smtClean="0"/>
              <a:t>Loss of polar and montane habitats</a:t>
            </a:r>
          </a:p>
        </p:txBody>
      </p:sp>
      <p:pic>
        <p:nvPicPr>
          <p:cNvPr id="14339" name="Picture 4" descr="Polar bears find the Artic sea ice shrinking"/>
          <p:cNvPicPr>
            <a:picLocks noChangeAspect="1" noChangeArrowheads="1"/>
          </p:cNvPicPr>
          <p:nvPr/>
        </p:nvPicPr>
        <p:blipFill>
          <a:blip r:embed="rId2"/>
          <a:srcRect/>
          <a:stretch>
            <a:fillRect/>
          </a:stretch>
        </p:blipFill>
        <p:spPr bwMode="auto">
          <a:xfrm>
            <a:off x="5538788" y="3765550"/>
            <a:ext cx="3557587" cy="2365375"/>
          </a:xfrm>
          <a:prstGeom prst="rect">
            <a:avLst/>
          </a:prstGeom>
          <a:noFill/>
          <a:ln w="9525">
            <a:noFill/>
            <a:miter lim="800000"/>
            <a:headEnd/>
            <a:tailEnd/>
          </a:ln>
        </p:spPr>
      </p:pic>
      <p:pic>
        <p:nvPicPr>
          <p:cNvPr id="14340" name="Picture 5"/>
          <p:cNvPicPr>
            <a:picLocks noChangeAspect="1" noChangeArrowheads="1"/>
          </p:cNvPicPr>
          <p:nvPr/>
        </p:nvPicPr>
        <p:blipFill>
          <a:blip r:embed="rId3"/>
          <a:srcRect/>
          <a:stretch>
            <a:fillRect/>
          </a:stretch>
        </p:blipFill>
        <p:spPr bwMode="auto">
          <a:xfrm>
            <a:off x="5465763" y="1252538"/>
            <a:ext cx="3606800" cy="2089150"/>
          </a:xfrm>
          <a:prstGeom prst="rect">
            <a:avLst/>
          </a:prstGeom>
          <a:noFill/>
          <a:ln w="9525">
            <a:solidFill>
              <a:schemeClr val="tx1"/>
            </a:solidFill>
            <a:miter lim="800000"/>
            <a:headEnd/>
            <a:tailEnd/>
          </a:ln>
        </p:spPr>
      </p:pic>
      <p:sp>
        <p:nvSpPr>
          <p:cNvPr id="14341" name="Rectangle 6"/>
          <p:cNvSpPr>
            <a:spLocks noChangeArrowheads="1"/>
          </p:cNvSpPr>
          <p:nvPr/>
        </p:nvSpPr>
        <p:spPr bwMode="auto">
          <a:xfrm>
            <a:off x="431800" y="233363"/>
            <a:ext cx="8326438" cy="539750"/>
          </a:xfrm>
          <a:prstGeom prst="rect">
            <a:avLst/>
          </a:prstGeom>
          <a:solidFill>
            <a:srgbClr val="006600"/>
          </a:solidFill>
          <a:ln w="9525">
            <a:noFill/>
            <a:miter lim="800000"/>
            <a:headEnd/>
            <a:tailEnd/>
          </a:ln>
        </p:spPr>
        <p:txBody>
          <a:bodyPr wrap="none" anchor="ctr"/>
          <a:lstStyle/>
          <a:p>
            <a:endParaRPr lang="en-US"/>
          </a:p>
        </p:txBody>
      </p:sp>
      <p:sp>
        <p:nvSpPr>
          <p:cNvPr id="14342" name="Rectangle 7"/>
          <p:cNvSpPr>
            <a:spLocks noChangeArrowheads="1"/>
          </p:cNvSpPr>
          <p:nvPr/>
        </p:nvSpPr>
        <p:spPr bwMode="auto">
          <a:xfrm>
            <a:off x="431800" y="279400"/>
            <a:ext cx="3422650" cy="457200"/>
          </a:xfrm>
          <a:prstGeom prst="rect">
            <a:avLst/>
          </a:prstGeom>
          <a:noFill/>
          <a:ln w="9525" algn="ctr">
            <a:noFill/>
            <a:miter lim="800000"/>
            <a:headEnd/>
            <a:tailEnd/>
          </a:ln>
        </p:spPr>
        <p:txBody>
          <a:bodyPr wrap="none">
            <a:spAutoFit/>
          </a:bodyPr>
          <a:lstStyle/>
          <a:p>
            <a:pPr algn="l"/>
            <a:r>
              <a:rPr lang="en-US" sz="2400">
                <a:solidFill>
                  <a:schemeClr val="bg1"/>
                </a:solidFill>
              </a:rPr>
              <a:t>Changes in ecosystems</a:t>
            </a:r>
            <a:endParaRPr lang="en-US" altLang="zh-CN" sz="2400">
              <a:solidFill>
                <a:schemeClr val="bg1"/>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p:cNvSpPr>
            <a:spLocks noChangeArrowheads="1"/>
          </p:cNvSpPr>
          <p:nvPr/>
        </p:nvSpPr>
        <p:spPr bwMode="auto">
          <a:xfrm>
            <a:off x="431800" y="1628775"/>
            <a:ext cx="3105150" cy="3170238"/>
          </a:xfrm>
          <a:prstGeom prst="rect">
            <a:avLst/>
          </a:prstGeom>
          <a:solidFill>
            <a:srgbClr val="006600"/>
          </a:solidFill>
          <a:ln w="9525" algn="ctr">
            <a:noFill/>
            <a:miter lim="800000"/>
            <a:headEnd/>
            <a:tailEnd/>
          </a:ln>
        </p:spPr>
        <p:txBody>
          <a:bodyPr wrap="none" anchor="ctr"/>
          <a:lstStyle/>
          <a:p>
            <a:endParaRPr lang="en-US"/>
          </a:p>
        </p:txBody>
      </p:sp>
      <p:sp>
        <p:nvSpPr>
          <p:cNvPr id="15363" name="Text Box 4"/>
          <p:cNvSpPr txBox="1">
            <a:spLocks noChangeArrowheads="1"/>
          </p:cNvSpPr>
          <p:nvPr/>
        </p:nvSpPr>
        <p:spPr bwMode="auto">
          <a:xfrm>
            <a:off x="431800" y="2381250"/>
            <a:ext cx="1081088" cy="457200"/>
          </a:xfrm>
          <a:prstGeom prst="rect">
            <a:avLst/>
          </a:prstGeom>
          <a:noFill/>
          <a:ln w="9525">
            <a:noFill/>
            <a:miter lim="800000"/>
            <a:headEnd/>
            <a:tailEnd/>
          </a:ln>
        </p:spPr>
        <p:txBody>
          <a:bodyPr wrap="none">
            <a:spAutoFit/>
          </a:bodyPr>
          <a:lstStyle/>
          <a:p>
            <a:pPr algn="l"/>
            <a:r>
              <a:rPr lang="fr-FR" sz="2400" u="sng">
                <a:solidFill>
                  <a:schemeClr val="bg1"/>
                </a:solidFill>
              </a:rPr>
              <a:t>Part 2:</a:t>
            </a:r>
            <a:endParaRPr lang="en-US" altLang="zh-CN" sz="2400" u="sng">
              <a:solidFill>
                <a:schemeClr val="bg1"/>
              </a:solidFill>
            </a:endParaRPr>
          </a:p>
        </p:txBody>
      </p:sp>
      <p:sp>
        <p:nvSpPr>
          <p:cNvPr id="15364" name="Rectangle 5"/>
          <p:cNvSpPr>
            <a:spLocks noChangeArrowheads="1"/>
          </p:cNvSpPr>
          <p:nvPr/>
        </p:nvSpPr>
        <p:spPr bwMode="auto">
          <a:xfrm>
            <a:off x="431800" y="2838450"/>
            <a:ext cx="3105150" cy="1311275"/>
          </a:xfrm>
          <a:prstGeom prst="rect">
            <a:avLst/>
          </a:prstGeom>
          <a:noFill/>
          <a:ln w="9525" algn="ctr">
            <a:noFill/>
            <a:miter lim="800000"/>
            <a:headEnd/>
            <a:tailEnd/>
          </a:ln>
        </p:spPr>
        <p:txBody>
          <a:bodyPr>
            <a:spAutoFit/>
          </a:bodyPr>
          <a:lstStyle/>
          <a:p>
            <a:pPr algn="l"/>
            <a:r>
              <a:rPr lang="en-US" altLang="zh-CN" sz="2000" b="1">
                <a:solidFill>
                  <a:schemeClr val="bg1"/>
                </a:solidFill>
              </a:rPr>
              <a:t>What causes climate change and where are greenhouse gas emissions occurring?</a:t>
            </a:r>
          </a:p>
        </p:txBody>
      </p:sp>
      <p:pic>
        <p:nvPicPr>
          <p:cNvPr id="15365" name="Picture 6" descr="IMG_4771"/>
          <p:cNvPicPr>
            <a:picLocks noChangeAspect="1" noChangeArrowheads="1"/>
          </p:cNvPicPr>
          <p:nvPr/>
        </p:nvPicPr>
        <p:blipFill>
          <a:blip r:embed="rId3"/>
          <a:srcRect/>
          <a:stretch>
            <a:fillRect/>
          </a:stretch>
        </p:blipFill>
        <p:spPr bwMode="auto">
          <a:xfrm>
            <a:off x="3986213" y="1628775"/>
            <a:ext cx="4184650" cy="31384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386" name="Group 2"/>
          <p:cNvGrpSpPr>
            <a:grpSpLocks/>
          </p:cNvGrpSpPr>
          <p:nvPr/>
        </p:nvGrpSpPr>
        <p:grpSpPr bwMode="auto">
          <a:xfrm>
            <a:off x="0" y="1268413"/>
            <a:ext cx="9144000" cy="5589587"/>
            <a:chOff x="0" y="799"/>
            <a:chExt cx="5760" cy="3521"/>
          </a:xfrm>
        </p:grpSpPr>
        <p:sp>
          <p:nvSpPr>
            <p:cNvPr id="16413" name="Rectangle 3"/>
            <p:cNvSpPr>
              <a:spLocks noChangeArrowheads="1"/>
            </p:cNvSpPr>
            <p:nvPr/>
          </p:nvSpPr>
          <p:spPr bwMode="auto">
            <a:xfrm>
              <a:off x="0" y="799"/>
              <a:ext cx="5760" cy="3215"/>
            </a:xfrm>
            <a:prstGeom prst="rect">
              <a:avLst/>
            </a:prstGeom>
            <a:solidFill>
              <a:srgbClr val="0E0E14"/>
            </a:solidFill>
            <a:ln w="9525">
              <a:solidFill>
                <a:schemeClr val="folHlink"/>
              </a:solidFill>
              <a:miter lim="800000"/>
              <a:headEnd/>
              <a:tailEnd/>
            </a:ln>
          </p:spPr>
          <p:txBody>
            <a:bodyPr anchor="ctr">
              <a:spAutoFit/>
            </a:bodyPr>
            <a:lstStyle/>
            <a:p>
              <a:endParaRPr lang="en-US"/>
            </a:p>
          </p:txBody>
        </p:sp>
        <p:pic>
          <p:nvPicPr>
            <p:cNvPr id="16414" name="Picture 4" descr="Globe"/>
            <p:cNvPicPr>
              <a:picLocks noChangeAspect="1" noChangeArrowheads="1"/>
            </p:cNvPicPr>
            <p:nvPr/>
          </p:nvPicPr>
          <p:blipFill>
            <a:blip r:embed="rId2"/>
            <a:srcRect b="72583"/>
            <a:stretch>
              <a:fillRect/>
            </a:stretch>
          </p:blipFill>
          <p:spPr bwMode="auto">
            <a:xfrm>
              <a:off x="0" y="2712"/>
              <a:ext cx="5760" cy="1608"/>
            </a:xfrm>
            <a:prstGeom prst="rect">
              <a:avLst/>
            </a:prstGeom>
            <a:noFill/>
            <a:ln w="9525">
              <a:noFill/>
              <a:miter lim="800000"/>
              <a:headEnd/>
              <a:tailEnd/>
            </a:ln>
          </p:spPr>
        </p:pic>
      </p:grpSp>
      <p:grpSp>
        <p:nvGrpSpPr>
          <p:cNvPr id="16387" name="Group 5"/>
          <p:cNvGrpSpPr>
            <a:grpSpLocks/>
          </p:cNvGrpSpPr>
          <p:nvPr/>
        </p:nvGrpSpPr>
        <p:grpSpPr bwMode="auto">
          <a:xfrm>
            <a:off x="428625" y="3632200"/>
            <a:ext cx="8094663" cy="3802063"/>
            <a:chOff x="254" y="2285"/>
            <a:chExt cx="5099" cy="2395"/>
          </a:xfrm>
        </p:grpSpPr>
        <p:sp>
          <p:nvSpPr>
            <p:cNvPr id="16411" name="AutoShape 6"/>
            <p:cNvSpPr>
              <a:spLocks noChangeArrowheads="1"/>
            </p:cNvSpPr>
            <p:nvPr/>
          </p:nvSpPr>
          <p:spPr bwMode="auto">
            <a:xfrm rot="5255469">
              <a:off x="1606" y="933"/>
              <a:ext cx="2395" cy="5099"/>
            </a:xfrm>
            <a:prstGeom prst="moon">
              <a:avLst>
                <a:gd name="adj" fmla="val 21694"/>
              </a:avLst>
            </a:prstGeom>
            <a:solidFill>
              <a:srgbClr val="CCFFCC">
                <a:alpha val="20000"/>
              </a:srgbClr>
            </a:solidFill>
            <a:ln w="9525">
              <a:solidFill>
                <a:schemeClr val="tx1"/>
              </a:solidFill>
              <a:miter lim="800000"/>
              <a:headEnd/>
              <a:tailEnd/>
            </a:ln>
          </p:spPr>
          <p:txBody>
            <a:bodyPr wrap="none" anchor="ctr"/>
            <a:lstStyle/>
            <a:p>
              <a:endParaRPr lang="en-US"/>
            </a:p>
          </p:txBody>
        </p:sp>
        <p:sp>
          <p:nvSpPr>
            <p:cNvPr id="16412" name="Text Box 7"/>
            <p:cNvSpPr txBox="1">
              <a:spLocks noChangeArrowheads="1"/>
            </p:cNvSpPr>
            <p:nvPr/>
          </p:nvSpPr>
          <p:spPr bwMode="auto">
            <a:xfrm>
              <a:off x="4176" y="2880"/>
              <a:ext cx="576" cy="311"/>
            </a:xfrm>
            <a:prstGeom prst="rect">
              <a:avLst/>
            </a:prstGeom>
            <a:noFill/>
            <a:ln w="9525" algn="ctr">
              <a:noFill/>
              <a:miter lim="800000"/>
              <a:headEnd/>
              <a:tailEnd/>
            </a:ln>
          </p:spPr>
          <p:txBody>
            <a:bodyPr lIns="109728" tIns="109728" rIns="109728" bIns="109728">
              <a:spAutoFit/>
            </a:bodyPr>
            <a:lstStyle/>
            <a:p>
              <a:pPr algn="l">
                <a:spcBef>
                  <a:spcPct val="50000"/>
                </a:spcBef>
              </a:pPr>
              <a:r>
                <a:rPr lang="en-US" sz="1800">
                  <a:solidFill>
                    <a:schemeClr val="bg1"/>
                  </a:solidFill>
                </a:rPr>
                <a:t>GHGs</a:t>
              </a:r>
            </a:p>
          </p:txBody>
        </p:sp>
      </p:grpSp>
      <p:sp>
        <p:nvSpPr>
          <p:cNvPr id="103432" name="Freeform 8"/>
          <p:cNvSpPr>
            <a:spLocks/>
          </p:cNvSpPr>
          <p:nvPr/>
        </p:nvSpPr>
        <p:spPr bwMode="auto">
          <a:xfrm>
            <a:off x="1360488" y="2384425"/>
            <a:ext cx="1355725" cy="2417763"/>
          </a:xfrm>
          <a:custGeom>
            <a:avLst/>
            <a:gdLst>
              <a:gd name="T0" fmla="*/ 0 w 822"/>
              <a:gd name="T1" fmla="*/ 0 h 1836"/>
              <a:gd name="T2" fmla="*/ 1098434 w 822"/>
              <a:gd name="T3" fmla="*/ 2217600 h 1836"/>
              <a:gd name="T4" fmla="*/ 1025865 w 822"/>
              <a:gd name="T5" fmla="*/ 2241303 h 1836"/>
              <a:gd name="T6" fmla="*/ 1312843 w 822"/>
              <a:gd name="T7" fmla="*/ 2417763 h 1836"/>
              <a:gd name="T8" fmla="*/ 1355725 w 822"/>
              <a:gd name="T9" fmla="*/ 2135954 h 1836"/>
              <a:gd name="T10" fmla="*/ 1279857 w 822"/>
              <a:gd name="T11" fmla="*/ 2154390 h 1836"/>
              <a:gd name="T12" fmla="*/ 207812 w 822"/>
              <a:gd name="T13" fmla="*/ 0 h 1836"/>
              <a:gd name="T14" fmla="*/ 0 w 822"/>
              <a:gd name="T15" fmla="*/ 63209 h 1836"/>
              <a:gd name="T16" fmla="*/ 0 60000 65536"/>
              <a:gd name="T17" fmla="*/ 0 60000 65536"/>
              <a:gd name="T18" fmla="*/ 0 60000 65536"/>
              <a:gd name="T19" fmla="*/ 0 60000 65536"/>
              <a:gd name="T20" fmla="*/ 0 60000 65536"/>
              <a:gd name="T21" fmla="*/ 0 60000 65536"/>
              <a:gd name="T22" fmla="*/ 0 60000 65536"/>
              <a:gd name="T23" fmla="*/ 0 60000 65536"/>
              <a:gd name="T24" fmla="*/ 0 w 822"/>
              <a:gd name="T25" fmla="*/ 0 h 1836"/>
              <a:gd name="T26" fmla="*/ 822 w 822"/>
              <a:gd name="T27" fmla="*/ 1836 h 18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22" h="1836">
                <a:moveTo>
                  <a:pt x="0" y="0"/>
                </a:moveTo>
                <a:lnTo>
                  <a:pt x="666" y="1684"/>
                </a:lnTo>
                <a:lnTo>
                  <a:pt x="622" y="1702"/>
                </a:lnTo>
                <a:lnTo>
                  <a:pt x="796" y="1836"/>
                </a:lnTo>
                <a:lnTo>
                  <a:pt x="822" y="1622"/>
                </a:lnTo>
                <a:lnTo>
                  <a:pt x="776" y="1636"/>
                </a:lnTo>
                <a:lnTo>
                  <a:pt x="126" y="0"/>
                </a:lnTo>
                <a:lnTo>
                  <a:pt x="0" y="48"/>
                </a:lnTo>
              </a:path>
            </a:pathLst>
          </a:custGeom>
          <a:gradFill rotWithShape="0">
            <a:gsLst>
              <a:gs pos="0">
                <a:srgbClr val="FFFF00"/>
              </a:gs>
              <a:gs pos="100000">
                <a:srgbClr val="FF3300"/>
              </a:gs>
            </a:gsLst>
            <a:lin ang="0" scaled="1"/>
          </a:gradFill>
          <a:ln w="9525">
            <a:noFill/>
            <a:round/>
            <a:headEnd/>
            <a:tailEnd/>
          </a:ln>
        </p:spPr>
        <p:txBody>
          <a:bodyPr>
            <a:spAutoFit/>
          </a:bodyPr>
          <a:lstStyle/>
          <a:p>
            <a:endParaRPr lang="en-US"/>
          </a:p>
        </p:txBody>
      </p:sp>
      <p:sp>
        <p:nvSpPr>
          <p:cNvPr id="103433" name="Freeform 9"/>
          <p:cNvSpPr>
            <a:spLocks/>
          </p:cNvSpPr>
          <p:nvPr/>
        </p:nvSpPr>
        <p:spPr bwMode="auto">
          <a:xfrm>
            <a:off x="2800350" y="2859088"/>
            <a:ext cx="857250" cy="1954212"/>
          </a:xfrm>
          <a:custGeom>
            <a:avLst/>
            <a:gdLst>
              <a:gd name="T0" fmla="*/ 0 w 540"/>
              <a:gd name="T1" fmla="*/ 1954212 h 1231"/>
              <a:gd name="T2" fmla="*/ 717550 w 540"/>
              <a:gd name="T3" fmla="*/ 187325 h 1231"/>
              <a:gd name="T4" fmla="*/ 698500 w 540"/>
              <a:gd name="T5" fmla="*/ 157162 h 1231"/>
              <a:gd name="T6" fmla="*/ 857250 w 540"/>
              <a:gd name="T7" fmla="*/ 0 h 1231"/>
              <a:gd name="T8" fmla="*/ 833438 w 540"/>
              <a:gd name="T9" fmla="*/ 304800 h 1231"/>
              <a:gd name="T10" fmla="*/ 809625 w 540"/>
              <a:gd name="T11" fmla="*/ 284162 h 1231"/>
              <a:gd name="T12" fmla="*/ 187325 w 540"/>
              <a:gd name="T13" fmla="*/ 1843087 h 1231"/>
              <a:gd name="T14" fmla="*/ 0 w 540"/>
              <a:gd name="T15" fmla="*/ 1954212 h 1231"/>
              <a:gd name="T16" fmla="*/ 0 60000 65536"/>
              <a:gd name="T17" fmla="*/ 0 60000 65536"/>
              <a:gd name="T18" fmla="*/ 0 60000 65536"/>
              <a:gd name="T19" fmla="*/ 0 60000 65536"/>
              <a:gd name="T20" fmla="*/ 0 60000 65536"/>
              <a:gd name="T21" fmla="*/ 0 60000 65536"/>
              <a:gd name="T22" fmla="*/ 0 60000 65536"/>
              <a:gd name="T23" fmla="*/ 0 60000 65536"/>
              <a:gd name="T24" fmla="*/ 0 w 540"/>
              <a:gd name="T25" fmla="*/ 0 h 1231"/>
              <a:gd name="T26" fmla="*/ 540 w 540"/>
              <a:gd name="T27" fmla="*/ 1231 h 123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40" h="1231">
                <a:moveTo>
                  <a:pt x="0" y="1231"/>
                </a:moveTo>
                <a:lnTo>
                  <a:pt x="452" y="118"/>
                </a:lnTo>
                <a:lnTo>
                  <a:pt x="440" y="99"/>
                </a:lnTo>
                <a:lnTo>
                  <a:pt x="540" y="0"/>
                </a:lnTo>
                <a:lnTo>
                  <a:pt x="525" y="192"/>
                </a:lnTo>
                <a:lnTo>
                  <a:pt x="510" y="179"/>
                </a:lnTo>
                <a:lnTo>
                  <a:pt x="118" y="1161"/>
                </a:lnTo>
                <a:lnTo>
                  <a:pt x="0" y="1231"/>
                </a:lnTo>
                <a:close/>
              </a:path>
            </a:pathLst>
          </a:custGeom>
          <a:solidFill>
            <a:srgbClr val="FF3300"/>
          </a:solidFill>
          <a:ln w="9525">
            <a:noFill/>
            <a:round/>
            <a:headEnd/>
            <a:tailEnd/>
          </a:ln>
        </p:spPr>
        <p:txBody>
          <a:bodyPr>
            <a:spAutoFit/>
          </a:bodyPr>
          <a:lstStyle/>
          <a:p>
            <a:endParaRPr lang="en-US"/>
          </a:p>
        </p:txBody>
      </p:sp>
      <p:sp>
        <p:nvSpPr>
          <p:cNvPr id="103434" name="Freeform 10"/>
          <p:cNvSpPr>
            <a:spLocks/>
          </p:cNvSpPr>
          <p:nvPr/>
        </p:nvSpPr>
        <p:spPr bwMode="auto">
          <a:xfrm rot="-197529">
            <a:off x="2890838" y="3779838"/>
            <a:ext cx="758825" cy="717550"/>
          </a:xfrm>
          <a:custGeom>
            <a:avLst/>
            <a:gdLst>
              <a:gd name="T0" fmla="*/ 51075 w 416"/>
              <a:gd name="T1" fmla="*/ 717550 h 368"/>
              <a:gd name="T2" fmla="*/ 335634 w 416"/>
              <a:gd name="T3" fmla="*/ 140390 h 368"/>
              <a:gd name="T4" fmla="*/ 368468 w 416"/>
              <a:gd name="T5" fmla="*/ 89694 h 368"/>
              <a:gd name="T6" fmla="*/ 419543 w 416"/>
              <a:gd name="T7" fmla="*/ 66295 h 368"/>
              <a:gd name="T8" fmla="*/ 463321 w 416"/>
              <a:gd name="T9" fmla="*/ 62396 h 368"/>
              <a:gd name="T10" fmla="*/ 510748 w 416"/>
              <a:gd name="T11" fmla="*/ 101393 h 368"/>
              <a:gd name="T12" fmla="*/ 656676 w 416"/>
              <a:gd name="T13" fmla="*/ 530363 h 368"/>
              <a:gd name="T14" fmla="*/ 609249 w 416"/>
              <a:gd name="T15" fmla="*/ 542062 h 368"/>
              <a:gd name="T16" fmla="*/ 758825 w 416"/>
              <a:gd name="T17" fmla="*/ 686352 h 368"/>
              <a:gd name="T18" fmla="*/ 758825 w 416"/>
              <a:gd name="T19" fmla="*/ 479667 h 368"/>
              <a:gd name="T20" fmla="*/ 704102 w 416"/>
              <a:gd name="T21" fmla="*/ 495265 h 368"/>
              <a:gd name="T22" fmla="*/ 572767 w 416"/>
              <a:gd name="T23" fmla="*/ 93593 h 368"/>
              <a:gd name="T24" fmla="*/ 539933 w 416"/>
              <a:gd name="T25" fmla="*/ 42897 h 368"/>
              <a:gd name="T26" fmla="*/ 499803 w 416"/>
              <a:gd name="T27" fmla="*/ 7799 h 368"/>
              <a:gd name="T28" fmla="*/ 434135 w 416"/>
              <a:gd name="T29" fmla="*/ 0 h 368"/>
              <a:gd name="T30" fmla="*/ 379413 w 416"/>
              <a:gd name="T31" fmla="*/ 11699 h 368"/>
              <a:gd name="T32" fmla="*/ 335634 w 416"/>
              <a:gd name="T33" fmla="*/ 42897 h 368"/>
              <a:gd name="T34" fmla="*/ 295504 w 416"/>
              <a:gd name="T35" fmla="*/ 93593 h 368"/>
              <a:gd name="T36" fmla="*/ 0 w 416"/>
              <a:gd name="T37" fmla="*/ 686352 h 368"/>
              <a:gd name="T38" fmla="*/ 51075 w 416"/>
              <a:gd name="T39" fmla="*/ 717550 h 36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16"/>
              <a:gd name="T61" fmla="*/ 0 h 368"/>
              <a:gd name="T62" fmla="*/ 416 w 416"/>
              <a:gd name="T63" fmla="*/ 368 h 36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16" h="368">
                <a:moveTo>
                  <a:pt x="28" y="368"/>
                </a:moveTo>
                <a:lnTo>
                  <a:pt x="184" y="72"/>
                </a:lnTo>
                <a:lnTo>
                  <a:pt x="202" y="46"/>
                </a:lnTo>
                <a:lnTo>
                  <a:pt x="230" y="34"/>
                </a:lnTo>
                <a:lnTo>
                  <a:pt x="254" y="32"/>
                </a:lnTo>
                <a:lnTo>
                  <a:pt x="280" y="52"/>
                </a:lnTo>
                <a:lnTo>
                  <a:pt x="360" y="272"/>
                </a:lnTo>
                <a:lnTo>
                  <a:pt x="334" y="278"/>
                </a:lnTo>
                <a:lnTo>
                  <a:pt x="416" y="352"/>
                </a:lnTo>
                <a:lnTo>
                  <a:pt x="416" y="246"/>
                </a:lnTo>
                <a:lnTo>
                  <a:pt x="386" y="254"/>
                </a:lnTo>
                <a:lnTo>
                  <a:pt x="314" y="48"/>
                </a:lnTo>
                <a:lnTo>
                  <a:pt x="296" y="22"/>
                </a:lnTo>
                <a:lnTo>
                  <a:pt x="274" y="4"/>
                </a:lnTo>
                <a:lnTo>
                  <a:pt x="238" y="0"/>
                </a:lnTo>
                <a:lnTo>
                  <a:pt x="208" y="6"/>
                </a:lnTo>
                <a:lnTo>
                  <a:pt x="184" y="22"/>
                </a:lnTo>
                <a:lnTo>
                  <a:pt x="162" y="48"/>
                </a:lnTo>
                <a:lnTo>
                  <a:pt x="0" y="352"/>
                </a:lnTo>
                <a:lnTo>
                  <a:pt x="28" y="368"/>
                </a:lnTo>
                <a:close/>
              </a:path>
            </a:pathLst>
          </a:custGeom>
          <a:solidFill>
            <a:srgbClr val="FF3300"/>
          </a:solidFill>
          <a:ln w="9525">
            <a:noFill/>
            <a:round/>
            <a:headEnd/>
            <a:tailEnd/>
          </a:ln>
        </p:spPr>
        <p:txBody>
          <a:bodyPr>
            <a:spAutoFit/>
          </a:bodyPr>
          <a:lstStyle/>
          <a:p>
            <a:endParaRPr lang="en-US"/>
          </a:p>
        </p:txBody>
      </p:sp>
      <p:sp>
        <p:nvSpPr>
          <p:cNvPr id="103436" name="Freeform 12"/>
          <p:cNvSpPr>
            <a:spLocks/>
          </p:cNvSpPr>
          <p:nvPr/>
        </p:nvSpPr>
        <p:spPr bwMode="auto">
          <a:xfrm rot="-282167">
            <a:off x="1547813" y="2551113"/>
            <a:ext cx="1443037" cy="1544637"/>
          </a:xfrm>
          <a:custGeom>
            <a:avLst/>
            <a:gdLst>
              <a:gd name="T0" fmla="*/ 0 w 1085"/>
              <a:gd name="T1" fmla="*/ 64360 h 1152"/>
              <a:gd name="T2" fmla="*/ 504065 w 1085"/>
              <a:gd name="T3" fmla="*/ 1351557 h 1152"/>
              <a:gd name="T4" fmla="*/ 658344 w 1085"/>
              <a:gd name="T5" fmla="*/ 1445416 h 1152"/>
              <a:gd name="T6" fmla="*/ 695584 w 1085"/>
              <a:gd name="T7" fmla="*/ 1485640 h 1152"/>
              <a:gd name="T8" fmla="*/ 730163 w 1085"/>
              <a:gd name="T9" fmla="*/ 1512457 h 1152"/>
              <a:gd name="T10" fmla="*/ 794003 w 1085"/>
              <a:gd name="T11" fmla="*/ 1531229 h 1152"/>
              <a:gd name="T12" fmla="*/ 853852 w 1085"/>
              <a:gd name="T13" fmla="*/ 1544637 h 1152"/>
              <a:gd name="T14" fmla="*/ 920352 w 1085"/>
              <a:gd name="T15" fmla="*/ 1539274 h 1152"/>
              <a:gd name="T16" fmla="*/ 1004141 w 1085"/>
              <a:gd name="T17" fmla="*/ 1531229 h 1152"/>
              <a:gd name="T18" fmla="*/ 1067980 w 1085"/>
              <a:gd name="T19" fmla="*/ 1507094 h 1152"/>
              <a:gd name="T20" fmla="*/ 1109210 w 1085"/>
              <a:gd name="T21" fmla="*/ 1474914 h 1152"/>
              <a:gd name="T22" fmla="*/ 1145119 w 1085"/>
              <a:gd name="T23" fmla="*/ 1432007 h 1152"/>
              <a:gd name="T24" fmla="*/ 1171719 w 1085"/>
              <a:gd name="T25" fmla="*/ 1389101 h 1152"/>
              <a:gd name="T26" fmla="*/ 1381858 w 1085"/>
              <a:gd name="T27" fmla="*/ 992215 h 1152"/>
              <a:gd name="T28" fmla="*/ 1419097 w 1085"/>
              <a:gd name="T29" fmla="*/ 1008305 h 1152"/>
              <a:gd name="T30" fmla="*/ 1443037 w 1085"/>
              <a:gd name="T31" fmla="*/ 807180 h 1152"/>
              <a:gd name="T32" fmla="*/ 1286098 w 1085"/>
              <a:gd name="T33" fmla="*/ 935900 h 1152"/>
              <a:gd name="T34" fmla="*/ 1325998 w 1085"/>
              <a:gd name="T35" fmla="*/ 954671 h 1152"/>
              <a:gd name="T36" fmla="*/ 1102560 w 1085"/>
              <a:gd name="T37" fmla="*/ 1356920 h 1152"/>
              <a:gd name="T38" fmla="*/ 1049360 w 1085"/>
              <a:gd name="T39" fmla="*/ 1426644 h 1152"/>
              <a:gd name="T40" fmla="*/ 982861 w 1085"/>
              <a:gd name="T41" fmla="*/ 1456142 h 1152"/>
              <a:gd name="T42" fmla="*/ 911042 w 1085"/>
              <a:gd name="T43" fmla="*/ 1469551 h 1152"/>
              <a:gd name="T44" fmla="*/ 841882 w 1085"/>
              <a:gd name="T45" fmla="*/ 1464187 h 1152"/>
              <a:gd name="T46" fmla="*/ 794003 w 1085"/>
              <a:gd name="T47" fmla="*/ 1442734 h 1152"/>
              <a:gd name="T48" fmla="*/ 756763 w 1085"/>
              <a:gd name="T49" fmla="*/ 1415917 h 1152"/>
              <a:gd name="T50" fmla="*/ 167578 w 1085"/>
              <a:gd name="T51" fmla="*/ 0 h 1152"/>
              <a:gd name="T52" fmla="*/ 0 w 1085"/>
              <a:gd name="T53" fmla="*/ 64360 h 115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085"/>
              <a:gd name="T82" fmla="*/ 0 h 1152"/>
              <a:gd name="T83" fmla="*/ 1085 w 1085"/>
              <a:gd name="T84" fmla="*/ 1152 h 1152"/>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085" h="1152">
                <a:moveTo>
                  <a:pt x="0" y="48"/>
                </a:moveTo>
                <a:lnTo>
                  <a:pt x="379" y="1008"/>
                </a:lnTo>
                <a:lnTo>
                  <a:pt x="495" y="1078"/>
                </a:lnTo>
                <a:lnTo>
                  <a:pt x="523" y="1108"/>
                </a:lnTo>
                <a:lnTo>
                  <a:pt x="549" y="1128"/>
                </a:lnTo>
                <a:lnTo>
                  <a:pt x="597" y="1142"/>
                </a:lnTo>
                <a:lnTo>
                  <a:pt x="642" y="1152"/>
                </a:lnTo>
                <a:lnTo>
                  <a:pt x="692" y="1148"/>
                </a:lnTo>
                <a:lnTo>
                  <a:pt x="755" y="1142"/>
                </a:lnTo>
                <a:lnTo>
                  <a:pt x="803" y="1124"/>
                </a:lnTo>
                <a:lnTo>
                  <a:pt x="834" y="1100"/>
                </a:lnTo>
                <a:lnTo>
                  <a:pt x="861" y="1068"/>
                </a:lnTo>
                <a:lnTo>
                  <a:pt x="881" y="1036"/>
                </a:lnTo>
                <a:lnTo>
                  <a:pt x="1039" y="740"/>
                </a:lnTo>
                <a:lnTo>
                  <a:pt x="1067" y="752"/>
                </a:lnTo>
                <a:lnTo>
                  <a:pt x="1085" y="602"/>
                </a:lnTo>
                <a:lnTo>
                  <a:pt x="967" y="698"/>
                </a:lnTo>
                <a:lnTo>
                  <a:pt x="997" y="712"/>
                </a:lnTo>
                <a:lnTo>
                  <a:pt x="829" y="1012"/>
                </a:lnTo>
                <a:lnTo>
                  <a:pt x="789" y="1064"/>
                </a:lnTo>
                <a:lnTo>
                  <a:pt x="739" y="1086"/>
                </a:lnTo>
                <a:lnTo>
                  <a:pt x="685" y="1096"/>
                </a:lnTo>
                <a:lnTo>
                  <a:pt x="633" y="1092"/>
                </a:lnTo>
                <a:lnTo>
                  <a:pt x="597" y="1076"/>
                </a:lnTo>
                <a:lnTo>
                  <a:pt x="569" y="1056"/>
                </a:lnTo>
                <a:lnTo>
                  <a:pt x="126" y="0"/>
                </a:lnTo>
                <a:lnTo>
                  <a:pt x="0" y="48"/>
                </a:lnTo>
                <a:close/>
              </a:path>
            </a:pathLst>
          </a:custGeom>
          <a:gradFill rotWithShape="0">
            <a:gsLst>
              <a:gs pos="0">
                <a:srgbClr val="FFFF00"/>
              </a:gs>
              <a:gs pos="100000">
                <a:srgbClr val="FF3300"/>
              </a:gs>
            </a:gsLst>
            <a:lin ang="0" scaled="1"/>
          </a:gradFill>
          <a:ln w="9525">
            <a:noFill/>
            <a:round/>
            <a:headEnd/>
            <a:tailEnd/>
          </a:ln>
        </p:spPr>
        <p:txBody>
          <a:bodyPr>
            <a:spAutoFit/>
          </a:bodyPr>
          <a:lstStyle/>
          <a:p>
            <a:endParaRPr lang="en-US"/>
          </a:p>
        </p:txBody>
      </p:sp>
      <p:sp>
        <p:nvSpPr>
          <p:cNvPr id="103437" name="Text Box 13"/>
          <p:cNvSpPr txBox="1">
            <a:spLocks noChangeArrowheads="1"/>
          </p:cNvSpPr>
          <p:nvPr/>
        </p:nvSpPr>
        <p:spPr bwMode="auto">
          <a:xfrm>
            <a:off x="3829050" y="3465513"/>
            <a:ext cx="2471738" cy="730250"/>
          </a:xfrm>
          <a:prstGeom prst="rect">
            <a:avLst/>
          </a:prstGeom>
          <a:noFill/>
          <a:ln w="9525">
            <a:noFill/>
            <a:miter lim="800000"/>
            <a:headEnd/>
            <a:tailEnd/>
          </a:ln>
        </p:spPr>
        <p:txBody>
          <a:bodyPr>
            <a:spAutoFit/>
          </a:bodyPr>
          <a:lstStyle/>
          <a:p>
            <a:pPr algn="l" eaLnBrk="0" hangingPunct="0">
              <a:spcBef>
                <a:spcPct val="50000"/>
              </a:spcBef>
            </a:pPr>
            <a:r>
              <a:rPr lang="en-US">
                <a:solidFill>
                  <a:schemeClr val="bg1"/>
                </a:solidFill>
              </a:rPr>
              <a:t>Greenhouse Gases (GHGs) trap some of the heat, warming the earth</a:t>
            </a:r>
          </a:p>
        </p:txBody>
      </p:sp>
      <p:sp>
        <p:nvSpPr>
          <p:cNvPr id="103438" name="Text Box 14"/>
          <p:cNvSpPr txBox="1">
            <a:spLocks noChangeArrowheads="1"/>
          </p:cNvSpPr>
          <p:nvPr/>
        </p:nvSpPr>
        <p:spPr bwMode="auto">
          <a:xfrm>
            <a:off x="2438400" y="4900613"/>
            <a:ext cx="3937000" cy="714375"/>
          </a:xfrm>
          <a:prstGeom prst="rect">
            <a:avLst/>
          </a:prstGeom>
          <a:solidFill>
            <a:srgbClr val="333333"/>
          </a:solidFill>
          <a:ln w="6350" algn="ctr">
            <a:solidFill>
              <a:schemeClr val="tx1"/>
            </a:solidFill>
            <a:miter lim="800000"/>
            <a:headEnd/>
            <a:tailEnd/>
          </a:ln>
        </p:spPr>
        <p:txBody>
          <a:bodyPr lIns="109728" tIns="109728" rIns="109728" bIns="109728">
            <a:spAutoFit/>
          </a:bodyPr>
          <a:lstStyle/>
          <a:p>
            <a:pPr algn="l"/>
            <a:r>
              <a:rPr lang="en-US" sz="1600">
                <a:solidFill>
                  <a:schemeClr val="bg1"/>
                </a:solidFill>
              </a:rPr>
              <a:t>Earth’s surface is heated by the sun and radiates out heat back towards space</a:t>
            </a:r>
          </a:p>
        </p:txBody>
      </p:sp>
      <p:sp>
        <p:nvSpPr>
          <p:cNvPr id="103439" name="Text Box 15"/>
          <p:cNvSpPr txBox="1">
            <a:spLocks noChangeArrowheads="1"/>
          </p:cNvSpPr>
          <p:nvPr/>
        </p:nvSpPr>
        <p:spPr bwMode="auto">
          <a:xfrm>
            <a:off x="2084388" y="1990725"/>
            <a:ext cx="1952625" cy="952500"/>
          </a:xfrm>
          <a:prstGeom prst="rect">
            <a:avLst/>
          </a:prstGeom>
          <a:noFill/>
          <a:ln w="9525" algn="ctr">
            <a:noFill/>
            <a:miter lim="800000"/>
            <a:headEnd/>
            <a:tailEnd/>
          </a:ln>
        </p:spPr>
        <p:txBody>
          <a:bodyPr lIns="109728" tIns="109728" rIns="109728" bIns="109728">
            <a:spAutoFit/>
          </a:bodyPr>
          <a:lstStyle/>
          <a:p>
            <a:pPr algn="l"/>
            <a:r>
              <a:rPr lang="en-US" sz="1600">
                <a:solidFill>
                  <a:schemeClr val="bg1"/>
                </a:solidFill>
              </a:rPr>
              <a:t>Some energy is reflected back into space</a:t>
            </a:r>
          </a:p>
        </p:txBody>
      </p:sp>
      <p:grpSp>
        <p:nvGrpSpPr>
          <p:cNvPr id="16395" name="Group 16"/>
          <p:cNvGrpSpPr>
            <a:grpSpLocks/>
          </p:cNvGrpSpPr>
          <p:nvPr/>
        </p:nvGrpSpPr>
        <p:grpSpPr bwMode="auto">
          <a:xfrm>
            <a:off x="876300" y="1827213"/>
            <a:ext cx="990600" cy="914400"/>
            <a:chOff x="514" y="1056"/>
            <a:chExt cx="624" cy="576"/>
          </a:xfrm>
        </p:grpSpPr>
        <p:grpSp>
          <p:nvGrpSpPr>
            <p:cNvPr id="16401" name="Group 17"/>
            <p:cNvGrpSpPr>
              <a:grpSpLocks/>
            </p:cNvGrpSpPr>
            <p:nvPr/>
          </p:nvGrpSpPr>
          <p:grpSpPr bwMode="auto">
            <a:xfrm>
              <a:off x="514" y="1056"/>
              <a:ext cx="624" cy="576"/>
              <a:chOff x="450" y="1056"/>
              <a:chExt cx="624" cy="576"/>
            </a:xfrm>
          </p:grpSpPr>
          <p:sp>
            <p:nvSpPr>
              <p:cNvPr id="16403" name="AutoShape 18"/>
              <p:cNvSpPr>
                <a:spLocks noChangeArrowheads="1"/>
              </p:cNvSpPr>
              <p:nvPr/>
            </p:nvSpPr>
            <p:spPr bwMode="auto">
              <a:xfrm rot="1164271">
                <a:off x="482" y="1079"/>
                <a:ext cx="556" cy="528"/>
              </a:xfrm>
              <a:prstGeom prst="sun">
                <a:avLst>
                  <a:gd name="adj" fmla="val 25000"/>
                </a:avLst>
              </a:prstGeom>
              <a:gradFill rotWithShape="0">
                <a:gsLst>
                  <a:gs pos="0">
                    <a:srgbClr val="FFFF00"/>
                  </a:gs>
                  <a:gs pos="100000">
                    <a:srgbClr val="FF3300"/>
                  </a:gs>
                </a:gsLst>
                <a:path path="rect">
                  <a:fillToRect l="50000" t="50000" r="50000" b="50000"/>
                </a:path>
              </a:gradFill>
              <a:ln w="9525">
                <a:solidFill>
                  <a:schemeClr val="tx1"/>
                </a:solidFill>
                <a:miter lim="800000"/>
                <a:headEnd/>
                <a:tailEnd/>
              </a:ln>
            </p:spPr>
            <p:txBody>
              <a:bodyPr anchor="ctr">
                <a:spAutoFit/>
              </a:bodyPr>
              <a:lstStyle/>
              <a:p>
                <a:endParaRPr lang="en-US"/>
              </a:p>
            </p:txBody>
          </p:sp>
          <p:sp>
            <p:nvSpPr>
              <p:cNvPr id="16404" name="AutoShape 19"/>
              <p:cNvSpPr>
                <a:spLocks noChangeArrowheads="1"/>
              </p:cNvSpPr>
              <p:nvPr/>
            </p:nvSpPr>
            <p:spPr bwMode="auto">
              <a:xfrm>
                <a:off x="450" y="1056"/>
                <a:ext cx="624" cy="576"/>
              </a:xfrm>
              <a:prstGeom prst="sun">
                <a:avLst>
                  <a:gd name="adj" fmla="val 25000"/>
                </a:avLst>
              </a:prstGeom>
              <a:gradFill rotWithShape="0">
                <a:gsLst>
                  <a:gs pos="0">
                    <a:srgbClr val="FFFF00"/>
                  </a:gs>
                  <a:gs pos="100000">
                    <a:srgbClr val="FF3300"/>
                  </a:gs>
                </a:gsLst>
                <a:path path="rect">
                  <a:fillToRect l="50000" t="50000" r="50000" b="50000"/>
                </a:path>
              </a:gradFill>
              <a:ln w="9525">
                <a:solidFill>
                  <a:schemeClr val="tx1"/>
                </a:solidFill>
                <a:miter lim="800000"/>
                <a:headEnd/>
                <a:tailEnd/>
              </a:ln>
            </p:spPr>
            <p:txBody>
              <a:bodyPr wrap="none" anchor="ctr">
                <a:spAutoFit/>
              </a:bodyPr>
              <a:lstStyle/>
              <a:p>
                <a:endParaRPr lang="en-US"/>
              </a:p>
            </p:txBody>
          </p:sp>
          <p:sp>
            <p:nvSpPr>
              <p:cNvPr id="16405" name="Oval 20"/>
              <p:cNvSpPr>
                <a:spLocks noChangeArrowheads="1"/>
              </p:cNvSpPr>
              <p:nvPr/>
            </p:nvSpPr>
            <p:spPr bwMode="auto">
              <a:xfrm>
                <a:off x="574" y="1167"/>
                <a:ext cx="384" cy="364"/>
              </a:xfrm>
              <a:prstGeom prst="ellipse">
                <a:avLst/>
              </a:prstGeom>
              <a:gradFill rotWithShape="0">
                <a:gsLst>
                  <a:gs pos="0">
                    <a:srgbClr val="FFFF00"/>
                  </a:gs>
                  <a:gs pos="100000">
                    <a:srgbClr val="FFCC00"/>
                  </a:gs>
                </a:gsLst>
                <a:path path="shape">
                  <a:fillToRect l="50000" t="50000" r="50000" b="50000"/>
                </a:path>
              </a:gradFill>
              <a:ln w="9525">
                <a:solidFill>
                  <a:schemeClr val="tx1"/>
                </a:solidFill>
                <a:round/>
                <a:headEnd/>
                <a:tailEnd/>
              </a:ln>
            </p:spPr>
            <p:txBody>
              <a:bodyPr anchor="ctr">
                <a:spAutoFit/>
              </a:bodyPr>
              <a:lstStyle/>
              <a:p>
                <a:endParaRPr lang="en-US"/>
              </a:p>
            </p:txBody>
          </p:sp>
          <p:sp>
            <p:nvSpPr>
              <p:cNvPr id="16406" name="Freeform 21"/>
              <p:cNvSpPr>
                <a:spLocks/>
              </p:cNvSpPr>
              <p:nvPr/>
            </p:nvSpPr>
            <p:spPr bwMode="auto">
              <a:xfrm>
                <a:off x="658" y="1248"/>
                <a:ext cx="96" cy="94"/>
              </a:xfrm>
              <a:custGeom>
                <a:avLst/>
                <a:gdLst>
                  <a:gd name="T0" fmla="*/ 48 w 288"/>
                  <a:gd name="T1" fmla="*/ 0 h 141"/>
                  <a:gd name="T2" fmla="*/ 96 w 288"/>
                  <a:gd name="T3" fmla="*/ 1 h 141"/>
                  <a:gd name="T4" fmla="*/ 92 w 288"/>
                  <a:gd name="T5" fmla="*/ 34 h 141"/>
                  <a:gd name="T6" fmla="*/ 84 w 288"/>
                  <a:gd name="T7" fmla="*/ 66 h 141"/>
                  <a:gd name="T8" fmla="*/ 68 w 288"/>
                  <a:gd name="T9" fmla="*/ 88 h 141"/>
                  <a:gd name="T10" fmla="*/ 48 w 288"/>
                  <a:gd name="T11" fmla="*/ 94 h 141"/>
                  <a:gd name="T12" fmla="*/ 29 w 288"/>
                  <a:gd name="T13" fmla="*/ 86 h 141"/>
                  <a:gd name="T14" fmla="*/ 16 w 288"/>
                  <a:gd name="T15" fmla="*/ 65 h 141"/>
                  <a:gd name="T16" fmla="*/ 6 w 288"/>
                  <a:gd name="T17" fmla="*/ 32 h 141"/>
                  <a:gd name="T18" fmla="*/ 0 w 288"/>
                  <a:gd name="T19" fmla="*/ 1 h 141"/>
                  <a:gd name="T20" fmla="*/ 48 w 288"/>
                  <a:gd name="T21" fmla="*/ 0 h 14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88"/>
                  <a:gd name="T34" fmla="*/ 0 h 141"/>
                  <a:gd name="T35" fmla="*/ 288 w 288"/>
                  <a:gd name="T36" fmla="*/ 141 h 14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88" h="141">
                    <a:moveTo>
                      <a:pt x="144" y="0"/>
                    </a:moveTo>
                    <a:lnTo>
                      <a:pt x="288" y="1"/>
                    </a:lnTo>
                    <a:lnTo>
                      <a:pt x="276" y="51"/>
                    </a:lnTo>
                    <a:lnTo>
                      <a:pt x="251" y="99"/>
                    </a:lnTo>
                    <a:lnTo>
                      <a:pt x="204" y="132"/>
                    </a:lnTo>
                    <a:lnTo>
                      <a:pt x="143" y="141"/>
                    </a:lnTo>
                    <a:lnTo>
                      <a:pt x="87" y="129"/>
                    </a:lnTo>
                    <a:lnTo>
                      <a:pt x="48" y="97"/>
                    </a:lnTo>
                    <a:lnTo>
                      <a:pt x="17" y="48"/>
                    </a:lnTo>
                    <a:lnTo>
                      <a:pt x="0" y="1"/>
                    </a:lnTo>
                    <a:lnTo>
                      <a:pt x="144" y="0"/>
                    </a:lnTo>
                    <a:close/>
                  </a:path>
                </a:pathLst>
              </a:custGeom>
              <a:solidFill>
                <a:schemeClr val="bg2"/>
              </a:solidFill>
              <a:ln w="9525">
                <a:solidFill>
                  <a:schemeClr val="tx1"/>
                </a:solidFill>
                <a:round/>
                <a:headEnd/>
                <a:tailEnd/>
              </a:ln>
            </p:spPr>
            <p:txBody>
              <a:bodyPr>
                <a:spAutoFit/>
              </a:bodyPr>
              <a:lstStyle/>
              <a:p>
                <a:endParaRPr lang="en-US"/>
              </a:p>
            </p:txBody>
          </p:sp>
          <p:sp>
            <p:nvSpPr>
              <p:cNvPr id="16407" name="Oval 22"/>
              <p:cNvSpPr>
                <a:spLocks noChangeArrowheads="1"/>
              </p:cNvSpPr>
              <p:nvPr/>
            </p:nvSpPr>
            <p:spPr bwMode="auto">
              <a:xfrm>
                <a:off x="690" y="1270"/>
                <a:ext cx="48" cy="48"/>
              </a:xfrm>
              <a:prstGeom prst="ellipse">
                <a:avLst/>
              </a:prstGeom>
              <a:solidFill>
                <a:schemeClr val="tx2"/>
              </a:solidFill>
              <a:ln w="9525">
                <a:solidFill>
                  <a:schemeClr val="tx1"/>
                </a:solidFill>
                <a:round/>
                <a:headEnd/>
                <a:tailEnd/>
              </a:ln>
            </p:spPr>
            <p:txBody>
              <a:bodyPr anchor="ctr">
                <a:spAutoFit/>
              </a:bodyPr>
              <a:lstStyle/>
              <a:p>
                <a:endParaRPr lang="en-US"/>
              </a:p>
            </p:txBody>
          </p:sp>
          <p:sp>
            <p:nvSpPr>
              <p:cNvPr id="16408" name="Freeform 23"/>
              <p:cNvSpPr>
                <a:spLocks/>
              </p:cNvSpPr>
              <p:nvPr/>
            </p:nvSpPr>
            <p:spPr bwMode="auto">
              <a:xfrm>
                <a:off x="770" y="1248"/>
                <a:ext cx="112" cy="96"/>
              </a:xfrm>
              <a:custGeom>
                <a:avLst/>
                <a:gdLst>
                  <a:gd name="T0" fmla="*/ 56 w 288"/>
                  <a:gd name="T1" fmla="*/ 0 h 141"/>
                  <a:gd name="T2" fmla="*/ 112 w 288"/>
                  <a:gd name="T3" fmla="*/ 1 h 141"/>
                  <a:gd name="T4" fmla="*/ 107 w 288"/>
                  <a:gd name="T5" fmla="*/ 35 h 141"/>
                  <a:gd name="T6" fmla="*/ 98 w 288"/>
                  <a:gd name="T7" fmla="*/ 67 h 141"/>
                  <a:gd name="T8" fmla="*/ 79 w 288"/>
                  <a:gd name="T9" fmla="*/ 90 h 141"/>
                  <a:gd name="T10" fmla="*/ 56 w 288"/>
                  <a:gd name="T11" fmla="*/ 96 h 141"/>
                  <a:gd name="T12" fmla="*/ 34 w 288"/>
                  <a:gd name="T13" fmla="*/ 88 h 141"/>
                  <a:gd name="T14" fmla="*/ 19 w 288"/>
                  <a:gd name="T15" fmla="*/ 66 h 141"/>
                  <a:gd name="T16" fmla="*/ 7 w 288"/>
                  <a:gd name="T17" fmla="*/ 33 h 141"/>
                  <a:gd name="T18" fmla="*/ 0 w 288"/>
                  <a:gd name="T19" fmla="*/ 1 h 141"/>
                  <a:gd name="T20" fmla="*/ 56 w 288"/>
                  <a:gd name="T21" fmla="*/ 0 h 14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88"/>
                  <a:gd name="T34" fmla="*/ 0 h 141"/>
                  <a:gd name="T35" fmla="*/ 288 w 288"/>
                  <a:gd name="T36" fmla="*/ 141 h 14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88" h="141">
                    <a:moveTo>
                      <a:pt x="144" y="0"/>
                    </a:moveTo>
                    <a:lnTo>
                      <a:pt x="288" y="1"/>
                    </a:lnTo>
                    <a:lnTo>
                      <a:pt x="276" y="51"/>
                    </a:lnTo>
                    <a:lnTo>
                      <a:pt x="251" y="99"/>
                    </a:lnTo>
                    <a:lnTo>
                      <a:pt x="204" y="132"/>
                    </a:lnTo>
                    <a:lnTo>
                      <a:pt x="143" y="141"/>
                    </a:lnTo>
                    <a:lnTo>
                      <a:pt x="87" y="129"/>
                    </a:lnTo>
                    <a:lnTo>
                      <a:pt x="48" y="97"/>
                    </a:lnTo>
                    <a:lnTo>
                      <a:pt x="17" y="48"/>
                    </a:lnTo>
                    <a:lnTo>
                      <a:pt x="0" y="1"/>
                    </a:lnTo>
                    <a:lnTo>
                      <a:pt x="144" y="0"/>
                    </a:lnTo>
                    <a:close/>
                  </a:path>
                </a:pathLst>
              </a:custGeom>
              <a:solidFill>
                <a:schemeClr val="bg2"/>
              </a:solidFill>
              <a:ln w="9525">
                <a:solidFill>
                  <a:schemeClr val="tx1"/>
                </a:solidFill>
                <a:round/>
                <a:headEnd/>
                <a:tailEnd/>
              </a:ln>
            </p:spPr>
            <p:txBody>
              <a:bodyPr>
                <a:spAutoFit/>
              </a:bodyPr>
              <a:lstStyle/>
              <a:p>
                <a:endParaRPr lang="en-US"/>
              </a:p>
            </p:txBody>
          </p:sp>
          <p:sp>
            <p:nvSpPr>
              <p:cNvPr id="16409" name="Oval 24"/>
              <p:cNvSpPr>
                <a:spLocks noChangeArrowheads="1"/>
              </p:cNvSpPr>
              <p:nvPr/>
            </p:nvSpPr>
            <p:spPr bwMode="auto">
              <a:xfrm>
                <a:off x="818" y="1268"/>
                <a:ext cx="48" cy="48"/>
              </a:xfrm>
              <a:prstGeom prst="ellipse">
                <a:avLst/>
              </a:prstGeom>
              <a:solidFill>
                <a:schemeClr val="tx2"/>
              </a:solidFill>
              <a:ln w="9525">
                <a:solidFill>
                  <a:schemeClr val="tx1"/>
                </a:solidFill>
                <a:round/>
                <a:headEnd/>
                <a:tailEnd/>
              </a:ln>
            </p:spPr>
            <p:txBody>
              <a:bodyPr anchor="ctr">
                <a:spAutoFit/>
              </a:bodyPr>
              <a:lstStyle/>
              <a:p>
                <a:endParaRPr lang="en-US"/>
              </a:p>
            </p:txBody>
          </p:sp>
          <p:sp>
            <p:nvSpPr>
              <p:cNvPr id="16410" name="Freeform 25"/>
              <p:cNvSpPr>
                <a:spLocks/>
              </p:cNvSpPr>
              <p:nvPr/>
            </p:nvSpPr>
            <p:spPr bwMode="auto">
              <a:xfrm>
                <a:off x="642" y="1392"/>
                <a:ext cx="238" cy="94"/>
              </a:xfrm>
              <a:custGeom>
                <a:avLst/>
                <a:gdLst>
                  <a:gd name="T0" fmla="*/ 0 w 238"/>
                  <a:gd name="T1" fmla="*/ 0 h 94"/>
                  <a:gd name="T2" fmla="*/ 46 w 238"/>
                  <a:gd name="T3" fmla="*/ 66 h 94"/>
                  <a:gd name="T4" fmla="*/ 118 w 238"/>
                  <a:gd name="T5" fmla="*/ 94 h 94"/>
                  <a:gd name="T6" fmla="*/ 190 w 238"/>
                  <a:gd name="T7" fmla="*/ 68 h 94"/>
                  <a:gd name="T8" fmla="*/ 238 w 238"/>
                  <a:gd name="T9" fmla="*/ 0 h 94"/>
                  <a:gd name="T10" fmla="*/ 0 60000 65536"/>
                  <a:gd name="T11" fmla="*/ 0 60000 65536"/>
                  <a:gd name="T12" fmla="*/ 0 60000 65536"/>
                  <a:gd name="T13" fmla="*/ 0 60000 65536"/>
                  <a:gd name="T14" fmla="*/ 0 60000 65536"/>
                  <a:gd name="T15" fmla="*/ 0 w 238"/>
                  <a:gd name="T16" fmla="*/ 0 h 94"/>
                  <a:gd name="T17" fmla="*/ 238 w 238"/>
                  <a:gd name="T18" fmla="*/ 94 h 94"/>
                </a:gdLst>
                <a:ahLst/>
                <a:cxnLst>
                  <a:cxn ang="T10">
                    <a:pos x="T0" y="T1"/>
                  </a:cxn>
                  <a:cxn ang="T11">
                    <a:pos x="T2" y="T3"/>
                  </a:cxn>
                  <a:cxn ang="T12">
                    <a:pos x="T4" y="T5"/>
                  </a:cxn>
                  <a:cxn ang="T13">
                    <a:pos x="T6" y="T7"/>
                  </a:cxn>
                  <a:cxn ang="T14">
                    <a:pos x="T8" y="T9"/>
                  </a:cxn>
                </a:cxnLst>
                <a:rect l="T15" t="T16" r="T17" b="T18"/>
                <a:pathLst>
                  <a:path w="238" h="94">
                    <a:moveTo>
                      <a:pt x="0" y="0"/>
                    </a:moveTo>
                    <a:cubicBezTo>
                      <a:pt x="8" y="11"/>
                      <a:pt x="26" y="50"/>
                      <a:pt x="46" y="66"/>
                    </a:cubicBezTo>
                    <a:cubicBezTo>
                      <a:pt x="66" y="82"/>
                      <a:pt x="94" y="94"/>
                      <a:pt x="118" y="94"/>
                    </a:cubicBezTo>
                    <a:cubicBezTo>
                      <a:pt x="142" y="94"/>
                      <a:pt x="170" y="84"/>
                      <a:pt x="190" y="68"/>
                    </a:cubicBezTo>
                    <a:cubicBezTo>
                      <a:pt x="210" y="52"/>
                      <a:pt x="228" y="14"/>
                      <a:pt x="238" y="0"/>
                    </a:cubicBezTo>
                  </a:path>
                </a:pathLst>
              </a:custGeom>
              <a:noFill/>
              <a:ln w="9525">
                <a:solidFill>
                  <a:schemeClr val="tx1"/>
                </a:solidFill>
                <a:round/>
                <a:headEnd/>
                <a:tailEnd/>
              </a:ln>
            </p:spPr>
            <p:txBody>
              <a:bodyPr wrap="none">
                <a:spAutoFit/>
              </a:bodyPr>
              <a:lstStyle/>
              <a:p>
                <a:endParaRPr lang="en-US"/>
              </a:p>
            </p:txBody>
          </p:sp>
        </p:grpSp>
        <p:sp>
          <p:nvSpPr>
            <p:cNvPr id="16402" name="Oval 26"/>
            <p:cNvSpPr>
              <a:spLocks noChangeArrowheads="1"/>
            </p:cNvSpPr>
            <p:nvPr/>
          </p:nvSpPr>
          <p:spPr bwMode="auto">
            <a:xfrm>
              <a:off x="642" y="1160"/>
              <a:ext cx="377" cy="371"/>
            </a:xfrm>
            <a:prstGeom prst="ellipse">
              <a:avLst/>
            </a:prstGeom>
            <a:solidFill>
              <a:srgbClr val="FFFF00"/>
            </a:solidFill>
            <a:ln w="9525">
              <a:solidFill>
                <a:schemeClr val="tx1"/>
              </a:solidFill>
              <a:round/>
              <a:headEnd/>
              <a:tailEnd/>
            </a:ln>
          </p:spPr>
          <p:txBody>
            <a:bodyPr wrap="none" anchor="ctr"/>
            <a:lstStyle/>
            <a:p>
              <a:endParaRPr lang="en-US"/>
            </a:p>
          </p:txBody>
        </p:sp>
      </p:grpSp>
      <p:sp>
        <p:nvSpPr>
          <p:cNvPr id="16396" name="Text Box 27"/>
          <p:cNvSpPr txBox="1">
            <a:spLocks noChangeArrowheads="1"/>
          </p:cNvSpPr>
          <p:nvPr/>
        </p:nvSpPr>
        <p:spPr bwMode="auto">
          <a:xfrm>
            <a:off x="4371975" y="1268413"/>
            <a:ext cx="4287838" cy="584200"/>
          </a:xfrm>
          <a:prstGeom prst="rect">
            <a:avLst/>
          </a:prstGeom>
          <a:noFill/>
          <a:ln w="9525" algn="ctr">
            <a:noFill/>
            <a:miter lim="800000"/>
            <a:headEnd/>
            <a:tailEnd/>
          </a:ln>
        </p:spPr>
        <p:txBody>
          <a:bodyPr wrap="none" lIns="109728" tIns="109728" rIns="109728" bIns="109728">
            <a:spAutoFit/>
          </a:bodyPr>
          <a:lstStyle/>
          <a:p>
            <a:pPr algn="l"/>
            <a:r>
              <a:rPr lang="en-US" sz="2400">
                <a:solidFill>
                  <a:schemeClr val="bg1"/>
                </a:solidFill>
              </a:rPr>
              <a:t>The natural greenhouse effect</a:t>
            </a:r>
          </a:p>
        </p:txBody>
      </p:sp>
      <p:sp>
        <p:nvSpPr>
          <p:cNvPr id="16397" name="Rectangle 28"/>
          <p:cNvSpPr>
            <a:spLocks noChangeArrowheads="1"/>
          </p:cNvSpPr>
          <p:nvPr/>
        </p:nvSpPr>
        <p:spPr bwMode="auto">
          <a:xfrm>
            <a:off x="1757363" y="3046413"/>
            <a:ext cx="219075" cy="706437"/>
          </a:xfrm>
          <a:prstGeom prst="rect">
            <a:avLst/>
          </a:prstGeom>
          <a:noFill/>
          <a:ln w="9525" algn="ctr">
            <a:noFill/>
            <a:miter lim="800000"/>
            <a:headEnd/>
            <a:tailEnd/>
          </a:ln>
        </p:spPr>
        <p:txBody>
          <a:bodyPr wrap="none" lIns="109728" tIns="109728" rIns="109728" bIns="109728">
            <a:spAutoFit/>
          </a:bodyPr>
          <a:lstStyle/>
          <a:p>
            <a:pPr algn="l"/>
            <a:endParaRPr lang="en-US" sz="3200"/>
          </a:p>
        </p:txBody>
      </p:sp>
      <p:sp>
        <p:nvSpPr>
          <p:cNvPr id="103453" name="Text Box 29"/>
          <p:cNvSpPr txBox="1">
            <a:spLocks noChangeArrowheads="1"/>
          </p:cNvSpPr>
          <p:nvPr/>
        </p:nvSpPr>
        <p:spPr bwMode="auto">
          <a:xfrm>
            <a:off x="0" y="3263900"/>
            <a:ext cx="1843088" cy="1196975"/>
          </a:xfrm>
          <a:prstGeom prst="rect">
            <a:avLst/>
          </a:prstGeom>
          <a:noFill/>
          <a:ln w="9525" algn="ctr">
            <a:noFill/>
            <a:miter lim="800000"/>
            <a:headEnd/>
            <a:tailEnd/>
          </a:ln>
        </p:spPr>
        <p:txBody>
          <a:bodyPr lIns="109728" tIns="109728" rIns="109728" bIns="109728">
            <a:spAutoFit/>
          </a:bodyPr>
          <a:lstStyle/>
          <a:p>
            <a:pPr algn="l"/>
            <a:r>
              <a:rPr lang="en-US" sz="1600">
                <a:solidFill>
                  <a:schemeClr val="bg1"/>
                </a:solidFill>
              </a:rPr>
              <a:t>Solar energy from the sun passes through the atmosphere</a:t>
            </a:r>
          </a:p>
        </p:txBody>
      </p:sp>
      <p:sp>
        <p:nvSpPr>
          <p:cNvPr id="16399" name="Rectangle 30"/>
          <p:cNvSpPr>
            <a:spLocks noChangeArrowheads="1"/>
          </p:cNvSpPr>
          <p:nvPr/>
        </p:nvSpPr>
        <p:spPr bwMode="auto">
          <a:xfrm>
            <a:off x="431800" y="233363"/>
            <a:ext cx="8326438" cy="539750"/>
          </a:xfrm>
          <a:prstGeom prst="rect">
            <a:avLst/>
          </a:prstGeom>
          <a:solidFill>
            <a:srgbClr val="006600"/>
          </a:solidFill>
          <a:ln w="9525">
            <a:noFill/>
            <a:miter lim="800000"/>
            <a:headEnd/>
            <a:tailEnd/>
          </a:ln>
        </p:spPr>
        <p:txBody>
          <a:bodyPr wrap="none" anchor="ctr"/>
          <a:lstStyle/>
          <a:p>
            <a:endParaRPr lang="en-US"/>
          </a:p>
        </p:txBody>
      </p:sp>
      <p:sp>
        <p:nvSpPr>
          <p:cNvPr id="16400" name="Rectangle 31"/>
          <p:cNvSpPr>
            <a:spLocks noChangeArrowheads="1"/>
          </p:cNvSpPr>
          <p:nvPr/>
        </p:nvSpPr>
        <p:spPr bwMode="auto">
          <a:xfrm>
            <a:off x="431800" y="279400"/>
            <a:ext cx="4973638" cy="457200"/>
          </a:xfrm>
          <a:prstGeom prst="rect">
            <a:avLst/>
          </a:prstGeom>
          <a:noFill/>
          <a:ln w="9525" algn="ctr">
            <a:noFill/>
            <a:miter lim="800000"/>
            <a:headEnd/>
            <a:tailEnd/>
          </a:ln>
        </p:spPr>
        <p:txBody>
          <a:bodyPr wrap="none">
            <a:spAutoFit/>
          </a:bodyPr>
          <a:lstStyle/>
          <a:p>
            <a:pPr algn="l"/>
            <a:r>
              <a:rPr lang="en-US" altLang="zh-CN" sz="2400" b="1">
                <a:solidFill>
                  <a:schemeClr val="bg1"/>
                </a:solidFill>
              </a:rPr>
              <a:t>What is causing climate change?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343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3453">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343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343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343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343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343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34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32" grpId="0" animBg="1"/>
      <p:bldP spid="103433" grpId="0" animBg="1"/>
      <p:bldP spid="103434" grpId="0" animBg="1"/>
      <p:bldP spid="103436" grpId="0" animBg="1"/>
      <p:bldP spid="103437" grpId="0"/>
      <p:bldP spid="103438" grpId="0" animBg="1"/>
      <p:bldP spid="10343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410" name="Group 2"/>
          <p:cNvGrpSpPr>
            <a:grpSpLocks/>
          </p:cNvGrpSpPr>
          <p:nvPr/>
        </p:nvGrpSpPr>
        <p:grpSpPr bwMode="auto">
          <a:xfrm>
            <a:off x="0" y="1268413"/>
            <a:ext cx="9144000" cy="5589587"/>
            <a:chOff x="0" y="799"/>
            <a:chExt cx="5760" cy="3521"/>
          </a:xfrm>
        </p:grpSpPr>
        <p:sp>
          <p:nvSpPr>
            <p:cNvPr id="17449" name="Rectangle 3"/>
            <p:cNvSpPr>
              <a:spLocks noChangeArrowheads="1"/>
            </p:cNvSpPr>
            <p:nvPr/>
          </p:nvSpPr>
          <p:spPr bwMode="auto">
            <a:xfrm>
              <a:off x="0" y="799"/>
              <a:ext cx="5760" cy="3215"/>
            </a:xfrm>
            <a:prstGeom prst="rect">
              <a:avLst/>
            </a:prstGeom>
            <a:solidFill>
              <a:srgbClr val="0E0E14"/>
            </a:solidFill>
            <a:ln w="9525">
              <a:solidFill>
                <a:schemeClr val="folHlink"/>
              </a:solidFill>
              <a:miter lim="800000"/>
              <a:headEnd/>
              <a:tailEnd/>
            </a:ln>
          </p:spPr>
          <p:txBody>
            <a:bodyPr anchor="ctr">
              <a:spAutoFit/>
            </a:bodyPr>
            <a:lstStyle/>
            <a:p>
              <a:endParaRPr lang="en-US"/>
            </a:p>
          </p:txBody>
        </p:sp>
        <p:pic>
          <p:nvPicPr>
            <p:cNvPr id="17450" name="Picture 4" descr="Globe"/>
            <p:cNvPicPr>
              <a:picLocks noChangeAspect="1" noChangeArrowheads="1"/>
            </p:cNvPicPr>
            <p:nvPr/>
          </p:nvPicPr>
          <p:blipFill>
            <a:blip r:embed="rId2"/>
            <a:srcRect b="72583"/>
            <a:stretch>
              <a:fillRect/>
            </a:stretch>
          </p:blipFill>
          <p:spPr bwMode="auto">
            <a:xfrm>
              <a:off x="0" y="2712"/>
              <a:ext cx="5760" cy="1608"/>
            </a:xfrm>
            <a:prstGeom prst="rect">
              <a:avLst/>
            </a:prstGeom>
            <a:noFill/>
            <a:ln w="9525">
              <a:noFill/>
              <a:miter lim="800000"/>
              <a:headEnd/>
              <a:tailEnd/>
            </a:ln>
          </p:spPr>
        </p:pic>
      </p:grpSp>
      <p:sp>
        <p:nvSpPr>
          <p:cNvPr id="104454" name="Freeform 6"/>
          <p:cNvSpPr>
            <a:spLocks/>
          </p:cNvSpPr>
          <p:nvPr/>
        </p:nvSpPr>
        <p:spPr bwMode="auto">
          <a:xfrm rot="-282154">
            <a:off x="1581150" y="2582863"/>
            <a:ext cx="1389063" cy="1544637"/>
          </a:xfrm>
          <a:custGeom>
            <a:avLst/>
            <a:gdLst>
              <a:gd name="T0" fmla="*/ 0 w 1085"/>
              <a:gd name="T1" fmla="*/ 64360 h 1152"/>
              <a:gd name="T2" fmla="*/ 485212 w 1085"/>
              <a:gd name="T3" fmla="*/ 1351557 h 1152"/>
              <a:gd name="T4" fmla="*/ 633720 w 1085"/>
              <a:gd name="T5" fmla="*/ 1445416 h 1152"/>
              <a:gd name="T6" fmla="*/ 669567 w 1085"/>
              <a:gd name="T7" fmla="*/ 1485640 h 1152"/>
              <a:gd name="T8" fmla="*/ 702853 w 1085"/>
              <a:gd name="T9" fmla="*/ 1512457 h 1152"/>
              <a:gd name="T10" fmla="*/ 764305 w 1085"/>
              <a:gd name="T11" fmla="*/ 1531229 h 1152"/>
              <a:gd name="T12" fmla="*/ 821916 w 1085"/>
              <a:gd name="T13" fmla="*/ 1544637 h 1152"/>
              <a:gd name="T14" fmla="*/ 885928 w 1085"/>
              <a:gd name="T15" fmla="*/ 1539274 h 1152"/>
              <a:gd name="T16" fmla="*/ 966583 w 1085"/>
              <a:gd name="T17" fmla="*/ 1531229 h 1152"/>
              <a:gd name="T18" fmla="*/ 1028034 w 1085"/>
              <a:gd name="T19" fmla="*/ 1507094 h 1152"/>
              <a:gd name="T20" fmla="*/ 1067722 w 1085"/>
              <a:gd name="T21" fmla="*/ 1474914 h 1152"/>
              <a:gd name="T22" fmla="*/ 1102289 w 1085"/>
              <a:gd name="T23" fmla="*/ 1432007 h 1152"/>
              <a:gd name="T24" fmla="*/ 1127893 w 1085"/>
              <a:gd name="T25" fmla="*/ 1389101 h 1152"/>
              <a:gd name="T26" fmla="*/ 1330172 w 1085"/>
              <a:gd name="T27" fmla="*/ 992215 h 1152"/>
              <a:gd name="T28" fmla="*/ 1366019 w 1085"/>
              <a:gd name="T29" fmla="*/ 1008305 h 1152"/>
              <a:gd name="T30" fmla="*/ 1389063 w 1085"/>
              <a:gd name="T31" fmla="*/ 807180 h 1152"/>
              <a:gd name="T32" fmla="*/ 1237994 w 1085"/>
              <a:gd name="T33" fmla="*/ 935900 h 1152"/>
              <a:gd name="T34" fmla="*/ 1276401 w 1085"/>
              <a:gd name="T35" fmla="*/ 954671 h 1152"/>
              <a:gd name="T36" fmla="*/ 1061321 w 1085"/>
              <a:gd name="T37" fmla="*/ 1356920 h 1152"/>
              <a:gd name="T38" fmla="*/ 1010111 w 1085"/>
              <a:gd name="T39" fmla="*/ 1426644 h 1152"/>
              <a:gd name="T40" fmla="*/ 946099 w 1085"/>
              <a:gd name="T41" fmla="*/ 1456142 h 1152"/>
              <a:gd name="T42" fmla="*/ 876966 w 1085"/>
              <a:gd name="T43" fmla="*/ 1469551 h 1152"/>
              <a:gd name="T44" fmla="*/ 810393 w 1085"/>
              <a:gd name="T45" fmla="*/ 1464187 h 1152"/>
              <a:gd name="T46" fmla="*/ 764305 w 1085"/>
              <a:gd name="T47" fmla="*/ 1442734 h 1152"/>
              <a:gd name="T48" fmla="*/ 728458 w 1085"/>
              <a:gd name="T49" fmla="*/ 1415917 h 1152"/>
              <a:gd name="T50" fmla="*/ 161311 w 1085"/>
              <a:gd name="T51" fmla="*/ 0 h 1152"/>
              <a:gd name="T52" fmla="*/ 0 w 1085"/>
              <a:gd name="T53" fmla="*/ 64360 h 115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085"/>
              <a:gd name="T82" fmla="*/ 0 h 1152"/>
              <a:gd name="T83" fmla="*/ 1085 w 1085"/>
              <a:gd name="T84" fmla="*/ 1152 h 1152"/>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085" h="1152">
                <a:moveTo>
                  <a:pt x="0" y="48"/>
                </a:moveTo>
                <a:lnTo>
                  <a:pt x="379" y="1008"/>
                </a:lnTo>
                <a:lnTo>
                  <a:pt x="495" y="1078"/>
                </a:lnTo>
                <a:lnTo>
                  <a:pt x="523" y="1108"/>
                </a:lnTo>
                <a:lnTo>
                  <a:pt x="549" y="1128"/>
                </a:lnTo>
                <a:lnTo>
                  <a:pt x="597" y="1142"/>
                </a:lnTo>
                <a:lnTo>
                  <a:pt x="642" y="1152"/>
                </a:lnTo>
                <a:lnTo>
                  <a:pt x="692" y="1148"/>
                </a:lnTo>
                <a:lnTo>
                  <a:pt x="755" y="1142"/>
                </a:lnTo>
                <a:lnTo>
                  <a:pt x="803" y="1124"/>
                </a:lnTo>
                <a:lnTo>
                  <a:pt x="834" y="1100"/>
                </a:lnTo>
                <a:lnTo>
                  <a:pt x="861" y="1068"/>
                </a:lnTo>
                <a:lnTo>
                  <a:pt x="881" y="1036"/>
                </a:lnTo>
                <a:lnTo>
                  <a:pt x="1039" y="740"/>
                </a:lnTo>
                <a:lnTo>
                  <a:pt x="1067" y="752"/>
                </a:lnTo>
                <a:lnTo>
                  <a:pt x="1085" y="602"/>
                </a:lnTo>
                <a:lnTo>
                  <a:pt x="967" y="698"/>
                </a:lnTo>
                <a:lnTo>
                  <a:pt x="997" y="712"/>
                </a:lnTo>
                <a:lnTo>
                  <a:pt x="829" y="1012"/>
                </a:lnTo>
                <a:lnTo>
                  <a:pt x="789" y="1064"/>
                </a:lnTo>
                <a:lnTo>
                  <a:pt x="739" y="1086"/>
                </a:lnTo>
                <a:lnTo>
                  <a:pt x="685" y="1096"/>
                </a:lnTo>
                <a:lnTo>
                  <a:pt x="633" y="1092"/>
                </a:lnTo>
                <a:lnTo>
                  <a:pt x="597" y="1076"/>
                </a:lnTo>
                <a:lnTo>
                  <a:pt x="569" y="1056"/>
                </a:lnTo>
                <a:lnTo>
                  <a:pt x="126" y="0"/>
                </a:lnTo>
                <a:lnTo>
                  <a:pt x="0" y="48"/>
                </a:lnTo>
                <a:close/>
              </a:path>
            </a:pathLst>
          </a:custGeom>
          <a:gradFill rotWithShape="0">
            <a:gsLst>
              <a:gs pos="0">
                <a:srgbClr val="FFFF00"/>
              </a:gs>
              <a:gs pos="100000">
                <a:srgbClr val="FF3300"/>
              </a:gs>
            </a:gsLst>
            <a:lin ang="0" scaled="1"/>
          </a:gradFill>
          <a:ln w="9525">
            <a:noFill/>
            <a:round/>
            <a:headEnd/>
            <a:tailEnd/>
          </a:ln>
        </p:spPr>
        <p:txBody>
          <a:bodyPr>
            <a:spAutoFit/>
          </a:bodyPr>
          <a:lstStyle/>
          <a:p>
            <a:endParaRPr lang="en-US"/>
          </a:p>
        </p:txBody>
      </p:sp>
      <p:grpSp>
        <p:nvGrpSpPr>
          <p:cNvPr id="17412" name="Group 7"/>
          <p:cNvGrpSpPr>
            <a:grpSpLocks/>
          </p:cNvGrpSpPr>
          <p:nvPr/>
        </p:nvGrpSpPr>
        <p:grpSpPr bwMode="auto">
          <a:xfrm>
            <a:off x="428625" y="3621088"/>
            <a:ext cx="8094663" cy="3802062"/>
            <a:chOff x="254" y="2285"/>
            <a:chExt cx="5099" cy="2395"/>
          </a:xfrm>
        </p:grpSpPr>
        <p:sp>
          <p:nvSpPr>
            <p:cNvPr id="17447" name="AutoShape 8"/>
            <p:cNvSpPr>
              <a:spLocks noChangeArrowheads="1"/>
            </p:cNvSpPr>
            <p:nvPr/>
          </p:nvSpPr>
          <p:spPr bwMode="auto">
            <a:xfrm rot="5255469">
              <a:off x="1606" y="933"/>
              <a:ext cx="2395" cy="5099"/>
            </a:xfrm>
            <a:prstGeom prst="moon">
              <a:avLst>
                <a:gd name="adj" fmla="val 21694"/>
              </a:avLst>
            </a:prstGeom>
            <a:solidFill>
              <a:srgbClr val="CCFFCC">
                <a:alpha val="20000"/>
              </a:srgbClr>
            </a:solidFill>
            <a:ln w="9525">
              <a:solidFill>
                <a:schemeClr val="tx1"/>
              </a:solidFill>
              <a:miter lim="800000"/>
              <a:headEnd/>
              <a:tailEnd/>
            </a:ln>
          </p:spPr>
          <p:txBody>
            <a:bodyPr wrap="none" anchor="ctr"/>
            <a:lstStyle/>
            <a:p>
              <a:endParaRPr lang="en-US"/>
            </a:p>
          </p:txBody>
        </p:sp>
        <p:sp>
          <p:nvSpPr>
            <p:cNvPr id="17448" name="Text Box 9"/>
            <p:cNvSpPr txBox="1">
              <a:spLocks noChangeArrowheads="1"/>
            </p:cNvSpPr>
            <p:nvPr/>
          </p:nvSpPr>
          <p:spPr bwMode="auto">
            <a:xfrm>
              <a:off x="4176" y="2880"/>
              <a:ext cx="576" cy="311"/>
            </a:xfrm>
            <a:prstGeom prst="rect">
              <a:avLst/>
            </a:prstGeom>
            <a:noFill/>
            <a:ln w="9525" algn="ctr">
              <a:noFill/>
              <a:miter lim="800000"/>
              <a:headEnd/>
              <a:tailEnd/>
            </a:ln>
          </p:spPr>
          <p:txBody>
            <a:bodyPr lIns="109728" tIns="109728" rIns="109728" bIns="109728">
              <a:spAutoFit/>
            </a:bodyPr>
            <a:lstStyle/>
            <a:p>
              <a:pPr algn="l">
                <a:spcBef>
                  <a:spcPct val="50000"/>
                </a:spcBef>
              </a:pPr>
              <a:r>
                <a:rPr lang="en-US" sz="1800">
                  <a:solidFill>
                    <a:schemeClr val="bg1"/>
                  </a:solidFill>
                </a:rPr>
                <a:t>GHGs</a:t>
              </a:r>
            </a:p>
          </p:txBody>
        </p:sp>
      </p:grpSp>
      <p:sp>
        <p:nvSpPr>
          <p:cNvPr id="104458" name="Text Box 10"/>
          <p:cNvSpPr txBox="1">
            <a:spLocks noChangeArrowheads="1"/>
          </p:cNvSpPr>
          <p:nvPr/>
        </p:nvSpPr>
        <p:spPr bwMode="auto">
          <a:xfrm>
            <a:off x="4313238" y="2555875"/>
            <a:ext cx="2471737" cy="1069975"/>
          </a:xfrm>
          <a:prstGeom prst="rect">
            <a:avLst/>
          </a:prstGeom>
          <a:noFill/>
          <a:ln w="9525">
            <a:noFill/>
            <a:miter lim="800000"/>
            <a:headEnd/>
            <a:tailEnd/>
          </a:ln>
        </p:spPr>
        <p:txBody>
          <a:bodyPr>
            <a:spAutoFit/>
          </a:bodyPr>
          <a:lstStyle/>
          <a:p>
            <a:pPr algn="l" eaLnBrk="0" hangingPunct="0">
              <a:spcBef>
                <a:spcPct val="50000"/>
              </a:spcBef>
            </a:pPr>
            <a:r>
              <a:rPr lang="en-US" sz="1600">
                <a:solidFill>
                  <a:schemeClr val="bg1"/>
                </a:solidFill>
              </a:rPr>
              <a:t>Higher levels of GHGs trap more heat in atmosphere, leading to temperature increases</a:t>
            </a:r>
          </a:p>
        </p:txBody>
      </p:sp>
      <p:sp>
        <p:nvSpPr>
          <p:cNvPr id="104459" name="Text Box 11"/>
          <p:cNvSpPr txBox="1">
            <a:spLocks noChangeArrowheads="1"/>
          </p:cNvSpPr>
          <p:nvPr/>
        </p:nvSpPr>
        <p:spPr bwMode="auto">
          <a:xfrm>
            <a:off x="2309813" y="1951038"/>
            <a:ext cx="1952625" cy="952500"/>
          </a:xfrm>
          <a:prstGeom prst="rect">
            <a:avLst/>
          </a:prstGeom>
          <a:noFill/>
          <a:ln w="9525" algn="ctr">
            <a:noFill/>
            <a:miter lim="800000"/>
            <a:headEnd/>
            <a:tailEnd/>
          </a:ln>
        </p:spPr>
        <p:txBody>
          <a:bodyPr lIns="109728" tIns="109728" rIns="109728" bIns="109728">
            <a:spAutoFit/>
          </a:bodyPr>
          <a:lstStyle/>
          <a:p>
            <a:pPr algn="l"/>
            <a:r>
              <a:rPr lang="en-US" sz="1600">
                <a:solidFill>
                  <a:schemeClr val="bg1"/>
                </a:solidFill>
              </a:rPr>
              <a:t>Less infrared radiation (heat) escapes to space</a:t>
            </a:r>
          </a:p>
        </p:txBody>
      </p:sp>
      <p:pic>
        <p:nvPicPr>
          <p:cNvPr id="104460" name="Picture 12" descr="smoke_stack"/>
          <p:cNvPicPr>
            <a:picLocks noChangeAspect="1" noChangeArrowheads="1"/>
          </p:cNvPicPr>
          <p:nvPr/>
        </p:nvPicPr>
        <p:blipFill>
          <a:blip r:embed="rId3"/>
          <a:srcRect/>
          <a:stretch>
            <a:fillRect/>
          </a:stretch>
        </p:blipFill>
        <p:spPr bwMode="auto">
          <a:xfrm>
            <a:off x="1171575" y="5397500"/>
            <a:ext cx="1671638" cy="1460500"/>
          </a:xfrm>
          <a:prstGeom prst="rect">
            <a:avLst/>
          </a:prstGeom>
          <a:noFill/>
          <a:ln w="9525">
            <a:noFill/>
            <a:miter lim="800000"/>
            <a:headEnd/>
            <a:tailEnd/>
          </a:ln>
        </p:spPr>
      </p:pic>
      <p:pic>
        <p:nvPicPr>
          <p:cNvPr id="104461" name="Picture 13" descr="Traffic_Congestion"/>
          <p:cNvPicPr>
            <a:picLocks noChangeAspect="1" noChangeArrowheads="1"/>
          </p:cNvPicPr>
          <p:nvPr/>
        </p:nvPicPr>
        <p:blipFill>
          <a:blip r:embed="rId4"/>
          <a:srcRect/>
          <a:stretch>
            <a:fillRect/>
          </a:stretch>
        </p:blipFill>
        <p:spPr bwMode="auto">
          <a:xfrm>
            <a:off x="5983288" y="5514975"/>
            <a:ext cx="2017712" cy="1343025"/>
          </a:xfrm>
          <a:prstGeom prst="rect">
            <a:avLst/>
          </a:prstGeom>
          <a:noFill/>
          <a:ln w="9525">
            <a:noFill/>
            <a:miter lim="800000"/>
            <a:headEnd/>
            <a:tailEnd/>
          </a:ln>
        </p:spPr>
      </p:pic>
      <p:pic>
        <p:nvPicPr>
          <p:cNvPr id="104462" name="Picture 14" descr="fire smoke"/>
          <p:cNvPicPr>
            <a:picLocks noChangeAspect="1" noChangeArrowheads="1"/>
          </p:cNvPicPr>
          <p:nvPr/>
        </p:nvPicPr>
        <p:blipFill>
          <a:blip r:embed="rId5"/>
          <a:srcRect r="30229"/>
          <a:stretch>
            <a:fillRect/>
          </a:stretch>
        </p:blipFill>
        <p:spPr bwMode="auto">
          <a:xfrm>
            <a:off x="2857500" y="4398963"/>
            <a:ext cx="3692525" cy="2459037"/>
          </a:xfrm>
          <a:prstGeom prst="rect">
            <a:avLst/>
          </a:prstGeom>
          <a:noFill/>
          <a:ln w="9525">
            <a:noFill/>
            <a:miter lim="800000"/>
            <a:headEnd/>
            <a:tailEnd/>
          </a:ln>
        </p:spPr>
      </p:pic>
      <p:grpSp>
        <p:nvGrpSpPr>
          <p:cNvPr id="4" name="Group 15"/>
          <p:cNvGrpSpPr>
            <a:grpSpLocks/>
          </p:cNvGrpSpPr>
          <p:nvPr/>
        </p:nvGrpSpPr>
        <p:grpSpPr bwMode="auto">
          <a:xfrm>
            <a:off x="439738" y="3605213"/>
            <a:ext cx="8094662" cy="3802062"/>
            <a:chOff x="246" y="2283"/>
            <a:chExt cx="5099" cy="2395"/>
          </a:xfrm>
        </p:grpSpPr>
        <p:sp>
          <p:nvSpPr>
            <p:cNvPr id="17445" name="AutoShape 16"/>
            <p:cNvSpPr>
              <a:spLocks noChangeArrowheads="1"/>
            </p:cNvSpPr>
            <p:nvPr/>
          </p:nvSpPr>
          <p:spPr bwMode="auto">
            <a:xfrm rot="5255469">
              <a:off x="1598" y="931"/>
              <a:ext cx="2395" cy="5099"/>
            </a:xfrm>
            <a:prstGeom prst="moon">
              <a:avLst>
                <a:gd name="adj" fmla="val 21694"/>
              </a:avLst>
            </a:prstGeom>
            <a:solidFill>
              <a:srgbClr val="CCFFCC"/>
            </a:solidFill>
            <a:ln w="9525">
              <a:solidFill>
                <a:schemeClr val="tx1"/>
              </a:solidFill>
              <a:miter lim="800000"/>
              <a:headEnd/>
              <a:tailEnd/>
            </a:ln>
          </p:spPr>
          <p:txBody>
            <a:bodyPr wrap="none" anchor="ctr"/>
            <a:lstStyle/>
            <a:p>
              <a:endParaRPr lang="en-US"/>
            </a:p>
          </p:txBody>
        </p:sp>
        <p:sp>
          <p:nvSpPr>
            <p:cNvPr id="17446" name="Text Box 17"/>
            <p:cNvSpPr txBox="1">
              <a:spLocks noChangeArrowheads="1"/>
            </p:cNvSpPr>
            <p:nvPr/>
          </p:nvSpPr>
          <p:spPr bwMode="auto">
            <a:xfrm>
              <a:off x="4171" y="2915"/>
              <a:ext cx="479" cy="212"/>
            </a:xfrm>
            <a:prstGeom prst="rect">
              <a:avLst/>
            </a:prstGeom>
            <a:noFill/>
            <a:ln w="9525">
              <a:noFill/>
              <a:miter lim="800000"/>
              <a:headEnd/>
              <a:tailEnd/>
            </a:ln>
          </p:spPr>
          <p:txBody>
            <a:bodyPr>
              <a:spAutoFit/>
            </a:bodyPr>
            <a:lstStyle/>
            <a:p>
              <a:pPr algn="l">
                <a:spcBef>
                  <a:spcPct val="50000"/>
                </a:spcBef>
              </a:pPr>
              <a:r>
                <a:rPr lang="en-US" sz="1600" b="1"/>
                <a:t>GHGs</a:t>
              </a:r>
            </a:p>
          </p:txBody>
        </p:sp>
      </p:grpSp>
      <p:sp>
        <p:nvSpPr>
          <p:cNvPr id="104466" name="Freeform 18"/>
          <p:cNvSpPr>
            <a:spLocks/>
          </p:cNvSpPr>
          <p:nvPr/>
        </p:nvSpPr>
        <p:spPr bwMode="auto">
          <a:xfrm>
            <a:off x="1360488" y="2414588"/>
            <a:ext cx="1355725" cy="2417762"/>
          </a:xfrm>
          <a:custGeom>
            <a:avLst/>
            <a:gdLst>
              <a:gd name="T0" fmla="*/ 0 w 822"/>
              <a:gd name="T1" fmla="*/ 0 h 1836"/>
              <a:gd name="T2" fmla="*/ 1098434 w 822"/>
              <a:gd name="T3" fmla="*/ 2217599 h 1836"/>
              <a:gd name="T4" fmla="*/ 1025865 w 822"/>
              <a:gd name="T5" fmla="*/ 2241302 h 1836"/>
              <a:gd name="T6" fmla="*/ 1312843 w 822"/>
              <a:gd name="T7" fmla="*/ 2417762 h 1836"/>
              <a:gd name="T8" fmla="*/ 1355725 w 822"/>
              <a:gd name="T9" fmla="*/ 2135953 h 1836"/>
              <a:gd name="T10" fmla="*/ 1279857 w 822"/>
              <a:gd name="T11" fmla="*/ 2154389 h 1836"/>
              <a:gd name="T12" fmla="*/ 207812 w 822"/>
              <a:gd name="T13" fmla="*/ 0 h 1836"/>
              <a:gd name="T14" fmla="*/ 0 w 822"/>
              <a:gd name="T15" fmla="*/ 63209 h 1836"/>
              <a:gd name="T16" fmla="*/ 0 60000 65536"/>
              <a:gd name="T17" fmla="*/ 0 60000 65536"/>
              <a:gd name="T18" fmla="*/ 0 60000 65536"/>
              <a:gd name="T19" fmla="*/ 0 60000 65536"/>
              <a:gd name="T20" fmla="*/ 0 60000 65536"/>
              <a:gd name="T21" fmla="*/ 0 60000 65536"/>
              <a:gd name="T22" fmla="*/ 0 60000 65536"/>
              <a:gd name="T23" fmla="*/ 0 60000 65536"/>
              <a:gd name="T24" fmla="*/ 0 w 822"/>
              <a:gd name="T25" fmla="*/ 0 h 1836"/>
              <a:gd name="T26" fmla="*/ 822 w 822"/>
              <a:gd name="T27" fmla="*/ 1836 h 18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22" h="1836">
                <a:moveTo>
                  <a:pt x="0" y="0"/>
                </a:moveTo>
                <a:lnTo>
                  <a:pt x="666" y="1684"/>
                </a:lnTo>
                <a:lnTo>
                  <a:pt x="622" y="1702"/>
                </a:lnTo>
                <a:lnTo>
                  <a:pt x="796" y="1836"/>
                </a:lnTo>
                <a:lnTo>
                  <a:pt x="822" y="1622"/>
                </a:lnTo>
                <a:lnTo>
                  <a:pt x="776" y="1636"/>
                </a:lnTo>
                <a:lnTo>
                  <a:pt x="126" y="0"/>
                </a:lnTo>
                <a:lnTo>
                  <a:pt x="0" y="48"/>
                </a:lnTo>
              </a:path>
            </a:pathLst>
          </a:custGeom>
          <a:gradFill rotWithShape="0">
            <a:gsLst>
              <a:gs pos="0">
                <a:srgbClr val="FFFF00"/>
              </a:gs>
              <a:gs pos="100000">
                <a:srgbClr val="FF3300"/>
              </a:gs>
            </a:gsLst>
            <a:lin ang="0" scaled="1"/>
          </a:gradFill>
          <a:ln w="9525">
            <a:noFill/>
            <a:round/>
            <a:headEnd/>
            <a:tailEnd/>
          </a:ln>
        </p:spPr>
        <p:txBody>
          <a:bodyPr>
            <a:spAutoFit/>
          </a:bodyPr>
          <a:lstStyle/>
          <a:p>
            <a:endParaRPr lang="en-US"/>
          </a:p>
        </p:txBody>
      </p:sp>
      <p:grpSp>
        <p:nvGrpSpPr>
          <p:cNvPr id="17420" name="Group 19"/>
          <p:cNvGrpSpPr>
            <a:grpSpLocks/>
          </p:cNvGrpSpPr>
          <p:nvPr/>
        </p:nvGrpSpPr>
        <p:grpSpPr bwMode="auto">
          <a:xfrm>
            <a:off x="876300" y="1857375"/>
            <a:ext cx="990600" cy="914400"/>
            <a:chOff x="514" y="1056"/>
            <a:chExt cx="624" cy="576"/>
          </a:xfrm>
        </p:grpSpPr>
        <p:grpSp>
          <p:nvGrpSpPr>
            <p:cNvPr id="17435" name="Group 20"/>
            <p:cNvGrpSpPr>
              <a:grpSpLocks/>
            </p:cNvGrpSpPr>
            <p:nvPr/>
          </p:nvGrpSpPr>
          <p:grpSpPr bwMode="auto">
            <a:xfrm>
              <a:off x="514" y="1056"/>
              <a:ext cx="624" cy="576"/>
              <a:chOff x="450" y="1056"/>
              <a:chExt cx="624" cy="576"/>
            </a:xfrm>
          </p:grpSpPr>
          <p:sp>
            <p:nvSpPr>
              <p:cNvPr id="17437" name="AutoShape 21"/>
              <p:cNvSpPr>
                <a:spLocks noChangeArrowheads="1"/>
              </p:cNvSpPr>
              <p:nvPr/>
            </p:nvSpPr>
            <p:spPr bwMode="auto">
              <a:xfrm rot="1164271">
                <a:off x="482" y="1079"/>
                <a:ext cx="556" cy="528"/>
              </a:xfrm>
              <a:prstGeom prst="sun">
                <a:avLst>
                  <a:gd name="adj" fmla="val 25000"/>
                </a:avLst>
              </a:prstGeom>
              <a:gradFill rotWithShape="0">
                <a:gsLst>
                  <a:gs pos="0">
                    <a:srgbClr val="FFFF00"/>
                  </a:gs>
                  <a:gs pos="100000">
                    <a:srgbClr val="FF3300"/>
                  </a:gs>
                </a:gsLst>
                <a:path path="rect">
                  <a:fillToRect l="50000" t="50000" r="50000" b="50000"/>
                </a:path>
              </a:gradFill>
              <a:ln w="9525">
                <a:solidFill>
                  <a:schemeClr val="tx1"/>
                </a:solidFill>
                <a:miter lim="800000"/>
                <a:headEnd/>
                <a:tailEnd/>
              </a:ln>
            </p:spPr>
            <p:txBody>
              <a:bodyPr anchor="ctr">
                <a:spAutoFit/>
              </a:bodyPr>
              <a:lstStyle/>
              <a:p>
                <a:endParaRPr lang="en-US"/>
              </a:p>
            </p:txBody>
          </p:sp>
          <p:sp>
            <p:nvSpPr>
              <p:cNvPr id="17438" name="AutoShape 22"/>
              <p:cNvSpPr>
                <a:spLocks noChangeArrowheads="1"/>
              </p:cNvSpPr>
              <p:nvPr/>
            </p:nvSpPr>
            <p:spPr bwMode="auto">
              <a:xfrm>
                <a:off x="450" y="1056"/>
                <a:ext cx="624" cy="576"/>
              </a:xfrm>
              <a:prstGeom prst="sun">
                <a:avLst>
                  <a:gd name="adj" fmla="val 25000"/>
                </a:avLst>
              </a:prstGeom>
              <a:gradFill rotWithShape="0">
                <a:gsLst>
                  <a:gs pos="0">
                    <a:srgbClr val="FFFF00"/>
                  </a:gs>
                  <a:gs pos="100000">
                    <a:srgbClr val="FF3300"/>
                  </a:gs>
                </a:gsLst>
                <a:path path="rect">
                  <a:fillToRect l="50000" t="50000" r="50000" b="50000"/>
                </a:path>
              </a:gradFill>
              <a:ln w="9525">
                <a:solidFill>
                  <a:schemeClr val="tx1"/>
                </a:solidFill>
                <a:miter lim="800000"/>
                <a:headEnd/>
                <a:tailEnd/>
              </a:ln>
            </p:spPr>
            <p:txBody>
              <a:bodyPr wrap="none" anchor="ctr">
                <a:spAutoFit/>
              </a:bodyPr>
              <a:lstStyle/>
              <a:p>
                <a:endParaRPr lang="en-US"/>
              </a:p>
            </p:txBody>
          </p:sp>
          <p:sp>
            <p:nvSpPr>
              <p:cNvPr id="17439" name="Oval 23"/>
              <p:cNvSpPr>
                <a:spLocks noChangeArrowheads="1"/>
              </p:cNvSpPr>
              <p:nvPr/>
            </p:nvSpPr>
            <p:spPr bwMode="auto">
              <a:xfrm>
                <a:off x="574" y="1167"/>
                <a:ext cx="384" cy="364"/>
              </a:xfrm>
              <a:prstGeom prst="ellipse">
                <a:avLst/>
              </a:prstGeom>
              <a:gradFill rotWithShape="0">
                <a:gsLst>
                  <a:gs pos="0">
                    <a:srgbClr val="FFFF00"/>
                  </a:gs>
                  <a:gs pos="100000">
                    <a:srgbClr val="FFCC00"/>
                  </a:gs>
                </a:gsLst>
                <a:path path="shape">
                  <a:fillToRect l="50000" t="50000" r="50000" b="50000"/>
                </a:path>
              </a:gradFill>
              <a:ln w="9525">
                <a:solidFill>
                  <a:schemeClr val="tx1"/>
                </a:solidFill>
                <a:round/>
                <a:headEnd/>
                <a:tailEnd/>
              </a:ln>
            </p:spPr>
            <p:txBody>
              <a:bodyPr anchor="ctr">
                <a:spAutoFit/>
              </a:bodyPr>
              <a:lstStyle/>
              <a:p>
                <a:endParaRPr lang="en-US"/>
              </a:p>
            </p:txBody>
          </p:sp>
          <p:sp>
            <p:nvSpPr>
              <p:cNvPr id="17440" name="Freeform 24"/>
              <p:cNvSpPr>
                <a:spLocks/>
              </p:cNvSpPr>
              <p:nvPr/>
            </p:nvSpPr>
            <p:spPr bwMode="auto">
              <a:xfrm>
                <a:off x="658" y="1248"/>
                <a:ext cx="96" cy="94"/>
              </a:xfrm>
              <a:custGeom>
                <a:avLst/>
                <a:gdLst>
                  <a:gd name="T0" fmla="*/ 48 w 288"/>
                  <a:gd name="T1" fmla="*/ 0 h 141"/>
                  <a:gd name="T2" fmla="*/ 96 w 288"/>
                  <a:gd name="T3" fmla="*/ 1 h 141"/>
                  <a:gd name="T4" fmla="*/ 92 w 288"/>
                  <a:gd name="T5" fmla="*/ 34 h 141"/>
                  <a:gd name="T6" fmla="*/ 84 w 288"/>
                  <a:gd name="T7" fmla="*/ 66 h 141"/>
                  <a:gd name="T8" fmla="*/ 68 w 288"/>
                  <a:gd name="T9" fmla="*/ 88 h 141"/>
                  <a:gd name="T10" fmla="*/ 48 w 288"/>
                  <a:gd name="T11" fmla="*/ 94 h 141"/>
                  <a:gd name="T12" fmla="*/ 29 w 288"/>
                  <a:gd name="T13" fmla="*/ 86 h 141"/>
                  <a:gd name="T14" fmla="*/ 16 w 288"/>
                  <a:gd name="T15" fmla="*/ 65 h 141"/>
                  <a:gd name="T16" fmla="*/ 6 w 288"/>
                  <a:gd name="T17" fmla="*/ 32 h 141"/>
                  <a:gd name="T18" fmla="*/ 0 w 288"/>
                  <a:gd name="T19" fmla="*/ 1 h 141"/>
                  <a:gd name="T20" fmla="*/ 48 w 288"/>
                  <a:gd name="T21" fmla="*/ 0 h 14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88"/>
                  <a:gd name="T34" fmla="*/ 0 h 141"/>
                  <a:gd name="T35" fmla="*/ 288 w 288"/>
                  <a:gd name="T36" fmla="*/ 141 h 14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88" h="141">
                    <a:moveTo>
                      <a:pt x="144" y="0"/>
                    </a:moveTo>
                    <a:lnTo>
                      <a:pt x="288" y="1"/>
                    </a:lnTo>
                    <a:lnTo>
                      <a:pt x="276" y="51"/>
                    </a:lnTo>
                    <a:lnTo>
                      <a:pt x="251" y="99"/>
                    </a:lnTo>
                    <a:lnTo>
                      <a:pt x="204" y="132"/>
                    </a:lnTo>
                    <a:lnTo>
                      <a:pt x="143" y="141"/>
                    </a:lnTo>
                    <a:lnTo>
                      <a:pt x="87" y="129"/>
                    </a:lnTo>
                    <a:lnTo>
                      <a:pt x="48" y="97"/>
                    </a:lnTo>
                    <a:lnTo>
                      <a:pt x="17" y="48"/>
                    </a:lnTo>
                    <a:lnTo>
                      <a:pt x="0" y="1"/>
                    </a:lnTo>
                    <a:lnTo>
                      <a:pt x="144" y="0"/>
                    </a:lnTo>
                    <a:close/>
                  </a:path>
                </a:pathLst>
              </a:custGeom>
              <a:solidFill>
                <a:schemeClr val="bg2"/>
              </a:solidFill>
              <a:ln w="9525">
                <a:solidFill>
                  <a:schemeClr val="tx1"/>
                </a:solidFill>
                <a:round/>
                <a:headEnd/>
                <a:tailEnd/>
              </a:ln>
            </p:spPr>
            <p:txBody>
              <a:bodyPr>
                <a:spAutoFit/>
              </a:bodyPr>
              <a:lstStyle/>
              <a:p>
                <a:endParaRPr lang="en-US"/>
              </a:p>
            </p:txBody>
          </p:sp>
          <p:sp>
            <p:nvSpPr>
              <p:cNvPr id="17441" name="Oval 25"/>
              <p:cNvSpPr>
                <a:spLocks noChangeArrowheads="1"/>
              </p:cNvSpPr>
              <p:nvPr/>
            </p:nvSpPr>
            <p:spPr bwMode="auto">
              <a:xfrm>
                <a:off x="690" y="1270"/>
                <a:ext cx="48" cy="48"/>
              </a:xfrm>
              <a:prstGeom prst="ellipse">
                <a:avLst/>
              </a:prstGeom>
              <a:solidFill>
                <a:schemeClr val="tx2"/>
              </a:solidFill>
              <a:ln w="9525">
                <a:solidFill>
                  <a:schemeClr val="tx1"/>
                </a:solidFill>
                <a:round/>
                <a:headEnd/>
                <a:tailEnd/>
              </a:ln>
            </p:spPr>
            <p:txBody>
              <a:bodyPr anchor="ctr">
                <a:spAutoFit/>
              </a:bodyPr>
              <a:lstStyle/>
              <a:p>
                <a:endParaRPr lang="en-US"/>
              </a:p>
            </p:txBody>
          </p:sp>
          <p:sp>
            <p:nvSpPr>
              <p:cNvPr id="17442" name="Freeform 26"/>
              <p:cNvSpPr>
                <a:spLocks/>
              </p:cNvSpPr>
              <p:nvPr/>
            </p:nvSpPr>
            <p:spPr bwMode="auto">
              <a:xfrm>
                <a:off x="770" y="1248"/>
                <a:ext cx="112" cy="96"/>
              </a:xfrm>
              <a:custGeom>
                <a:avLst/>
                <a:gdLst>
                  <a:gd name="T0" fmla="*/ 56 w 288"/>
                  <a:gd name="T1" fmla="*/ 0 h 141"/>
                  <a:gd name="T2" fmla="*/ 112 w 288"/>
                  <a:gd name="T3" fmla="*/ 1 h 141"/>
                  <a:gd name="T4" fmla="*/ 107 w 288"/>
                  <a:gd name="T5" fmla="*/ 35 h 141"/>
                  <a:gd name="T6" fmla="*/ 98 w 288"/>
                  <a:gd name="T7" fmla="*/ 67 h 141"/>
                  <a:gd name="T8" fmla="*/ 79 w 288"/>
                  <a:gd name="T9" fmla="*/ 90 h 141"/>
                  <a:gd name="T10" fmla="*/ 56 w 288"/>
                  <a:gd name="T11" fmla="*/ 96 h 141"/>
                  <a:gd name="T12" fmla="*/ 34 w 288"/>
                  <a:gd name="T13" fmla="*/ 88 h 141"/>
                  <a:gd name="T14" fmla="*/ 19 w 288"/>
                  <a:gd name="T15" fmla="*/ 66 h 141"/>
                  <a:gd name="T16" fmla="*/ 7 w 288"/>
                  <a:gd name="T17" fmla="*/ 33 h 141"/>
                  <a:gd name="T18" fmla="*/ 0 w 288"/>
                  <a:gd name="T19" fmla="*/ 1 h 141"/>
                  <a:gd name="T20" fmla="*/ 56 w 288"/>
                  <a:gd name="T21" fmla="*/ 0 h 14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88"/>
                  <a:gd name="T34" fmla="*/ 0 h 141"/>
                  <a:gd name="T35" fmla="*/ 288 w 288"/>
                  <a:gd name="T36" fmla="*/ 141 h 14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88" h="141">
                    <a:moveTo>
                      <a:pt x="144" y="0"/>
                    </a:moveTo>
                    <a:lnTo>
                      <a:pt x="288" y="1"/>
                    </a:lnTo>
                    <a:lnTo>
                      <a:pt x="276" y="51"/>
                    </a:lnTo>
                    <a:lnTo>
                      <a:pt x="251" y="99"/>
                    </a:lnTo>
                    <a:lnTo>
                      <a:pt x="204" y="132"/>
                    </a:lnTo>
                    <a:lnTo>
                      <a:pt x="143" y="141"/>
                    </a:lnTo>
                    <a:lnTo>
                      <a:pt x="87" y="129"/>
                    </a:lnTo>
                    <a:lnTo>
                      <a:pt x="48" y="97"/>
                    </a:lnTo>
                    <a:lnTo>
                      <a:pt x="17" y="48"/>
                    </a:lnTo>
                    <a:lnTo>
                      <a:pt x="0" y="1"/>
                    </a:lnTo>
                    <a:lnTo>
                      <a:pt x="144" y="0"/>
                    </a:lnTo>
                    <a:close/>
                  </a:path>
                </a:pathLst>
              </a:custGeom>
              <a:solidFill>
                <a:schemeClr val="bg2"/>
              </a:solidFill>
              <a:ln w="9525">
                <a:solidFill>
                  <a:schemeClr val="tx1"/>
                </a:solidFill>
                <a:round/>
                <a:headEnd/>
                <a:tailEnd/>
              </a:ln>
            </p:spPr>
            <p:txBody>
              <a:bodyPr>
                <a:spAutoFit/>
              </a:bodyPr>
              <a:lstStyle/>
              <a:p>
                <a:endParaRPr lang="en-US"/>
              </a:p>
            </p:txBody>
          </p:sp>
          <p:sp>
            <p:nvSpPr>
              <p:cNvPr id="17443" name="Oval 27"/>
              <p:cNvSpPr>
                <a:spLocks noChangeArrowheads="1"/>
              </p:cNvSpPr>
              <p:nvPr/>
            </p:nvSpPr>
            <p:spPr bwMode="auto">
              <a:xfrm>
                <a:off x="818" y="1268"/>
                <a:ext cx="48" cy="48"/>
              </a:xfrm>
              <a:prstGeom prst="ellipse">
                <a:avLst/>
              </a:prstGeom>
              <a:solidFill>
                <a:schemeClr val="tx2"/>
              </a:solidFill>
              <a:ln w="9525">
                <a:solidFill>
                  <a:schemeClr val="tx1"/>
                </a:solidFill>
                <a:round/>
                <a:headEnd/>
                <a:tailEnd/>
              </a:ln>
            </p:spPr>
            <p:txBody>
              <a:bodyPr anchor="ctr">
                <a:spAutoFit/>
              </a:bodyPr>
              <a:lstStyle/>
              <a:p>
                <a:endParaRPr lang="en-US"/>
              </a:p>
            </p:txBody>
          </p:sp>
          <p:sp>
            <p:nvSpPr>
              <p:cNvPr id="17444" name="Freeform 28"/>
              <p:cNvSpPr>
                <a:spLocks/>
              </p:cNvSpPr>
              <p:nvPr/>
            </p:nvSpPr>
            <p:spPr bwMode="auto">
              <a:xfrm>
                <a:off x="642" y="1392"/>
                <a:ext cx="238" cy="94"/>
              </a:xfrm>
              <a:custGeom>
                <a:avLst/>
                <a:gdLst>
                  <a:gd name="T0" fmla="*/ 0 w 238"/>
                  <a:gd name="T1" fmla="*/ 0 h 94"/>
                  <a:gd name="T2" fmla="*/ 46 w 238"/>
                  <a:gd name="T3" fmla="*/ 66 h 94"/>
                  <a:gd name="T4" fmla="*/ 118 w 238"/>
                  <a:gd name="T5" fmla="*/ 94 h 94"/>
                  <a:gd name="T6" fmla="*/ 190 w 238"/>
                  <a:gd name="T7" fmla="*/ 68 h 94"/>
                  <a:gd name="T8" fmla="*/ 238 w 238"/>
                  <a:gd name="T9" fmla="*/ 0 h 94"/>
                  <a:gd name="T10" fmla="*/ 0 60000 65536"/>
                  <a:gd name="T11" fmla="*/ 0 60000 65536"/>
                  <a:gd name="T12" fmla="*/ 0 60000 65536"/>
                  <a:gd name="T13" fmla="*/ 0 60000 65536"/>
                  <a:gd name="T14" fmla="*/ 0 60000 65536"/>
                  <a:gd name="T15" fmla="*/ 0 w 238"/>
                  <a:gd name="T16" fmla="*/ 0 h 94"/>
                  <a:gd name="T17" fmla="*/ 238 w 238"/>
                  <a:gd name="T18" fmla="*/ 94 h 94"/>
                </a:gdLst>
                <a:ahLst/>
                <a:cxnLst>
                  <a:cxn ang="T10">
                    <a:pos x="T0" y="T1"/>
                  </a:cxn>
                  <a:cxn ang="T11">
                    <a:pos x="T2" y="T3"/>
                  </a:cxn>
                  <a:cxn ang="T12">
                    <a:pos x="T4" y="T5"/>
                  </a:cxn>
                  <a:cxn ang="T13">
                    <a:pos x="T6" y="T7"/>
                  </a:cxn>
                  <a:cxn ang="T14">
                    <a:pos x="T8" y="T9"/>
                  </a:cxn>
                </a:cxnLst>
                <a:rect l="T15" t="T16" r="T17" b="T18"/>
                <a:pathLst>
                  <a:path w="238" h="94">
                    <a:moveTo>
                      <a:pt x="0" y="0"/>
                    </a:moveTo>
                    <a:cubicBezTo>
                      <a:pt x="8" y="11"/>
                      <a:pt x="26" y="50"/>
                      <a:pt x="46" y="66"/>
                    </a:cubicBezTo>
                    <a:cubicBezTo>
                      <a:pt x="66" y="82"/>
                      <a:pt x="94" y="94"/>
                      <a:pt x="118" y="94"/>
                    </a:cubicBezTo>
                    <a:cubicBezTo>
                      <a:pt x="142" y="94"/>
                      <a:pt x="170" y="84"/>
                      <a:pt x="190" y="68"/>
                    </a:cubicBezTo>
                    <a:cubicBezTo>
                      <a:pt x="210" y="52"/>
                      <a:pt x="228" y="14"/>
                      <a:pt x="238" y="0"/>
                    </a:cubicBezTo>
                  </a:path>
                </a:pathLst>
              </a:custGeom>
              <a:noFill/>
              <a:ln w="9525">
                <a:solidFill>
                  <a:schemeClr val="tx1"/>
                </a:solidFill>
                <a:round/>
                <a:headEnd/>
                <a:tailEnd/>
              </a:ln>
            </p:spPr>
            <p:txBody>
              <a:bodyPr wrap="none">
                <a:spAutoFit/>
              </a:bodyPr>
              <a:lstStyle/>
              <a:p>
                <a:endParaRPr lang="en-US"/>
              </a:p>
            </p:txBody>
          </p:sp>
        </p:grpSp>
        <p:sp>
          <p:nvSpPr>
            <p:cNvPr id="17436" name="Oval 29"/>
            <p:cNvSpPr>
              <a:spLocks noChangeArrowheads="1"/>
            </p:cNvSpPr>
            <p:nvPr/>
          </p:nvSpPr>
          <p:spPr bwMode="auto">
            <a:xfrm>
              <a:off x="642" y="1160"/>
              <a:ext cx="377" cy="371"/>
            </a:xfrm>
            <a:prstGeom prst="ellipse">
              <a:avLst/>
            </a:prstGeom>
            <a:solidFill>
              <a:srgbClr val="FFFF00"/>
            </a:solidFill>
            <a:ln w="9525">
              <a:solidFill>
                <a:schemeClr val="tx1"/>
              </a:solidFill>
              <a:round/>
              <a:headEnd/>
              <a:tailEnd/>
            </a:ln>
          </p:spPr>
          <p:txBody>
            <a:bodyPr wrap="none" anchor="ctr"/>
            <a:lstStyle/>
            <a:p>
              <a:endParaRPr lang="en-US"/>
            </a:p>
          </p:txBody>
        </p:sp>
      </p:grpSp>
      <p:grpSp>
        <p:nvGrpSpPr>
          <p:cNvPr id="7" name="Group 30"/>
          <p:cNvGrpSpPr>
            <a:grpSpLocks/>
          </p:cNvGrpSpPr>
          <p:nvPr/>
        </p:nvGrpSpPr>
        <p:grpSpPr bwMode="auto">
          <a:xfrm>
            <a:off x="2670175" y="2941638"/>
            <a:ext cx="1673225" cy="1935162"/>
            <a:chOff x="1682" y="1853"/>
            <a:chExt cx="1054" cy="1219"/>
          </a:xfrm>
        </p:grpSpPr>
        <p:sp>
          <p:nvSpPr>
            <p:cNvPr id="17433" name="Freeform 31"/>
            <p:cNvSpPr>
              <a:spLocks/>
            </p:cNvSpPr>
            <p:nvPr/>
          </p:nvSpPr>
          <p:spPr bwMode="auto">
            <a:xfrm rot="-275294">
              <a:off x="1777" y="1853"/>
              <a:ext cx="488" cy="1084"/>
            </a:xfrm>
            <a:custGeom>
              <a:avLst/>
              <a:gdLst>
                <a:gd name="T0" fmla="*/ 0 w 624"/>
                <a:gd name="T1" fmla="*/ 1077 h 1128"/>
                <a:gd name="T2" fmla="*/ 444 w 624"/>
                <a:gd name="T3" fmla="*/ 72 h 1128"/>
                <a:gd name="T4" fmla="*/ 430 w 624"/>
                <a:gd name="T5" fmla="*/ 61 h 1128"/>
                <a:gd name="T6" fmla="*/ 488 w 624"/>
                <a:gd name="T7" fmla="*/ 0 h 1128"/>
                <a:gd name="T8" fmla="*/ 467 w 624"/>
                <a:gd name="T9" fmla="*/ 91 h 1128"/>
                <a:gd name="T10" fmla="*/ 450 w 624"/>
                <a:gd name="T11" fmla="*/ 80 h 1128"/>
                <a:gd name="T12" fmla="*/ 10 w 624"/>
                <a:gd name="T13" fmla="*/ 1084 h 1128"/>
                <a:gd name="T14" fmla="*/ 0 w 624"/>
                <a:gd name="T15" fmla="*/ 1077 h 1128"/>
                <a:gd name="T16" fmla="*/ 0 60000 65536"/>
                <a:gd name="T17" fmla="*/ 0 60000 65536"/>
                <a:gd name="T18" fmla="*/ 0 60000 65536"/>
                <a:gd name="T19" fmla="*/ 0 60000 65536"/>
                <a:gd name="T20" fmla="*/ 0 60000 65536"/>
                <a:gd name="T21" fmla="*/ 0 60000 65536"/>
                <a:gd name="T22" fmla="*/ 0 60000 65536"/>
                <a:gd name="T23" fmla="*/ 0 60000 65536"/>
                <a:gd name="T24" fmla="*/ 0 w 624"/>
                <a:gd name="T25" fmla="*/ 0 h 1128"/>
                <a:gd name="T26" fmla="*/ 624 w 624"/>
                <a:gd name="T27" fmla="*/ 1128 h 112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24" h="1128">
                  <a:moveTo>
                    <a:pt x="0" y="1121"/>
                  </a:moveTo>
                  <a:lnTo>
                    <a:pt x="568" y="75"/>
                  </a:lnTo>
                  <a:lnTo>
                    <a:pt x="550" y="63"/>
                  </a:lnTo>
                  <a:lnTo>
                    <a:pt x="624" y="0"/>
                  </a:lnTo>
                  <a:lnTo>
                    <a:pt x="597" y="95"/>
                  </a:lnTo>
                  <a:lnTo>
                    <a:pt x="576" y="83"/>
                  </a:lnTo>
                  <a:lnTo>
                    <a:pt x="13" y="1128"/>
                  </a:lnTo>
                  <a:lnTo>
                    <a:pt x="0" y="1121"/>
                  </a:lnTo>
                  <a:close/>
                </a:path>
              </a:pathLst>
            </a:custGeom>
            <a:solidFill>
              <a:srgbClr val="FF3300">
                <a:alpha val="70195"/>
              </a:srgbClr>
            </a:solidFill>
            <a:ln w="9525">
              <a:noFill/>
              <a:round/>
              <a:headEnd/>
              <a:tailEnd/>
            </a:ln>
          </p:spPr>
          <p:txBody>
            <a:bodyPr>
              <a:spAutoFit/>
            </a:bodyPr>
            <a:lstStyle/>
            <a:p>
              <a:endParaRPr lang="en-US"/>
            </a:p>
          </p:txBody>
        </p:sp>
        <p:sp>
          <p:nvSpPr>
            <p:cNvPr id="17434" name="Freeform 32"/>
            <p:cNvSpPr>
              <a:spLocks/>
            </p:cNvSpPr>
            <p:nvPr/>
          </p:nvSpPr>
          <p:spPr bwMode="auto">
            <a:xfrm>
              <a:off x="1682" y="2350"/>
              <a:ext cx="1054" cy="722"/>
            </a:xfrm>
            <a:custGeom>
              <a:avLst/>
              <a:gdLst>
                <a:gd name="T0" fmla="*/ 201 w 1054"/>
                <a:gd name="T1" fmla="*/ 631 h 722"/>
                <a:gd name="T2" fmla="*/ 398 w 1054"/>
                <a:gd name="T3" fmla="*/ 219 h 722"/>
                <a:gd name="T4" fmla="*/ 425 w 1054"/>
                <a:gd name="T5" fmla="*/ 178 h 722"/>
                <a:gd name="T6" fmla="*/ 477 w 1054"/>
                <a:gd name="T7" fmla="*/ 144 h 722"/>
                <a:gd name="T8" fmla="*/ 526 w 1054"/>
                <a:gd name="T9" fmla="*/ 123 h 722"/>
                <a:gd name="T10" fmla="*/ 587 w 1054"/>
                <a:gd name="T11" fmla="*/ 123 h 722"/>
                <a:gd name="T12" fmla="*/ 838 w 1054"/>
                <a:gd name="T13" fmla="*/ 285 h 722"/>
                <a:gd name="T14" fmla="*/ 794 w 1054"/>
                <a:gd name="T15" fmla="*/ 309 h 722"/>
                <a:gd name="T16" fmla="*/ 1054 w 1054"/>
                <a:gd name="T17" fmla="*/ 312 h 722"/>
                <a:gd name="T18" fmla="*/ 1043 w 1054"/>
                <a:gd name="T19" fmla="*/ 306 h 722"/>
                <a:gd name="T20" fmla="*/ 1034 w 1054"/>
                <a:gd name="T21" fmla="*/ 161 h 722"/>
                <a:gd name="T22" fmla="*/ 982 w 1054"/>
                <a:gd name="T23" fmla="*/ 195 h 722"/>
                <a:gd name="T24" fmla="*/ 743 w 1054"/>
                <a:gd name="T25" fmla="*/ 37 h 722"/>
                <a:gd name="T26" fmla="*/ 677 w 1054"/>
                <a:gd name="T27" fmla="*/ 3 h 722"/>
                <a:gd name="T28" fmla="*/ 592 w 1054"/>
                <a:gd name="T29" fmla="*/ 0 h 722"/>
                <a:gd name="T30" fmla="*/ 480 w 1054"/>
                <a:gd name="T31" fmla="*/ 27 h 722"/>
                <a:gd name="T32" fmla="*/ 380 w 1054"/>
                <a:gd name="T33" fmla="*/ 73 h 722"/>
                <a:gd name="T34" fmla="*/ 283 w 1054"/>
                <a:gd name="T35" fmla="*/ 140 h 722"/>
                <a:gd name="T36" fmla="*/ 222 w 1054"/>
                <a:gd name="T37" fmla="*/ 227 h 722"/>
                <a:gd name="T38" fmla="*/ 0 w 1054"/>
                <a:gd name="T39" fmla="*/ 722 h 722"/>
                <a:gd name="T40" fmla="*/ 201 w 1054"/>
                <a:gd name="T41" fmla="*/ 631 h 72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54"/>
                <a:gd name="T64" fmla="*/ 0 h 722"/>
                <a:gd name="T65" fmla="*/ 1054 w 1054"/>
                <a:gd name="T66" fmla="*/ 722 h 72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54" h="722">
                  <a:moveTo>
                    <a:pt x="201" y="631"/>
                  </a:moveTo>
                  <a:lnTo>
                    <a:pt x="398" y="219"/>
                  </a:lnTo>
                  <a:lnTo>
                    <a:pt x="425" y="178"/>
                  </a:lnTo>
                  <a:lnTo>
                    <a:pt x="477" y="144"/>
                  </a:lnTo>
                  <a:lnTo>
                    <a:pt x="526" y="123"/>
                  </a:lnTo>
                  <a:lnTo>
                    <a:pt x="587" y="123"/>
                  </a:lnTo>
                  <a:lnTo>
                    <a:pt x="838" y="285"/>
                  </a:lnTo>
                  <a:lnTo>
                    <a:pt x="794" y="309"/>
                  </a:lnTo>
                  <a:lnTo>
                    <a:pt x="1054" y="312"/>
                  </a:lnTo>
                  <a:lnTo>
                    <a:pt x="1043" y="306"/>
                  </a:lnTo>
                  <a:lnTo>
                    <a:pt x="1034" y="161"/>
                  </a:lnTo>
                  <a:lnTo>
                    <a:pt x="982" y="195"/>
                  </a:lnTo>
                  <a:lnTo>
                    <a:pt x="743" y="37"/>
                  </a:lnTo>
                  <a:lnTo>
                    <a:pt x="677" y="3"/>
                  </a:lnTo>
                  <a:lnTo>
                    <a:pt x="592" y="0"/>
                  </a:lnTo>
                  <a:lnTo>
                    <a:pt x="480" y="27"/>
                  </a:lnTo>
                  <a:lnTo>
                    <a:pt x="380" y="73"/>
                  </a:lnTo>
                  <a:lnTo>
                    <a:pt x="283" y="140"/>
                  </a:lnTo>
                  <a:lnTo>
                    <a:pt x="222" y="227"/>
                  </a:lnTo>
                  <a:lnTo>
                    <a:pt x="0" y="722"/>
                  </a:lnTo>
                  <a:lnTo>
                    <a:pt x="201" y="631"/>
                  </a:lnTo>
                  <a:close/>
                </a:path>
              </a:pathLst>
            </a:custGeom>
            <a:solidFill>
              <a:srgbClr val="FF3300"/>
            </a:solidFill>
            <a:ln w="9525">
              <a:noFill/>
              <a:round/>
              <a:headEnd/>
              <a:tailEnd/>
            </a:ln>
          </p:spPr>
          <p:txBody>
            <a:bodyPr>
              <a:spAutoFit/>
            </a:bodyPr>
            <a:lstStyle/>
            <a:p>
              <a:endParaRPr lang="en-US"/>
            </a:p>
          </p:txBody>
        </p:sp>
      </p:grpSp>
      <p:grpSp>
        <p:nvGrpSpPr>
          <p:cNvPr id="8" name="Group 33"/>
          <p:cNvGrpSpPr>
            <a:grpSpLocks/>
          </p:cNvGrpSpPr>
          <p:nvPr/>
        </p:nvGrpSpPr>
        <p:grpSpPr bwMode="auto">
          <a:xfrm>
            <a:off x="1973263" y="5087938"/>
            <a:ext cx="855662" cy="804862"/>
            <a:chOff x="1271" y="3198"/>
            <a:chExt cx="539" cy="507"/>
          </a:xfrm>
        </p:grpSpPr>
        <p:sp>
          <p:nvSpPr>
            <p:cNvPr id="17431" name="Text Box 34"/>
            <p:cNvSpPr txBox="1">
              <a:spLocks noChangeArrowheads="1"/>
            </p:cNvSpPr>
            <p:nvPr/>
          </p:nvSpPr>
          <p:spPr bwMode="auto">
            <a:xfrm>
              <a:off x="1344" y="3394"/>
              <a:ext cx="466" cy="311"/>
            </a:xfrm>
            <a:prstGeom prst="rect">
              <a:avLst/>
            </a:prstGeom>
            <a:solidFill>
              <a:schemeClr val="bg1"/>
            </a:solidFill>
            <a:ln w="9525" algn="ctr">
              <a:noFill/>
              <a:miter lim="800000"/>
              <a:headEnd/>
              <a:tailEnd/>
            </a:ln>
          </p:spPr>
          <p:txBody>
            <a:bodyPr wrap="none" lIns="109728" tIns="109728" rIns="109728" bIns="109728">
              <a:spAutoFit/>
            </a:bodyPr>
            <a:lstStyle/>
            <a:p>
              <a:pPr algn="l"/>
              <a:r>
                <a:rPr lang="en-US" sz="1800"/>
                <a:t>GHG</a:t>
              </a:r>
            </a:p>
          </p:txBody>
        </p:sp>
        <p:sp>
          <p:nvSpPr>
            <p:cNvPr id="17432" name="Line 35"/>
            <p:cNvSpPr>
              <a:spLocks noChangeShapeType="1"/>
            </p:cNvSpPr>
            <p:nvPr/>
          </p:nvSpPr>
          <p:spPr bwMode="auto">
            <a:xfrm flipH="1" flipV="1">
              <a:off x="1271" y="3198"/>
              <a:ext cx="194" cy="242"/>
            </a:xfrm>
            <a:prstGeom prst="line">
              <a:avLst/>
            </a:prstGeom>
            <a:noFill/>
            <a:ln w="57150">
              <a:solidFill>
                <a:schemeClr val="tx1"/>
              </a:solidFill>
              <a:round/>
              <a:headEnd/>
              <a:tailEnd type="triangle" w="med" len="med"/>
            </a:ln>
          </p:spPr>
          <p:txBody>
            <a:bodyPr lIns="109728" tIns="109728" rIns="109728" bIns="109728" anchor="ctr"/>
            <a:lstStyle/>
            <a:p>
              <a:endParaRPr lang="en-US"/>
            </a:p>
          </p:txBody>
        </p:sp>
      </p:grpSp>
      <p:grpSp>
        <p:nvGrpSpPr>
          <p:cNvPr id="9" name="Group 36"/>
          <p:cNvGrpSpPr>
            <a:grpSpLocks/>
          </p:cNvGrpSpPr>
          <p:nvPr/>
        </p:nvGrpSpPr>
        <p:grpSpPr bwMode="auto">
          <a:xfrm>
            <a:off x="4587875" y="4210050"/>
            <a:ext cx="739775" cy="1092200"/>
            <a:chOff x="2890" y="2652"/>
            <a:chExt cx="466" cy="688"/>
          </a:xfrm>
        </p:grpSpPr>
        <p:sp>
          <p:nvSpPr>
            <p:cNvPr id="17429" name="Text Box 37"/>
            <p:cNvSpPr txBox="1">
              <a:spLocks noChangeArrowheads="1"/>
            </p:cNvSpPr>
            <p:nvPr/>
          </p:nvSpPr>
          <p:spPr bwMode="auto">
            <a:xfrm>
              <a:off x="2890" y="3029"/>
              <a:ext cx="466" cy="311"/>
            </a:xfrm>
            <a:prstGeom prst="rect">
              <a:avLst/>
            </a:prstGeom>
            <a:solidFill>
              <a:schemeClr val="bg1"/>
            </a:solidFill>
            <a:ln w="9525" algn="ctr">
              <a:noFill/>
              <a:miter lim="800000"/>
              <a:headEnd/>
              <a:tailEnd/>
            </a:ln>
          </p:spPr>
          <p:txBody>
            <a:bodyPr wrap="none" lIns="109728" tIns="109728" rIns="109728" bIns="109728">
              <a:spAutoFit/>
            </a:bodyPr>
            <a:lstStyle/>
            <a:p>
              <a:pPr algn="l"/>
              <a:r>
                <a:rPr lang="en-US" sz="1800"/>
                <a:t>GHG</a:t>
              </a:r>
            </a:p>
          </p:txBody>
        </p:sp>
        <p:sp>
          <p:nvSpPr>
            <p:cNvPr id="17430" name="Line 38"/>
            <p:cNvSpPr>
              <a:spLocks noChangeShapeType="1"/>
            </p:cNvSpPr>
            <p:nvPr/>
          </p:nvSpPr>
          <p:spPr bwMode="auto">
            <a:xfrm flipH="1" flipV="1">
              <a:off x="3143" y="2652"/>
              <a:ext cx="3" cy="381"/>
            </a:xfrm>
            <a:prstGeom prst="line">
              <a:avLst/>
            </a:prstGeom>
            <a:noFill/>
            <a:ln w="57150">
              <a:solidFill>
                <a:schemeClr val="tx1"/>
              </a:solidFill>
              <a:round/>
              <a:headEnd/>
              <a:tailEnd type="triangle" w="med" len="med"/>
            </a:ln>
          </p:spPr>
          <p:txBody>
            <a:bodyPr lIns="109728" tIns="109728" rIns="109728" bIns="109728" anchor="ctr"/>
            <a:lstStyle/>
            <a:p>
              <a:endParaRPr lang="en-US"/>
            </a:p>
          </p:txBody>
        </p:sp>
      </p:grpSp>
      <p:grpSp>
        <p:nvGrpSpPr>
          <p:cNvPr id="10" name="Group 39"/>
          <p:cNvGrpSpPr>
            <a:grpSpLocks/>
          </p:cNvGrpSpPr>
          <p:nvPr/>
        </p:nvGrpSpPr>
        <p:grpSpPr bwMode="auto">
          <a:xfrm>
            <a:off x="6473825" y="5118100"/>
            <a:ext cx="1060450" cy="847725"/>
            <a:chOff x="4078" y="3224"/>
            <a:chExt cx="668" cy="534"/>
          </a:xfrm>
        </p:grpSpPr>
        <p:sp>
          <p:nvSpPr>
            <p:cNvPr id="17427" name="Text Box 40"/>
            <p:cNvSpPr txBox="1">
              <a:spLocks noChangeArrowheads="1"/>
            </p:cNvSpPr>
            <p:nvPr/>
          </p:nvSpPr>
          <p:spPr bwMode="auto">
            <a:xfrm>
              <a:off x="4078" y="3447"/>
              <a:ext cx="466" cy="311"/>
            </a:xfrm>
            <a:prstGeom prst="rect">
              <a:avLst/>
            </a:prstGeom>
            <a:solidFill>
              <a:schemeClr val="bg1"/>
            </a:solidFill>
            <a:ln w="9525" algn="ctr">
              <a:noFill/>
              <a:miter lim="800000"/>
              <a:headEnd/>
              <a:tailEnd/>
            </a:ln>
          </p:spPr>
          <p:txBody>
            <a:bodyPr wrap="none" lIns="109728" tIns="109728" rIns="109728" bIns="109728">
              <a:spAutoFit/>
            </a:bodyPr>
            <a:lstStyle/>
            <a:p>
              <a:pPr algn="l"/>
              <a:r>
                <a:rPr lang="en-US" sz="1800"/>
                <a:t>GHG</a:t>
              </a:r>
            </a:p>
          </p:txBody>
        </p:sp>
        <p:sp>
          <p:nvSpPr>
            <p:cNvPr id="17428" name="Line 41"/>
            <p:cNvSpPr>
              <a:spLocks noChangeShapeType="1"/>
            </p:cNvSpPr>
            <p:nvPr/>
          </p:nvSpPr>
          <p:spPr bwMode="auto">
            <a:xfrm flipV="1">
              <a:off x="4478" y="3224"/>
              <a:ext cx="268" cy="318"/>
            </a:xfrm>
            <a:prstGeom prst="line">
              <a:avLst/>
            </a:prstGeom>
            <a:noFill/>
            <a:ln w="57150">
              <a:solidFill>
                <a:schemeClr val="tx1"/>
              </a:solidFill>
              <a:round/>
              <a:headEnd/>
              <a:tailEnd type="triangle" w="med" len="med"/>
            </a:ln>
          </p:spPr>
          <p:txBody>
            <a:bodyPr lIns="109728" tIns="109728" rIns="109728" bIns="109728" anchor="ctr"/>
            <a:lstStyle/>
            <a:p>
              <a:endParaRPr lang="en-US"/>
            </a:p>
          </p:txBody>
        </p:sp>
      </p:grpSp>
      <p:sp>
        <p:nvSpPr>
          <p:cNvPr id="17425" name="Rectangle 42"/>
          <p:cNvSpPr>
            <a:spLocks noChangeArrowheads="1"/>
          </p:cNvSpPr>
          <p:nvPr/>
        </p:nvSpPr>
        <p:spPr bwMode="auto">
          <a:xfrm>
            <a:off x="431800" y="233363"/>
            <a:ext cx="8326438" cy="539750"/>
          </a:xfrm>
          <a:prstGeom prst="rect">
            <a:avLst/>
          </a:prstGeom>
          <a:solidFill>
            <a:srgbClr val="006600"/>
          </a:solidFill>
          <a:ln w="9525">
            <a:noFill/>
            <a:miter lim="800000"/>
            <a:headEnd/>
            <a:tailEnd/>
          </a:ln>
        </p:spPr>
        <p:txBody>
          <a:bodyPr wrap="none" anchor="ctr"/>
          <a:lstStyle/>
          <a:p>
            <a:endParaRPr lang="en-US"/>
          </a:p>
        </p:txBody>
      </p:sp>
      <p:sp>
        <p:nvSpPr>
          <p:cNvPr id="17426" name="Rectangle 43"/>
          <p:cNvSpPr>
            <a:spLocks noChangeArrowheads="1"/>
          </p:cNvSpPr>
          <p:nvPr/>
        </p:nvSpPr>
        <p:spPr bwMode="auto">
          <a:xfrm>
            <a:off x="431800" y="279400"/>
            <a:ext cx="4941888" cy="457200"/>
          </a:xfrm>
          <a:prstGeom prst="rect">
            <a:avLst/>
          </a:prstGeom>
          <a:noFill/>
          <a:ln w="9525" algn="ctr">
            <a:noFill/>
            <a:miter lim="800000"/>
            <a:headEnd/>
            <a:tailEnd/>
          </a:ln>
        </p:spPr>
        <p:txBody>
          <a:bodyPr wrap="none">
            <a:spAutoFit/>
          </a:bodyPr>
          <a:lstStyle/>
          <a:p>
            <a:pPr algn="l"/>
            <a:r>
              <a:rPr lang="en-US" altLang="zh-CN" sz="2400" b="1">
                <a:solidFill>
                  <a:schemeClr val="bg1"/>
                </a:solidFill>
              </a:rPr>
              <a:t>The enhanced greenhouse effect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446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446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446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0446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0445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0445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04458"/>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54" grpId="0" animBg="1"/>
      <p:bldP spid="104458" grpId="0"/>
      <p:bldP spid="104459" grpId="0"/>
      <p:bldP spid="10446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8547" name="Group 3"/>
          <p:cNvGraphicFramePr>
            <a:graphicFrameLocks noGrp="1"/>
          </p:cNvGraphicFramePr>
          <p:nvPr>
            <p:ph idx="1"/>
          </p:nvPr>
        </p:nvGraphicFramePr>
        <p:xfrm>
          <a:off x="457200" y="914400"/>
          <a:ext cx="8229600" cy="5315586"/>
        </p:xfrm>
        <a:graphic>
          <a:graphicData uri="http://schemas.openxmlformats.org/drawingml/2006/table">
            <a:tbl>
              <a:tblPr/>
              <a:tblGrid>
                <a:gridCol w="2743200"/>
                <a:gridCol w="2743200"/>
                <a:gridCol w="2743200"/>
              </a:tblGrid>
              <a:tr h="6461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ea typeface="宋体" charset="-122"/>
                        </a:rPr>
                        <a:t>Greenhouse Gas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ea typeface="宋体" charset="-122"/>
                        </a:rPr>
                        <a:t>Industrial Sources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ea typeface="宋体" charset="-122"/>
                        </a:rPr>
                        <a:t>Land Use Sources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8778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Arial" charset="0"/>
                          <a:ea typeface="宋体" charset="-122"/>
                        </a:rPr>
                        <a:t>Carbon dioxide (CO</a:t>
                      </a:r>
                      <a:r>
                        <a:rPr kumimoji="0" lang="en-GB" sz="1800" b="0" i="0" u="none" strike="noStrike" cap="none" normalizeH="0" baseline="-25000" smtClean="0">
                          <a:ln>
                            <a:noFill/>
                          </a:ln>
                          <a:solidFill>
                            <a:schemeClr val="tx1"/>
                          </a:solidFill>
                          <a:effectLst/>
                          <a:latin typeface="Arial" charset="0"/>
                          <a:ea typeface="宋体" charset="-122"/>
                        </a:rPr>
                        <a:t>2</a:t>
                      </a:r>
                      <a:r>
                        <a:rPr kumimoji="0" lang="en-GB" sz="1800" b="0" i="0" u="none" strike="noStrike" cap="none" normalizeH="0" baseline="0" smtClean="0">
                          <a:ln>
                            <a:noFill/>
                          </a:ln>
                          <a:solidFill>
                            <a:schemeClr val="tx1"/>
                          </a:solidFill>
                          <a:effectLst/>
                          <a:latin typeface="Arial" charset="0"/>
                          <a:ea typeface="宋体" charset="-122"/>
                        </a:rPr>
                        <a:t>)</a:t>
                      </a:r>
                      <a:endParaRPr kumimoji="0" lang="en-US" sz="1800" b="0" i="0" u="none" strike="noStrike" cap="none" normalizeH="0" baseline="0" smtClean="0">
                        <a:ln>
                          <a:noFill/>
                        </a:ln>
                        <a:solidFill>
                          <a:schemeClr val="tx1"/>
                        </a:solidFill>
                        <a:effectLst/>
                        <a:latin typeface="Arial" charset="0"/>
                        <a:ea typeface="宋体"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ea typeface="宋体" charset="-122"/>
                        </a:rPr>
                        <a:t>fossil fuel  combustion and cement manufacturing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ea typeface="宋体" charset="-122"/>
                        </a:rPr>
                        <a:t>Deforestation and burning of forests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61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Arial" charset="0"/>
                          <a:ea typeface="宋体" charset="-122"/>
                        </a:rPr>
                        <a:t>Methane (CH</a:t>
                      </a:r>
                      <a:r>
                        <a:rPr kumimoji="0" lang="en-GB" sz="1800" b="0" i="0" u="none" strike="noStrike" cap="none" normalizeH="0" baseline="-25000" smtClean="0">
                          <a:ln>
                            <a:noFill/>
                          </a:ln>
                          <a:solidFill>
                            <a:schemeClr val="tx1"/>
                          </a:solidFill>
                          <a:effectLst/>
                          <a:latin typeface="Arial" charset="0"/>
                          <a:ea typeface="宋体" charset="-122"/>
                        </a:rPr>
                        <a:t>4</a:t>
                      </a:r>
                      <a:r>
                        <a:rPr kumimoji="0" lang="en-GB" sz="1800" b="0" i="0" u="none" strike="noStrike" cap="none" normalizeH="0" baseline="0" smtClean="0">
                          <a:ln>
                            <a:noFill/>
                          </a:ln>
                          <a:solidFill>
                            <a:schemeClr val="tx1"/>
                          </a:solidFill>
                          <a:effectLst/>
                          <a:latin typeface="Arial" charset="0"/>
                          <a:ea typeface="宋体" charset="-122"/>
                        </a:rPr>
                        <a:t>)</a:t>
                      </a:r>
                      <a:endParaRPr kumimoji="0" lang="en-US" sz="1800" b="0" i="0" u="none" strike="noStrike" cap="none" normalizeH="0" baseline="0" smtClean="0">
                        <a:ln>
                          <a:noFill/>
                        </a:ln>
                        <a:solidFill>
                          <a:schemeClr val="tx1"/>
                        </a:solidFill>
                        <a:effectLst/>
                        <a:latin typeface="Arial" charset="0"/>
                        <a:ea typeface="宋体"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ea typeface="宋体" charset="-122"/>
                        </a:rPr>
                        <a:t>Landfills, coal mining, natural gas production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ea typeface="宋体" charset="-122"/>
                        </a:rPr>
                        <a:t>Conversion of wetlands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ea typeface="宋体" charset="-122"/>
                        </a:rPr>
                        <a:t>Rice paddies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ea typeface="宋体" charset="-122"/>
                        </a:rPr>
                        <a:t>Livestock production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61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Arial" charset="0"/>
                          <a:ea typeface="宋体" charset="-122"/>
                        </a:rPr>
                        <a:t>Nitrous oxide (N</a:t>
                      </a:r>
                      <a:r>
                        <a:rPr kumimoji="0" lang="en-GB" sz="1800" b="0" i="0" u="none" strike="noStrike" cap="none" normalizeH="0" baseline="-25000" smtClean="0">
                          <a:ln>
                            <a:noFill/>
                          </a:ln>
                          <a:solidFill>
                            <a:schemeClr val="tx1"/>
                          </a:solidFill>
                          <a:effectLst/>
                          <a:latin typeface="Arial" charset="0"/>
                          <a:ea typeface="宋体" charset="-122"/>
                        </a:rPr>
                        <a:t>2</a:t>
                      </a:r>
                      <a:r>
                        <a:rPr kumimoji="0" lang="en-GB" sz="1800" b="0" i="0" u="none" strike="noStrike" cap="none" normalizeH="0" baseline="0" smtClean="0">
                          <a:ln>
                            <a:noFill/>
                          </a:ln>
                          <a:solidFill>
                            <a:schemeClr val="tx1"/>
                          </a:solidFill>
                          <a:effectLst/>
                          <a:latin typeface="Arial" charset="0"/>
                          <a:ea typeface="宋体" charset="-122"/>
                        </a:rPr>
                        <a:t>O)</a:t>
                      </a:r>
                      <a:endParaRPr kumimoji="0" lang="en-US" sz="1800" b="0" i="0" u="none" strike="noStrike" cap="none" normalizeH="0" baseline="0" smtClean="0">
                        <a:ln>
                          <a:noFill/>
                        </a:ln>
                        <a:solidFill>
                          <a:schemeClr val="tx1"/>
                        </a:solidFill>
                        <a:effectLst/>
                        <a:latin typeface="Arial" charset="0"/>
                        <a:ea typeface="宋体"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ea typeface="宋体" charset="-122"/>
                        </a:rPr>
                        <a:t>Fossil fuel combustion Nitric acid production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ea typeface="宋体" charset="-122"/>
                        </a:rPr>
                        <a:t>Fertilizer use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ea typeface="宋体" charset="-122"/>
                        </a:rPr>
                        <a:t>Burning of biomass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61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Arial" charset="0"/>
                          <a:ea typeface="宋体" charset="-122"/>
                        </a:rPr>
                        <a:t>Hydrofluorocarbons (HFCs)</a:t>
                      </a:r>
                      <a:endParaRPr kumimoji="0" lang="en-US" sz="1800" b="0" i="0" u="none" strike="noStrike" cap="none" normalizeH="0" baseline="0" smtClean="0">
                        <a:ln>
                          <a:noFill/>
                        </a:ln>
                        <a:solidFill>
                          <a:schemeClr val="tx1"/>
                        </a:solidFill>
                        <a:effectLst/>
                        <a:latin typeface="Arial" charset="0"/>
                        <a:ea typeface="宋体"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ea typeface="宋体" charset="-122"/>
                        </a:rPr>
                        <a:t>Industrial processes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ea typeface="宋体" charset="-122"/>
                        </a:rPr>
                        <a:t>Manufacturing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ea typeface="宋体" charset="-122"/>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7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Arial" charset="0"/>
                          <a:ea typeface="宋体" charset="-122"/>
                        </a:rPr>
                        <a:t>Perfluorocarbons (PFCs)</a:t>
                      </a:r>
                      <a:endParaRPr kumimoji="0" lang="en-US" sz="1800" b="0" i="0" u="none" strike="noStrike" cap="none" normalizeH="0" baseline="0" smtClean="0">
                        <a:ln>
                          <a:noFill/>
                        </a:ln>
                        <a:solidFill>
                          <a:schemeClr val="tx1"/>
                        </a:solidFill>
                        <a:effectLst/>
                        <a:latin typeface="Arial" charset="0"/>
                        <a:ea typeface="宋体"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ea typeface="宋体" charset="-122"/>
                        </a:rPr>
                        <a:t>Industrial processes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ea typeface="宋体" charset="-122"/>
                        </a:rPr>
                        <a:t>Manufacturing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ea typeface="宋体" charset="-122"/>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61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Arial" charset="0"/>
                          <a:ea typeface="宋体" charset="-122"/>
                        </a:rPr>
                        <a:t>Sulphur hexafluoride (SF</a:t>
                      </a:r>
                      <a:r>
                        <a:rPr kumimoji="0" lang="en-GB" sz="1800" b="0" i="0" u="none" strike="noStrike" cap="none" normalizeH="0" baseline="-25000" smtClean="0">
                          <a:ln>
                            <a:noFill/>
                          </a:ln>
                          <a:solidFill>
                            <a:schemeClr val="tx1"/>
                          </a:solidFill>
                          <a:effectLst/>
                          <a:latin typeface="Arial" charset="0"/>
                          <a:ea typeface="宋体" charset="-122"/>
                        </a:rPr>
                        <a:t>6</a:t>
                      </a:r>
                      <a:r>
                        <a:rPr kumimoji="0" lang="en-GB" sz="1800" b="0" i="0" u="none" strike="noStrike" cap="none" normalizeH="0" baseline="0" smtClean="0">
                          <a:ln>
                            <a:noFill/>
                          </a:ln>
                          <a:solidFill>
                            <a:schemeClr val="tx1"/>
                          </a:solidFill>
                          <a:effectLst/>
                          <a:latin typeface="Arial" charset="0"/>
                          <a:ea typeface="宋体" charset="-122"/>
                        </a:rPr>
                        <a:t>)</a:t>
                      </a:r>
                      <a:endParaRPr kumimoji="0" lang="en-US" sz="1800" b="0" i="0" u="none" strike="noStrike" cap="none" normalizeH="0" baseline="0" smtClean="0">
                        <a:ln>
                          <a:noFill/>
                        </a:ln>
                        <a:solidFill>
                          <a:schemeClr val="tx1"/>
                        </a:solidFill>
                        <a:effectLst/>
                        <a:latin typeface="Arial" charset="0"/>
                        <a:ea typeface="宋体"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ea typeface="宋体" charset="-122"/>
                        </a:rPr>
                        <a:t>Electrical transmission and distribution systems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ea typeface="宋体" charset="-122"/>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8468" name="Rectangle 37"/>
          <p:cNvSpPr>
            <a:spLocks noChangeArrowheads="1"/>
          </p:cNvSpPr>
          <p:nvPr/>
        </p:nvSpPr>
        <p:spPr bwMode="auto">
          <a:xfrm>
            <a:off x="877888" y="4967288"/>
            <a:ext cx="263525" cy="366712"/>
          </a:xfrm>
          <a:prstGeom prst="rect">
            <a:avLst/>
          </a:prstGeom>
          <a:noFill/>
          <a:ln w="9525">
            <a:noFill/>
            <a:miter lim="800000"/>
            <a:headEnd/>
            <a:tailEnd/>
          </a:ln>
        </p:spPr>
        <p:txBody>
          <a:bodyPr wrap="none">
            <a:spAutoFit/>
          </a:bodyPr>
          <a:lstStyle/>
          <a:p>
            <a:pPr algn="l">
              <a:spcBef>
                <a:spcPct val="20000"/>
              </a:spcBef>
              <a:buFontTx/>
              <a:buChar char="•"/>
            </a:pPr>
            <a:endParaRPr lang="en-US" sz="1800"/>
          </a:p>
        </p:txBody>
      </p:sp>
      <p:sp>
        <p:nvSpPr>
          <p:cNvPr id="108582" name="Oval 38"/>
          <p:cNvSpPr>
            <a:spLocks noChangeArrowheads="1"/>
          </p:cNvSpPr>
          <p:nvPr/>
        </p:nvSpPr>
        <p:spPr bwMode="auto">
          <a:xfrm>
            <a:off x="5651500" y="819150"/>
            <a:ext cx="3038475" cy="3825875"/>
          </a:xfrm>
          <a:prstGeom prst="ellipse">
            <a:avLst/>
          </a:prstGeom>
          <a:noFill/>
          <a:ln w="57150" algn="ctr">
            <a:solidFill>
              <a:srgbClr val="FF0000"/>
            </a:solidFill>
            <a:round/>
            <a:headEnd/>
            <a:tailEnd/>
          </a:ln>
        </p:spPr>
        <p:txBody>
          <a:bodyPr wrap="none" anchor="ctr"/>
          <a:lstStyle/>
          <a:p>
            <a:endParaRPr lang="en-US"/>
          </a:p>
        </p:txBody>
      </p:sp>
      <p:sp>
        <p:nvSpPr>
          <p:cNvPr id="18470" name="Rectangle 39"/>
          <p:cNvSpPr>
            <a:spLocks noChangeArrowheads="1"/>
          </p:cNvSpPr>
          <p:nvPr/>
        </p:nvSpPr>
        <p:spPr bwMode="auto">
          <a:xfrm>
            <a:off x="431800" y="233363"/>
            <a:ext cx="8326438" cy="539750"/>
          </a:xfrm>
          <a:prstGeom prst="rect">
            <a:avLst/>
          </a:prstGeom>
          <a:solidFill>
            <a:srgbClr val="006600"/>
          </a:solidFill>
          <a:ln w="9525">
            <a:noFill/>
            <a:miter lim="800000"/>
            <a:headEnd/>
            <a:tailEnd/>
          </a:ln>
        </p:spPr>
        <p:txBody>
          <a:bodyPr wrap="none" anchor="ctr"/>
          <a:lstStyle/>
          <a:p>
            <a:endParaRPr lang="en-US"/>
          </a:p>
        </p:txBody>
      </p:sp>
      <p:sp>
        <p:nvSpPr>
          <p:cNvPr id="18471" name="Rectangle 40"/>
          <p:cNvSpPr>
            <a:spLocks noChangeArrowheads="1"/>
          </p:cNvSpPr>
          <p:nvPr/>
        </p:nvSpPr>
        <p:spPr bwMode="auto">
          <a:xfrm>
            <a:off x="431800" y="279400"/>
            <a:ext cx="5889625" cy="457200"/>
          </a:xfrm>
          <a:prstGeom prst="rect">
            <a:avLst/>
          </a:prstGeom>
          <a:noFill/>
          <a:ln w="9525" algn="ctr">
            <a:noFill/>
            <a:miter lim="800000"/>
            <a:headEnd/>
            <a:tailEnd/>
          </a:ln>
        </p:spPr>
        <p:txBody>
          <a:bodyPr wrap="none">
            <a:spAutoFit/>
          </a:bodyPr>
          <a:lstStyle/>
          <a:p>
            <a:pPr algn="l"/>
            <a:r>
              <a:rPr lang="en-US" altLang="zh-CN" sz="2400" b="1">
                <a:solidFill>
                  <a:schemeClr val="bg1"/>
                </a:solidFill>
              </a:rPr>
              <a:t>What human activities generate GHGs?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85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8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3" descr="traffic_pollution"/>
          <p:cNvPicPr>
            <a:picLocks noChangeAspect="1" noChangeArrowheads="1"/>
          </p:cNvPicPr>
          <p:nvPr/>
        </p:nvPicPr>
        <p:blipFill>
          <a:blip r:embed="rId3"/>
          <a:srcRect l="4240" t="12346" r="2473" b="6342"/>
          <a:stretch>
            <a:fillRect/>
          </a:stretch>
        </p:blipFill>
        <p:spPr bwMode="auto">
          <a:xfrm>
            <a:off x="6972300" y="2820988"/>
            <a:ext cx="2171700" cy="1371600"/>
          </a:xfrm>
          <a:prstGeom prst="rect">
            <a:avLst/>
          </a:prstGeom>
          <a:noFill/>
          <a:ln w="9525">
            <a:noFill/>
            <a:miter lim="800000"/>
            <a:headEnd/>
            <a:tailEnd/>
          </a:ln>
        </p:spPr>
      </p:pic>
      <p:pic>
        <p:nvPicPr>
          <p:cNvPr id="19459" name="Picture 4" descr="INDUSTRY"/>
          <p:cNvPicPr>
            <a:picLocks noChangeAspect="1" noChangeArrowheads="1"/>
          </p:cNvPicPr>
          <p:nvPr/>
        </p:nvPicPr>
        <p:blipFill>
          <a:blip r:embed="rId4"/>
          <a:srcRect/>
          <a:stretch>
            <a:fillRect/>
          </a:stretch>
        </p:blipFill>
        <p:spPr bwMode="auto">
          <a:xfrm>
            <a:off x="0" y="3859213"/>
            <a:ext cx="1943100" cy="1458912"/>
          </a:xfrm>
          <a:prstGeom prst="rect">
            <a:avLst/>
          </a:prstGeom>
          <a:noFill/>
          <a:ln w="9525">
            <a:solidFill>
              <a:schemeClr val="tx1"/>
            </a:solidFill>
            <a:miter lim="800000"/>
            <a:headEnd/>
            <a:tailEnd/>
          </a:ln>
        </p:spPr>
      </p:pic>
      <p:pic>
        <p:nvPicPr>
          <p:cNvPr id="19460" name="Picture 5" descr="SD-Harvest"/>
          <p:cNvPicPr>
            <a:picLocks noChangeAspect="1" noChangeArrowheads="1"/>
          </p:cNvPicPr>
          <p:nvPr/>
        </p:nvPicPr>
        <p:blipFill>
          <a:blip r:embed="rId5"/>
          <a:srcRect t="14694" r="14999"/>
          <a:stretch>
            <a:fillRect/>
          </a:stretch>
        </p:blipFill>
        <p:spPr bwMode="auto">
          <a:xfrm>
            <a:off x="0" y="2592388"/>
            <a:ext cx="1943100" cy="1327150"/>
          </a:xfrm>
          <a:prstGeom prst="rect">
            <a:avLst/>
          </a:prstGeom>
          <a:noFill/>
          <a:ln w="9525">
            <a:solidFill>
              <a:schemeClr val="tx1"/>
            </a:solidFill>
            <a:miter lim="800000"/>
            <a:headEnd/>
            <a:tailEnd/>
          </a:ln>
        </p:spPr>
      </p:pic>
      <p:pic>
        <p:nvPicPr>
          <p:cNvPr id="19461" name="Picture 6" descr="night-lights_575"/>
          <p:cNvPicPr>
            <a:picLocks noChangeAspect="1" noChangeArrowheads="1"/>
          </p:cNvPicPr>
          <p:nvPr/>
        </p:nvPicPr>
        <p:blipFill>
          <a:blip r:embed="rId6"/>
          <a:srcRect b="12349"/>
          <a:stretch>
            <a:fillRect/>
          </a:stretch>
        </p:blipFill>
        <p:spPr bwMode="auto">
          <a:xfrm>
            <a:off x="6981825" y="4149725"/>
            <a:ext cx="2162175" cy="1185863"/>
          </a:xfrm>
          <a:prstGeom prst="rect">
            <a:avLst/>
          </a:prstGeom>
          <a:noFill/>
          <a:ln w="9525">
            <a:noFill/>
            <a:miter lim="800000"/>
            <a:headEnd/>
            <a:tailEnd/>
          </a:ln>
        </p:spPr>
      </p:pic>
      <p:pic>
        <p:nvPicPr>
          <p:cNvPr id="19462" name="Picture 7" descr="ca-098_powerlines_02"/>
          <p:cNvPicPr>
            <a:picLocks noChangeAspect="1" noChangeArrowheads="1"/>
          </p:cNvPicPr>
          <p:nvPr/>
        </p:nvPicPr>
        <p:blipFill>
          <a:blip r:embed="rId7"/>
          <a:srcRect b="8859"/>
          <a:stretch>
            <a:fillRect/>
          </a:stretch>
        </p:blipFill>
        <p:spPr bwMode="auto">
          <a:xfrm>
            <a:off x="6972300" y="1449388"/>
            <a:ext cx="2171700" cy="1460500"/>
          </a:xfrm>
          <a:prstGeom prst="rect">
            <a:avLst/>
          </a:prstGeom>
          <a:noFill/>
          <a:ln w="9525">
            <a:noFill/>
            <a:miter lim="800000"/>
            <a:headEnd/>
            <a:tailEnd/>
          </a:ln>
        </p:spPr>
      </p:pic>
      <p:pic>
        <p:nvPicPr>
          <p:cNvPr id="19463" name="Picture 8" descr="1"/>
          <p:cNvPicPr>
            <a:picLocks noChangeAspect="1" noChangeArrowheads="1"/>
          </p:cNvPicPr>
          <p:nvPr/>
        </p:nvPicPr>
        <p:blipFill>
          <a:blip r:embed="rId8"/>
          <a:srcRect/>
          <a:stretch>
            <a:fillRect/>
          </a:stretch>
        </p:blipFill>
        <p:spPr bwMode="auto">
          <a:xfrm>
            <a:off x="1927225" y="1454150"/>
            <a:ext cx="5411788" cy="3878263"/>
          </a:xfrm>
          <a:prstGeom prst="rect">
            <a:avLst/>
          </a:prstGeom>
          <a:noFill/>
          <a:ln w="6350">
            <a:solidFill>
              <a:schemeClr val="tx1"/>
            </a:solidFill>
            <a:miter lim="800000"/>
            <a:headEnd/>
            <a:tailEnd/>
          </a:ln>
        </p:spPr>
      </p:pic>
      <p:sp>
        <p:nvSpPr>
          <p:cNvPr id="19464" name="Text Box 9"/>
          <p:cNvSpPr txBox="1">
            <a:spLocks noChangeArrowheads="1"/>
          </p:cNvSpPr>
          <p:nvPr/>
        </p:nvSpPr>
        <p:spPr bwMode="auto">
          <a:xfrm>
            <a:off x="0" y="6486525"/>
            <a:ext cx="3721100" cy="371475"/>
          </a:xfrm>
          <a:prstGeom prst="rect">
            <a:avLst/>
          </a:prstGeom>
          <a:noFill/>
          <a:ln w="9525" algn="ctr">
            <a:noFill/>
            <a:miter lim="800000"/>
            <a:headEnd/>
            <a:tailEnd/>
          </a:ln>
        </p:spPr>
        <p:txBody>
          <a:bodyPr lIns="109728" tIns="109728" rIns="109728" bIns="109728">
            <a:spAutoFit/>
          </a:bodyPr>
          <a:lstStyle/>
          <a:p>
            <a:pPr algn="l">
              <a:spcBef>
                <a:spcPct val="50000"/>
              </a:spcBef>
            </a:pPr>
            <a:r>
              <a:rPr lang="en-US" sz="1000"/>
              <a:t>Source: IPCC Fourth Assessment Report, 2007</a:t>
            </a:r>
          </a:p>
        </p:txBody>
      </p:sp>
      <p:pic>
        <p:nvPicPr>
          <p:cNvPr id="19465" name="Picture 10" descr="An aerial view of a burning forest at the Rokan Hulu Regency in Indonesia's Riau province July 11, 2007.&#10;&#10;Asia is losing more than 28,000 square kilometres of forest every year.&#10;&#10;Indonesia must stop the destruction of its rainforests and commit to a moratorium on conversion of peat swamp forests into farmland - Greenpeace.&#10;&#10;Photo: REUTERS/Stringer"/>
          <p:cNvPicPr>
            <a:picLocks noChangeAspect="1" noChangeArrowheads="1"/>
          </p:cNvPicPr>
          <p:nvPr/>
        </p:nvPicPr>
        <p:blipFill>
          <a:blip r:embed="rId9"/>
          <a:srcRect/>
          <a:stretch>
            <a:fillRect/>
          </a:stretch>
        </p:blipFill>
        <p:spPr bwMode="auto">
          <a:xfrm>
            <a:off x="0" y="1465263"/>
            <a:ext cx="1917700" cy="1130300"/>
          </a:xfrm>
          <a:prstGeom prst="rect">
            <a:avLst/>
          </a:prstGeom>
          <a:noFill/>
          <a:ln w="9525">
            <a:noFill/>
            <a:miter lim="800000"/>
            <a:headEnd/>
            <a:tailEnd/>
          </a:ln>
        </p:spPr>
      </p:pic>
      <p:sp>
        <p:nvSpPr>
          <p:cNvPr id="19466" name="Rectangle 11"/>
          <p:cNvSpPr>
            <a:spLocks noChangeArrowheads="1"/>
          </p:cNvSpPr>
          <p:nvPr/>
        </p:nvSpPr>
        <p:spPr bwMode="auto">
          <a:xfrm>
            <a:off x="431800" y="233363"/>
            <a:ext cx="8326438" cy="539750"/>
          </a:xfrm>
          <a:prstGeom prst="rect">
            <a:avLst/>
          </a:prstGeom>
          <a:solidFill>
            <a:srgbClr val="006600"/>
          </a:solidFill>
          <a:ln w="9525">
            <a:noFill/>
            <a:miter lim="800000"/>
            <a:headEnd/>
            <a:tailEnd/>
          </a:ln>
        </p:spPr>
        <p:txBody>
          <a:bodyPr wrap="none" anchor="ctr"/>
          <a:lstStyle/>
          <a:p>
            <a:endParaRPr lang="en-US"/>
          </a:p>
        </p:txBody>
      </p:sp>
      <p:sp>
        <p:nvSpPr>
          <p:cNvPr id="19467" name="Rectangle 12"/>
          <p:cNvSpPr>
            <a:spLocks noChangeArrowheads="1"/>
          </p:cNvSpPr>
          <p:nvPr/>
        </p:nvSpPr>
        <p:spPr bwMode="auto">
          <a:xfrm>
            <a:off x="431800" y="279400"/>
            <a:ext cx="6499225" cy="457200"/>
          </a:xfrm>
          <a:prstGeom prst="rect">
            <a:avLst/>
          </a:prstGeom>
          <a:noFill/>
          <a:ln w="9525" algn="ctr">
            <a:noFill/>
            <a:miter lim="800000"/>
            <a:headEnd/>
            <a:tailEnd/>
          </a:ln>
        </p:spPr>
        <p:txBody>
          <a:bodyPr wrap="none">
            <a:spAutoFit/>
          </a:bodyPr>
          <a:lstStyle/>
          <a:p>
            <a:pPr algn="l"/>
            <a:r>
              <a:rPr lang="en-US" altLang="zh-CN" sz="2400" b="1">
                <a:solidFill>
                  <a:schemeClr val="bg1"/>
                </a:solidFill>
              </a:rPr>
              <a:t>Which sectors produce greenhouse gases?</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3" name="Rectangle 3"/>
          <p:cNvSpPr>
            <a:spLocks noGrp="1" noChangeArrowheads="1"/>
          </p:cNvSpPr>
          <p:nvPr>
            <p:ph type="body" idx="1"/>
          </p:nvPr>
        </p:nvSpPr>
        <p:spPr bwMode="auto">
          <a:xfrm>
            <a:off x="357188" y="5138738"/>
            <a:ext cx="8686800" cy="1066800"/>
          </a:xfrm>
          <a:solidFill>
            <a:srgbClr val="FFFFFF"/>
          </a:solidFill>
          <a:ln>
            <a:miter lim="800000"/>
            <a:headEnd/>
            <a:tailEnd/>
          </a:ln>
        </p:spPr>
        <p:txBody>
          <a:bodyPr vert="horz" wrap="square" lIns="91440" tIns="45720" rIns="91440" bIns="45720" numCol="1" anchor="t" anchorCtr="0" compatLnSpc="1">
            <a:prstTxWarp prst="textNoShape">
              <a:avLst/>
            </a:prstTxWarp>
          </a:bodyPr>
          <a:lstStyle/>
          <a:p>
            <a:pPr eaLnBrk="1" hangingPunct="1">
              <a:lnSpc>
                <a:spcPct val="80000"/>
              </a:lnSpc>
              <a:spcBef>
                <a:spcPct val="35000"/>
              </a:spcBef>
            </a:pPr>
            <a:r>
              <a:rPr lang="en-US" sz="2000" smtClean="0"/>
              <a:t>CO</a:t>
            </a:r>
            <a:r>
              <a:rPr lang="en-US" sz="2000" baseline="-25000" smtClean="0"/>
              <a:t>2</a:t>
            </a:r>
            <a:r>
              <a:rPr lang="en-US" sz="2000" smtClean="0"/>
              <a:t> levels are the highest in last  650,000 years</a:t>
            </a:r>
          </a:p>
          <a:p>
            <a:pPr eaLnBrk="1" hangingPunct="1">
              <a:lnSpc>
                <a:spcPct val="80000"/>
              </a:lnSpc>
              <a:spcBef>
                <a:spcPct val="35000"/>
              </a:spcBef>
            </a:pPr>
            <a:r>
              <a:rPr lang="en-US" sz="2000" smtClean="0"/>
              <a:t>In the last 50 yrs, CO</a:t>
            </a:r>
            <a:r>
              <a:rPr lang="en-US" sz="2000" baseline="-25000" smtClean="0"/>
              <a:t>2</a:t>
            </a:r>
            <a:r>
              <a:rPr lang="en-US" sz="2000" smtClean="0"/>
              <a:t> levels have grown more rapidly than ever before</a:t>
            </a:r>
          </a:p>
          <a:p>
            <a:pPr eaLnBrk="1" hangingPunct="1">
              <a:lnSpc>
                <a:spcPct val="80000"/>
              </a:lnSpc>
              <a:spcBef>
                <a:spcPct val="35000"/>
              </a:spcBef>
            </a:pPr>
            <a:r>
              <a:rPr lang="en-US" sz="2000" smtClean="0"/>
              <a:t>CO</a:t>
            </a:r>
            <a:r>
              <a:rPr lang="en-US" sz="2000" baseline="-25000" smtClean="0"/>
              <a:t>2</a:t>
            </a:r>
            <a:r>
              <a:rPr lang="en-US" sz="2000" smtClean="0"/>
              <a:t>  levels are increasing 1.5- 2 ppm/yr</a:t>
            </a:r>
          </a:p>
          <a:p>
            <a:pPr eaLnBrk="1" hangingPunct="1">
              <a:lnSpc>
                <a:spcPct val="80000"/>
              </a:lnSpc>
              <a:spcBef>
                <a:spcPct val="35000"/>
              </a:spcBef>
            </a:pPr>
            <a:endParaRPr lang="en-US" sz="2000" smtClean="0"/>
          </a:p>
        </p:txBody>
      </p:sp>
      <p:pic>
        <p:nvPicPr>
          <p:cNvPr id="20483" name="Picture 4" descr="FAQ2"/>
          <p:cNvPicPr>
            <a:picLocks noChangeAspect="1" noChangeArrowheads="1"/>
          </p:cNvPicPr>
          <p:nvPr/>
        </p:nvPicPr>
        <p:blipFill>
          <a:blip r:embed="rId3"/>
          <a:srcRect/>
          <a:stretch>
            <a:fillRect/>
          </a:stretch>
        </p:blipFill>
        <p:spPr bwMode="auto">
          <a:xfrm>
            <a:off x="942975" y="1109663"/>
            <a:ext cx="6946900" cy="3898900"/>
          </a:xfrm>
          <a:prstGeom prst="rect">
            <a:avLst/>
          </a:prstGeom>
          <a:noFill/>
          <a:ln w="9525">
            <a:noFill/>
            <a:miter lim="800000"/>
            <a:headEnd/>
            <a:tailEnd/>
          </a:ln>
        </p:spPr>
      </p:pic>
      <p:grpSp>
        <p:nvGrpSpPr>
          <p:cNvPr id="2" name="Group 5"/>
          <p:cNvGrpSpPr>
            <a:grpSpLocks/>
          </p:cNvGrpSpPr>
          <p:nvPr/>
        </p:nvGrpSpPr>
        <p:grpSpPr bwMode="auto">
          <a:xfrm>
            <a:off x="4751388" y="1312863"/>
            <a:ext cx="1620837" cy="3286125"/>
            <a:chOff x="3570" y="1570"/>
            <a:chExt cx="1116" cy="2223"/>
          </a:xfrm>
        </p:grpSpPr>
        <p:grpSp>
          <p:nvGrpSpPr>
            <p:cNvPr id="20487" name="Group 6"/>
            <p:cNvGrpSpPr>
              <a:grpSpLocks/>
            </p:cNvGrpSpPr>
            <p:nvPr/>
          </p:nvGrpSpPr>
          <p:grpSpPr bwMode="auto">
            <a:xfrm>
              <a:off x="3570" y="1570"/>
              <a:ext cx="1116" cy="2223"/>
              <a:chOff x="3570" y="1570"/>
              <a:chExt cx="1116" cy="2223"/>
            </a:xfrm>
          </p:grpSpPr>
          <p:sp>
            <p:nvSpPr>
              <p:cNvPr id="20489" name="Line 7"/>
              <p:cNvSpPr>
                <a:spLocks noChangeShapeType="1"/>
              </p:cNvSpPr>
              <p:nvPr/>
            </p:nvSpPr>
            <p:spPr bwMode="auto">
              <a:xfrm flipV="1">
                <a:off x="4649" y="1570"/>
                <a:ext cx="0" cy="2223"/>
              </a:xfrm>
              <a:prstGeom prst="line">
                <a:avLst/>
              </a:prstGeom>
              <a:noFill/>
              <a:ln w="25400">
                <a:solidFill>
                  <a:srgbClr val="FF9900"/>
                </a:solidFill>
                <a:round/>
                <a:headEnd/>
                <a:tailEnd/>
              </a:ln>
            </p:spPr>
            <p:txBody>
              <a:bodyPr anchor="ctr">
                <a:spAutoFit/>
              </a:bodyPr>
              <a:lstStyle/>
              <a:p>
                <a:endParaRPr lang="en-US"/>
              </a:p>
            </p:txBody>
          </p:sp>
          <p:sp>
            <p:nvSpPr>
              <p:cNvPr id="20490" name="Text Box 8"/>
              <p:cNvSpPr txBox="1">
                <a:spLocks noChangeArrowheads="1"/>
              </p:cNvSpPr>
              <p:nvPr/>
            </p:nvSpPr>
            <p:spPr bwMode="auto">
              <a:xfrm>
                <a:off x="3570" y="2690"/>
                <a:ext cx="1116" cy="393"/>
              </a:xfrm>
              <a:prstGeom prst="rect">
                <a:avLst/>
              </a:prstGeom>
              <a:noFill/>
              <a:ln w="9525" algn="ctr">
                <a:noFill/>
                <a:miter lim="800000"/>
                <a:headEnd/>
                <a:tailEnd/>
              </a:ln>
            </p:spPr>
            <p:txBody>
              <a:bodyPr>
                <a:spAutoFit/>
              </a:bodyPr>
              <a:lstStyle/>
              <a:p>
                <a:pPr algn="l"/>
                <a:r>
                  <a:rPr lang="en-US" sz="1600" b="1">
                    <a:solidFill>
                      <a:srgbClr val="FF9900"/>
                    </a:solidFill>
                  </a:rPr>
                  <a:t>Start Industrial</a:t>
                </a:r>
              </a:p>
              <a:p>
                <a:pPr algn="l"/>
                <a:r>
                  <a:rPr lang="en-US" sz="1600" b="1">
                    <a:solidFill>
                      <a:srgbClr val="FF9900"/>
                    </a:solidFill>
                  </a:rPr>
                  <a:t> era</a:t>
                </a:r>
              </a:p>
            </p:txBody>
          </p:sp>
        </p:grpSp>
        <p:sp>
          <p:nvSpPr>
            <p:cNvPr id="20488" name="Line 9"/>
            <p:cNvSpPr>
              <a:spLocks noChangeShapeType="1"/>
            </p:cNvSpPr>
            <p:nvPr/>
          </p:nvSpPr>
          <p:spPr bwMode="auto">
            <a:xfrm>
              <a:off x="4014" y="2976"/>
              <a:ext cx="363" cy="0"/>
            </a:xfrm>
            <a:prstGeom prst="line">
              <a:avLst/>
            </a:prstGeom>
            <a:noFill/>
            <a:ln w="25400">
              <a:solidFill>
                <a:srgbClr val="FF9900"/>
              </a:solidFill>
              <a:round/>
              <a:headEnd/>
              <a:tailEnd type="triangle" w="med" len="med"/>
            </a:ln>
          </p:spPr>
          <p:txBody>
            <a:bodyPr anchor="ctr">
              <a:spAutoFit/>
            </a:bodyPr>
            <a:lstStyle/>
            <a:p>
              <a:endParaRPr lang="en-US"/>
            </a:p>
          </p:txBody>
        </p:sp>
      </p:grpSp>
      <p:sp>
        <p:nvSpPr>
          <p:cNvPr id="20485" name="Rectangle 10"/>
          <p:cNvSpPr>
            <a:spLocks noChangeArrowheads="1"/>
          </p:cNvSpPr>
          <p:nvPr/>
        </p:nvSpPr>
        <p:spPr bwMode="auto">
          <a:xfrm>
            <a:off x="431800" y="233363"/>
            <a:ext cx="8326438" cy="539750"/>
          </a:xfrm>
          <a:prstGeom prst="rect">
            <a:avLst/>
          </a:prstGeom>
          <a:solidFill>
            <a:srgbClr val="006600"/>
          </a:solidFill>
          <a:ln w="9525">
            <a:noFill/>
            <a:miter lim="800000"/>
            <a:headEnd/>
            <a:tailEnd/>
          </a:ln>
        </p:spPr>
        <p:txBody>
          <a:bodyPr wrap="none" anchor="ctr"/>
          <a:lstStyle/>
          <a:p>
            <a:endParaRPr lang="en-US"/>
          </a:p>
        </p:txBody>
      </p:sp>
      <p:sp>
        <p:nvSpPr>
          <p:cNvPr id="20486" name="Rectangle 11"/>
          <p:cNvSpPr>
            <a:spLocks noChangeArrowheads="1"/>
          </p:cNvSpPr>
          <p:nvPr/>
        </p:nvSpPr>
        <p:spPr bwMode="auto">
          <a:xfrm>
            <a:off x="431800" y="279400"/>
            <a:ext cx="6597650" cy="457200"/>
          </a:xfrm>
          <a:prstGeom prst="rect">
            <a:avLst/>
          </a:prstGeom>
          <a:noFill/>
          <a:ln w="9525" algn="ctr">
            <a:noFill/>
            <a:miter lim="800000"/>
            <a:headEnd/>
            <a:tailEnd/>
          </a:ln>
        </p:spPr>
        <p:txBody>
          <a:bodyPr wrap="none">
            <a:spAutoFit/>
          </a:bodyPr>
          <a:lstStyle/>
          <a:p>
            <a:pPr algn="l"/>
            <a:r>
              <a:rPr lang="en-US" altLang="zh-CN" sz="2400" b="1">
                <a:solidFill>
                  <a:schemeClr val="bg1"/>
                </a:solidFill>
              </a:rPr>
              <a:t>How rapidly are GHG concentrations rising?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4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264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2643">
                                            <p:txEl>
                                              <p:pRg st="2" end="2"/>
                                            </p:txEl>
                                          </p:spTgt>
                                        </p:tgtEl>
                                        <p:attrNameLst>
                                          <p:attrName>style.visibility</p:attrName>
                                        </p:attrNameLst>
                                      </p:cBhvr>
                                      <p:to>
                                        <p:strVal val="visible"/>
                                      </p:to>
                                    </p:set>
                                  </p:childTnLst>
                                </p:cTn>
                              </p:par>
                            </p:childTnLst>
                          </p:cTn>
                        </p:par>
                        <p:par>
                          <p:cTn id="11" fill="hold">
                            <p:stCondLst>
                              <p:cond delay="0"/>
                            </p:stCondLst>
                            <p:childTnLst>
                              <p:par>
                                <p:cTn id="12" presetID="12" presetClass="entr" presetSubtype="4"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slide(fromBottom)">
                                      <p:cBhvr>
                                        <p:cTn id="14"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4"/>
          <p:cNvSpPr>
            <a:spLocks noChangeArrowheads="1"/>
          </p:cNvSpPr>
          <p:nvPr/>
        </p:nvSpPr>
        <p:spPr bwMode="auto">
          <a:xfrm>
            <a:off x="1466850" y="2754313"/>
            <a:ext cx="7451725" cy="720725"/>
          </a:xfrm>
          <a:prstGeom prst="rect">
            <a:avLst/>
          </a:prstGeom>
          <a:noFill/>
          <a:ln w="9525">
            <a:noFill/>
            <a:miter lim="800000"/>
            <a:headEnd/>
            <a:tailEnd/>
          </a:ln>
        </p:spPr>
        <p:txBody>
          <a:bodyPr anchor="ctr"/>
          <a:lstStyle/>
          <a:p>
            <a:pPr algn="l"/>
            <a:r>
              <a:rPr lang="en-US" altLang="zh-CN" sz="3600">
                <a:solidFill>
                  <a:schemeClr val="bg1"/>
                </a:solidFill>
              </a:rPr>
              <a:t>The Role of Forests in  Climate Change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148"/>
                                        </p:tgtEl>
                                        <p:attrNameLst>
                                          <p:attrName>style.visibility</p:attrName>
                                        </p:attrNameLst>
                                      </p:cBhvr>
                                      <p:to>
                                        <p:strVal val="visible"/>
                                      </p:to>
                                    </p:set>
                                    <p:animEffect transition="in" filter="fade">
                                      <p:cBhvr>
                                        <p:cTn id="7" dur="500"/>
                                        <p:tgtEl>
                                          <p:spTgt spid="6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country GHG incl LUC"/>
          <p:cNvPicPr>
            <a:picLocks noChangeAspect="1" noChangeArrowheads="1"/>
          </p:cNvPicPr>
          <p:nvPr/>
        </p:nvPicPr>
        <p:blipFill>
          <a:blip r:embed="rId3"/>
          <a:srcRect/>
          <a:stretch>
            <a:fillRect/>
          </a:stretch>
        </p:blipFill>
        <p:spPr bwMode="auto">
          <a:xfrm>
            <a:off x="0" y="863600"/>
            <a:ext cx="9380538" cy="4760913"/>
          </a:xfrm>
          <a:prstGeom prst="rect">
            <a:avLst/>
          </a:prstGeom>
          <a:noFill/>
          <a:ln w="9525">
            <a:noFill/>
            <a:miter lim="800000"/>
            <a:headEnd/>
            <a:tailEnd/>
          </a:ln>
        </p:spPr>
      </p:pic>
      <p:sp>
        <p:nvSpPr>
          <p:cNvPr id="21507" name="Text Box 6"/>
          <p:cNvSpPr txBox="1">
            <a:spLocks noChangeArrowheads="1"/>
          </p:cNvSpPr>
          <p:nvPr/>
        </p:nvSpPr>
        <p:spPr bwMode="auto">
          <a:xfrm>
            <a:off x="2081213" y="5491163"/>
            <a:ext cx="1460500" cy="828675"/>
          </a:xfrm>
          <a:prstGeom prst="rect">
            <a:avLst/>
          </a:prstGeom>
          <a:noFill/>
          <a:ln w="9525" algn="ctr">
            <a:noFill/>
            <a:miter lim="800000"/>
            <a:headEnd/>
            <a:tailEnd/>
          </a:ln>
        </p:spPr>
        <p:txBody>
          <a:bodyPr wrap="none" lIns="109728" tIns="109728" rIns="109728" bIns="109728">
            <a:spAutoFit/>
          </a:bodyPr>
          <a:lstStyle/>
          <a:p>
            <a:pPr algn="l"/>
            <a:r>
              <a:rPr lang="en-US" sz="2000" b="1"/>
              <a:t>Low</a:t>
            </a:r>
          </a:p>
          <a:p>
            <a:pPr algn="l"/>
            <a:r>
              <a:rPr lang="en-US" sz="2000" b="1"/>
              <a:t>emissions</a:t>
            </a:r>
          </a:p>
        </p:txBody>
      </p:sp>
      <p:sp>
        <p:nvSpPr>
          <p:cNvPr id="21508" name="Text Box 7"/>
          <p:cNvSpPr txBox="1">
            <a:spLocks noChangeArrowheads="1"/>
          </p:cNvSpPr>
          <p:nvPr/>
        </p:nvSpPr>
        <p:spPr bwMode="auto">
          <a:xfrm>
            <a:off x="206375" y="6084888"/>
            <a:ext cx="3594100" cy="355600"/>
          </a:xfrm>
          <a:prstGeom prst="rect">
            <a:avLst/>
          </a:prstGeom>
          <a:noFill/>
          <a:ln w="9525" algn="ctr">
            <a:noFill/>
            <a:miter lim="800000"/>
            <a:headEnd/>
            <a:tailEnd/>
          </a:ln>
        </p:spPr>
        <p:txBody>
          <a:bodyPr lIns="109728" tIns="109728" rIns="109728" bIns="109728">
            <a:spAutoFit/>
          </a:bodyPr>
          <a:lstStyle/>
          <a:p>
            <a:pPr algn="l">
              <a:spcBef>
                <a:spcPct val="50000"/>
              </a:spcBef>
            </a:pPr>
            <a:r>
              <a:rPr lang="en-US" sz="900"/>
              <a:t>Source: World Resources Institute's CAIT 4.0 database </a:t>
            </a:r>
          </a:p>
        </p:txBody>
      </p:sp>
      <p:sp>
        <p:nvSpPr>
          <p:cNvPr id="21509" name="Text Box 8"/>
          <p:cNvSpPr txBox="1">
            <a:spLocks noChangeArrowheads="1"/>
          </p:cNvSpPr>
          <p:nvPr/>
        </p:nvSpPr>
        <p:spPr bwMode="auto">
          <a:xfrm>
            <a:off x="6056313" y="5624513"/>
            <a:ext cx="1460500" cy="828675"/>
          </a:xfrm>
          <a:prstGeom prst="rect">
            <a:avLst/>
          </a:prstGeom>
          <a:noFill/>
          <a:ln w="9525" algn="ctr">
            <a:noFill/>
            <a:miter lim="800000"/>
            <a:headEnd/>
            <a:tailEnd/>
          </a:ln>
        </p:spPr>
        <p:txBody>
          <a:bodyPr wrap="none" lIns="109728" tIns="109728" rIns="109728" bIns="109728">
            <a:spAutoFit/>
          </a:bodyPr>
          <a:lstStyle/>
          <a:p>
            <a:pPr algn="l"/>
            <a:r>
              <a:rPr lang="en-US" sz="2000" b="1"/>
              <a:t>High</a:t>
            </a:r>
          </a:p>
          <a:p>
            <a:pPr algn="l"/>
            <a:r>
              <a:rPr lang="en-US" sz="2000" b="1"/>
              <a:t>emissions</a:t>
            </a:r>
          </a:p>
        </p:txBody>
      </p:sp>
      <p:sp>
        <p:nvSpPr>
          <p:cNvPr id="21510" name="Rectangle 9"/>
          <p:cNvSpPr>
            <a:spLocks noChangeArrowheads="1"/>
          </p:cNvSpPr>
          <p:nvPr/>
        </p:nvSpPr>
        <p:spPr bwMode="auto">
          <a:xfrm>
            <a:off x="431800" y="233363"/>
            <a:ext cx="8326438" cy="539750"/>
          </a:xfrm>
          <a:prstGeom prst="rect">
            <a:avLst/>
          </a:prstGeom>
          <a:solidFill>
            <a:srgbClr val="006600"/>
          </a:solidFill>
          <a:ln w="9525">
            <a:noFill/>
            <a:miter lim="800000"/>
            <a:headEnd/>
            <a:tailEnd/>
          </a:ln>
        </p:spPr>
        <p:txBody>
          <a:bodyPr wrap="none" anchor="ctr"/>
          <a:lstStyle/>
          <a:p>
            <a:endParaRPr lang="en-US"/>
          </a:p>
        </p:txBody>
      </p:sp>
      <p:sp>
        <p:nvSpPr>
          <p:cNvPr id="21511" name="Rectangle 10"/>
          <p:cNvSpPr>
            <a:spLocks noChangeArrowheads="1"/>
          </p:cNvSpPr>
          <p:nvPr/>
        </p:nvSpPr>
        <p:spPr bwMode="auto">
          <a:xfrm>
            <a:off x="431800" y="279400"/>
            <a:ext cx="6669088" cy="457200"/>
          </a:xfrm>
          <a:prstGeom prst="rect">
            <a:avLst/>
          </a:prstGeom>
          <a:noFill/>
          <a:ln w="9525" algn="ctr">
            <a:noFill/>
            <a:miter lim="800000"/>
            <a:headEnd/>
            <a:tailEnd/>
          </a:ln>
        </p:spPr>
        <p:txBody>
          <a:bodyPr wrap="none">
            <a:spAutoFit/>
          </a:bodyPr>
          <a:lstStyle/>
          <a:p>
            <a:pPr algn="l"/>
            <a:r>
              <a:rPr lang="en-US" altLang="zh-CN" sz="2400" b="1">
                <a:solidFill>
                  <a:schemeClr val="bg1"/>
                </a:solidFill>
              </a:rPr>
              <a:t>Where are greenhouse gases being emitted?</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bwMode="auto">
          <a:xfrm>
            <a:off x="200025" y="908050"/>
            <a:ext cx="8609013" cy="1042988"/>
          </a:xfrm>
          <a:solidFill>
            <a:srgbClr val="FFFFFF"/>
          </a:solid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2800" smtClean="0"/>
              <a:t>The sources of emissions differ across developing versus developed countries</a:t>
            </a:r>
          </a:p>
        </p:txBody>
      </p:sp>
      <p:pic>
        <p:nvPicPr>
          <p:cNvPr id="22531" name="Picture 3"/>
          <p:cNvPicPr>
            <a:picLocks noGrp="1" noChangeAspect="1" noChangeArrowheads="1"/>
          </p:cNvPicPr>
          <p:nvPr>
            <p:ph type="body" idx="1"/>
          </p:nvPr>
        </p:nvPicPr>
        <p:blipFill>
          <a:blip r:embed="rId3"/>
          <a:srcRect t="12122"/>
          <a:stretch>
            <a:fillRect/>
          </a:stretch>
        </p:blipFill>
        <p:spPr bwMode="auto">
          <a:xfrm>
            <a:off x="228600" y="2033588"/>
            <a:ext cx="4343400" cy="2774950"/>
          </a:xfrm>
          <a:noFill/>
          <a:ln>
            <a:miter lim="800000"/>
            <a:headEnd/>
            <a:tailEnd/>
          </a:ln>
        </p:spPr>
      </p:pic>
      <p:pic>
        <p:nvPicPr>
          <p:cNvPr id="117764" name="Picture 4"/>
          <p:cNvPicPr>
            <a:picLocks noChangeAspect="1" noChangeArrowheads="1"/>
          </p:cNvPicPr>
          <p:nvPr/>
        </p:nvPicPr>
        <p:blipFill>
          <a:blip r:embed="rId4"/>
          <a:srcRect r="-897" b="1302"/>
          <a:stretch>
            <a:fillRect/>
          </a:stretch>
        </p:blipFill>
        <p:spPr bwMode="auto">
          <a:xfrm>
            <a:off x="4841875" y="2111375"/>
            <a:ext cx="3854450" cy="2667000"/>
          </a:xfrm>
          <a:prstGeom prst="rect">
            <a:avLst/>
          </a:prstGeom>
          <a:noFill/>
          <a:ln w="9525">
            <a:noFill/>
            <a:miter lim="800000"/>
            <a:headEnd/>
            <a:tailEnd/>
          </a:ln>
        </p:spPr>
      </p:pic>
      <p:sp>
        <p:nvSpPr>
          <p:cNvPr id="117765" name="Oval 5"/>
          <p:cNvSpPr>
            <a:spLocks noChangeArrowheads="1"/>
          </p:cNvSpPr>
          <p:nvPr/>
        </p:nvSpPr>
        <p:spPr bwMode="auto">
          <a:xfrm>
            <a:off x="6642100" y="3698875"/>
            <a:ext cx="1828800" cy="685800"/>
          </a:xfrm>
          <a:prstGeom prst="ellipse">
            <a:avLst/>
          </a:prstGeom>
          <a:noFill/>
          <a:ln w="38100" algn="ctr">
            <a:solidFill>
              <a:srgbClr val="FF0000"/>
            </a:solidFill>
            <a:round/>
            <a:headEnd/>
            <a:tailEnd/>
          </a:ln>
        </p:spPr>
        <p:txBody>
          <a:bodyPr wrap="none" anchor="ctr"/>
          <a:lstStyle/>
          <a:p>
            <a:endParaRPr lang="en-US"/>
          </a:p>
        </p:txBody>
      </p:sp>
      <p:sp>
        <p:nvSpPr>
          <p:cNvPr id="22534" name="Text Box 6"/>
          <p:cNvSpPr txBox="1">
            <a:spLocks noChangeArrowheads="1"/>
          </p:cNvSpPr>
          <p:nvPr/>
        </p:nvSpPr>
        <p:spPr bwMode="auto">
          <a:xfrm>
            <a:off x="254000" y="5013325"/>
            <a:ext cx="3975100" cy="366713"/>
          </a:xfrm>
          <a:prstGeom prst="rect">
            <a:avLst/>
          </a:prstGeom>
          <a:noFill/>
          <a:ln w="3175" algn="ctr">
            <a:noFill/>
            <a:miter lim="800000"/>
            <a:headEnd/>
            <a:tailEnd/>
          </a:ln>
        </p:spPr>
        <p:txBody>
          <a:bodyPr wrap="none">
            <a:spAutoFit/>
          </a:bodyPr>
          <a:lstStyle/>
          <a:p>
            <a:r>
              <a:rPr lang="en-US" sz="1800"/>
              <a:t>Greatest source of GHG = fossil fuels</a:t>
            </a:r>
          </a:p>
        </p:txBody>
      </p:sp>
      <p:sp>
        <p:nvSpPr>
          <p:cNvPr id="117767" name="Text Box 7"/>
          <p:cNvSpPr txBox="1">
            <a:spLocks noChangeArrowheads="1"/>
          </p:cNvSpPr>
          <p:nvPr/>
        </p:nvSpPr>
        <p:spPr bwMode="auto">
          <a:xfrm>
            <a:off x="4751388" y="4922838"/>
            <a:ext cx="4505325" cy="641350"/>
          </a:xfrm>
          <a:prstGeom prst="rect">
            <a:avLst/>
          </a:prstGeom>
          <a:noFill/>
          <a:ln w="3175" algn="ctr">
            <a:noFill/>
            <a:miter lim="800000"/>
            <a:headEnd/>
            <a:tailEnd/>
          </a:ln>
        </p:spPr>
        <p:txBody>
          <a:bodyPr>
            <a:spAutoFit/>
          </a:bodyPr>
          <a:lstStyle/>
          <a:p>
            <a:pPr algn="l"/>
            <a:r>
              <a:rPr lang="en-US" sz="1800"/>
              <a:t>Land use change (deforestation) is a major source (second only to fossil fuels)</a:t>
            </a:r>
          </a:p>
        </p:txBody>
      </p:sp>
      <p:sp>
        <p:nvSpPr>
          <p:cNvPr id="22536" name="Text Box 8"/>
          <p:cNvSpPr txBox="1">
            <a:spLocks noChangeArrowheads="1"/>
          </p:cNvSpPr>
          <p:nvPr/>
        </p:nvSpPr>
        <p:spPr bwMode="auto">
          <a:xfrm>
            <a:off x="90488" y="6002338"/>
            <a:ext cx="4824412" cy="304800"/>
          </a:xfrm>
          <a:prstGeom prst="rect">
            <a:avLst/>
          </a:prstGeom>
          <a:noFill/>
          <a:ln w="3175" algn="ctr">
            <a:noFill/>
            <a:miter lim="800000"/>
            <a:headEnd/>
            <a:tailEnd/>
          </a:ln>
        </p:spPr>
        <p:txBody>
          <a:bodyPr wrap="none">
            <a:spAutoFit/>
          </a:bodyPr>
          <a:lstStyle/>
          <a:p>
            <a:r>
              <a:rPr lang="en-US"/>
              <a:t>Source: World Resource Institute (Navigating the numbers)</a:t>
            </a:r>
          </a:p>
        </p:txBody>
      </p:sp>
      <p:sp>
        <p:nvSpPr>
          <p:cNvPr id="117769" name="Oval 9"/>
          <p:cNvSpPr>
            <a:spLocks noChangeArrowheads="1"/>
          </p:cNvSpPr>
          <p:nvPr/>
        </p:nvSpPr>
        <p:spPr bwMode="auto">
          <a:xfrm>
            <a:off x="2546350" y="3384550"/>
            <a:ext cx="1828800" cy="685800"/>
          </a:xfrm>
          <a:prstGeom prst="ellipse">
            <a:avLst/>
          </a:prstGeom>
          <a:noFill/>
          <a:ln w="38100" algn="ctr">
            <a:solidFill>
              <a:srgbClr val="FF0000"/>
            </a:solidFill>
            <a:round/>
            <a:headEnd/>
            <a:tailEnd/>
          </a:ln>
        </p:spPr>
        <p:txBody>
          <a:bodyPr wrap="none" anchor="ctr"/>
          <a:lstStyle/>
          <a:p>
            <a:endParaRPr lang="en-US"/>
          </a:p>
        </p:txBody>
      </p:sp>
      <p:sp>
        <p:nvSpPr>
          <p:cNvPr id="117770" name="Oval 10"/>
          <p:cNvSpPr>
            <a:spLocks noChangeArrowheads="1"/>
          </p:cNvSpPr>
          <p:nvPr/>
        </p:nvSpPr>
        <p:spPr bwMode="auto">
          <a:xfrm>
            <a:off x="6777038" y="2124075"/>
            <a:ext cx="1828800" cy="685800"/>
          </a:xfrm>
          <a:prstGeom prst="ellipse">
            <a:avLst/>
          </a:prstGeom>
          <a:noFill/>
          <a:ln w="38100" algn="ctr">
            <a:solidFill>
              <a:srgbClr val="FF0000"/>
            </a:solidFill>
            <a:round/>
            <a:headEnd/>
            <a:tailEnd/>
          </a:ln>
        </p:spPr>
        <p:txBody>
          <a:bodyPr wrap="none" anchor="ctr"/>
          <a:lstStyle/>
          <a:p>
            <a:endParaRPr lang="en-US"/>
          </a:p>
        </p:txBody>
      </p:sp>
      <p:sp>
        <p:nvSpPr>
          <p:cNvPr id="22539" name="Rectangle 11"/>
          <p:cNvSpPr>
            <a:spLocks noChangeArrowheads="1"/>
          </p:cNvSpPr>
          <p:nvPr/>
        </p:nvSpPr>
        <p:spPr bwMode="auto">
          <a:xfrm>
            <a:off x="431800" y="233363"/>
            <a:ext cx="8326438" cy="539750"/>
          </a:xfrm>
          <a:prstGeom prst="rect">
            <a:avLst/>
          </a:prstGeom>
          <a:solidFill>
            <a:srgbClr val="006600"/>
          </a:solidFill>
          <a:ln w="9525">
            <a:noFill/>
            <a:miter lim="800000"/>
            <a:headEnd/>
            <a:tailEnd/>
          </a:ln>
        </p:spPr>
        <p:txBody>
          <a:bodyPr wrap="none" anchor="ctr"/>
          <a:lstStyle/>
          <a:p>
            <a:endParaRPr lang="en-US"/>
          </a:p>
        </p:txBody>
      </p:sp>
      <p:sp>
        <p:nvSpPr>
          <p:cNvPr id="22540" name="Rectangle 12"/>
          <p:cNvSpPr>
            <a:spLocks noChangeArrowheads="1"/>
          </p:cNvSpPr>
          <p:nvPr/>
        </p:nvSpPr>
        <p:spPr bwMode="auto">
          <a:xfrm>
            <a:off x="431800" y="279400"/>
            <a:ext cx="3333750" cy="457200"/>
          </a:xfrm>
          <a:prstGeom prst="rect">
            <a:avLst/>
          </a:prstGeom>
          <a:noFill/>
          <a:ln w="9525" algn="ctr">
            <a:noFill/>
            <a:miter lim="800000"/>
            <a:headEnd/>
            <a:tailEnd/>
          </a:ln>
        </p:spPr>
        <p:txBody>
          <a:bodyPr wrap="none">
            <a:spAutoFit/>
          </a:bodyPr>
          <a:lstStyle/>
          <a:p>
            <a:pPr algn="l"/>
            <a:r>
              <a:rPr lang="en-US" altLang="zh-CN" sz="2400" b="1">
                <a:solidFill>
                  <a:schemeClr val="bg1"/>
                </a:solidFill>
              </a:rPr>
              <a:t>Sources of emissions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776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776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777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776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77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765" grpId="0" animBg="1"/>
      <p:bldP spid="117767" grpId="0"/>
      <p:bldP spid="117769" grpId="0" animBg="1"/>
      <p:bldP spid="11777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115859"/>
          <p:cNvPicPr>
            <a:picLocks noChangeAspect="1" noChangeArrowheads="1"/>
          </p:cNvPicPr>
          <p:nvPr/>
        </p:nvPicPr>
        <p:blipFill>
          <a:blip r:embed="rId3"/>
          <a:srcRect/>
          <a:stretch>
            <a:fillRect/>
          </a:stretch>
        </p:blipFill>
        <p:spPr bwMode="auto">
          <a:xfrm>
            <a:off x="5494338" y="1722438"/>
            <a:ext cx="4343400" cy="2924175"/>
          </a:xfrm>
          <a:prstGeom prst="rect">
            <a:avLst/>
          </a:prstGeom>
          <a:noFill/>
          <a:ln w="9525">
            <a:noFill/>
            <a:miter lim="800000"/>
            <a:headEnd/>
            <a:tailEnd/>
          </a:ln>
        </p:spPr>
      </p:pic>
      <p:sp>
        <p:nvSpPr>
          <p:cNvPr id="23555" name="Rectangle 3"/>
          <p:cNvSpPr>
            <a:spLocks noChangeArrowheads="1"/>
          </p:cNvSpPr>
          <p:nvPr/>
        </p:nvSpPr>
        <p:spPr bwMode="auto">
          <a:xfrm>
            <a:off x="206375" y="1719263"/>
            <a:ext cx="2700338" cy="2900362"/>
          </a:xfrm>
          <a:prstGeom prst="rect">
            <a:avLst/>
          </a:prstGeom>
          <a:solidFill>
            <a:srgbClr val="006600"/>
          </a:solidFill>
          <a:ln w="9525" algn="ctr">
            <a:noFill/>
            <a:miter lim="800000"/>
            <a:headEnd/>
            <a:tailEnd/>
          </a:ln>
        </p:spPr>
        <p:txBody>
          <a:bodyPr wrap="none" anchor="ctr"/>
          <a:lstStyle/>
          <a:p>
            <a:endParaRPr lang="en-US"/>
          </a:p>
        </p:txBody>
      </p:sp>
      <p:sp>
        <p:nvSpPr>
          <p:cNvPr id="23556" name="Text Box 4"/>
          <p:cNvSpPr txBox="1">
            <a:spLocks noChangeArrowheads="1"/>
          </p:cNvSpPr>
          <p:nvPr/>
        </p:nvSpPr>
        <p:spPr bwMode="auto">
          <a:xfrm>
            <a:off x="144463" y="2168525"/>
            <a:ext cx="1090612" cy="461963"/>
          </a:xfrm>
          <a:prstGeom prst="rect">
            <a:avLst/>
          </a:prstGeom>
          <a:noFill/>
          <a:ln w="9525">
            <a:noFill/>
            <a:miter lim="800000"/>
            <a:headEnd/>
            <a:tailEnd/>
          </a:ln>
        </p:spPr>
        <p:txBody>
          <a:bodyPr wrap="none">
            <a:spAutoFit/>
          </a:bodyPr>
          <a:lstStyle/>
          <a:p>
            <a:pPr algn="l"/>
            <a:r>
              <a:rPr lang="es-ES" sz="2400" u="sng">
                <a:solidFill>
                  <a:schemeClr val="bg1"/>
                </a:solidFill>
              </a:rPr>
              <a:t>Part 3:</a:t>
            </a:r>
            <a:endParaRPr lang="es-ES" altLang="zh-CN" sz="2400" u="sng">
              <a:solidFill>
                <a:schemeClr val="bg1"/>
              </a:solidFill>
            </a:endParaRPr>
          </a:p>
        </p:txBody>
      </p:sp>
      <p:sp>
        <p:nvSpPr>
          <p:cNvPr id="23557" name="Rectangle 5"/>
          <p:cNvSpPr>
            <a:spLocks noChangeArrowheads="1"/>
          </p:cNvSpPr>
          <p:nvPr/>
        </p:nvSpPr>
        <p:spPr bwMode="auto">
          <a:xfrm>
            <a:off x="250825" y="2933700"/>
            <a:ext cx="2700338" cy="1006475"/>
          </a:xfrm>
          <a:prstGeom prst="rect">
            <a:avLst/>
          </a:prstGeom>
          <a:noFill/>
          <a:ln w="9525" algn="ctr">
            <a:noFill/>
            <a:miter lim="800000"/>
            <a:headEnd/>
            <a:tailEnd/>
          </a:ln>
        </p:spPr>
        <p:txBody>
          <a:bodyPr>
            <a:spAutoFit/>
          </a:bodyPr>
          <a:lstStyle/>
          <a:p>
            <a:pPr algn="l"/>
            <a:r>
              <a:rPr lang="es-ES" altLang="zh-CN" sz="2000" b="1">
                <a:solidFill>
                  <a:schemeClr val="bg1"/>
                </a:solidFill>
              </a:rPr>
              <a:t>Forests in the global carbon cycle</a:t>
            </a:r>
          </a:p>
          <a:p>
            <a:pPr algn="l"/>
            <a:endParaRPr lang="es-ES" altLang="zh-CN" sz="2000" b="1">
              <a:solidFill>
                <a:schemeClr val="bg1"/>
              </a:solidFill>
            </a:endParaRPr>
          </a:p>
        </p:txBody>
      </p:sp>
      <p:pic>
        <p:nvPicPr>
          <p:cNvPr id="23558" name="Picture 6" descr="huracan"/>
          <p:cNvPicPr>
            <a:picLocks noChangeAspect="1" noChangeArrowheads="1"/>
          </p:cNvPicPr>
          <p:nvPr/>
        </p:nvPicPr>
        <p:blipFill>
          <a:blip r:embed="rId4"/>
          <a:srcRect/>
          <a:stretch>
            <a:fillRect/>
          </a:stretch>
        </p:blipFill>
        <p:spPr bwMode="auto">
          <a:xfrm>
            <a:off x="2995613" y="1722438"/>
            <a:ext cx="2884487" cy="29225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431800" y="233363"/>
            <a:ext cx="8326438" cy="539750"/>
          </a:xfrm>
          <a:prstGeom prst="rect">
            <a:avLst/>
          </a:prstGeom>
          <a:solidFill>
            <a:srgbClr val="006600"/>
          </a:solidFill>
          <a:ln w="9525">
            <a:noFill/>
            <a:miter lim="800000"/>
            <a:headEnd/>
            <a:tailEnd/>
          </a:ln>
        </p:spPr>
        <p:txBody>
          <a:bodyPr wrap="none" anchor="ctr"/>
          <a:lstStyle/>
          <a:p>
            <a:endParaRPr lang="en-US"/>
          </a:p>
        </p:txBody>
      </p:sp>
      <p:sp>
        <p:nvSpPr>
          <p:cNvPr id="24579" name="Rectangle 3"/>
          <p:cNvSpPr>
            <a:spLocks noChangeArrowheads="1"/>
          </p:cNvSpPr>
          <p:nvPr/>
        </p:nvSpPr>
        <p:spPr bwMode="auto">
          <a:xfrm>
            <a:off x="431800" y="279400"/>
            <a:ext cx="4886325" cy="461963"/>
          </a:xfrm>
          <a:prstGeom prst="rect">
            <a:avLst/>
          </a:prstGeom>
          <a:noFill/>
          <a:ln w="9525" algn="ctr">
            <a:noFill/>
            <a:miter lim="800000"/>
            <a:headEnd/>
            <a:tailEnd/>
          </a:ln>
        </p:spPr>
        <p:txBody>
          <a:bodyPr wrap="none">
            <a:spAutoFit/>
          </a:bodyPr>
          <a:lstStyle/>
          <a:p>
            <a:pPr algn="l"/>
            <a:r>
              <a:rPr lang="en-US" altLang="zh-CN" sz="2400" b="1">
                <a:solidFill>
                  <a:schemeClr val="bg1"/>
                </a:solidFill>
              </a:rPr>
              <a:t>Forests Store and Emit Carbon</a:t>
            </a:r>
          </a:p>
        </p:txBody>
      </p:sp>
      <p:sp>
        <p:nvSpPr>
          <p:cNvPr id="24580" name="Rectangle 6"/>
          <p:cNvSpPr>
            <a:spLocks noChangeArrowheads="1"/>
          </p:cNvSpPr>
          <p:nvPr/>
        </p:nvSpPr>
        <p:spPr bwMode="auto">
          <a:xfrm>
            <a:off x="0" y="0"/>
            <a:ext cx="9144000" cy="457200"/>
          </a:xfrm>
          <a:prstGeom prst="rect">
            <a:avLst/>
          </a:prstGeom>
          <a:noFill/>
          <a:ln w="9525" algn="ctr">
            <a:noFill/>
            <a:miter lim="800000"/>
            <a:headEnd/>
            <a:tailEnd/>
          </a:ln>
        </p:spPr>
        <p:txBody>
          <a:bodyPr wrap="none" anchor="ctr">
            <a:spAutoFit/>
          </a:bodyPr>
          <a:lstStyle/>
          <a:p>
            <a:endParaRPr lang="en-US"/>
          </a:p>
        </p:txBody>
      </p:sp>
      <p:pic>
        <p:nvPicPr>
          <p:cNvPr id="24581" name="Picture 2"/>
          <p:cNvPicPr>
            <a:picLocks noChangeAspect="1" noChangeArrowheads="1"/>
          </p:cNvPicPr>
          <p:nvPr/>
        </p:nvPicPr>
        <p:blipFill>
          <a:blip r:embed="rId3"/>
          <a:srcRect/>
          <a:stretch>
            <a:fillRect/>
          </a:stretch>
        </p:blipFill>
        <p:spPr bwMode="auto">
          <a:xfrm>
            <a:off x="215900" y="1117600"/>
            <a:ext cx="8586788" cy="4806950"/>
          </a:xfrm>
          <a:prstGeom prst="rect">
            <a:avLst/>
          </a:prstGeom>
          <a:noFill/>
          <a:ln w="9525" algn="ctr">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ChangeArrowheads="1"/>
          </p:cNvSpPr>
          <p:nvPr/>
        </p:nvSpPr>
        <p:spPr bwMode="auto">
          <a:xfrm>
            <a:off x="4930775" y="831850"/>
            <a:ext cx="3816350" cy="504825"/>
          </a:xfrm>
          <a:prstGeom prst="rect">
            <a:avLst/>
          </a:prstGeom>
          <a:solidFill>
            <a:schemeClr val="tx1"/>
          </a:solidFill>
          <a:ln w="9525">
            <a:solidFill>
              <a:schemeClr val="tx1"/>
            </a:solidFill>
            <a:miter lim="800000"/>
            <a:headEnd/>
            <a:tailEnd/>
          </a:ln>
        </p:spPr>
        <p:txBody>
          <a:bodyPr wrap="none" anchor="ctr"/>
          <a:lstStyle/>
          <a:p>
            <a:endParaRPr lang="en-US">
              <a:solidFill>
                <a:schemeClr val="bg1"/>
              </a:solidFill>
            </a:endParaRPr>
          </a:p>
        </p:txBody>
      </p:sp>
      <p:sp>
        <p:nvSpPr>
          <p:cNvPr id="25603" name="Rectangle 3"/>
          <p:cNvSpPr>
            <a:spLocks noChangeArrowheads="1"/>
          </p:cNvSpPr>
          <p:nvPr/>
        </p:nvSpPr>
        <p:spPr bwMode="auto">
          <a:xfrm>
            <a:off x="4930775" y="1384300"/>
            <a:ext cx="3816350" cy="288925"/>
          </a:xfrm>
          <a:prstGeom prst="rect">
            <a:avLst/>
          </a:prstGeom>
          <a:solidFill>
            <a:srgbClr val="006600"/>
          </a:solidFill>
          <a:ln w="9525">
            <a:solidFill>
              <a:srgbClr val="DDDDDD"/>
            </a:solidFill>
            <a:miter lim="800000"/>
            <a:headEnd/>
            <a:tailEnd/>
          </a:ln>
        </p:spPr>
        <p:txBody>
          <a:bodyPr wrap="none" anchor="ctr"/>
          <a:lstStyle/>
          <a:p>
            <a:endParaRPr lang="en-US"/>
          </a:p>
        </p:txBody>
      </p:sp>
      <p:sp>
        <p:nvSpPr>
          <p:cNvPr id="25604" name="Rectangle 4"/>
          <p:cNvSpPr>
            <a:spLocks noChangeArrowheads="1"/>
          </p:cNvSpPr>
          <p:nvPr/>
        </p:nvSpPr>
        <p:spPr bwMode="auto">
          <a:xfrm>
            <a:off x="1601788" y="827088"/>
            <a:ext cx="3284537" cy="846137"/>
          </a:xfrm>
          <a:prstGeom prst="rect">
            <a:avLst/>
          </a:prstGeom>
          <a:solidFill>
            <a:srgbClr val="006600"/>
          </a:solidFill>
          <a:ln w="9525">
            <a:noFill/>
            <a:miter lim="800000"/>
            <a:headEnd/>
            <a:tailEnd/>
          </a:ln>
        </p:spPr>
        <p:txBody>
          <a:bodyPr wrap="none" anchor="ctr"/>
          <a:lstStyle/>
          <a:p>
            <a:endParaRPr lang="en-US"/>
          </a:p>
        </p:txBody>
      </p:sp>
      <p:sp>
        <p:nvSpPr>
          <p:cNvPr id="25605" name="Rectangle 5"/>
          <p:cNvSpPr>
            <a:spLocks noChangeArrowheads="1"/>
          </p:cNvSpPr>
          <p:nvPr/>
        </p:nvSpPr>
        <p:spPr bwMode="auto">
          <a:xfrm>
            <a:off x="412750" y="1808163"/>
            <a:ext cx="5780088" cy="4411662"/>
          </a:xfrm>
          <a:prstGeom prst="rect">
            <a:avLst/>
          </a:prstGeom>
          <a:noFill/>
          <a:ln w="9525">
            <a:solidFill>
              <a:srgbClr val="DDDDDD"/>
            </a:solidFill>
            <a:miter lim="800000"/>
            <a:headEnd/>
            <a:tailEnd/>
          </a:ln>
        </p:spPr>
        <p:txBody>
          <a:bodyPr wrap="none" anchor="ctr"/>
          <a:lstStyle/>
          <a:p>
            <a:endParaRPr lang="en-US"/>
          </a:p>
        </p:txBody>
      </p:sp>
      <p:sp>
        <p:nvSpPr>
          <p:cNvPr id="25606" name="Text Box 6"/>
          <p:cNvSpPr txBox="1">
            <a:spLocks noChangeArrowheads="1"/>
          </p:cNvSpPr>
          <p:nvPr/>
        </p:nvSpPr>
        <p:spPr bwMode="auto">
          <a:xfrm>
            <a:off x="5786438" y="927100"/>
            <a:ext cx="2228850" cy="336550"/>
          </a:xfrm>
          <a:prstGeom prst="rect">
            <a:avLst/>
          </a:prstGeom>
          <a:noFill/>
          <a:ln w="9525">
            <a:noFill/>
            <a:miter lim="800000"/>
            <a:headEnd/>
            <a:tailEnd/>
          </a:ln>
        </p:spPr>
        <p:txBody>
          <a:bodyPr wrap="none">
            <a:spAutoFit/>
          </a:bodyPr>
          <a:lstStyle/>
          <a:p>
            <a:pPr algn="l"/>
            <a:r>
              <a:rPr lang="nl-BE" altLang="zh-CN" sz="1600" b="1">
                <a:solidFill>
                  <a:schemeClr val="bg1"/>
                </a:solidFill>
              </a:rPr>
              <a:t>Forest area by biome</a:t>
            </a:r>
            <a:endParaRPr lang="nl-NL" sz="1600" b="1">
              <a:solidFill>
                <a:schemeClr val="bg1"/>
              </a:solidFill>
            </a:endParaRPr>
          </a:p>
        </p:txBody>
      </p:sp>
      <p:graphicFrame>
        <p:nvGraphicFramePr>
          <p:cNvPr id="296967" name="Group 7"/>
          <p:cNvGraphicFramePr>
            <a:graphicFrameLocks noGrp="1"/>
          </p:cNvGraphicFramePr>
          <p:nvPr/>
        </p:nvGraphicFramePr>
        <p:xfrm>
          <a:off x="6372225" y="1398588"/>
          <a:ext cx="2257742" cy="3050540"/>
        </p:xfrm>
        <a:graphic>
          <a:graphicData uri="http://schemas.openxmlformats.org/drawingml/2006/table">
            <a:tbl>
              <a:tblPr/>
              <a:tblGrid>
                <a:gridCol w="208280"/>
                <a:gridCol w="1031875"/>
                <a:gridCol w="407987"/>
                <a:gridCol w="609600"/>
              </a:tblGrid>
              <a:tr h="2444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charset="0"/>
                        <a:ea typeface="宋体" charset="-122"/>
                      </a:endParaRPr>
                    </a:p>
                  </a:txBody>
                  <a:tcPr anchor="b" horzOverflow="overflow">
                    <a:lnL cap="flat">
                      <a:noFill/>
                    </a:lnL>
                    <a:lnR>
                      <a:noFill/>
                    </a:lnR>
                    <a:lnT cap="flat">
                      <a:noFill/>
                    </a:lnT>
                    <a:lnB>
                      <a:noFill/>
                    </a:lnB>
                    <a:lnTlToBr>
                      <a:noFill/>
                    </a:lnTlToBr>
                    <a:lnBlToTr>
                      <a:noFill/>
                    </a:lnBlToTr>
                    <a:noFill/>
                  </a:tcPr>
                </a:tc>
                <a:tc gridSpan="3">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nl-NL" sz="1600" b="1" i="0" u="none" strike="noStrike" cap="none" normalizeH="0" baseline="0" smtClean="0">
                          <a:ln>
                            <a:noFill/>
                          </a:ln>
                          <a:solidFill>
                            <a:schemeClr val="bg1"/>
                          </a:solidFill>
                          <a:effectLst/>
                          <a:latin typeface="Arial" charset="0"/>
                          <a:ea typeface="宋体" charset="-122"/>
                          <a:cs typeface="Arial" charset="0"/>
                        </a:rPr>
                        <a:t>Area forest cover</a:t>
                      </a:r>
                      <a:endParaRPr kumimoji="0" lang="nl-NL" sz="1600" b="1" i="0" u="none" strike="noStrike" cap="none" normalizeH="0" baseline="0" smtClean="0">
                        <a:ln>
                          <a:noFill/>
                        </a:ln>
                        <a:solidFill>
                          <a:schemeClr val="bg1"/>
                        </a:solidFill>
                        <a:effectLst/>
                        <a:latin typeface="Arial" charset="0"/>
                        <a:ea typeface="宋体" charset="-122"/>
                      </a:endParaRPr>
                    </a:p>
                  </a:txBody>
                  <a:tcPr anchor="b" horzOverflow="overflow">
                    <a:lnL>
                      <a:noFill/>
                    </a:lnL>
                    <a:lnR cap="flat">
                      <a:noFill/>
                    </a:lnR>
                    <a:lnT cap="flat">
                      <a:noFill/>
                    </a:lnT>
                    <a:lnB>
                      <a:noFill/>
                    </a:lnB>
                    <a:lnTlToBr>
                      <a:noFill/>
                    </a:lnTlToBr>
                    <a:lnBlToTr>
                      <a:noFill/>
                    </a:lnBlToTr>
                    <a:noFill/>
                  </a:tcPr>
                </a:tc>
                <a:tc hMerge="1">
                  <a:txBody>
                    <a:bodyPr/>
                    <a:lstStyle/>
                    <a:p>
                      <a:endParaRPr lang="en-US"/>
                    </a:p>
                  </a:txBody>
                  <a:tcPr/>
                </a:tc>
                <a:tc hMerge="1">
                  <a:txBody>
                    <a:bodyPr/>
                    <a:lstStyle/>
                    <a:p>
                      <a:endParaRPr lang="en-US"/>
                    </a:p>
                  </a:txBody>
                  <a:tcPr/>
                </a:tc>
              </a:tr>
              <a:tr h="244475">
                <a:tc gridSpan="3">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nl-NL" sz="900" b="0" i="0" u="none" strike="noStrike" cap="none" normalizeH="0" baseline="0" smtClean="0">
                        <a:ln>
                          <a:noFill/>
                        </a:ln>
                        <a:solidFill>
                          <a:schemeClr val="tx1"/>
                        </a:solidFill>
                        <a:effectLst/>
                        <a:latin typeface="Arial" charset="0"/>
                        <a:ea typeface="宋体" charset="-122"/>
                      </a:endParaRPr>
                    </a:p>
                  </a:txBody>
                  <a:tcPr anchor="b" horzOverflow="overflow">
                    <a:lnL cap="flat">
                      <a:noFill/>
                    </a:lnL>
                    <a:lnR>
                      <a:noFill/>
                    </a:lnR>
                    <a:lnT>
                      <a:noFill/>
                    </a:lnT>
                    <a:lnB>
                      <a:noFill/>
                    </a:lnB>
                    <a:lnTlToBr>
                      <a:noFill/>
                    </a:lnTlToBr>
                    <a:lnBlToTr>
                      <a:noFill/>
                    </a:lnBlToTr>
                    <a:noFill/>
                  </a:tcPr>
                </a:tc>
                <a:tc hMerge="1">
                  <a:txBody>
                    <a:bodyPr/>
                    <a:lstStyle/>
                    <a:p>
                      <a:endParaRPr lang="en-US"/>
                    </a:p>
                  </a:txBody>
                  <a:tcPr/>
                </a:tc>
                <a:tc hMerge="1">
                  <a:txBody>
                    <a:bodyPr/>
                    <a:lstStyle/>
                    <a:p>
                      <a:endParaRPr lang="en-US"/>
                    </a:p>
                  </a:txBody>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endParaRPr kumimoji="0" lang="nl-NL" sz="900" b="0" i="0" u="none" strike="noStrike" cap="none" normalizeH="0" baseline="0" smtClean="0">
                        <a:ln>
                          <a:noFill/>
                        </a:ln>
                        <a:solidFill>
                          <a:schemeClr val="tx1"/>
                        </a:solidFill>
                        <a:effectLst/>
                        <a:latin typeface="Arial" charset="0"/>
                        <a:ea typeface="宋体" charset="-122"/>
                      </a:endParaRPr>
                    </a:p>
                  </a:txBody>
                  <a:tcPr anchor="b" horzOverflow="overflow">
                    <a:lnL>
                      <a:noFill/>
                    </a:lnL>
                    <a:lnR cap="flat">
                      <a:noFill/>
                    </a:lnR>
                    <a:lnT>
                      <a:noFill/>
                    </a:lnT>
                    <a:lnB>
                      <a:noFill/>
                    </a:lnB>
                    <a:lnTlToBr>
                      <a:noFill/>
                    </a:lnTlToBr>
                    <a:lnBlToTr>
                      <a:noFill/>
                    </a:lnBlToTr>
                    <a:noFill/>
                  </a:tcPr>
                </a:tc>
              </a:tr>
              <a:tr h="244475">
                <a:tc gridSpan="3">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nl-NL" sz="900" b="0" i="0" u="none" strike="noStrike" cap="none" normalizeH="0" baseline="0" smtClean="0">
                        <a:ln>
                          <a:noFill/>
                        </a:ln>
                        <a:solidFill>
                          <a:schemeClr val="tx1"/>
                        </a:solidFill>
                        <a:effectLst/>
                        <a:latin typeface="Arial" charset="0"/>
                        <a:ea typeface="宋体" charset="-122"/>
                      </a:endParaRPr>
                    </a:p>
                  </a:txBody>
                  <a:tcPr anchor="b" horzOverflow="overflow">
                    <a:lnL cap="flat">
                      <a:noFill/>
                    </a:lnL>
                    <a:lnR>
                      <a:noFill/>
                    </a:lnR>
                    <a:lnT>
                      <a:noFill/>
                    </a:lnT>
                    <a:lnB>
                      <a:noFill/>
                    </a:lnB>
                    <a:lnTlToBr>
                      <a:noFill/>
                    </a:lnTlToBr>
                    <a:lnBlToTr>
                      <a:noFill/>
                    </a:lnBlToTr>
                    <a:noFill/>
                  </a:tcPr>
                </a:tc>
                <a:tc hMerge="1">
                  <a:txBody>
                    <a:bodyPr/>
                    <a:lstStyle/>
                    <a:p>
                      <a:endParaRPr lang="en-US"/>
                    </a:p>
                  </a:txBody>
                  <a:tcPr/>
                </a:tc>
                <a:tc hMerge="1">
                  <a:txBody>
                    <a:bodyPr/>
                    <a:lstStyle/>
                    <a:p>
                      <a:endParaRPr lang="en-US"/>
                    </a:p>
                  </a:txBody>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endParaRPr kumimoji="0" lang="nl-NL" sz="900" b="0" i="0" u="none" strike="noStrike" cap="none" normalizeH="0" baseline="0" smtClean="0">
                        <a:ln>
                          <a:noFill/>
                        </a:ln>
                        <a:solidFill>
                          <a:schemeClr val="tx1"/>
                        </a:solidFill>
                        <a:effectLst/>
                        <a:latin typeface="Arial" charset="0"/>
                        <a:ea typeface="宋体" charset="-122"/>
                      </a:endParaRPr>
                    </a:p>
                  </a:txBody>
                  <a:tcPr anchor="b" horzOverflow="overflow">
                    <a:lnL>
                      <a:noFill/>
                    </a:lnL>
                    <a:lnR cap="flat">
                      <a:noFill/>
                    </a:lnR>
                    <a:lnT>
                      <a:noFill/>
                    </a:lnT>
                    <a:lnB>
                      <a:noFill/>
                    </a:lnB>
                    <a:lnTlToBr>
                      <a:noFill/>
                    </a:lnTlToBr>
                    <a:lnBlToTr>
                      <a:noFill/>
                    </a:lnBlToTr>
                    <a:noFill/>
                  </a:tcPr>
                </a:tc>
              </a:tr>
              <a:tr h="244475">
                <a:tc gridSpan="2">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nl-NL" altLang="zh-CN" sz="1600" b="0" i="0" u="none" strike="noStrike" cap="none" normalizeH="0" baseline="0" smtClean="0">
                          <a:ln>
                            <a:noFill/>
                          </a:ln>
                          <a:solidFill>
                            <a:schemeClr val="tx1"/>
                          </a:solidFill>
                          <a:effectLst/>
                          <a:latin typeface="Arial" charset="0"/>
                          <a:ea typeface="宋体" charset="-122"/>
                          <a:cs typeface="Arial" charset="0"/>
                        </a:rPr>
                        <a:t>Tropical</a:t>
                      </a:r>
                      <a:endParaRPr kumimoji="0" lang="nl-NL" sz="1600" b="0" i="0" u="none" strike="noStrike" cap="none" normalizeH="0" baseline="0" smtClean="0">
                        <a:ln>
                          <a:noFill/>
                        </a:ln>
                        <a:solidFill>
                          <a:schemeClr val="tx1"/>
                        </a:solidFill>
                        <a:effectLst/>
                        <a:latin typeface="Arial" charset="0"/>
                        <a:ea typeface="宋体" charset="-122"/>
                      </a:endParaRPr>
                    </a:p>
                  </a:txBody>
                  <a:tcPr anchor="b" horzOverflow="overflow">
                    <a:lnL cap="flat">
                      <a:noFill/>
                    </a:lnL>
                    <a:lnR>
                      <a:noFill/>
                    </a:lnR>
                    <a:lnT>
                      <a:noFill/>
                    </a:lnT>
                    <a:lnB>
                      <a:noFill/>
                    </a:lnB>
                    <a:lnTlToBr>
                      <a:noFill/>
                    </a:lnTlToBr>
                    <a:lnBlToTr>
                      <a:noFill/>
                    </a:lnBlToTr>
                    <a:noFill/>
                  </a:tcPr>
                </a:tc>
                <a:tc hMerge="1">
                  <a:txBody>
                    <a:bodyPr/>
                    <a:lstStyle/>
                    <a:p>
                      <a:endParaRPr lang="en-US"/>
                    </a:p>
                  </a:txBody>
                  <a:tcPr/>
                </a:tc>
                <a:tc gridSpan="2">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nl-NL" altLang="zh-CN" sz="1600" b="0" i="0" u="none" strike="noStrike" cap="none" normalizeH="0" baseline="0" smtClean="0">
                          <a:ln>
                            <a:noFill/>
                          </a:ln>
                          <a:solidFill>
                            <a:schemeClr val="tx1"/>
                          </a:solidFill>
                          <a:effectLst/>
                          <a:latin typeface="Arial" charset="0"/>
                          <a:ea typeface="宋体" charset="-122"/>
                          <a:cs typeface="Arial" charset="0"/>
                        </a:rPr>
                        <a:t>16~17 M km2</a:t>
                      </a:r>
                      <a:endParaRPr kumimoji="0" lang="nl-NL" sz="1600" b="0" i="0" u="none" strike="noStrike" cap="none" normalizeH="0" baseline="0" smtClean="0">
                        <a:ln>
                          <a:noFill/>
                        </a:ln>
                        <a:solidFill>
                          <a:schemeClr val="tx1"/>
                        </a:solidFill>
                        <a:effectLst/>
                        <a:latin typeface="Arial" charset="0"/>
                        <a:ea typeface="宋体" charset="-122"/>
                      </a:endParaRPr>
                    </a:p>
                  </a:txBody>
                  <a:tcPr anchor="b" horzOverflow="overflow">
                    <a:lnL>
                      <a:noFill/>
                    </a:lnL>
                    <a:lnR cap="flat">
                      <a:noFill/>
                    </a:lnR>
                    <a:lnT>
                      <a:noFill/>
                    </a:lnT>
                    <a:lnB>
                      <a:noFill/>
                    </a:lnB>
                    <a:lnTlToBr>
                      <a:noFill/>
                    </a:lnTlToBr>
                    <a:lnBlToTr>
                      <a:noFill/>
                    </a:lnBlToTr>
                    <a:noFill/>
                  </a:tcPr>
                </a:tc>
                <a:tc hMerge="1">
                  <a:txBody>
                    <a:bodyPr/>
                    <a:lstStyle/>
                    <a:p>
                      <a:endParaRPr lang="en-US"/>
                    </a:p>
                  </a:txBody>
                  <a:tcPr/>
                </a:tc>
              </a:tr>
              <a:tr h="244475">
                <a:tc gridSpan="2">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nl-NL" sz="1000" b="0" i="0" u="none" strike="noStrike" cap="none" normalizeH="0" baseline="0" smtClean="0">
                        <a:ln>
                          <a:noFill/>
                        </a:ln>
                        <a:solidFill>
                          <a:schemeClr val="tx1"/>
                        </a:solidFill>
                        <a:effectLst/>
                        <a:latin typeface="Arial" charset="0"/>
                        <a:ea typeface="宋体" charset="-122"/>
                      </a:endParaRPr>
                    </a:p>
                  </a:txBody>
                  <a:tcPr anchor="b" horzOverflow="overflow">
                    <a:lnL cap="flat">
                      <a:noFill/>
                    </a:lnL>
                    <a:lnR>
                      <a:noFill/>
                    </a:lnR>
                    <a:lnT>
                      <a:noFill/>
                    </a:lnT>
                    <a:lnB>
                      <a:noFill/>
                    </a:lnB>
                    <a:lnTlToBr>
                      <a:noFill/>
                    </a:lnTlToBr>
                    <a:lnBlToTr>
                      <a:noFill/>
                    </a:lnBlToTr>
                    <a:noFill/>
                  </a:tcPr>
                </a:tc>
                <a:tc hMerge="1">
                  <a:txBody>
                    <a:bodyPr/>
                    <a:lstStyle/>
                    <a:p>
                      <a:endParaRPr lang="en-US"/>
                    </a:p>
                  </a:txBody>
                  <a:tcPr/>
                </a:tc>
                <a:tc gridSpan="2">
                  <a:txBody>
                    <a:bodyPr/>
                    <a:lstStyle/>
                    <a:p>
                      <a:pPr marL="0" marR="0" lvl="0" indent="0" algn="r" defTabSz="914400" rtl="0" eaLnBrk="1" fontAlgn="b" latinLnBrk="0" hangingPunct="1">
                        <a:lnSpc>
                          <a:spcPct val="100000"/>
                        </a:lnSpc>
                        <a:spcBef>
                          <a:spcPct val="0"/>
                        </a:spcBef>
                        <a:spcAft>
                          <a:spcPct val="0"/>
                        </a:spcAft>
                        <a:buClrTx/>
                        <a:buSzTx/>
                        <a:buFontTx/>
                        <a:buNone/>
                        <a:tabLst/>
                      </a:pPr>
                      <a:endParaRPr kumimoji="0" lang="nl-NL" sz="1000" b="0" i="0" u="none" strike="noStrike" cap="none" normalizeH="0" baseline="0" smtClean="0">
                        <a:ln>
                          <a:noFill/>
                        </a:ln>
                        <a:solidFill>
                          <a:schemeClr val="tx1"/>
                        </a:solidFill>
                        <a:effectLst/>
                        <a:latin typeface="Arial" charset="0"/>
                        <a:ea typeface="宋体" charset="-122"/>
                      </a:endParaRPr>
                    </a:p>
                  </a:txBody>
                  <a:tcPr anchor="b" horzOverflow="overflow">
                    <a:lnL>
                      <a:noFill/>
                    </a:lnL>
                    <a:lnR cap="flat">
                      <a:noFill/>
                    </a:lnR>
                    <a:lnT>
                      <a:noFill/>
                    </a:lnT>
                    <a:lnB>
                      <a:noFill/>
                    </a:lnB>
                    <a:lnTlToBr>
                      <a:noFill/>
                    </a:lnTlToBr>
                    <a:lnBlToTr>
                      <a:noFill/>
                    </a:lnBlToTr>
                    <a:noFill/>
                  </a:tcPr>
                </a:tc>
                <a:tc hMerge="1">
                  <a:txBody>
                    <a:bodyPr/>
                    <a:lstStyle/>
                    <a:p>
                      <a:endParaRPr lang="en-US"/>
                    </a:p>
                  </a:txBody>
                  <a:tcPr/>
                </a:tc>
              </a:tr>
              <a:tr h="244475">
                <a:tc gridSpan="2">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nl-NL" altLang="zh-CN" sz="1600" b="0" i="0" u="none" strike="noStrike" cap="none" normalizeH="0" baseline="0" smtClean="0">
                          <a:ln>
                            <a:noFill/>
                          </a:ln>
                          <a:solidFill>
                            <a:schemeClr val="tx1"/>
                          </a:solidFill>
                          <a:effectLst/>
                          <a:latin typeface="Arial" charset="0"/>
                          <a:ea typeface="宋体" charset="-122"/>
                          <a:cs typeface="Arial" charset="0"/>
                        </a:rPr>
                        <a:t>Temperate</a:t>
                      </a:r>
                      <a:endParaRPr kumimoji="0" lang="nl-NL" sz="1600" b="0" i="0" u="none" strike="noStrike" cap="none" normalizeH="0" baseline="0" smtClean="0">
                        <a:ln>
                          <a:noFill/>
                        </a:ln>
                        <a:solidFill>
                          <a:schemeClr val="tx1"/>
                        </a:solidFill>
                        <a:effectLst/>
                        <a:latin typeface="Arial" charset="0"/>
                        <a:ea typeface="宋体" charset="-122"/>
                      </a:endParaRPr>
                    </a:p>
                  </a:txBody>
                  <a:tcPr anchor="b" horzOverflow="overflow">
                    <a:lnL cap="flat">
                      <a:noFill/>
                    </a:lnL>
                    <a:lnR>
                      <a:noFill/>
                    </a:lnR>
                    <a:lnT>
                      <a:noFill/>
                    </a:lnT>
                    <a:lnB>
                      <a:noFill/>
                    </a:lnB>
                    <a:lnTlToBr>
                      <a:noFill/>
                    </a:lnTlToBr>
                    <a:lnBlToTr>
                      <a:noFill/>
                    </a:lnBlToTr>
                    <a:noFill/>
                  </a:tcPr>
                </a:tc>
                <a:tc hMerge="1">
                  <a:txBody>
                    <a:bodyPr/>
                    <a:lstStyle/>
                    <a:p>
                      <a:endParaRPr lang="en-US"/>
                    </a:p>
                  </a:txBody>
                  <a:tcPr/>
                </a:tc>
                <a:tc gridSpan="2">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nl-NL" altLang="zh-CN" sz="1600" b="0" i="0" u="none" strike="noStrike" cap="none" normalizeH="0" baseline="0" smtClean="0">
                          <a:ln>
                            <a:noFill/>
                          </a:ln>
                          <a:solidFill>
                            <a:schemeClr val="tx1"/>
                          </a:solidFill>
                          <a:effectLst/>
                          <a:latin typeface="Arial" charset="0"/>
                          <a:ea typeface="宋体" charset="-122"/>
                          <a:cs typeface="Arial" charset="0"/>
                        </a:rPr>
                        <a:t>9~10 M km2</a:t>
                      </a:r>
                      <a:endParaRPr kumimoji="0" lang="nl-NL" sz="1600" b="0" i="0" u="none" strike="noStrike" cap="none" normalizeH="0" baseline="0" smtClean="0">
                        <a:ln>
                          <a:noFill/>
                        </a:ln>
                        <a:solidFill>
                          <a:schemeClr val="tx1"/>
                        </a:solidFill>
                        <a:effectLst/>
                        <a:latin typeface="Arial" charset="0"/>
                        <a:ea typeface="宋体" charset="-122"/>
                      </a:endParaRPr>
                    </a:p>
                  </a:txBody>
                  <a:tcPr anchor="b" horzOverflow="overflow">
                    <a:lnL>
                      <a:noFill/>
                    </a:lnL>
                    <a:lnR cap="flat">
                      <a:noFill/>
                    </a:lnR>
                    <a:lnT>
                      <a:noFill/>
                    </a:lnT>
                    <a:lnB>
                      <a:noFill/>
                    </a:lnB>
                    <a:lnTlToBr>
                      <a:noFill/>
                    </a:lnTlToBr>
                    <a:lnBlToTr>
                      <a:noFill/>
                    </a:lnBlToTr>
                    <a:noFill/>
                  </a:tcPr>
                </a:tc>
                <a:tc hMerge="1">
                  <a:txBody>
                    <a:bodyPr/>
                    <a:lstStyle/>
                    <a:p>
                      <a:endParaRPr lang="en-US"/>
                    </a:p>
                  </a:txBody>
                  <a:tcPr/>
                </a:tc>
              </a:tr>
              <a:tr h="244475">
                <a:tc gridSpan="2">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nl-NL" sz="1000" b="0" i="0" u="none" strike="noStrike" cap="none" normalizeH="0" baseline="0" smtClean="0">
                        <a:ln>
                          <a:noFill/>
                        </a:ln>
                        <a:solidFill>
                          <a:schemeClr val="tx1"/>
                        </a:solidFill>
                        <a:effectLst/>
                        <a:latin typeface="Arial" charset="0"/>
                        <a:ea typeface="宋体" charset="-122"/>
                      </a:endParaRPr>
                    </a:p>
                  </a:txBody>
                  <a:tcPr anchor="b" horzOverflow="overflow">
                    <a:lnL cap="flat">
                      <a:noFill/>
                    </a:lnL>
                    <a:lnR>
                      <a:noFill/>
                    </a:lnR>
                    <a:lnT>
                      <a:noFill/>
                    </a:lnT>
                    <a:lnB>
                      <a:noFill/>
                    </a:lnB>
                    <a:lnTlToBr>
                      <a:noFill/>
                    </a:lnTlToBr>
                    <a:lnBlToTr>
                      <a:noFill/>
                    </a:lnBlToTr>
                    <a:noFill/>
                  </a:tcPr>
                </a:tc>
                <a:tc hMerge="1">
                  <a:txBody>
                    <a:bodyPr/>
                    <a:lstStyle/>
                    <a:p>
                      <a:endParaRPr lang="en-US"/>
                    </a:p>
                  </a:txBody>
                  <a:tcPr/>
                </a:tc>
                <a:tc gridSpan="2">
                  <a:txBody>
                    <a:bodyPr/>
                    <a:lstStyle/>
                    <a:p>
                      <a:pPr marL="0" marR="0" lvl="0" indent="0" algn="r" defTabSz="914400" rtl="0" eaLnBrk="1" fontAlgn="b" latinLnBrk="0" hangingPunct="1">
                        <a:lnSpc>
                          <a:spcPct val="100000"/>
                        </a:lnSpc>
                        <a:spcBef>
                          <a:spcPct val="0"/>
                        </a:spcBef>
                        <a:spcAft>
                          <a:spcPct val="0"/>
                        </a:spcAft>
                        <a:buClrTx/>
                        <a:buSzTx/>
                        <a:buFontTx/>
                        <a:buNone/>
                        <a:tabLst/>
                      </a:pPr>
                      <a:endParaRPr kumimoji="0" lang="nl-NL" sz="1000" b="0" i="0" u="none" strike="noStrike" cap="none" normalizeH="0" baseline="0" smtClean="0">
                        <a:ln>
                          <a:noFill/>
                        </a:ln>
                        <a:solidFill>
                          <a:schemeClr val="tx1"/>
                        </a:solidFill>
                        <a:effectLst/>
                        <a:latin typeface="Arial" charset="0"/>
                        <a:ea typeface="宋体" charset="-122"/>
                      </a:endParaRPr>
                    </a:p>
                  </a:txBody>
                  <a:tcPr anchor="b" horzOverflow="overflow">
                    <a:lnL>
                      <a:noFill/>
                    </a:lnL>
                    <a:lnR cap="flat">
                      <a:noFill/>
                    </a:lnR>
                    <a:lnT>
                      <a:noFill/>
                    </a:lnT>
                    <a:lnB>
                      <a:noFill/>
                    </a:lnB>
                    <a:lnTlToBr>
                      <a:noFill/>
                    </a:lnTlToBr>
                    <a:lnBlToTr>
                      <a:noFill/>
                    </a:lnBlToTr>
                    <a:noFill/>
                  </a:tcPr>
                </a:tc>
                <a:tc hMerge="1">
                  <a:txBody>
                    <a:bodyPr/>
                    <a:lstStyle/>
                    <a:p>
                      <a:endParaRPr lang="en-US"/>
                    </a:p>
                  </a:txBody>
                  <a:tcPr/>
                </a:tc>
              </a:tr>
              <a:tr h="244475">
                <a:tc gridSpan="2">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nl-NL" altLang="zh-CN" sz="1600" b="0" i="0" u="none" strike="noStrike" cap="none" normalizeH="0" baseline="0" smtClean="0">
                          <a:ln>
                            <a:noFill/>
                          </a:ln>
                          <a:solidFill>
                            <a:schemeClr val="tx1"/>
                          </a:solidFill>
                          <a:effectLst/>
                          <a:latin typeface="Arial" charset="0"/>
                          <a:ea typeface="宋体" charset="-122"/>
                          <a:cs typeface="Arial" charset="0"/>
                        </a:rPr>
                        <a:t>Boreal</a:t>
                      </a:r>
                      <a:endParaRPr kumimoji="0" lang="nl-NL" sz="1600" b="0" i="0" u="none" strike="noStrike" cap="none" normalizeH="0" baseline="0" smtClean="0">
                        <a:ln>
                          <a:noFill/>
                        </a:ln>
                        <a:solidFill>
                          <a:schemeClr val="tx1"/>
                        </a:solidFill>
                        <a:effectLst/>
                        <a:latin typeface="Arial" charset="0"/>
                        <a:ea typeface="宋体" charset="-122"/>
                      </a:endParaRPr>
                    </a:p>
                  </a:txBody>
                  <a:tcPr anchor="b" horzOverflow="overflow">
                    <a:lnL cap="flat">
                      <a:noFill/>
                    </a:lnL>
                    <a:lnR>
                      <a:noFill/>
                    </a:lnR>
                    <a:lnT>
                      <a:noFill/>
                    </a:lnT>
                    <a:lnB cap="flat">
                      <a:noFill/>
                    </a:lnB>
                    <a:lnTlToBr>
                      <a:noFill/>
                    </a:lnTlToBr>
                    <a:lnBlToTr>
                      <a:noFill/>
                    </a:lnBlToTr>
                    <a:noFill/>
                  </a:tcPr>
                </a:tc>
                <a:tc hMerge="1">
                  <a:txBody>
                    <a:bodyPr/>
                    <a:lstStyle/>
                    <a:p>
                      <a:endParaRPr lang="en-US"/>
                    </a:p>
                  </a:txBody>
                  <a:tcPr/>
                </a:tc>
                <a:tc gridSpan="2">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nl-NL" altLang="zh-CN" sz="1600" b="0" i="0" u="none" strike="noStrike" cap="none" normalizeH="0" baseline="0" smtClean="0">
                          <a:ln>
                            <a:noFill/>
                          </a:ln>
                          <a:solidFill>
                            <a:schemeClr val="tx1"/>
                          </a:solidFill>
                          <a:effectLst/>
                          <a:latin typeface="Arial" charset="0"/>
                          <a:ea typeface="宋体" charset="-122"/>
                          <a:cs typeface="Arial" charset="0"/>
                        </a:rPr>
                        <a:t>15~16 M km2</a:t>
                      </a:r>
                      <a:endParaRPr kumimoji="0" lang="nl-NL" sz="1600" b="0" i="0" u="none" strike="noStrike" cap="none" normalizeH="0" baseline="0" smtClean="0">
                        <a:ln>
                          <a:noFill/>
                        </a:ln>
                        <a:solidFill>
                          <a:schemeClr val="tx1"/>
                        </a:solidFill>
                        <a:effectLst/>
                        <a:latin typeface="Arial" charset="0"/>
                        <a:ea typeface="宋体" charset="-122"/>
                      </a:endParaRPr>
                    </a:p>
                  </a:txBody>
                  <a:tcPr anchor="b" horzOverflow="overflow">
                    <a:lnL>
                      <a:noFill/>
                    </a:lnL>
                    <a:lnR cap="flat">
                      <a:noFill/>
                    </a:lnR>
                    <a:lnT>
                      <a:noFill/>
                    </a:lnT>
                    <a:lnB cap="flat">
                      <a:noFill/>
                    </a:lnB>
                    <a:lnTlToBr>
                      <a:noFill/>
                    </a:lnTlToBr>
                    <a:lnBlToTr>
                      <a:noFill/>
                    </a:lnBlToTr>
                    <a:noFill/>
                  </a:tcPr>
                </a:tc>
                <a:tc hMerge="1">
                  <a:txBody>
                    <a:bodyPr/>
                    <a:lstStyle/>
                    <a:p>
                      <a:endParaRPr lang="en-US"/>
                    </a:p>
                  </a:txBody>
                  <a:tcPr/>
                </a:tc>
              </a:tr>
            </a:tbl>
          </a:graphicData>
        </a:graphic>
      </p:graphicFrame>
      <p:sp>
        <p:nvSpPr>
          <p:cNvPr id="25624" name="Rectangle 28"/>
          <p:cNvSpPr>
            <a:spLocks noChangeArrowheads="1"/>
          </p:cNvSpPr>
          <p:nvPr/>
        </p:nvSpPr>
        <p:spPr bwMode="auto">
          <a:xfrm>
            <a:off x="6281738" y="1808163"/>
            <a:ext cx="2465387" cy="4411662"/>
          </a:xfrm>
          <a:prstGeom prst="rect">
            <a:avLst/>
          </a:prstGeom>
          <a:noFill/>
          <a:ln w="9525">
            <a:solidFill>
              <a:srgbClr val="DDDDDD"/>
            </a:solidFill>
            <a:miter lim="800000"/>
            <a:headEnd/>
            <a:tailEnd/>
          </a:ln>
        </p:spPr>
        <p:txBody>
          <a:bodyPr wrap="none" anchor="ctr"/>
          <a:lstStyle/>
          <a:p>
            <a:endParaRPr lang="en-US"/>
          </a:p>
        </p:txBody>
      </p:sp>
      <p:sp>
        <p:nvSpPr>
          <p:cNvPr id="25625" name="Text Box 29"/>
          <p:cNvSpPr txBox="1">
            <a:spLocks noChangeArrowheads="1"/>
          </p:cNvSpPr>
          <p:nvPr/>
        </p:nvSpPr>
        <p:spPr bwMode="auto">
          <a:xfrm>
            <a:off x="341313" y="323850"/>
            <a:ext cx="5256212" cy="457200"/>
          </a:xfrm>
          <a:prstGeom prst="rect">
            <a:avLst/>
          </a:prstGeom>
          <a:noFill/>
          <a:ln w="9525">
            <a:noFill/>
            <a:miter lim="800000"/>
            <a:headEnd/>
            <a:tailEnd/>
          </a:ln>
        </p:spPr>
        <p:txBody>
          <a:bodyPr>
            <a:spAutoFit/>
          </a:bodyPr>
          <a:lstStyle/>
          <a:p>
            <a:pPr algn="l"/>
            <a:r>
              <a:rPr lang="nl-BE" altLang="zh-CN" sz="2400"/>
              <a:t>Extent of forests globally</a:t>
            </a:r>
            <a:endParaRPr lang="nl-NL" sz="2400"/>
          </a:p>
        </p:txBody>
      </p:sp>
      <p:pic>
        <p:nvPicPr>
          <p:cNvPr id="25626" name="Picture 30" descr="2849183_5b83794138"/>
          <p:cNvPicPr>
            <a:picLocks noChangeAspect="1" noChangeArrowheads="1"/>
          </p:cNvPicPr>
          <p:nvPr/>
        </p:nvPicPr>
        <p:blipFill>
          <a:blip r:embed="rId3"/>
          <a:srcRect l="33311" b="1306"/>
          <a:stretch>
            <a:fillRect/>
          </a:stretch>
        </p:blipFill>
        <p:spPr bwMode="auto">
          <a:xfrm>
            <a:off x="431800" y="830263"/>
            <a:ext cx="1125538" cy="842962"/>
          </a:xfrm>
          <a:prstGeom prst="rect">
            <a:avLst/>
          </a:prstGeom>
          <a:noFill/>
          <a:ln w="9525">
            <a:noFill/>
            <a:miter lim="800000"/>
            <a:headEnd/>
            <a:tailEnd/>
          </a:ln>
        </p:spPr>
      </p:pic>
      <p:sp>
        <p:nvSpPr>
          <p:cNvPr id="25627" name="Text Box 31"/>
          <p:cNvSpPr txBox="1">
            <a:spLocks noChangeArrowheads="1"/>
          </p:cNvSpPr>
          <p:nvPr/>
        </p:nvSpPr>
        <p:spPr bwMode="auto">
          <a:xfrm>
            <a:off x="1646238" y="954088"/>
            <a:ext cx="3149600" cy="581025"/>
          </a:xfrm>
          <a:prstGeom prst="rect">
            <a:avLst/>
          </a:prstGeom>
          <a:noFill/>
          <a:ln w="9525">
            <a:noFill/>
            <a:miter lim="800000"/>
            <a:headEnd/>
            <a:tailEnd/>
          </a:ln>
        </p:spPr>
        <p:txBody>
          <a:bodyPr>
            <a:spAutoFit/>
          </a:bodyPr>
          <a:lstStyle/>
          <a:p>
            <a:pPr algn="l"/>
            <a:r>
              <a:rPr lang="nl-BE" altLang="zh-CN" sz="1600" b="1">
                <a:solidFill>
                  <a:schemeClr val="bg1"/>
                </a:solidFill>
              </a:rPr>
              <a:t>30% of earth’s land surface is forest   (4 billion hectares)</a:t>
            </a:r>
            <a:endParaRPr lang="nl-NL" sz="1600" b="1">
              <a:solidFill>
                <a:schemeClr val="bg1"/>
              </a:solidFill>
            </a:endParaRPr>
          </a:p>
        </p:txBody>
      </p:sp>
      <p:pic>
        <p:nvPicPr>
          <p:cNvPr id="25628" name="Picture 32"/>
          <p:cNvPicPr>
            <a:picLocks noChangeAspect="1" noChangeArrowheads="1"/>
          </p:cNvPicPr>
          <p:nvPr/>
        </p:nvPicPr>
        <p:blipFill>
          <a:blip r:embed="rId4"/>
          <a:srcRect/>
          <a:stretch>
            <a:fillRect/>
          </a:stretch>
        </p:blipFill>
        <p:spPr bwMode="auto">
          <a:xfrm>
            <a:off x="476250" y="1933575"/>
            <a:ext cx="5581650" cy="3910013"/>
          </a:xfrm>
          <a:prstGeom prst="rect">
            <a:avLst/>
          </a:prstGeom>
          <a:noFill/>
          <a:ln w="9525" algn="ctr">
            <a:noFill/>
            <a:miter lim="800000"/>
            <a:headEnd/>
            <a:tailEnd/>
          </a:ln>
        </p:spPr>
      </p:pic>
      <p:sp>
        <p:nvSpPr>
          <p:cNvPr id="25629" name="Rectangle 33"/>
          <p:cNvSpPr>
            <a:spLocks noChangeArrowheads="1"/>
          </p:cNvSpPr>
          <p:nvPr/>
        </p:nvSpPr>
        <p:spPr bwMode="auto">
          <a:xfrm>
            <a:off x="5837238" y="6454775"/>
            <a:ext cx="2701925" cy="214313"/>
          </a:xfrm>
          <a:prstGeom prst="rect">
            <a:avLst/>
          </a:prstGeom>
          <a:noFill/>
          <a:ln w="9525" algn="ctr">
            <a:noFill/>
            <a:miter lim="800000"/>
            <a:headEnd/>
            <a:tailEnd/>
          </a:ln>
        </p:spPr>
        <p:txBody>
          <a:bodyPr wrap="none">
            <a:spAutoFit/>
          </a:bodyPr>
          <a:lstStyle/>
          <a:p>
            <a:pPr>
              <a:spcBef>
                <a:spcPct val="30000"/>
              </a:spcBef>
            </a:pPr>
            <a:r>
              <a:rPr lang="en-GB" sz="800"/>
              <a:t>Source: </a:t>
            </a:r>
            <a:r>
              <a:rPr lang="en-GB" sz="800" i="1"/>
              <a:t>G. B.  Bonan  Science  320, 1444 -1449 (2008)</a:t>
            </a:r>
            <a:endParaRPr lang="en-US" sz="800" i="1"/>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3"/>
          <a:srcRect/>
          <a:stretch>
            <a:fillRect/>
          </a:stretch>
        </p:blipFill>
        <p:spPr bwMode="auto">
          <a:xfrm>
            <a:off x="387350" y="2006600"/>
            <a:ext cx="5670550" cy="3943350"/>
          </a:xfrm>
          <a:prstGeom prst="rect">
            <a:avLst/>
          </a:prstGeom>
          <a:noFill/>
          <a:ln w="9525" algn="ctr">
            <a:noFill/>
            <a:miter lim="800000"/>
            <a:headEnd/>
            <a:tailEnd/>
          </a:ln>
        </p:spPr>
      </p:pic>
      <p:sp>
        <p:nvSpPr>
          <p:cNvPr id="26627" name="Rectangle 3"/>
          <p:cNvSpPr>
            <a:spLocks noChangeArrowheads="1"/>
          </p:cNvSpPr>
          <p:nvPr/>
        </p:nvSpPr>
        <p:spPr bwMode="auto">
          <a:xfrm>
            <a:off x="4930775" y="831850"/>
            <a:ext cx="3816350" cy="504825"/>
          </a:xfrm>
          <a:prstGeom prst="rect">
            <a:avLst/>
          </a:prstGeom>
          <a:solidFill>
            <a:schemeClr val="tx1"/>
          </a:solidFill>
          <a:ln w="9525">
            <a:solidFill>
              <a:schemeClr val="tx1"/>
            </a:solidFill>
            <a:miter lim="800000"/>
            <a:headEnd/>
            <a:tailEnd/>
          </a:ln>
        </p:spPr>
        <p:txBody>
          <a:bodyPr wrap="none" anchor="ctr"/>
          <a:lstStyle/>
          <a:p>
            <a:endParaRPr lang="en-US">
              <a:solidFill>
                <a:schemeClr val="bg1"/>
              </a:solidFill>
            </a:endParaRPr>
          </a:p>
        </p:txBody>
      </p:sp>
      <p:sp>
        <p:nvSpPr>
          <p:cNvPr id="26628" name="Rectangle 4"/>
          <p:cNvSpPr>
            <a:spLocks noChangeArrowheads="1"/>
          </p:cNvSpPr>
          <p:nvPr/>
        </p:nvSpPr>
        <p:spPr bwMode="auto">
          <a:xfrm>
            <a:off x="4930775" y="1384300"/>
            <a:ext cx="3816350" cy="288925"/>
          </a:xfrm>
          <a:prstGeom prst="rect">
            <a:avLst/>
          </a:prstGeom>
          <a:solidFill>
            <a:srgbClr val="006600"/>
          </a:solidFill>
          <a:ln w="9525">
            <a:solidFill>
              <a:srgbClr val="DDDDDD"/>
            </a:solidFill>
            <a:miter lim="800000"/>
            <a:headEnd/>
            <a:tailEnd/>
          </a:ln>
        </p:spPr>
        <p:txBody>
          <a:bodyPr wrap="none" anchor="ctr"/>
          <a:lstStyle/>
          <a:p>
            <a:endParaRPr lang="en-US"/>
          </a:p>
        </p:txBody>
      </p:sp>
      <p:sp>
        <p:nvSpPr>
          <p:cNvPr id="26629" name="Rectangle 5"/>
          <p:cNvSpPr>
            <a:spLocks noChangeArrowheads="1"/>
          </p:cNvSpPr>
          <p:nvPr/>
        </p:nvSpPr>
        <p:spPr bwMode="auto">
          <a:xfrm>
            <a:off x="1601788" y="827088"/>
            <a:ext cx="3284537" cy="846137"/>
          </a:xfrm>
          <a:prstGeom prst="rect">
            <a:avLst/>
          </a:prstGeom>
          <a:solidFill>
            <a:srgbClr val="006600"/>
          </a:solidFill>
          <a:ln w="9525">
            <a:noFill/>
            <a:miter lim="800000"/>
            <a:headEnd/>
            <a:tailEnd/>
          </a:ln>
        </p:spPr>
        <p:txBody>
          <a:bodyPr wrap="none" anchor="ctr"/>
          <a:lstStyle/>
          <a:p>
            <a:endParaRPr lang="en-US"/>
          </a:p>
        </p:txBody>
      </p:sp>
      <p:sp>
        <p:nvSpPr>
          <p:cNvPr id="26630" name="Rectangle 6"/>
          <p:cNvSpPr>
            <a:spLocks noChangeArrowheads="1"/>
          </p:cNvSpPr>
          <p:nvPr/>
        </p:nvSpPr>
        <p:spPr bwMode="auto">
          <a:xfrm>
            <a:off x="412750" y="1808163"/>
            <a:ext cx="5780088" cy="4411662"/>
          </a:xfrm>
          <a:prstGeom prst="rect">
            <a:avLst/>
          </a:prstGeom>
          <a:noFill/>
          <a:ln w="9525">
            <a:solidFill>
              <a:srgbClr val="DDDDDD"/>
            </a:solidFill>
            <a:miter lim="800000"/>
            <a:headEnd/>
            <a:tailEnd/>
          </a:ln>
        </p:spPr>
        <p:txBody>
          <a:bodyPr wrap="none" anchor="ctr"/>
          <a:lstStyle/>
          <a:p>
            <a:endParaRPr lang="en-US"/>
          </a:p>
        </p:txBody>
      </p:sp>
      <p:sp>
        <p:nvSpPr>
          <p:cNvPr id="26631" name="Text Box 7"/>
          <p:cNvSpPr txBox="1">
            <a:spLocks noChangeArrowheads="1"/>
          </p:cNvSpPr>
          <p:nvPr/>
        </p:nvSpPr>
        <p:spPr bwMode="auto">
          <a:xfrm>
            <a:off x="5786438" y="927100"/>
            <a:ext cx="2430462" cy="336550"/>
          </a:xfrm>
          <a:prstGeom prst="rect">
            <a:avLst/>
          </a:prstGeom>
          <a:noFill/>
          <a:ln w="9525">
            <a:noFill/>
            <a:miter lim="800000"/>
            <a:headEnd/>
            <a:tailEnd/>
          </a:ln>
        </p:spPr>
        <p:txBody>
          <a:bodyPr wrap="none">
            <a:spAutoFit/>
          </a:bodyPr>
          <a:lstStyle/>
          <a:p>
            <a:pPr algn="l"/>
            <a:r>
              <a:rPr lang="nl-BE" altLang="zh-CN" sz="1600" b="1">
                <a:solidFill>
                  <a:schemeClr val="bg1"/>
                </a:solidFill>
              </a:rPr>
              <a:t>Carbon stock by biome</a:t>
            </a:r>
            <a:endParaRPr lang="nl-NL" sz="1600" b="1">
              <a:solidFill>
                <a:schemeClr val="bg1"/>
              </a:solidFill>
            </a:endParaRPr>
          </a:p>
        </p:txBody>
      </p:sp>
      <p:graphicFrame>
        <p:nvGraphicFramePr>
          <p:cNvPr id="299016" name="Group 8"/>
          <p:cNvGraphicFramePr>
            <a:graphicFrameLocks noGrp="1"/>
          </p:cNvGraphicFramePr>
          <p:nvPr/>
        </p:nvGraphicFramePr>
        <p:xfrm>
          <a:off x="6372225" y="1398588"/>
          <a:ext cx="2232025" cy="2033271"/>
        </p:xfrm>
        <a:graphic>
          <a:graphicData uri="http://schemas.openxmlformats.org/drawingml/2006/table">
            <a:tbl>
              <a:tblPr/>
              <a:tblGrid>
                <a:gridCol w="585788"/>
                <a:gridCol w="900112"/>
                <a:gridCol w="182563"/>
                <a:gridCol w="563562"/>
              </a:tblGrid>
              <a:tr h="2317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charset="0"/>
                        <a:ea typeface="宋体" charset="-122"/>
                      </a:endParaRPr>
                    </a:p>
                  </a:txBody>
                  <a:tcPr anchor="b" horzOverflow="overflow">
                    <a:lnL cap="flat">
                      <a:noFill/>
                    </a:lnL>
                    <a:lnR>
                      <a:noFill/>
                    </a:lnR>
                    <a:lnT cap="flat">
                      <a:noFill/>
                    </a:lnT>
                    <a:lnB>
                      <a:noFill/>
                    </a:lnB>
                    <a:lnTlToBr>
                      <a:noFill/>
                    </a:lnTlToBr>
                    <a:lnBlToTr>
                      <a:noFill/>
                    </a:lnBlToTr>
                    <a:noFill/>
                  </a:tcPr>
                </a:tc>
                <a:tc gridSpan="3">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nl-NL" sz="1600" b="1" i="0" u="none" strike="noStrike" cap="none" normalizeH="0" baseline="0" smtClean="0">
                          <a:ln>
                            <a:noFill/>
                          </a:ln>
                          <a:solidFill>
                            <a:schemeClr val="bg1"/>
                          </a:solidFill>
                          <a:effectLst/>
                          <a:latin typeface="Arial" charset="0"/>
                          <a:ea typeface="宋体" charset="-122"/>
                          <a:cs typeface="Arial" charset="0"/>
                        </a:rPr>
                        <a:t>% terrestrial C</a:t>
                      </a:r>
                      <a:endParaRPr kumimoji="0" lang="nl-NL" sz="1600" b="1" i="0" u="none" strike="noStrike" cap="none" normalizeH="0" baseline="0" smtClean="0">
                        <a:ln>
                          <a:noFill/>
                        </a:ln>
                        <a:solidFill>
                          <a:schemeClr val="bg1"/>
                        </a:solidFill>
                        <a:effectLst/>
                        <a:latin typeface="Arial" charset="0"/>
                        <a:ea typeface="宋体" charset="-122"/>
                      </a:endParaRPr>
                    </a:p>
                  </a:txBody>
                  <a:tcPr anchor="b" horzOverflow="overflow">
                    <a:lnL>
                      <a:noFill/>
                    </a:lnL>
                    <a:lnR cap="flat">
                      <a:noFill/>
                    </a:lnR>
                    <a:lnT cap="flat">
                      <a:noFill/>
                    </a:lnT>
                    <a:lnB>
                      <a:noFill/>
                    </a:lnB>
                    <a:lnTlToBr>
                      <a:noFill/>
                    </a:lnTlToBr>
                    <a:lnBlToTr>
                      <a:noFill/>
                    </a:lnBlToTr>
                    <a:noFill/>
                  </a:tcPr>
                </a:tc>
                <a:tc hMerge="1">
                  <a:txBody>
                    <a:bodyPr/>
                    <a:lstStyle/>
                    <a:p>
                      <a:endParaRPr lang="en-US"/>
                    </a:p>
                  </a:txBody>
                  <a:tcPr/>
                </a:tc>
                <a:tc hMerge="1">
                  <a:txBody>
                    <a:bodyPr/>
                    <a:lstStyle/>
                    <a:p>
                      <a:endParaRPr lang="en-US"/>
                    </a:p>
                  </a:txBody>
                  <a:tcPr/>
                </a:tc>
              </a:tr>
              <a:tr h="230188">
                <a:tc gridSpan="3">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nl-NL" sz="800" b="0" i="0" u="none" strike="noStrike" cap="none" normalizeH="0" baseline="0" smtClean="0">
                        <a:ln>
                          <a:noFill/>
                        </a:ln>
                        <a:solidFill>
                          <a:schemeClr val="tx1"/>
                        </a:solidFill>
                        <a:effectLst/>
                        <a:latin typeface="Arial" charset="0"/>
                        <a:ea typeface="宋体" charset="-122"/>
                      </a:endParaRPr>
                    </a:p>
                  </a:txBody>
                  <a:tcPr anchor="b" horzOverflow="overflow">
                    <a:lnL cap="flat">
                      <a:noFill/>
                    </a:lnL>
                    <a:lnR>
                      <a:noFill/>
                    </a:lnR>
                    <a:lnT>
                      <a:noFill/>
                    </a:lnT>
                    <a:lnB>
                      <a:noFill/>
                    </a:lnB>
                    <a:lnTlToBr>
                      <a:noFill/>
                    </a:lnTlToBr>
                    <a:lnBlToTr>
                      <a:noFill/>
                    </a:lnBlToTr>
                    <a:noFill/>
                  </a:tcPr>
                </a:tc>
                <a:tc hMerge="1">
                  <a:txBody>
                    <a:bodyPr/>
                    <a:lstStyle/>
                    <a:p>
                      <a:endParaRPr lang="en-US"/>
                    </a:p>
                  </a:txBody>
                  <a:tcPr/>
                </a:tc>
                <a:tc hMerge="1">
                  <a:txBody>
                    <a:bodyPr/>
                    <a:lstStyle/>
                    <a:p>
                      <a:endParaRPr lang="en-US"/>
                    </a:p>
                  </a:txBody>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endParaRPr kumimoji="0" lang="nl-NL" sz="800" b="0" i="0" u="none" strike="noStrike" cap="none" normalizeH="0" baseline="0" smtClean="0">
                        <a:ln>
                          <a:noFill/>
                        </a:ln>
                        <a:solidFill>
                          <a:schemeClr val="tx1"/>
                        </a:solidFill>
                        <a:effectLst/>
                        <a:latin typeface="Arial" charset="0"/>
                        <a:ea typeface="宋体" charset="-122"/>
                      </a:endParaRPr>
                    </a:p>
                  </a:txBody>
                  <a:tcPr anchor="b" horzOverflow="overflow">
                    <a:lnL>
                      <a:noFill/>
                    </a:lnL>
                    <a:lnR cap="flat">
                      <a:noFill/>
                    </a:lnR>
                    <a:lnT>
                      <a:noFill/>
                    </a:lnT>
                    <a:lnB>
                      <a:noFill/>
                    </a:lnB>
                    <a:lnTlToBr>
                      <a:noFill/>
                    </a:lnTlToBr>
                    <a:lnBlToTr>
                      <a:noFill/>
                    </a:lnBlToTr>
                    <a:noFill/>
                  </a:tcPr>
                </a:tc>
              </a:tr>
              <a:tr h="231775">
                <a:tc gridSpan="2">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nl-NL" altLang="zh-CN" sz="1600" b="0" i="0" u="none" strike="noStrike" cap="none" normalizeH="0" baseline="0" smtClean="0">
                          <a:ln>
                            <a:noFill/>
                          </a:ln>
                          <a:solidFill>
                            <a:schemeClr val="tx1"/>
                          </a:solidFill>
                          <a:effectLst/>
                          <a:latin typeface="Arial" charset="0"/>
                          <a:ea typeface="宋体" charset="-122"/>
                          <a:cs typeface="Arial" charset="0"/>
                        </a:rPr>
                        <a:t>Tropical</a:t>
                      </a:r>
                      <a:endParaRPr kumimoji="0" lang="nl-NL" sz="1600" b="0" i="0" u="none" strike="noStrike" cap="none" normalizeH="0" baseline="0" smtClean="0">
                        <a:ln>
                          <a:noFill/>
                        </a:ln>
                        <a:solidFill>
                          <a:schemeClr val="tx1"/>
                        </a:solidFill>
                        <a:effectLst/>
                        <a:latin typeface="Arial" charset="0"/>
                        <a:ea typeface="宋体" charset="-122"/>
                      </a:endParaRPr>
                    </a:p>
                  </a:txBody>
                  <a:tcPr anchor="b" horzOverflow="overflow">
                    <a:lnL cap="flat">
                      <a:noFill/>
                    </a:lnL>
                    <a:lnR>
                      <a:noFill/>
                    </a:lnR>
                    <a:lnT>
                      <a:noFill/>
                    </a:lnT>
                    <a:lnB>
                      <a:noFill/>
                    </a:lnB>
                    <a:lnTlToBr>
                      <a:noFill/>
                    </a:lnTlToBr>
                    <a:lnBlToTr>
                      <a:noFill/>
                    </a:lnBlToTr>
                    <a:noFill/>
                  </a:tcPr>
                </a:tc>
                <a:tc hMerge="1">
                  <a:txBody>
                    <a:bodyPr/>
                    <a:lstStyle/>
                    <a:p>
                      <a:endParaRPr lang="en-US"/>
                    </a:p>
                  </a:txBody>
                  <a:tcPr/>
                </a:tc>
                <a:tc gridSpan="2">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nl-NL" altLang="zh-CN" sz="1600" b="0" i="0" u="none" strike="noStrike" cap="none" normalizeH="0" baseline="0" smtClean="0">
                          <a:ln>
                            <a:noFill/>
                          </a:ln>
                          <a:solidFill>
                            <a:schemeClr val="tx1"/>
                          </a:solidFill>
                          <a:effectLst/>
                          <a:latin typeface="Arial" charset="0"/>
                          <a:ea typeface="宋体" charset="-122"/>
                          <a:cs typeface="Arial" charset="0"/>
                        </a:rPr>
                        <a:t>~25%</a:t>
                      </a:r>
                      <a:endParaRPr kumimoji="0" lang="nl-NL" sz="1600" b="0" i="0" u="none" strike="noStrike" cap="none" normalizeH="0" baseline="0" smtClean="0">
                        <a:ln>
                          <a:noFill/>
                        </a:ln>
                        <a:solidFill>
                          <a:schemeClr val="tx1"/>
                        </a:solidFill>
                        <a:effectLst/>
                        <a:latin typeface="Arial" charset="0"/>
                        <a:ea typeface="宋体" charset="-122"/>
                        <a:cs typeface="Arial" charset="0"/>
                      </a:endParaRPr>
                    </a:p>
                  </a:txBody>
                  <a:tcPr anchor="b" horzOverflow="overflow">
                    <a:lnL>
                      <a:noFill/>
                    </a:lnL>
                    <a:lnR cap="flat">
                      <a:noFill/>
                    </a:lnR>
                    <a:lnT>
                      <a:noFill/>
                    </a:lnT>
                    <a:lnB>
                      <a:noFill/>
                    </a:lnB>
                    <a:lnTlToBr>
                      <a:noFill/>
                    </a:lnTlToBr>
                    <a:lnBlToTr>
                      <a:noFill/>
                    </a:lnBlToTr>
                    <a:noFill/>
                  </a:tcPr>
                </a:tc>
                <a:tc hMerge="1">
                  <a:txBody>
                    <a:bodyPr/>
                    <a:lstStyle/>
                    <a:p>
                      <a:endParaRPr lang="en-US"/>
                    </a:p>
                  </a:txBody>
                  <a:tcPr/>
                </a:tc>
              </a:tr>
              <a:tr h="231775">
                <a:tc gridSpan="2">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nl-NL" sz="800" b="0" i="0" u="none" strike="noStrike" cap="none" normalizeH="0" baseline="0" smtClean="0">
                        <a:ln>
                          <a:noFill/>
                        </a:ln>
                        <a:solidFill>
                          <a:schemeClr val="tx1"/>
                        </a:solidFill>
                        <a:effectLst/>
                        <a:latin typeface="Arial" charset="0"/>
                        <a:ea typeface="宋体" charset="-122"/>
                      </a:endParaRPr>
                    </a:p>
                  </a:txBody>
                  <a:tcPr anchor="b" horzOverflow="overflow">
                    <a:lnL cap="flat">
                      <a:noFill/>
                    </a:lnL>
                    <a:lnR>
                      <a:noFill/>
                    </a:lnR>
                    <a:lnT>
                      <a:noFill/>
                    </a:lnT>
                    <a:lnB>
                      <a:noFill/>
                    </a:lnB>
                    <a:lnTlToBr>
                      <a:noFill/>
                    </a:lnTlToBr>
                    <a:lnBlToTr>
                      <a:noFill/>
                    </a:lnBlToTr>
                    <a:noFill/>
                  </a:tcPr>
                </a:tc>
                <a:tc hMerge="1">
                  <a:txBody>
                    <a:bodyPr/>
                    <a:lstStyle/>
                    <a:p>
                      <a:endParaRPr lang="en-US"/>
                    </a:p>
                  </a:txBody>
                  <a:tcPr/>
                </a:tc>
                <a:tc gridSpan="2">
                  <a:txBody>
                    <a:bodyPr/>
                    <a:lstStyle/>
                    <a:p>
                      <a:pPr marL="0" marR="0" lvl="0" indent="0" algn="r" defTabSz="914400" rtl="0" eaLnBrk="1" fontAlgn="b" latinLnBrk="0" hangingPunct="1">
                        <a:lnSpc>
                          <a:spcPct val="100000"/>
                        </a:lnSpc>
                        <a:spcBef>
                          <a:spcPct val="0"/>
                        </a:spcBef>
                        <a:spcAft>
                          <a:spcPct val="0"/>
                        </a:spcAft>
                        <a:buClrTx/>
                        <a:buSzTx/>
                        <a:buFontTx/>
                        <a:buNone/>
                        <a:tabLst/>
                      </a:pPr>
                      <a:endParaRPr kumimoji="0" lang="nl-NL" sz="800" b="0" i="0" u="none" strike="noStrike" cap="none" normalizeH="0" baseline="0" smtClean="0">
                        <a:ln>
                          <a:noFill/>
                        </a:ln>
                        <a:solidFill>
                          <a:schemeClr val="tx1"/>
                        </a:solidFill>
                        <a:effectLst/>
                        <a:latin typeface="Arial" charset="0"/>
                        <a:ea typeface="宋体" charset="-122"/>
                      </a:endParaRPr>
                    </a:p>
                  </a:txBody>
                  <a:tcPr anchor="b" horzOverflow="overflow">
                    <a:lnL>
                      <a:noFill/>
                    </a:lnL>
                    <a:lnR cap="flat">
                      <a:noFill/>
                    </a:lnR>
                    <a:lnT>
                      <a:noFill/>
                    </a:lnT>
                    <a:lnB>
                      <a:noFill/>
                    </a:lnB>
                    <a:lnTlToBr>
                      <a:noFill/>
                    </a:lnTlToBr>
                    <a:lnBlToTr>
                      <a:noFill/>
                    </a:lnBlToTr>
                    <a:noFill/>
                  </a:tcPr>
                </a:tc>
                <a:tc hMerge="1">
                  <a:txBody>
                    <a:bodyPr/>
                    <a:lstStyle/>
                    <a:p>
                      <a:endParaRPr lang="en-US"/>
                    </a:p>
                  </a:txBody>
                  <a:tcPr/>
                </a:tc>
              </a:tr>
              <a:tr h="231775">
                <a:tc gridSpan="2">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nl-NL" altLang="zh-CN" sz="1600" b="0" i="0" u="none" strike="noStrike" cap="none" normalizeH="0" baseline="0" smtClean="0">
                          <a:ln>
                            <a:noFill/>
                          </a:ln>
                          <a:solidFill>
                            <a:schemeClr val="tx1"/>
                          </a:solidFill>
                          <a:effectLst/>
                          <a:latin typeface="Arial" charset="0"/>
                          <a:ea typeface="宋体" charset="-122"/>
                          <a:cs typeface="Arial" charset="0"/>
                        </a:rPr>
                        <a:t>Temperate</a:t>
                      </a:r>
                      <a:endParaRPr kumimoji="0" lang="nl-NL" sz="1600" b="0" i="0" u="none" strike="noStrike" cap="none" normalizeH="0" baseline="0" smtClean="0">
                        <a:ln>
                          <a:noFill/>
                        </a:ln>
                        <a:solidFill>
                          <a:schemeClr val="tx1"/>
                        </a:solidFill>
                        <a:effectLst/>
                        <a:latin typeface="Arial" charset="0"/>
                        <a:ea typeface="宋体" charset="-122"/>
                      </a:endParaRPr>
                    </a:p>
                  </a:txBody>
                  <a:tcPr anchor="b" horzOverflow="overflow">
                    <a:lnL cap="flat">
                      <a:noFill/>
                    </a:lnL>
                    <a:lnR>
                      <a:noFill/>
                    </a:lnR>
                    <a:lnT>
                      <a:noFill/>
                    </a:lnT>
                    <a:lnB>
                      <a:noFill/>
                    </a:lnB>
                    <a:lnTlToBr>
                      <a:noFill/>
                    </a:lnTlToBr>
                    <a:lnBlToTr>
                      <a:noFill/>
                    </a:lnBlToTr>
                    <a:noFill/>
                  </a:tcPr>
                </a:tc>
                <a:tc hMerge="1">
                  <a:txBody>
                    <a:bodyPr/>
                    <a:lstStyle/>
                    <a:p>
                      <a:endParaRPr lang="en-US"/>
                    </a:p>
                  </a:txBody>
                  <a:tcPr/>
                </a:tc>
                <a:tc gridSpan="2">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nl-NL" altLang="zh-CN" sz="1600" b="0" i="0" u="none" strike="noStrike" cap="none" normalizeH="0" baseline="0" smtClean="0">
                          <a:ln>
                            <a:noFill/>
                          </a:ln>
                          <a:solidFill>
                            <a:schemeClr val="tx1"/>
                          </a:solidFill>
                          <a:effectLst/>
                          <a:latin typeface="Arial" charset="0"/>
                          <a:ea typeface="宋体" charset="-122"/>
                          <a:cs typeface="Arial" charset="0"/>
                        </a:rPr>
                        <a:t>~10%</a:t>
                      </a:r>
                      <a:endParaRPr kumimoji="0" lang="nl-NL" sz="1600" b="0" i="0" u="none" strike="noStrike" cap="none" normalizeH="0" baseline="0" smtClean="0">
                        <a:ln>
                          <a:noFill/>
                        </a:ln>
                        <a:solidFill>
                          <a:schemeClr val="tx1"/>
                        </a:solidFill>
                        <a:effectLst/>
                        <a:latin typeface="Arial" charset="0"/>
                        <a:ea typeface="宋体" charset="-122"/>
                      </a:endParaRPr>
                    </a:p>
                  </a:txBody>
                  <a:tcPr anchor="b" horzOverflow="overflow">
                    <a:lnL>
                      <a:noFill/>
                    </a:lnL>
                    <a:lnR cap="flat">
                      <a:noFill/>
                    </a:lnR>
                    <a:lnT>
                      <a:noFill/>
                    </a:lnT>
                    <a:lnB>
                      <a:noFill/>
                    </a:lnB>
                    <a:lnTlToBr>
                      <a:noFill/>
                    </a:lnTlToBr>
                    <a:lnBlToTr>
                      <a:noFill/>
                    </a:lnBlToTr>
                    <a:noFill/>
                  </a:tcPr>
                </a:tc>
                <a:tc hMerge="1">
                  <a:txBody>
                    <a:bodyPr/>
                    <a:lstStyle/>
                    <a:p>
                      <a:endParaRPr lang="en-US"/>
                    </a:p>
                  </a:txBody>
                  <a:tcPr/>
                </a:tc>
              </a:tr>
              <a:tr h="230188">
                <a:tc gridSpan="2">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nl-NL" sz="800" b="0" i="0" u="none" strike="noStrike" cap="none" normalizeH="0" baseline="0" smtClean="0">
                        <a:ln>
                          <a:noFill/>
                        </a:ln>
                        <a:solidFill>
                          <a:schemeClr val="tx1"/>
                        </a:solidFill>
                        <a:effectLst/>
                        <a:latin typeface="Arial" charset="0"/>
                        <a:ea typeface="宋体" charset="-122"/>
                      </a:endParaRPr>
                    </a:p>
                  </a:txBody>
                  <a:tcPr anchor="b" horzOverflow="overflow">
                    <a:lnL cap="flat">
                      <a:noFill/>
                    </a:lnL>
                    <a:lnR>
                      <a:noFill/>
                    </a:lnR>
                    <a:lnT>
                      <a:noFill/>
                    </a:lnT>
                    <a:lnB>
                      <a:noFill/>
                    </a:lnB>
                    <a:lnTlToBr>
                      <a:noFill/>
                    </a:lnTlToBr>
                    <a:lnBlToTr>
                      <a:noFill/>
                    </a:lnBlToTr>
                    <a:noFill/>
                  </a:tcPr>
                </a:tc>
                <a:tc hMerge="1">
                  <a:txBody>
                    <a:bodyPr/>
                    <a:lstStyle/>
                    <a:p>
                      <a:endParaRPr lang="en-US"/>
                    </a:p>
                  </a:txBody>
                  <a:tcPr/>
                </a:tc>
                <a:tc gridSpan="2">
                  <a:txBody>
                    <a:bodyPr/>
                    <a:lstStyle/>
                    <a:p>
                      <a:pPr marL="0" marR="0" lvl="0" indent="0" algn="r" defTabSz="914400" rtl="0" eaLnBrk="1" fontAlgn="b" latinLnBrk="0" hangingPunct="1">
                        <a:lnSpc>
                          <a:spcPct val="100000"/>
                        </a:lnSpc>
                        <a:spcBef>
                          <a:spcPct val="0"/>
                        </a:spcBef>
                        <a:spcAft>
                          <a:spcPct val="0"/>
                        </a:spcAft>
                        <a:buClrTx/>
                        <a:buSzTx/>
                        <a:buFontTx/>
                        <a:buNone/>
                        <a:tabLst/>
                      </a:pPr>
                      <a:endParaRPr kumimoji="0" lang="nl-NL" sz="800" b="0" i="0" u="none" strike="noStrike" cap="none" normalizeH="0" baseline="0" smtClean="0">
                        <a:ln>
                          <a:noFill/>
                        </a:ln>
                        <a:solidFill>
                          <a:schemeClr val="tx1"/>
                        </a:solidFill>
                        <a:effectLst/>
                        <a:latin typeface="Arial" charset="0"/>
                        <a:ea typeface="宋体" charset="-122"/>
                      </a:endParaRPr>
                    </a:p>
                  </a:txBody>
                  <a:tcPr anchor="b" horzOverflow="overflow">
                    <a:lnL>
                      <a:noFill/>
                    </a:lnL>
                    <a:lnR cap="flat">
                      <a:noFill/>
                    </a:lnR>
                    <a:lnT>
                      <a:noFill/>
                    </a:lnT>
                    <a:lnB>
                      <a:noFill/>
                    </a:lnB>
                    <a:lnTlToBr>
                      <a:noFill/>
                    </a:lnTlToBr>
                    <a:lnBlToTr>
                      <a:noFill/>
                    </a:lnBlToTr>
                    <a:noFill/>
                  </a:tcPr>
                </a:tc>
                <a:tc hMerge="1">
                  <a:txBody>
                    <a:bodyPr/>
                    <a:lstStyle/>
                    <a:p>
                      <a:endParaRPr lang="en-US"/>
                    </a:p>
                  </a:txBody>
                  <a:tcPr/>
                </a:tc>
              </a:tr>
              <a:tr h="231775">
                <a:tc gridSpan="2">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nl-NL" altLang="zh-CN" sz="1600" b="0" i="0" u="none" strike="noStrike" cap="none" normalizeH="0" baseline="0" smtClean="0">
                          <a:ln>
                            <a:noFill/>
                          </a:ln>
                          <a:solidFill>
                            <a:schemeClr val="tx1"/>
                          </a:solidFill>
                          <a:effectLst/>
                          <a:latin typeface="Arial" charset="0"/>
                          <a:ea typeface="宋体" charset="-122"/>
                          <a:cs typeface="Arial" charset="0"/>
                        </a:rPr>
                        <a:t>Boreal</a:t>
                      </a:r>
                      <a:endParaRPr kumimoji="0" lang="nl-NL" sz="1600" b="0" i="0" u="none" strike="noStrike" cap="none" normalizeH="0" baseline="0" smtClean="0">
                        <a:ln>
                          <a:noFill/>
                        </a:ln>
                        <a:solidFill>
                          <a:schemeClr val="tx1"/>
                        </a:solidFill>
                        <a:effectLst/>
                        <a:latin typeface="Arial" charset="0"/>
                        <a:ea typeface="宋体" charset="-122"/>
                      </a:endParaRPr>
                    </a:p>
                  </a:txBody>
                  <a:tcPr anchor="b" horzOverflow="overflow">
                    <a:lnL cap="flat">
                      <a:noFill/>
                    </a:lnL>
                    <a:lnR>
                      <a:noFill/>
                    </a:lnR>
                    <a:lnT>
                      <a:noFill/>
                    </a:lnT>
                    <a:lnB cap="flat">
                      <a:noFill/>
                    </a:lnB>
                    <a:lnTlToBr>
                      <a:noFill/>
                    </a:lnTlToBr>
                    <a:lnBlToTr>
                      <a:noFill/>
                    </a:lnBlToTr>
                    <a:noFill/>
                  </a:tcPr>
                </a:tc>
                <a:tc hMerge="1">
                  <a:txBody>
                    <a:bodyPr/>
                    <a:lstStyle/>
                    <a:p>
                      <a:endParaRPr lang="en-US"/>
                    </a:p>
                  </a:txBody>
                  <a:tcPr/>
                </a:tc>
                <a:tc gridSpan="2">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nl-NL" altLang="zh-CN" sz="1600" b="0" i="0" u="none" strike="noStrike" cap="none" normalizeH="0" baseline="0" smtClean="0">
                          <a:ln>
                            <a:noFill/>
                          </a:ln>
                          <a:solidFill>
                            <a:schemeClr val="tx1"/>
                          </a:solidFill>
                          <a:effectLst/>
                          <a:latin typeface="Arial" charset="0"/>
                          <a:ea typeface="宋体" charset="-122"/>
                          <a:cs typeface="Arial" charset="0"/>
                        </a:rPr>
                        <a:t>~5%</a:t>
                      </a:r>
                      <a:endParaRPr kumimoji="0" lang="nl-NL" sz="1600" b="0" i="0" u="none" strike="noStrike" cap="none" normalizeH="0" baseline="0" smtClean="0">
                        <a:ln>
                          <a:noFill/>
                        </a:ln>
                        <a:solidFill>
                          <a:schemeClr val="tx1"/>
                        </a:solidFill>
                        <a:effectLst/>
                        <a:latin typeface="Arial" charset="0"/>
                        <a:ea typeface="宋体" charset="-122"/>
                      </a:endParaRPr>
                    </a:p>
                  </a:txBody>
                  <a:tcPr anchor="b" horzOverflow="overflow">
                    <a:lnL>
                      <a:noFill/>
                    </a:lnL>
                    <a:lnR cap="flat">
                      <a:noFill/>
                    </a:lnR>
                    <a:lnT>
                      <a:noFill/>
                    </a:lnT>
                    <a:lnB cap="flat">
                      <a:noFill/>
                    </a:lnB>
                    <a:lnTlToBr>
                      <a:noFill/>
                    </a:lnTlToBr>
                    <a:lnBlToTr>
                      <a:noFill/>
                    </a:lnBlToTr>
                    <a:noFill/>
                  </a:tcPr>
                </a:tc>
                <a:tc hMerge="1">
                  <a:txBody>
                    <a:bodyPr/>
                    <a:lstStyle/>
                    <a:p>
                      <a:endParaRPr lang="en-US"/>
                    </a:p>
                  </a:txBody>
                  <a:tcPr/>
                </a:tc>
              </a:tr>
            </a:tbl>
          </a:graphicData>
        </a:graphic>
      </p:graphicFrame>
      <p:sp>
        <p:nvSpPr>
          <p:cNvPr id="26647" name="Rectangle 27"/>
          <p:cNvSpPr>
            <a:spLocks noChangeArrowheads="1"/>
          </p:cNvSpPr>
          <p:nvPr/>
        </p:nvSpPr>
        <p:spPr bwMode="auto">
          <a:xfrm>
            <a:off x="6281738" y="1808163"/>
            <a:ext cx="2465387" cy="4411662"/>
          </a:xfrm>
          <a:prstGeom prst="rect">
            <a:avLst/>
          </a:prstGeom>
          <a:noFill/>
          <a:ln w="9525">
            <a:solidFill>
              <a:srgbClr val="DDDDDD"/>
            </a:solidFill>
            <a:miter lim="800000"/>
            <a:headEnd/>
            <a:tailEnd/>
          </a:ln>
        </p:spPr>
        <p:txBody>
          <a:bodyPr wrap="none" anchor="ctr"/>
          <a:lstStyle/>
          <a:p>
            <a:endParaRPr lang="en-US"/>
          </a:p>
        </p:txBody>
      </p:sp>
      <p:sp>
        <p:nvSpPr>
          <p:cNvPr id="26648" name="Text Box 28"/>
          <p:cNvSpPr txBox="1">
            <a:spLocks noChangeArrowheads="1"/>
          </p:cNvSpPr>
          <p:nvPr/>
        </p:nvSpPr>
        <p:spPr bwMode="auto">
          <a:xfrm>
            <a:off x="341313" y="323850"/>
            <a:ext cx="5256212" cy="457200"/>
          </a:xfrm>
          <a:prstGeom prst="rect">
            <a:avLst/>
          </a:prstGeom>
          <a:noFill/>
          <a:ln w="9525">
            <a:noFill/>
            <a:miter lim="800000"/>
            <a:headEnd/>
            <a:tailEnd/>
          </a:ln>
        </p:spPr>
        <p:txBody>
          <a:bodyPr>
            <a:spAutoFit/>
          </a:bodyPr>
          <a:lstStyle/>
          <a:p>
            <a:pPr algn="l"/>
            <a:r>
              <a:rPr lang="nl-BE" altLang="zh-CN" sz="2400"/>
              <a:t>Forest carbon globally</a:t>
            </a:r>
            <a:endParaRPr lang="nl-NL" sz="2400"/>
          </a:p>
        </p:txBody>
      </p:sp>
      <p:pic>
        <p:nvPicPr>
          <p:cNvPr id="26649" name="Picture 29" descr="2849183_5b83794138"/>
          <p:cNvPicPr>
            <a:picLocks noChangeAspect="1" noChangeArrowheads="1"/>
          </p:cNvPicPr>
          <p:nvPr/>
        </p:nvPicPr>
        <p:blipFill>
          <a:blip r:embed="rId4"/>
          <a:srcRect l="33311" b="1306"/>
          <a:stretch>
            <a:fillRect/>
          </a:stretch>
        </p:blipFill>
        <p:spPr bwMode="auto">
          <a:xfrm>
            <a:off x="431800" y="830263"/>
            <a:ext cx="1125538" cy="842962"/>
          </a:xfrm>
          <a:prstGeom prst="rect">
            <a:avLst/>
          </a:prstGeom>
          <a:noFill/>
          <a:ln w="9525">
            <a:noFill/>
            <a:miter lim="800000"/>
            <a:headEnd/>
            <a:tailEnd/>
          </a:ln>
        </p:spPr>
      </p:pic>
      <p:sp>
        <p:nvSpPr>
          <p:cNvPr id="26650" name="Text Box 30"/>
          <p:cNvSpPr txBox="1">
            <a:spLocks noChangeArrowheads="1"/>
          </p:cNvSpPr>
          <p:nvPr/>
        </p:nvSpPr>
        <p:spPr bwMode="auto">
          <a:xfrm>
            <a:off x="1646238" y="954088"/>
            <a:ext cx="3149600" cy="581025"/>
          </a:xfrm>
          <a:prstGeom prst="rect">
            <a:avLst/>
          </a:prstGeom>
          <a:noFill/>
          <a:ln w="9525">
            <a:noFill/>
            <a:miter lim="800000"/>
            <a:headEnd/>
            <a:tailEnd/>
          </a:ln>
        </p:spPr>
        <p:txBody>
          <a:bodyPr>
            <a:spAutoFit/>
          </a:bodyPr>
          <a:lstStyle/>
          <a:p>
            <a:pPr algn="l"/>
            <a:r>
              <a:rPr lang="nl-BE" altLang="zh-CN" sz="1600" b="1">
                <a:solidFill>
                  <a:schemeClr val="bg1"/>
                </a:solidFill>
              </a:rPr>
              <a:t>45% of terrestrial carbon is stored in earth’s forests</a:t>
            </a:r>
            <a:endParaRPr lang="nl-NL" sz="1600" b="1">
              <a:solidFill>
                <a:schemeClr val="bg1"/>
              </a:solidFill>
            </a:endParaRPr>
          </a:p>
        </p:txBody>
      </p:sp>
      <p:sp>
        <p:nvSpPr>
          <p:cNvPr id="26651" name="Rectangle 31"/>
          <p:cNvSpPr>
            <a:spLocks noChangeArrowheads="1"/>
          </p:cNvSpPr>
          <p:nvPr/>
        </p:nvSpPr>
        <p:spPr bwMode="auto">
          <a:xfrm>
            <a:off x="5800725" y="6454775"/>
            <a:ext cx="2776538" cy="214313"/>
          </a:xfrm>
          <a:prstGeom prst="rect">
            <a:avLst/>
          </a:prstGeom>
          <a:noFill/>
          <a:ln w="9525" algn="ctr">
            <a:noFill/>
            <a:miter lim="800000"/>
            <a:headEnd/>
            <a:tailEnd/>
          </a:ln>
        </p:spPr>
        <p:txBody>
          <a:bodyPr wrap="none">
            <a:spAutoFit/>
          </a:bodyPr>
          <a:lstStyle/>
          <a:p>
            <a:pPr>
              <a:spcBef>
                <a:spcPct val="30000"/>
              </a:spcBef>
            </a:pPr>
            <a:r>
              <a:rPr lang="en-GB" sz="800" b="1"/>
              <a:t>Source: </a:t>
            </a:r>
            <a:r>
              <a:rPr lang="en-GB" sz="800" b="1" i="1"/>
              <a:t>G. B.  Bonan  Science  320, 1444 -1449 (2008)</a:t>
            </a:r>
            <a:endParaRPr lang="en-US" sz="800" b="1" i="1"/>
          </a:p>
        </p:txBody>
      </p:sp>
      <p:sp>
        <p:nvSpPr>
          <p:cNvPr id="26652" name="Text Box 32"/>
          <p:cNvSpPr txBox="1">
            <a:spLocks noChangeArrowheads="1"/>
          </p:cNvSpPr>
          <p:nvPr/>
        </p:nvSpPr>
        <p:spPr bwMode="auto">
          <a:xfrm>
            <a:off x="6237288" y="3833813"/>
            <a:ext cx="2474912" cy="2287587"/>
          </a:xfrm>
          <a:prstGeom prst="rect">
            <a:avLst/>
          </a:prstGeom>
          <a:noFill/>
          <a:ln w="9525">
            <a:noFill/>
            <a:miter lim="800000"/>
            <a:headEnd/>
            <a:tailEnd/>
          </a:ln>
        </p:spPr>
        <p:txBody>
          <a:bodyPr>
            <a:spAutoFit/>
          </a:bodyPr>
          <a:lstStyle/>
          <a:p>
            <a:pPr marL="228600" indent="-228600" algn="l">
              <a:lnSpc>
                <a:spcPct val="110000"/>
              </a:lnSpc>
              <a:spcBef>
                <a:spcPct val="20000"/>
              </a:spcBef>
              <a:buFontTx/>
              <a:buChar char="•"/>
            </a:pPr>
            <a:r>
              <a:rPr lang="en-US" sz="1600"/>
              <a:t>Forests absorb 2.6 gigatons C (9.5 gT CO2) per year</a:t>
            </a:r>
          </a:p>
          <a:p>
            <a:pPr marL="228600" indent="-228600" algn="l">
              <a:lnSpc>
                <a:spcPct val="110000"/>
              </a:lnSpc>
              <a:spcBef>
                <a:spcPct val="20000"/>
              </a:spcBef>
              <a:buFontTx/>
              <a:buChar char="•"/>
            </a:pPr>
            <a:endParaRPr lang="en-US" sz="1600"/>
          </a:p>
          <a:p>
            <a:pPr marL="228600" indent="-228600" algn="l">
              <a:lnSpc>
                <a:spcPct val="110000"/>
              </a:lnSpc>
              <a:buFontTx/>
              <a:buChar char="•"/>
            </a:pPr>
            <a:r>
              <a:rPr lang="en-US" sz="1600"/>
              <a:t>Emissions from tropical deforestation 1.5 gigatons C per year</a:t>
            </a:r>
            <a:endParaRPr lang="en-US" altLang="zh-CN" sz="160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431800" y="233363"/>
            <a:ext cx="8326438" cy="539750"/>
          </a:xfrm>
          <a:prstGeom prst="rect">
            <a:avLst/>
          </a:prstGeom>
          <a:solidFill>
            <a:srgbClr val="006600"/>
          </a:solidFill>
          <a:ln w="9525">
            <a:noFill/>
            <a:miter lim="800000"/>
            <a:headEnd/>
            <a:tailEnd/>
          </a:ln>
        </p:spPr>
        <p:txBody>
          <a:bodyPr wrap="none" anchor="ctr"/>
          <a:lstStyle/>
          <a:p>
            <a:endParaRPr lang="en-US"/>
          </a:p>
        </p:txBody>
      </p:sp>
      <p:sp>
        <p:nvSpPr>
          <p:cNvPr id="27651" name="Rectangle 3"/>
          <p:cNvSpPr>
            <a:spLocks noChangeArrowheads="1"/>
          </p:cNvSpPr>
          <p:nvPr/>
        </p:nvSpPr>
        <p:spPr bwMode="auto">
          <a:xfrm>
            <a:off x="431800" y="279400"/>
            <a:ext cx="5372100" cy="461963"/>
          </a:xfrm>
          <a:prstGeom prst="rect">
            <a:avLst/>
          </a:prstGeom>
          <a:noFill/>
          <a:ln w="9525" algn="ctr">
            <a:noFill/>
            <a:miter lim="800000"/>
            <a:headEnd/>
            <a:tailEnd/>
          </a:ln>
        </p:spPr>
        <p:txBody>
          <a:bodyPr wrap="none">
            <a:spAutoFit/>
          </a:bodyPr>
          <a:lstStyle/>
          <a:p>
            <a:pPr algn="l"/>
            <a:r>
              <a:rPr lang="en-US" altLang="zh-CN" sz="2400" b="1">
                <a:solidFill>
                  <a:schemeClr val="bg1"/>
                </a:solidFill>
              </a:rPr>
              <a:t>Carbon Stored in the World Forests</a:t>
            </a:r>
          </a:p>
        </p:txBody>
      </p:sp>
      <p:sp>
        <p:nvSpPr>
          <p:cNvPr id="27652" name="Rectangle 6"/>
          <p:cNvSpPr>
            <a:spLocks noChangeArrowheads="1"/>
          </p:cNvSpPr>
          <p:nvPr/>
        </p:nvSpPr>
        <p:spPr bwMode="auto">
          <a:xfrm>
            <a:off x="0" y="0"/>
            <a:ext cx="9144000" cy="457200"/>
          </a:xfrm>
          <a:prstGeom prst="rect">
            <a:avLst/>
          </a:prstGeom>
          <a:noFill/>
          <a:ln w="9525" algn="ctr">
            <a:noFill/>
            <a:miter lim="800000"/>
            <a:headEnd/>
            <a:tailEnd/>
          </a:ln>
        </p:spPr>
        <p:txBody>
          <a:bodyPr wrap="none" anchor="ctr">
            <a:spAutoFit/>
          </a:bodyPr>
          <a:lstStyle/>
          <a:p>
            <a:endParaRPr lang="en-US"/>
          </a:p>
        </p:txBody>
      </p:sp>
      <p:pic>
        <p:nvPicPr>
          <p:cNvPr id="27653" name="Picture 5"/>
          <p:cNvPicPr>
            <a:picLocks noChangeAspect="1" noChangeArrowheads="1"/>
          </p:cNvPicPr>
          <p:nvPr/>
        </p:nvPicPr>
        <p:blipFill>
          <a:blip r:embed="rId3"/>
          <a:srcRect/>
          <a:stretch>
            <a:fillRect/>
          </a:stretch>
        </p:blipFill>
        <p:spPr bwMode="auto">
          <a:xfrm>
            <a:off x="1104900" y="1117600"/>
            <a:ext cx="7188200" cy="48926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2"/>
          <p:cNvSpPr txBox="1">
            <a:spLocks noChangeArrowheads="1"/>
          </p:cNvSpPr>
          <p:nvPr/>
        </p:nvSpPr>
        <p:spPr bwMode="auto">
          <a:xfrm>
            <a:off x="615950" y="1295400"/>
            <a:ext cx="7704138" cy="366713"/>
          </a:xfrm>
          <a:prstGeom prst="rect">
            <a:avLst/>
          </a:prstGeom>
          <a:noFill/>
          <a:ln w="9525">
            <a:noFill/>
            <a:miter lim="800000"/>
            <a:headEnd/>
            <a:tailEnd/>
          </a:ln>
        </p:spPr>
        <p:txBody>
          <a:bodyPr>
            <a:spAutoFit/>
          </a:bodyPr>
          <a:lstStyle/>
          <a:p>
            <a:r>
              <a:rPr lang="en-US" sz="1800"/>
              <a:t>Emissions (GtC yr</a:t>
            </a:r>
            <a:r>
              <a:rPr lang="en-US" sz="1800" baseline="30000"/>
              <a:t>–1</a:t>
            </a:r>
            <a:r>
              <a:rPr lang="en-US" sz="1800"/>
              <a:t>) due to changes in land use (IPCC 2007)</a:t>
            </a:r>
            <a:endParaRPr lang="en-US" sz="1800">
              <a:solidFill>
                <a:schemeClr val="folHlink"/>
              </a:solidFill>
            </a:endParaRPr>
          </a:p>
        </p:txBody>
      </p:sp>
      <p:grpSp>
        <p:nvGrpSpPr>
          <p:cNvPr id="28675" name="Group 3"/>
          <p:cNvGrpSpPr>
            <a:grpSpLocks/>
          </p:cNvGrpSpPr>
          <p:nvPr/>
        </p:nvGrpSpPr>
        <p:grpSpPr bwMode="auto">
          <a:xfrm>
            <a:off x="527050" y="1739900"/>
            <a:ext cx="7993063" cy="963613"/>
            <a:chOff x="521" y="2052"/>
            <a:chExt cx="4282" cy="493"/>
          </a:xfrm>
        </p:grpSpPr>
        <p:pic>
          <p:nvPicPr>
            <p:cNvPr id="28695" name="Picture 4" descr="ScreenHunter_003"/>
            <p:cNvPicPr>
              <a:picLocks noChangeAspect="1" noChangeArrowheads="1"/>
            </p:cNvPicPr>
            <p:nvPr/>
          </p:nvPicPr>
          <p:blipFill>
            <a:blip r:embed="rId2"/>
            <a:srcRect/>
            <a:stretch>
              <a:fillRect/>
            </a:stretch>
          </p:blipFill>
          <p:spPr bwMode="auto">
            <a:xfrm>
              <a:off x="521" y="2052"/>
              <a:ext cx="4282" cy="240"/>
            </a:xfrm>
            <a:prstGeom prst="rect">
              <a:avLst/>
            </a:prstGeom>
            <a:noFill/>
            <a:ln w="9525">
              <a:noFill/>
              <a:miter lim="800000"/>
              <a:headEnd/>
              <a:tailEnd/>
            </a:ln>
          </p:spPr>
        </p:pic>
        <p:pic>
          <p:nvPicPr>
            <p:cNvPr id="28696" name="Picture 5" descr="ScreenHunter_006"/>
            <p:cNvPicPr>
              <a:picLocks noChangeAspect="1" noChangeArrowheads="1"/>
            </p:cNvPicPr>
            <p:nvPr/>
          </p:nvPicPr>
          <p:blipFill>
            <a:blip r:embed="rId3"/>
            <a:srcRect/>
            <a:stretch>
              <a:fillRect/>
            </a:stretch>
          </p:blipFill>
          <p:spPr bwMode="auto">
            <a:xfrm>
              <a:off x="566" y="2296"/>
              <a:ext cx="4219" cy="249"/>
            </a:xfrm>
            <a:prstGeom prst="rect">
              <a:avLst/>
            </a:prstGeom>
            <a:noFill/>
            <a:ln w="9525">
              <a:noFill/>
              <a:miter lim="800000"/>
              <a:headEnd/>
              <a:tailEnd/>
            </a:ln>
          </p:spPr>
        </p:pic>
      </p:grpSp>
      <p:sp>
        <p:nvSpPr>
          <p:cNvPr id="28676" name="Oval 6"/>
          <p:cNvSpPr>
            <a:spLocks noChangeArrowheads="1"/>
          </p:cNvSpPr>
          <p:nvPr/>
        </p:nvSpPr>
        <p:spPr bwMode="auto">
          <a:xfrm>
            <a:off x="7683500" y="2095500"/>
            <a:ext cx="865188" cy="792163"/>
          </a:xfrm>
          <a:prstGeom prst="ellipse">
            <a:avLst/>
          </a:prstGeom>
          <a:noFill/>
          <a:ln w="28575" algn="ctr">
            <a:solidFill>
              <a:srgbClr val="FF0000"/>
            </a:solidFill>
            <a:round/>
            <a:headEnd/>
            <a:tailEnd/>
          </a:ln>
        </p:spPr>
        <p:txBody>
          <a:bodyPr anchor="ctr">
            <a:spAutoFit/>
          </a:bodyPr>
          <a:lstStyle/>
          <a:p>
            <a:endParaRPr lang="en-US"/>
          </a:p>
        </p:txBody>
      </p:sp>
      <p:grpSp>
        <p:nvGrpSpPr>
          <p:cNvPr id="3" name="Group 7"/>
          <p:cNvGrpSpPr>
            <a:grpSpLocks/>
          </p:cNvGrpSpPr>
          <p:nvPr/>
        </p:nvGrpSpPr>
        <p:grpSpPr bwMode="auto">
          <a:xfrm>
            <a:off x="2305050" y="3581400"/>
            <a:ext cx="2017713" cy="2089150"/>
            <a:chOff x="1428" y="2704"/>
            <a:chExt cx="1271" cy="1316"/>
          </a:xfrm>
        </p:grpSpPr>
        <p:pic>
          <p:nvPicPr>
            <p:cNvPr id="28692" name="Picture 8" descr="103116"/>
            <p:cNvPicPr>
              <a:picLocks noChangeAspect="1" noChangeArrowheads="1"/>
            </p:cNvPicPr>
            <p:nvPr/>
          </p:nvPicPr>
          <p:blipFill>
            <a:blip r:embed="rId4"/>
            <a:srcRect/>
            <a:stretch>
              <a:fillRect/>
            </a:stretch>
          </p:blipFill>
          <p:spPr bwMode="auto">
            <a:xfrm>
              <a:off x="1428" y="3165"/>
              <a:ext cx="1270" cy="843"/>
            </a:xfrm>
            <a:prstGeom prst="rect">
              <a:avLst/>
            </a:prstGeom>
            <a:noFill/>
            <a:ln w="9525">
              <a:noFill/>
              <a:miter lim="800000"/>
              <a:headEnd/>
              <a:tailEnd/>
            </a:ln>
          </p:spPr>
        </p:pic>
        <p:sp>
          <p:nvSpPr>
            <p:cNvPr id="28693" name="Rectangle 9"/>
            <p:cNvSpPr>
              <a:spLocks noChangeArrowheads="1"/>
            </p:cNvSpPr>
            <p:nvPr/>
          </p:nvSpPr>
          <p:spPr bwMode="auto">
            <a:xfrm>
              <a:off x="1484" y="2748"/>
              <a:ext cx="1134" cy="404"/>
            </a:xfrm>
            <a:prstGeom prst="rect">
              <a:avLst/>
            </a:prstGeom>
            <a:noFill/>
            <a:ln w="9525" algn="ctr">
              <a:noFill/>
              <a:miter lim="800000"/>
              <a:headEnd/>
              <a:tailEnd/>
            </a:ln>
          </p:spPr>
          <p:txBody>
            <a:bodyPr>
              <a:spAutoFit/>
            </a:bodyPr>
            <a:lstStyle/>
            <a:p>
              <a:r>
                <a:rPr lang="en-US" sz="1800"/>
                <a:t>Timber harvesting</a:t>
              </a:r>
            </a:p>
          </p:txBody>
        </p:sp>
        <p:sp>
          <p:nvSpPr>
            <p:cNvPr id="28694" name="Rectangle 10"/>
            <p:cNvSpPr>
              <a:spLocks noChangeArrowheads="1"/>
            </p:cNvSpPr>
            <p:nvPr/>
          </p:nvSpPr>
          <p:spPr bwMode="auto">
            <a:xfrm>
              <a:off x="1474" y="2704"/>
              <a:ext cx="1225" cy="1316"/>
            </a:xfrm>
            <a:prstGeom prst="rect">
              <a:avLst/>
            </a:prstGeom>
            <a:noFill/>
            <a:ln w="15875" algn="ctr">
              <a:solidFill>
                <a:srgbClr val="006600"/>
              </a:solidFill>
              <a:miter lim="800000"/>
              <a:headEnd/>
              <a:tailEnd/>
            </a:ln>
          </p:spPr>
          <p:txBody>
            <a:bodyPr anchor="ctr">
              <a:spAutoFit/>
            </a:bodyPr>
            <a:lstStyle/>
            <a:p>
              <a:endParaRPr lang="en-US"/>
            </a:p>
          </p:txBody>
        </p:sp>
      </p:grpSp>
      <p:grpSp>
        <p:nvGrpSpPr>
          <p:cNvPr id="4" name="Group 11"/>
          <p:cNvGrpSpPr>
            <a:grpSpLocks/>
          </p:cNvGrpSpPr>
          <p:nvPr/>
        </p:nvGrpSpPr>
        <p:grpSpPr bwMode="auto">
          <a:xfrm>
            <a:off x="4260850" y="3606800"/>
            <a:ext cx="2017713" cy="2089150"/>
            <a:chOff x="2698" y="2704"/>
            <a:chExt cx="1271" cy="1316"/>
          </a:xfrm>
        </p:grpSpPr>
        <p:pic>
          <p:nvPicPr>
            <p:cNvPr id="28689" name="Picture 12" descr="heinavesi"/>
            <p:cNvPicPr>
              <a:picLocks noChangeAspect="1" noChangeArrowheads="1"/>
            </p:cNvPicPr>
            <p:nvPr/>
          </p:nvPicPr>
          <p:blipFill>
            <a:blip r:embed="rId5"/>
            <a:srcRect/>
            <a:stretch>
              <a:fillRect/>
            </a:stretch>
          </p:blipFill>
          <p:spPr bwMode="auto">
            <a:xfrm>
              <a:off x="2698" y="3166"/>
              <a:ext cx="1270" cy="846"/>
            </a:xfrm>
            <a:prstGeom prst="rect">
              <a:avLst/>
            </a:prstGeom>
            <a:noFill/>
            <a:ln w="9525">
              <a:noFill/>
              <a:miter lim="800000"/>
              <a:headEnd/>
              <a:tailEnd/>
            </a:ln>
          </p:spPr>
        </p:pic>
        <p:sp>
          <p:nvSpPr>
            <p:cNvPr id="28690" name="Rectangle 13"/>
            <p:cNvSpPr>
              <a:spLocks noChangeArrowheads="1"/>
            </p:cNvSpPr>
            <p:nvPr/>
          </p:nvSpPr>
          <p:spPr bwMode="auto">
            <a:xfrm>
              <a:off x="2925" y="2795"/>
              <a:ext cx="907" cy="231"/>
            </a:xfrm>
            <a:prstGeom prst="rect">
              <a:avLst/>
            </a:prstGeom>
            <a:noFill/>
            <a:ln w="9525" algn="ctr">
              <a:noFill/>
              <a:miter lim="800000"/>
              <a:headEnd/>
              <a:tailEnd/>
            </a:ln>
          </p:spPr>
          <p:txBody>
            <a:bodyPr>
              <a:spAutoFit/>
            </a:bodyPr>
            <a:lstStyle/>
            <a:p>
              <a:r>
                <a:rPr lang="en-US" sz="1800"/>
                <a:t>Fire</a:t>
              </a:r>
            </a:p>
          </p:txBody>
        </p:sp>
        <p:sp>
          <p:nvSpPr>
            <p:cNvPr id="28691" name="Rectangle 14"/>
            <p:cNvSpPr>
              <a:spLocks noChangeArrowheads="1"/>
            </p:cNvSpPr>
            <p:nvPr/>
          </p:nvSpPr>
          <p:spPr bwMode="auto">
            <a:xfrm>
              <a:off x="2699" y="2704"/>
              <a:ext cx="1270" cy="1316"/>
            </a:xfrm>
            <a:prstGeom prst="rect">
              <a:avLst/>
            </a:prstGeom>
            <a:noFill/>
            <a:ln w="15875" algn="ctr">
              <a:solidFill>
                <a:srgbClr val="006600"/>
              </a:solidFill>
              <a:miter lim="800000"/>
              <a:headEnd/>
              <a:tailEnd/>
            </a:ln>
          </p:spPr>
          <p:txBody>
            <a:bodyPr anchor="ctr">
              <a:spAutoFit/>
            </a:bodyPr>
            <a:lstStyle/>
            <a:p>
              <a:endParaRPr lang="en-US"/>
            </a:p>
          </p:txBody>
        </p:sp>
      </p:grpSp>
      <p:grpSp>
        <p:nvGrpSpPr>
          <p:cNvPr id="5" name="Group 15"/>
          <p:cNvGrpSpPr>
            <a:grpSpLocks/>
          </p:cNvGrpSpPr>
          <p:nvPr/>
        </p:nvGrpSpPr>
        <p:grpSpPr bwMode="auto">
          <a:xfrm>
            <a:off x="6261100" y="3606800"/>
            <a:ext cx="2089150" cy="2089150"/>
            <a:chOff x="3968" y="2704"/>
            <a:chExt cx="1316" cy="1316"/>
          </a:xfrm>
        </p:grpSpPr>
        <p:pic>
          <p:nvPicPr>
            <p:cNvPr id="28686" name="Picture 16" descr="107497"/>
            <p:cNvPicPr>
              <a:picLocks noChangeAspect="1" noChangeArrowheads="1"/>
            </p:cNvPicPr>
            <p:nvPr/>
          </p:nvPicPr>
          <p:blipFill>
            <a:blip r:embed="rId6"/>
            <a:srcRect/>
            <a:stretch>
              <a:fillRect/>
            </a:stretch>
          </p:blipFill>
          <p:spPr bwMode="auto">
            <a:xfrm>
              <a:off x="3968" y="3150"/>
              <a:ext cx="1315" cy="862"/>
            </a:xfrm>
            <a:prstGeom prst="rect">
              <a:avLst/>
            </a:prstGeom>
            <a:noFill/>
            <a:ln w="9525">
              <a:noFill/>
              <a:miter lim="800000"/>
              <a:headEnd/>
              <a:tailEnd/>
            </a:ln>
          </p:spPr>
        </p:pic>
        <p:sp>
          <p:nvSpPr>
            <p:cNvPr id="28687" name="Rectangle 17"/>
            <p:cNvSpPr>
              <a:spLocks noChangeArrowheads="1"/>
            </p:cNvSpPr>
            <p:nvPr/>
          </p:nvSpPr>
          <p:spPr bwMode="auto">
            <a:xfrm>
              <a:off x="4105" y="2704"/>
              <a:ext cx="1134" cy="404"/>
            </a:xfrm>
            <a:prstGeom prst="rect">
              <a:avLst/>
            </a:prstGeom>
            <a:noFill/>
            <a:ln w="9525" algn="ctr">
              <a:noFill/>
              <a:miter lim="800000"/>
              <a:headEnd/>
              <a:tailEnd/>
            </a:ln>
          </p:spPr>
          <p:txBody>
            <a:bodyPr>
              <a:spAutoFit/>
            </a:bodyPr>
            <a:lstStyle/>
            <a:p>
              <a:r>
                <a:rPr lang="en-US" sz="1800"/>
                <a:t>Soil degradation</a:t>
              </a:r>
            </a:p>
          </p:txBody>
        </p:sp>
        <p:sp>
          <p:nvSpPr>
            <p:cNvPr id="28688" name="Rectangle 18"/>
            <p:cNvSpPr>
              <a:spLocks noChangeArrowheads="1"/>
            </p:cNvSpPr>
            <p:nvPr/>
          </p:nvSpPr>
          <p:spPr bwMode="auto">
            <a:xfrm>
              <a:off x="3969" y="2704"/>
              <a:ext cx="1315" cy="1316"/>
            </a:xfrm>
            <a:prstGeom prst="rect">
              <a:avLst/>
            </a:prstGeom>
            <a:noFill/>
            <a:ln w="15875" algn="ctr">
              <a:solidFill>
                <a:srgbClr val="006600"/>
              </a:solidFill>
              <a:miter lim="800000"/>
              <a:headEnd/>
              <a:tailEnd/>
            </a:ln>
          </p:spPr>
          <p:txBody>
            <a:bodyPr anchor="ctr">
              <a:spAutoFit/>
            </a:bodyPr>
            <a:lstStyle/>
            <a:p>
              <a:endParaRPr lang="en-US"/>
            </a:p>
          </p:txBody>
        </p:sp>
      </p:grpSp>
      <p:grpSp>
        <p:nvGrpSpPr>
          <p:cNvPr id="6" name="Group 19"/>
          <p:cNvGrpSpPr>
            <a:grpSpLocks/>
          </p:cNvGrpSpPr>
          <p:nvPr/>
        </p:nvGrpSpPr>
        <p:grpSpPr bwMode="auto">
          <a:xfrm>
            <a:off x="838200" y="3117850"/>
            <a:ext cx="6170613" cy="2578100"/>
            <a:chOff x="500" y="1964"/>
            <a:chExt cx="3887" cy="1624"/>
          </a:xfrm>
        </p:grpSpPr>
        <p:sp>
          <p:nvSpPr>
            <p:cNvPr id="28682" name="Rectangle 20"/>
            <p:cNvSpPr>
              <a:spLocks noChangeArrowheads="1"/>
            </p:cNvSpPr>
            <p:nvPr/>
          </p:nvSpPr>
          <p:spPr bwMode="auto">
            <a:xfrm>
              <a:off x="528" y="2300"/>
              <a:ext cx="998" cy="231"/>
            </a:xfrm>
            <a:prstGeom prst="rect">
              <a:avLst/>
            </a:prstGeom>
            <a:noFill/>
            <a:ln w="9525">
              <a:noFill/>
              <a:miter lim="800000"/>
              <a:headEnd/>
              <a:tailEnd/>
            </a:ln>
          </p:spPr>
          <p:txBody>
            <a:bodyPr>
              <a:spAutoFit/>
            </a:bodyPr>
            <a:lstStyle/>
            <a:p>
              <a:r>
                <a:rPr lang="en-US" sz="1800"/>
                <a:t>Deforestation</a:t>
              </a:r>
            </a:p>
          </p:txBody>
        </p:sp>
        <p:pic>
          <p:nvPicPr>
            <p:cNvPr id="28683" name="Picture 21" descr="20070511_deforestation[1]"/>
            <p:cNvPicPr>
              <a:picLocks noChangeAspect="1" noChangeArrowheads="1"/>
            </p:cNvPicPr>
            <p:nvPr/>
          </p:nvPicPr>
          <p:blipFill>
            <a:blip r:embed="rId7"/>
            <a:srcRect/>
            <a:stretch>
              <a:fillRect/>
            </a:stretch>
          </p:blipFill>
          <p:spPr bwMode="auto">
            <a:xfrm>
              <a:off x="500" y="2692"/>
              <a:ext cx="953" cy="850"/>
            </a:xfrm>
            <a:prstGeom prst="rect">
              <a:avLst/>
            </a:prstGeom>
            <a:noFill/>
            <a:ln w="9525">
              <a:noFill/>
              <a:miter lim="800000"/>
              <a:headEnd/>
              <a:tailEnd/>
            </a:ln>
          </p:spPr>
        </p:pic>
        <p:sp>
          <p:nvSpPr>
            <p:cNvPr id="28684" name="Rectangle 22"/>
            <p:cNvSpPr>
              <a:spLocks noChangeArrowheads="1"/>
            </p:cNvSpPr>
            <p:nvPr/>
          </p:nvSpPr>
          <p:spPr bwMode="auto">
            <a:xfrm>
              <a:off x="528" y="2272"/>
              <a:ext cx="953" cy="1316"/>
            </a:xfrm>
            <a:prstGeom prst="rect">
              <a:avLst/>
            </a:prstGeom>
            <a:noFill/>
            <a:ln w="15875" algn="ctr">
              <a:solidFill>
                <a:srgbClr val="006600"/>
              </a:solidFill>
              <a:miter lim="800000"/>
              <a:headEnd/>
              <a:tailEnd/>
            </a:ln>
          </p:spPr>
          <p:txBody>
            <a:bodyPr anchor="ctr">
              <a:spAutoFit/>
            </a:bodyPr>
            <a:lstStyle/>
            <a:p>
              <a:endParaRPr lang="en-US"/>
            </a:p>
          </p:txBody>
        </p:sp>
        <p:sp>
          <p:nvSpPr>
            <p:cNvPr id="28685" name="Text Box 23"/>
            <p:cNvSpPr txBox="1">
              <a:spLocks noChangeArrowheads="1"/>
            </p:cNvSpPr>
            <p:nvPr/>
          </p:nvSpPr>
          <p:spPr bwMode="auto">
            <a:xfrm>
              <a:off x="1452" y="1964"/>
              <a:ext cx="2935" cy="250"/>
            </a:xfrm>
            <a:prstGeom prst="rect">
              <a:avLst/>
            </a:prstGeom>
            <a:noFill/>
            <a:ln w="9525" algn="ctr">
              <a:noFill/>
              <a:miter lim="800000"/>
              <a:headEnd/>
              <a:tailEnd/>
            </a:ln>
          </p:spPr>
          <p:txBody>
            <a:bodyPr wrap="none">
              <a:spAutoFit/>
            </a:bodyPr>
            <a:lstStyle/>
            <a:p>
              <a:pPr algn="l"/>
              <a:r>
                <a:rPr lang="en-US" sz="2000"/>
                <a:t>Human activities causing CO2 emission</a:t>
              </a:r>
            </a:p>
          </p:txBody>
        </p:sp>
      </p:grpSp>
      <p:sp>
        <p:nvSpPr>
          <p:cNvPr id="28681" name="Rectangle 25"/>
          <p:cNvSpPr>
            <a:spLocks noChangeArrowheads="1"/>
          </p:cNvSpPr>
          <p:nvPr/>
        </p:nvSpPr>
        <p:spPr bwMode="auto">
          <a:xfrm>
            <a:off x="422275" y="450850"/>
            <a:ext cx="8372475" cy="577850"/>
          </a:xfrm>
          <a:prstGeom prst="rect">
            <a:avLst/>
          </a:prstGeom>
          <a:solidFill>
            <a:srgbClr val="006600"/>
          </a:solidFill>
          <a:ln w="9525" algn="ctr">
            <a:noFill/>
            <a:miter lim="800000"/>
            <a:headEnd/>
            <a:tailEnd/>
          </a:ln>
        </p:spPr>
        <p:txBody>
          <a:bodyPr wrap="none" anchor="ctr"/>
          <a:lstStyle/>
          <a:p>
            <a:pPr algn="l"/>
            <a:r>
              <a:rPr lang="en-US" sz="2400">
                <a:solidFill>
                  <a:schemeClr val="bg1"/>
                </a:solidFill>
                <a:cs typeface="Arial" charset="0"/>
              </a:rPr>
              <a:t>Human Intervention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3000"/>
                                        <p:tgtEl>
                                          <p:spTgt spid="3"/>
                                        </p:tgtEl>
                                      </p:cBhvr>
                                    </p:animEffect>
                                  </p:childTnLst>
                                </p:cTn>
                              </p:par>
                            </p:childTnLst>
                          </p:cTn>
                        </p:par>
                        <p:par>
                          <p:cTn id="12" fill="hold">
                            <p:stCondLst>
                              <p:cond delay="5000"/>
                            </p:stCondLst>
                            <p:childTnLst>
                              <p:par>
                                <p:cTn id="13" presetID="10"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2000"/>
                                        <p:tgtEl>
                                          <p:spTgt spid="4"/>
                                        </p:tgtEl>
                                      </p:cBhvr>
                                    </p:animEffect>
                                  </p:childTnLst>
                                </p:cTn>
                              </p:par>
                            </p:childTnLst>
                          </p:cTn>
                        </p:par>
                        <p:par>
                          <p:cTn id="16" fill="hold">
                            <p:stCondLst>
                              <p:cond delay="7000"/>
                            </p:stCondLst>
                            <p:childTnLst>
                              <p:par>
                                <p:cTn id="17" presetID="10"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1002895_865c4eace5"/>
          <p:cNvPicPr>
            <a:picLocks noChangeAspect="1" noChangeArrowheads="1"/>
          </p:cNvPicPr>
          <p:nvPr/>
        </p:nvPicPr>
        <p:blipFill>
          <a:blip r:embed="rId3"/>
          <a:srcRect/>
          <a:stretch>
            <a:fillRect/>
          </a:stretch>
        </p:blipFill>
        <p:spPr bwMode="auto">
          <a:xfrm>
            <a:off x="3716338" y="1628775"/>
            <a:ext cx="5041900" cy="3170238"/>
          </a:xfrm>
          <a:prstGeom prst="rect">
            <a:avLst/>
          </a:prstGeom>
          <a:noFill/>
          <a:ln w="9525">
            <a:noFill/>
            <a:miter lim="800000"/>
            <a:headEnd/>
            <a:tailEnd/>
          </a:ln>
        </p:spPr>
      </p:pic>
      <p:sp>
        <p:nvSpPr>
          <p:cNvPr id="29699" name="Rectangle 3"/>
          <p:cNvSpPr>
            <a:spLocks noChangeArrowheads="1"/>
          </p:cNvSpPr>
          <p:nvPr/>
        </p:nvSpPr>
        <p:spPr bwMode="auto">
          <a:xfrm>
            <a:off x="431800" y="1628775"/>
            <a:ext cx="3105150" cy="3170238"/>
          </a:xfrm>
          <a:prstGeom prst="rect">
            <a:avLst/>
          </a:prstGeom>
          <a:solidFill>
            <a:srgbClr val="006600"/>
          </a:solidFill>
          <a:ln w="9525" algn="ctr">
            <a:noFill/>
            <a:miter lim="800000"/>
            <a:headEnd/>
            <a:tailEnd/>
          </a:ln>
        </p:spPr>
        <p:txBody>
          <a:bodyPr wrap="none" anchor="ctr"/>
          <a:lstStyle/>
          <a:p>
            <a:endParaRPr lang="en-US"/>
          </a:p>
        </p:txBody>
      </p:sp>
      <p:sp>
        <p:nvSpPr>
          <p:cNvPr id="29700" name="Text Box 4"/>
          <p:cNvSpPr txBox="1">
            <a:spLocks noChangeArrowheads="1"/>
          </p:cNvSpPr>
          <p:nvPr/>
        </p:nvSpPr>
        <p:spPr bwMode="auto">
          <a:xfrm>
            <a:off x="431800" y="2971800"/>
            <a:ext cx="1081088" cy="457200"/>
          </a:xfrm>
          <a:prstGeom prst="rect">
            <a:avLst/>
          </a:prstGeom>
          <a:noFill/>
          <a:ln w="9525">
            <a:noFill/>
            <a:miter lim="800000"/>
            <a:headEnd/>
            <a:tailEnd/>
          </a:ln>
        </p:spPr>
        <p:txBody>
          <a:bodyPr wrap="none">
            <a:spAutoFit/>
          </a:bodyPr>
          <a:lstStyle/>
          <a:p>
            <a:pPr algn="l"/>
            <a:r>
              <a:rPr lang="fr-FR" sz="2400" u="sng">
                <a:solidFill>
                  <a:schemeClr val="bg1"/>
                </a:solidFill>
              </a:rPr>
              <a:t>Part 6:</a:t>
            </a:r>
            <a:endParaRPr lang="en-US" altLang="zh-CN" sz="2400" u="sng">
              <a:solidFill>
                <a:schemeClr val="bg1"/>
              </a:solidFill>
            </a:endParaRPr>
          </a:p>
        </p:txBody>
      </p:sp>
      <p:sp>
        <p:nvSpPr>
          <p:cNvPr id="29701" name="Rectangle 5"/>
          <p:cNvSpPr>
            <a:spLocks noChangeArrowheads="1"/>
          </p:cNvSpPr>
          <p:nvPr/>
        </p:nvSpPr>
        <p:spPr bwMode="auto">
          <a:xfrm>
            <a:off x="431800" y="3429000"/>
            <a:ext cx="3105150" cy="1187450"/>
          </a:xfrm>
          <a:prstGeom prst="rect">
            <a:avLst/>
          </a:prstGeom>
          <a:noFill/>
          <a:ln w="9525" algn="ctr">
            <a:noFill/>
            <a:miter lim="800000"/>
            <a:headEnd/>
            <a:tailEnd/>
          </a:ln>
        </p:spPr>
        <p:txBody>
          <a:bodyPr>
            <a:spAutoFit/>
          </a:bodyPr>
          <a:lstStyle/>
          <a:p>
            <a:pPr algn="l"/>
            <a:r>
              <a:rPr lang="en-US" altLang="zh-CN" sz="2400" b="1">
                <a:solidFill>
                  <a:schemeClr val="bg1"/>
                </a:solidFill>
              </a:rPr>
              <a:t>Climate change mitigation through forestry</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ChangeArrowheads="1"/>
          </p:cNvSpPr>
          <p:nvPr/>
        </p:nvSpPr>
        <p:spPr bwMode="auto">
          <a:xfrm>
            <a:off x="431800" y="233363"/>
            <a:ext cx="8326438" cy="539750"/>
          </a:xfrm>
          <a:prstGeom prst="rect">
            <a:avLst/>
          </a:prstGeom>
          <a:solidFill>
            <a:srgbClr val="006600"/>
          </a:solidFill>
          <a:ln w="9525">
            <a:noFill/>
            <a:miter lim="800000"/>
            <a:headEnd/>
            <a:tailEnd/>
          </a:ln>
        </p:spPr>
        <p:txBody>
          <a:bodyPr wrap="none" anchor="ctr"/>
          <a:lstStyle/>
          <a:p>
            <a:endParaRPr lang="en-US"/>
          </a:p>
        </p:txBody>
      </p:sp>
      <p:sp>
        <p:nvSpPr>
          <p:cNvPr id="30723" name="Rectangle 3"/>
          <p:cNvSpPr>
            <a:spLocks noChangeArrowheads="1"/>
          </p:cNvSpPr>
          <p:nvPr/>
        </p:nvSpPr>
        <p:spPr bwMode="auto">
          <a:xfrm>
            <a:off x="431800" y="279400"/>
            <a:ext cx="5648325" cy="457200"/>
          </a:xfrm>
          <a:prstGeom prst="rect">
            <a:avLst/>
          </a:prstGeom>
          <a:noFill/>
          <a:ln w="9525" algn="ctr">
            <a:noFill/>
            <a:miter lim="800000"/>
            <a:headEnd/>
            <a:tailEnd/>
          </a:ln>
        </p:spPr>
        <p:txBody>
          <a:bodyPr wrap="none">
            <a:spAutoFit/>
          </a:bodyPr>
          <a:lstStyle/>
          <a:p>
            <a:pPr algn="l"/>
            <a:r>
              <a:rPr lang="en-US" altLang="zh-CN" sz="2400" b="1">
                <a:solidFill>
                  <a:schemeClr val="bg1"/>
                </a:solidFill>
              </a:rPr>
              <a:t>Options for mitigating climate change</a:t>
            </a:r>
          </a:p>
        </p:txBody>
      </p:sp>
      <p:pic>
        <p:nvPicPr>
          <p:cNvPr id="30724" name="Picture 4"/>
          <p:cNvPicPr>
            <a:picLocks noChangeAspect="1" noChangeArrowheads="1"/>
          </p:cNvPicPr>
          <p:nvPr/>
        </p:nvPicPr>
        <p:blipFill>
          <a:blip r:embed="rId3"/>
          <a:srcRect/>
          <a:stretch>
            <a:fillRect/>
          </a:stretch>
        </p:blipFill>
        <p:spPr bwMode="auto">
          <a:xfrm>
            <a:off x="527050" y="1030288"/>
            <a:ext cx="8088313" cy="4803775"/>
          </a:xfrm>
          <a:prstGeom prst="rect">
            <a:avLst/>
          </a:prstGeom>
          <a:noFill/>
          <a:ln w="9525" algn="ctr">
            <a:noFill/>
            <a:miter lim="800000"/>
            <a:headEnd/>
            <a:tailEnd/>
          </a:ln>
        </p:spPr>
      </p:pic>
      <p:sp>
        <p:nvSpPr>
          <p:cNvPr id="30725" name="Text Box 5"/>
          <p:cNvSpPr txBox="1">
            <a:spLocks noChangeArrowheads="1"/>
          </p:cNvSpPr>
          <p:nvPr/>
        </p:nvSpPr>
        <p:spPr bwMode="auto">
          <a:xfrm>
            <a:off x="2681288" y="1089025"/>
            <a:ext cx="1935162" cy="517525"/>
          </a:xfrm>
          <a:prstGeom prst="rect">
            <a:avLst/>
          </a:prstGeom>
          <a:solidFill>
            <a:schemeClr val="bg1"/>
          </a:solidFill>
          <a:ln w="9525" algn="ctr">
            <a:noFill/>
            <a:miter lim="800000"/>
            <a:headEnd/>
            <a:tailEnd/>
          </a:ln>
        </p:spPr>
        <p:txBody>
          <a:bodyPr>
            <a:spAutoFit/>
          </a:bodyPr>
          <a:lstStyle/>
          <a:p>
            <a:pPr algn="l">
              <a:spcBef>
                <a:spcPct val="50000"/>
              </a:spcBef>
            </a:pPr>
            <a:r>
              <a:rPr lang="en-US" b="1"/>
              <a:t>Increasing carbon sinks</a:t>
            </a:r>
          </a:p>
        </p:txBody>
      </p:sp>
      <p:sp>
        <p:nvSpPr>
          <p:cNvPr id="30726" name="Text Box 6"/>
          <p:cNvSpPr txBox="1">
            <a:spLocks noChangeArrowheads="1"/>
          </p:cNvSpPr>
          <p:nvPr/>
        </p:nvSpPr>
        <p:spPr bwMode="auto">
          <a:xfrm>
            <a:off x="2771775" y="2079625"/>
            <a:ext cx="1485900" cy="517525"/>
          </a:xfrm>
          <a:prstGeom prst="rect">
            <a:avLst/>
          </a:prstGeom>
          <a:solidFill>
            <a:schemeClr val="bg1"/>
          </a:solidFill>
          <a:ln w="9525" algn="ctr">
            <a:noFill/>
            <a:miter lim="800000"/>
            <a:headEnd/>
            <a:tailEnd/>
          </a:ln>
        </p:spPr>
        <p:txBody>
          <a:bodyPr>
            <a:spAutoFit/>
          </a:bodyPr>
          <a:lstStyle/>
          <a:p>
            <a:pPr algn="l">
              <a:spcBef>
                <a:spcPct val="50000"/>
              </a:spcBef>
            </a:pPr>
            <a:r>
              <a:rPr lang="en-US" b="1"/>
              <a:t>Avoiding reducing sinks</a:t>
            </a:r>
          </a:p>
        </p:txBody>
      </p:sp>
      <p:sp>
        <p:nvSpPr>
          <p:cNvPr id="30727" name="Text Box 7"/>
          <p:cNvSpPr txBox="1">
            <a:spLocks noChangeArrowheads="1"/>
          </p:cNvSpPr>
          <p:nvPr/>
        </p:nvSpPr>
        <p:spPr bwMode="auto">
          <a:xfrm>
            <a:off x="2681288" y="4329113"/>
            <a:ext cx="2339975" cy="517525"/>
          </a:xfrm>
          <a:prstGeom prst="rect">
            <a:avLst/>
          </a:prstGeom>
          <a:solidFill>
            <a:schemeClr val="bg1"/>
          </a:solidFill>
          <a:ln w="9525" algn="ctr">
            <a:noFill/>
            <a:miter lim="800000"/>
            <a:headEnd/>
            <a:tailEnd/>
          </a:ln>
        </p:spPr>
        <p:txBody>
          <a:bodyPr>
            <a:spAutoFit/>
          </a:bodyPr>
          <a:lstStyle/>
          <a:p>
            <a:pPr algn="l">
              <a:spcBef>
                <a:spcPct val="50000"/>
              </a:spcBef>
            </a:pPr>
            <a:r>
              <a:rPr lang="en-US" b="1"/>
              <a:t>Reducing emissions from productive activities</a:t>
            </a:r>
          </a:p>
        </p:txBody>
      </p:sp>
      <p:sp>
        <p:nvSpPr>
          <p:cNvPr id="30728" name="Text Box 8"/>
          <p:cNvSpPr txBox="1">
            <a:spLocks noChangeArrowheads="1"/>
          </p:cNvSpPr>
          <p:nvPr/>
        </p:nvSpPr>
        <p:spPr bwMode="auto">
          <a:xfrm>
            <a:off x="2636838" y="5364163"/>
            <a:ext cx="2293937" cy="304800"/>
          </a:xfrm>
          <a:prstGeom prst="rect">
            <a:avLst/>
          </a:prstGeom>
          <a:solidFill>
            <a:schemeClr val="bg1"/>
          </a:solidFill>
          <a:ln w="9525" algn="ctr">
            <a:noFill/>
            <a:miter lim="800000"/>
            <a:headEnd/>
            <a:tailEnd/>
          </a:ln>
        </p:spPr>
        <p:txBody>
          <a:bodyPr>
            <a:spAutoFit/>
          </a:bodyPr>
          <a:lstStyle/>
          <a:p>
            <a:pPr>
              <a:spcBef>
                <a:spcPct val="50000"/>
              </a:spcBef>
            </a:pPr>
            <a:r>
              <a:rPr lang="en-US" b="1"/>
              <a:t>Bioenergy and biofuels</a:t>
            </a:r>
          </a:p>
        </p:txBody>
      </p:sp>
      <p:sp>
        <p:nvSpPr>
          <p:cNvPr id="30729" name="Text Box 9"/>
          <p:cNvSpPr txBox="1">
            <a:spLocks noChangeArrowheads="1"/>
          </p:cNvSpPr>
          <p:nvPr/>
        </p:nvSpPr>
        <p:spPr bwMode="auto">
          <a:xfrm>
            <a:off x="6911975" y="4508500"/>
            <a:ext cx="1216025" cy="942975"/>
          </a:xfrm>
          <a:prstGeom prst="rect">
            <a:avLst/>
          </a:prstGeom>
          <a:solidFill>
            <a:schemeClr val="bg1"/>
          </a:solidFill>
          <a:ln w="9525" algn="ctr">
            <a:noFill/>
            <a:miter lim="800000"/>
            <a:headEnd/>
            <a:tailEnd/>
          </a:ln>
        </p:spPr>
        <p:txBody>
          <a:bodyPr>
            <a:spAutoFit/>
          </a:bodyPr>
          <a:lstStyle/>
          <a:p>
            <a:pPr algn="l">
              <a:spcBef>
                <a:spcPct val="50000"/>
              </a:spcBef>
            </a:pPr>
            <a:r>
              <a:rPr lang="en-US" b="1"/>
              <a:t>Ecosystem service: emissions reduction</a:t>
            </a:r>
          </a:p>
        </p:txBody>
      </p:sp>
      <p:sp>
        <p:nvSpPr>
          <p:cNvPr id="30730" name="Text Box 10"/>
          <p:cNvSpPr txBox="1">
            <a:spLocks noChangeArrowheads="1"/>
          </p:cNvSpPr>
          <p:nvPr/>
        </p:nvSpPr>
        <p:spPr bwMode="auto">
          <a:xfrm>
            <a:off x="7542213" y="1808163"/>
            <a:ext cx="1395412" cy="942975"/>
          </a:xfrm>
          <a:prstGeom prst="rect">
            <a:avLst/>
          </a:prstGeom>
          <a:solidFill>
            <a:schemeClr val="bg1"/>
          </a:solidFill>
          <a:ln w="9525" algn="ctr">
            <a:noFill/>
            <a:miter lim="800000"/>
            <a:headEnd/>
            <a:tailEnd/>
          </a:ln>
        </p:spPr>
        <p:txBody>
          <a:bodyPr>
            <a:spAutoFit/>
          </a:bodyPr>
          <a:lstStyle/>
          <a:p>
            <a:pPr algn="l">
              <a:spcBef>
                <a:spcPct val="50000"/>
              </a:spcBef>
            </a:pPr>
            <a:r>
              <a:rPr lang="en-US" b="1"/>
              <a:t>Ecosystem service: carbon sequestration</a:t>
            </a:r>
          </a:p>
        </p:txBody>
      </p:sp>
      <p:sp>
        <p:nvSpPr>
          <p:cNvPr id="30731" name="Text Box 11"/>
          <p:cNvSpPr txBox="1">
            <a:spLocks noChangeArrowheads="1"/>
          </p:cNvSpPr>
          <p:nvPr/>
        </p:nvSpPr>
        <p:spPr bwMode="auto">
          <a:xfrm>
            <a:off x="701675" y="3429000"/>
            <a:ext cx="1079500" cy="517525"/>
          </a:xfrm>
          <a:prstGeom prst="rect">
            <a:avLst/>
          </a:prstGeom>
          <a:solidFill>
            <a:srgbClr val="FFD79B"/>
          </a:solidFill>
          <a:ln w="9525" algn="ctr">
            <a:noFill/>
            <a:miter lim="800000"/>
            <a:headEnd/>
            <a:tailEnd/>
          </a:ln>
        </p:spPr>
        <p:txBody>
          <a:bodyPr>
            <a:spAutoFit/>
          </a:bodyPr>
          <a:lstStyle/>
          <a:p>
            <a:pPr>
              <a:spcBef>
                <a:spcPct val="50000"/>
              </a:spcBef>
            </a:pPr>
            <a:r>
              <a:rPr lang="en-US" b="1"/>
              <a:t>Mitigation Activities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ChangeArrowheads="1"/>
          </p:cNvSpPr>
          <p:nvPr/>
        </p:nvSpPr>
        <p:spPr bwMode="auto">
          <a:xfrm>
            <a:off x="431800" y="684213"/>
            <a:ext cx="1504950" cy="457200"/>
          </a:xfrm>
          <a:prstGeom prst="rect">
            <a:avLst/>
          </a:prstGeom>
          <a:noFill/>
          <a:ln w="9525" algn="ctr">
            <a:noFill/>
            <a:miter lim="800000"/>
            <a:headEnd/>
            <a:tailEnd/>
          </a:ln>
        </p:spPr>
        <p:txBody>
          <a:bodyPr wrap="none">
            <a:spAutoFit/>
          </a:bodyPr>
          <a:lstStyle/>
          <a:p>
            <a:r>
              <a:rPr lang="en-US" altLang="zh-CN" sz="2400" b="1">
                <a:solidFill>
                  <a:schemeClr val="tx2"/>
                </a:solidFill>
              </a:rPr>
              <a:t>Contents</a:t>
            </a:r>
          </a:p>
        </p:txBody>
      </p:sp>
      <p:pic>
        <p:nvPicPr>
          <p:cNvPr id="5123" name="Picture 14" descr="1002895_865c4eace5"/>
          <p:cNvPicPr>
            <a:picLocks noChangeAspect="1" noChangeArrowheads="1"/>
          </p:cNvPicPr>
          <p:nvPr/>
        </p:nvPicPr>
        <p:blipFill>
          <a:blip r:embed="rId3"/>
          <a:srcRect/>
          <a:stretch>
            <a:fillRect/>
          </a:stretch>
        </p:blipFill>
        <p:spPr bwMode="auto">
          <a:xfrm>
            <a:off x="431800" y="1473200"/>
            <a:ext cx="1439863" cy="958850"/>
          </a:xfrm>
          <a:prstGeom prst="rect">
            <a:avLst/>
          </a:prstGeom>
          <a:noFill/>
          <a:ln w="9525">
            <a:noFill/>
            <a:miter lim="800000"/>
            <a:headEnd/>
            <a:tailEnd/>
          </a:ln>
        </p:spPr>
      </p:pic>
      <p:sp>
        <p:nvSpPr>
          <p:cNvPr id="5124" name="Rectangle 15"/>
          <p:cNvSpPr>
            <a:spLocks noChangeArrowheads="1"/>
          </p:cNvSpPr>
          <p:nvPr/>
        </p:nvSpPr>
        <p:spPr bwMode="auto">
          <a:xfrm>
            <a:off x="1962150" y="1473200"/>
            <a:ext cx="6796088" cy="957263"/>
          </a:xfrm>
          <a:prstGeom prst="rect">
            <a:avLst/>
          </a:prstGeom>
          <a:solidFill>
            <a:srgbClr val="006600"/>
          </a:solidFill>
          <a:ln w="9525" algn="ctr">
            <a:noFill/>
            <a:miter lim="800000"/>
            <a:headEnd/>
            <a:tailEnd/>
          </a:ln>
        </p:spPr>
        <p:txBody>
          <a:bodyPr wrap="none" anchor="ctr"/>
          <a:lstStyle/>
          <a:p>
            <a:endParaRPr lang="en-US"/>
          </a:p>
        </p:txBody>
      </p:sp>
      <p:sp>
        <p:nvSpPr>
          <p:cNvPr id="5125" name="Rectangle 24"/>
          <p:cNvSpPr>
            <a:spLocks noChangeArrowheads="1"/>
          </p:cNvSpPr>
          <p:nvPr/>
        </p:nvSpPr>
        <p:spPr bwMode="auto">
          <a:xfrm>
            <a:off x="1962150" y="2508250"/>
            <a:ext cx="6796088" cy="957263"/>
          </a:xfrm>
          <a:prstGeom prst="rect">
            <a:avLst/>
          </a:prstGeom>
          <a:solidFill>
            <a:srgbClr val="006600"/>
          </a:solidFill>
          <a:ln w="9525" algn="ctr">
            <a:noFill/>
            <a:miter lim="800000"/>
            <a:headEnd/>
            <a:tailEnd/>
          </a:ln>
        </p:spPr>
        <p:txBody>
          <a:bodyPr wrap="none" anchor="ctr"/>
          <a:lstStyle/>
          <a:p>
            <a:endParaRPr lang="en-US"/>
          </a:p>
        </p:txBody>
      </p:sp>
      <p:pic>
        <p:nvPicPr>
          <p:cNvPr id="5126" name="Picture 39" descr="1123867_0b4cc7f73a"/>
          <p:cNvPicPr>
            <a:picLocks noChangeArrowheads="1"/>
          </p:cNvPicPr>
          <p:nvPr/>
        </p:nvPicPr>
        <p:blipFill>
          <a:blip r:embed="rId4"/>
          <a:srcRect/>
          <a:stretch>
            <a:fillRect/>
          </a:stretch>
        </p:blipFill>
        <p:spPr bwMode="auto">
          <a:xfrm>
            <a:off x="431800" y="2508250"/>
            <a:ext cx="1439863" cy="957263"/>
          </a:xfrm>
          <a:prstGeom prst="rect">
            <a:avLst/>
          </a:prstGeom>
          <a:noFill/>
          <a:ln w="9525">
            <a:noFill/>
            <a:miter lim="800000"/>
            <a:headEnd/>
            <a:tailEnd/>
          </a:ln>
        </p:spPr>
      </p:pic>
      <p:sp>
        <p:nvSpPr>
          <p:cNvPr id="5127" name="Rectangle 42"/>
          <p:cNvSpPr>
            <a:spLocks noChangeArrowheads="1"/>
          </p:cNvSpPr>
          <p:nvPr/>
        </p:nvSpPr>
        <p:spPr bwMode="auto">
          <a:xfrm>
            <a:off x="2097088" y="1538288"/>
            <a:ext cx="6364287" cy="822325"/>
          </a:xfrm>
          <a:prstGeom prst="rect">
            <a:avLst/>
          </a:prstGeom>
          <a:noFill/>
          <a:ln w="9525" algn="ctr">
            <a:noFill/>
            <a:miter lim="800000"/>
            <a:headEnd/>
            <a:tailEnd/>
          </a:ln>
        </p:spPr>
        <p:txBody>
          <a:bodyPr>
            <a:spAutoFit/>
          </a:bodyPr>
          <a:lstStyle/>
          <a:p>
            <a:pPr algn="l"/>
            <a:r>
              <a:rPr lang="en-US" altLang="zh-CN" sz="2400" b="1">
                <a:solidFill>
                  <a:schemeClr val="bg1"/>
                </a:solidFill>
              </a:rPr>
              <a:t>What are the signs that climate change is occurring?</a:t>
            </a:r>
          </a:p>
        </p:txBody>
      </p:sp>
      <p:sp>
        <p:nvSpPr>
          <p:cNvPr id="5128" name="Rectangle 43"/>
          <p:cNvSpPr>
            <a:spLocks noChangeArrowheads="1"/>
          </p:cNvSpPr>
          <p:nvPr/>
        </p:nvSpPr>
        <p:spPr bwMode="auto">
          <a:xfrm>
            <a:off x="2082800" y="2673350"/>
            <a:ext cx="6615113" cy="461963"/>
          </a:xfrm>
          <a:prstGeom prst="rect">
            <a:avLst/>
          </a:prstGeom>
          <a:noFill/>
          <a:ln w="9525" algn="ctr">
            <a:noFill/>
            <a:miter lim="800000"/>
            <a:headEnd/>
            <a:tailEnd/>
          </a:ln>
        </p:spPr>
        <p:txBody>
          <a:bodyPr>
            <a:spAutoFit/>
          </a:bodyPr>
          <a:lstStyle/>
          <a:p>
            <a:pPr algn="l"/>
            <a:r>
              <a:rPr lang="en-US" altLang="zh-CN" sz="2400" b="1">
                <a:solidFill>
                  <a:schemeClr val="bg1"/>
                </a:solidFill>
              </a:rPr>
              <a:t>What causes climate change?</a:t>
            </a:r>
          </a:p>
        </p:txBody>
      </p:sp>
      <p:pic>
        <p:nvPicPr>
          <p:cNvPr id="5129" name="Picture 46" descr="470045_7e9664ccee"/>
          <p:cNvPicPr>
            <a:picLocks noChangeArrowheads="1"/>
          </p:cNvPicPr>
          <p:nvPr/>
        </p:nvPicPr>
        <p:blipFill>
          <a:blip r:embed="rId5"/>
          <a:srcRect/>
          <a:stretch>
            <a:fillRect/>
          </a:stretch>
        </p:blipFill>
        <p:spPr bwMode="auto">
          <a:xfrm>
            <a:off x="438150" y="3606800"/>
            <a:ext cx="1439863" cy="944563"/>
          </a:xfrm>
          <a:prstGeom prst="rect">
            <a:avLst/>
          </a:prstGeom>
          <a:noFill/>
          <a:ln w="9525">
            <a:noFill/>
            <a:miter lim="800000"/>
            <a:headEnd/>
            <a:tailEnd/>
          </a:ln>
        </p:spPr>
      </p:pic>
      <p:sp>
        <p:nvSpPr>
          <p:cNvPr id="5130" name="Rectangle 47"/>
          <p:cNvSpPr>
            <a:spLocks noChangeArrowheads="1"/>
          </p:cNvSpPr>
          <p:nvPr/>
        </p:nvSpPr>
        <p:spPr bwMode="auto">
          <a:xfrm>
            <a:off x="1949450" y="3606800"/>
            <a:ext cx="6796088" cy="957263"/>
          </a:xfrm>
          <a:prstGeom prst="rect">
            <a:avLst/>
          </a:prstGeom>
          <a:solidFill>
            <a:srgbClr val="006600"/>
          </a:solidFill>
          <a:ln w="9525" algn="ctr">
            <a:noFill/>
            <a:miter lim="800000"/>
            <a:headEnd/>
            <a:tailEnd/>
          </a:ln>
        </p:spPr>
        <p:txBody>
          <a:bodyPr wrap="none" anchor="ctr"/>
          <a:lstStyle/>
          <a:p>
            <a:endParaRPr lang="en-US"/>
          </a:p>
        </p:txBody>
      </p:sp>
      <p:sp>
        <p:nvSpPr>
          <p:cNvPr id="5131" name="Rectangle 48"/>
          <p:cNvSpPr>
            <a:spLocks noChangeArrowheads="1"/>
          </p:cNvSpPr>
          <p:nvPr/>
        </p:nvSpPr>
        <p:spPr bwMode="auto">
          <a:xfrm>
            <a:off x="1993900" y="3784600"/>
            <a:ext cx="6884988" cy="457200"/>
          </a:xfrm>
          <a:prstGeom prst="rect">
            <a:avLst/>
          </a:prstGeom>
          <a:noFill/>
          <a:ln w="9525" algn="ctr">
            <a:noFill/>
            <a:miter lim="800000"/>
            <a:headEnd/>
            <a:tailEnd/>
          </a:ln>
        </p:spPr>
        <p:txBody>
          <a:bodyPr>
            <a:spAutoFit/>
          </a:bodyPr>
          <a:lstStyle/>
          <a:p>
            <a:pPr algn="l"/>
            <a:r>
              <a:rPr lang="en-US" sz="2400" b="1">
                <a:solidFill>
                  <a:schemeClr val="bg1"/>
                </a:solidFill>
              </a:rPr>
              <a:t>What is the role of forests in climate change?</a:t>
            </a:r>
            <a:endParaRPr lang="en-US" altLang="zh-CN" sz="2400" b="1">
              <a:solidFill>
                <a:schemeClr val="bg1"/>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ChangeArrowheads="1"/>
          </p:cNvSpPr>
          <p:nvPr/>
        </p:nvSpPr>
        <p:spPr bwMode="auto">
          <a:xfrm>
            <a:off x="206375" y="458788"/>
            <a:ext cx="8551863" cy="900112"/>
          </a:xfrm>
          <a:prstGeom prst="rect">
            <a:avLst/>
          </a:prstGeom>
          <a:solidFill>
            <a:srgbClr val="006600"/>
          </a:solidFill>
          <a:ln w="9525">
            <a:noFill/>
            <a:miter lim="800000"/>
            <a:headEnd/>
            <a:tailEnd/>
          </a:ln>
        </p:spPr>
        <p:txBody>
          <a:bodyPr wrap="none" anchor="ctr"/>
          <a:lstStyle/>
          <a:p>
            <a:endParaRPr lang="en-US"/>
          </a:p>
        </p:txBody>
      </p:sp>
      <p:sp>
        <p:nvSpPr>
          <p:cNvPr id="31747" name="Rectangle 3"/>
          <p:cNvSpPr>
            <a:spLocks noChangeArrowheads="1"/>
          </p:cNvSpPr>
          <p:nvPr/>
        </p:nvSpPr>
        <p:spPr bwMode="auto">
          <a:xfrm>
            <a:off x="3176588" y="1403350"/>
            <a:ext cx="5581650" cy="4725988"/>
          </a:xfrm>
          <a:prstGeom prst="rect">
            <a:avLst/>
          </a:prstGeom>
          <a:noFill/>
          <a:ln w="9525">
            <a:solidFill>
              <a:srgbClr val="B2B2B2"/>
            </a:solidFill>
            <a:miter lim="800000"/>
            <a:headEnd/>
            <a:tailEnd/>
          </a:ln>
        </p:spPr>
        <p:txBody>
          <a:bodyPr wrap="none" anchor="ctr"/>
          <a:lstStyle/>
          <a:p>
            <a:endParaRPr lang="en-US"/>
          </a:p>
        </p:txBody>
      </p:sp>
      <p:sp>
        <p:nvSpPr>
          <p:cNvPr id="31748" name="Rectangle 4"/>
          <p:cNvSpPr>
            <a:spLocks noChangeArrowheads="1"/>
          </p:cNvSpPr>
          <p:nvPr/>
        </p:nvSpPr>
        <p:spPr bwMode="auto">
          <a:xfrm>
            <a:off x="250825" y="593725"/>
            <a:ext cx="9144000" cy="457200"/>
          </a:xfrm>
          <a:prstGeom prst="rect">
            <a:avLst/>
          </a:prstGeom>
          <a:noFill/>
          <a:ln w="9525" algn="ctr">
            <a:noFill/>
            <a:miter lim="800000"/>
            <a:headEnd/>
            <a:tailEnd/>
          </a:ln>
        </p:spPr>
        <p:txBody>
          <a:bodyPr>
            <a:spAutoFit/>
          </a:bodyPr>
          <a:lstStyle/>
          <a:p>
            <a:pPr algn="l"/>
            <a:r>
              <a:rPr lang="en-US" altLang="zh-CN" sz="2400">
                <a:solidFill>
                  <a:schemeClr val="bg1"/>
                </a:solidFill>
              </a:rPr>
              <a:t>Rates of carbon sequestration: Afforestation/Reforestation</a:t>
            </a:r>
          </a:p>
        </p:txBody>
      </p:sp>
      <p:graphicFrame>
        <p:nvGraphicFramePr>
          <p:cNvPr id="280581" name="Group 5"/>
          <p:cNvGraphicFramePr>
            <a:graphicFrameLocks noGrp="1"/>
          </p:cNvGraphicFramePr>
          <p:nvPr/>
        </p:nvGraphicFramePr>
        <p:xfrm>
          <a:off x="3267075" y="1466850"/>
          <a:ext cx="5219700" cy="4338003"/>
        </p:xfrm>
        <a:graphic>
          <a:graphicData uri="http://schemas.openxmlformats.org/drawingml/2006/table">
            <a:tbl>
              <a:tblPr/>
              <a:tblGrid>
                <a:gridCol w="2609850"/>
                <a:gridCol w="1304925"/>
                <a:gridCol w="1304925"/>
              </a:tblGrid>
              <a:tr h="59055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altLang="zh-CN" sz="1800" b="1" i="0" u="none" strike="noStrike" cap="none" normalizeH="0" baseline="0" smtClean="0">
                          <a:ln>
                            <a:noFill/>
                          </a:ln>
                          <a:solidFill>
                            <a:srgbClr val="000000"/>
                          </a:solidFill>
                          <a:effectLst/>
                          <a:latin typeface="Arial" charset="0"/>
                          <a:ea typeface="宋体" charset="-122"/>
                          <a:cs typeface="Arial" charset="0"/>
                        </a:rPr>
                        <a:t>Planted Forest</a:t>
                      </a:r>
                    </a:p>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altLang="zh-CN" sz="1800" b="1" i="0" u="none" strike="noStrike" cap="none" normalizeH="0" baseline="0" smtClean="0">
                          <a:ln>
                            <a:noFill/>
                          </a:ln>
                          <a:solidFill>
                            <a:srgbClr val="000000"/>
                          </a:solidFill>
                          <a:effectLst/>
                          <a:latin typeface="Arial" charset="0"/>
                          <a:ea typeface="宋体" charset="-122"/>
                          <a:cs typeface="Arial" charset="0"/>
                        </a:rPr>
                        <a:t>Type </a:t>
                      </a:r>
                      <a:r>
                        <a:rPr kumimoji="0" lang="en-US" altLang="zh-CN" sz="1800" b="0" i="0" u="none" strike="noStrike" cap="none" normalizeH="0" baseline="0" smtClean="0">
                          <a:ln>
                            <a:noFill/>
                          </a:ln>
                          <a:solidFill>
                            <a:schemeClr val="tx1"/>
                          </a:solidFill>
                          <a:effectLst/>
                          <a:latin typeface="Arial" charset="0"/>
                          <a:ea typeface="宋体" charset="-122"/>
                          <a:cs typeface="Arial" charset="0"/>
                        </a:rPr>
                        <a:t> </a:t>
                      </a:r>
                      <a:endParaRPr kumimoji="0" lang="en-US" altLang="zh-CN" sz="1800" b="0" i="0" u="none" strike="noStrike" cap="none" normalizeH="0" baseline="0" smtClean="0">
                        <a:ln>
                          <a:noFill/>
                        </a:ln>
                        <a:solidFill>
                          <a:schemeClr val="tx1"/>
                        </a:solidFill>
                        <a:effectLst/>
                        <a:latin typeface="Arial" charset="0"/>
                        <a:ea typeface="宋体" charset="-122"/>
                      </a:endParaRPr>
                    </a:p>
                  </a:txBody>
                  <a:tcPr marT="0" marB="228600" anchor="b" horzOverflow="overflow">
                    <a:lnL cap="flat">
                      <a:noFill/>
                    </a:lnL>
                    <a:lnR>
                      <a:noFill/>
                    </a:lnR>
                    <a:lnT cap="flat">
                      <a:noFill/>
                    </a:lnT>
                    <a:lnB>
                      <a:noFill/>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altLang="zh-CN" sz="1800" b="1" i="0" u="none" strike="noStrike" cap="none" normalizeH="0" baseline="0" smtClean="0">
                          <a:ln>
                            <a:noFill/>
                          </a:ln>
                          <a:solidFill>
                            <a:srgbClr val="000000"/>
                          </a:solidFill>
                          <a:effectLst/>
                          <a:latin typeface="Arial" charset="0"/>
                          <a:ea typeface="宋体" charset="-122"/>
                          <a:cs typeface="Arial" charset="0"/>
                        </a:rPr>
                        <a:t>t C/ha/yr </a:t>
                      </a:r>
                    </a:p>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altLang="zh-CN" sz="1800" b="1" i="0" u="none" strike="noStrike" cap="none" normalizeH="0" baseline="0" smtClean="0">
                          <a:ln>
                            <a:noFill/>
                          </a:ln>
                          <a:solidFill>
                            <a:srgbClr val="000000"/>
                          </a:solidFill>
                          <a:effectLst/>
                          <a:latin typeface="Arial" charset="0"/>
                          <a:ea typeface="宋体" charset="-122"/>
                          <a:cs typeface="Arial" charset="0"/>
                        </a:rPr>
                        <a:t>Captured</a:t>
                      </a:r>
                      <a:endParaRPr kumimoji="0" lang="en-US" altLang="zh-CN" sz="1800" b="0" i="0" u="none" strike="noStrike" cap="none" normalizeH="0" baseline="0" smtClean="0">
                        <a:ln>
                          <a:noFill/>
                        </a:ln>
                        <a:solidFill>
                          <a:schemeClr val="tx1"/>
                        </a:solidFill>
                        <a:effectLst/>
                        <a:latin typeface="Arial" charset="0"/>
                        <a:ea typeface="宋体" charset="-122"/>
                      </a:endParaRPr>
                    </a:p>
                  </a:txBody>
                  <a:tcPr marT="0" marB="228600" anchor="b" horzOverflow="overflow">
                    <a:lnL>
                      <a:noFill/>
                    </a:lnL>
                    <a:lnR>
                      <a:noFill/>
                    </a:lnR>
                    <a:lnT cap="flat">
                      <a:noFill/>
                    </a:lnT>
                    <a:lnB>
                      <a:noFill/>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a typeface="宋体" charset="-122"/>
                      </a:endParaRPr>
                    </a:p>
                  </a:txBody>
                  <a:tcPr marT="0" marB="228600" anchor="b" horzOverflow="overflow">
                    <a:lnL>
                      <a:noFill/>
                    </a:lnL>
                    <a:lnR cap="flat">
                      <a:noFill/>
                    </a:lnR>
                    <a:lnT cap="flat">
                      <a:noFill/>
                    </a:lnT>
                    <a:lnB>
                      <a:noFill/>
                    </a:lnB>
                    <a:lnTlToBr>
                      <a:noFill/>
                    </a:lnTlToBr>
                    <a:lnBlToTr>
                      <a:noFill/>
                    </a:lnBlToTr>
                    <a:noFill/>
                  </a:tcPr>
                </a:tc>
              </a:tr>
              <a:tr h="474663">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altLang="zh-CN" sz="1400" b="1" i="0" u="none" strike="noStrike" cap="none" normalizeH="0" baseline="0" smtClean="0">
                          <a:ln>
                            <a:noFill/>
                          </a:ln>
                          <a:solidFill>
                            <a:srgbClr val="000000"/>
                          </a:solidFill>
                          <a:effectLst/>
                          <a:latin typeface="Arial" charset="0"/>
                          <a:ea typeface="宋体" charset="-122"/>
                          <a:cs typeface="Arial" charset="0"/>
                        </a:rPr>
                        <a:t>Boreal </a:t>
                      </a:r>
                      <a:r>
                        <a:rPr kumimoji="0" lang="en-US" altLang="zh-CN" sz="1400" b="0" i="0" u="none" strike="noStrike" cap="none" normalizeH="0" baseline="0" smtClean="0">
                          <a:ln>
                            <a:noFill/>
                          </a:ln>
                          <a:solidFill>
                            <a:srgbClr val="000000"/>
                          </a:solidFill>
                          <a:effectLst/>
                          <a:latin typeface="Arial" charset="0"/>
                          <a:ea typeface="宋体" charset="-122"/>
                          <a:cs typeface="Arial" charset="0"/>
                        </a:rPr>
                        <a:t>– 60 year rotation</a:t>
                      </a:r>
                      <a:endParaRPr kumimoji="0" lang="en-US" altLang="zh-CN" sz="1400" b="0" i="0" u="none" strike="noStrike" cap="none" normalizeH="0" baseline="0" smtClean="0">
                        <a:ln>
                          <a:noFill/>
                        </a:ln>
                        <a:solidFill>
                          <a:schemeClr val="tx1"/>
                        </a:solidFill>
                        <a:effectLst/>
                        <a:latin typeface="Arial" charset="0"/>
                        <a:ea typeface="宋体" charset="-122"/>
                      </a:endParaRPr>
                    </a:p>
                  </a:txBody>
                  <a:tcPr marT="0" marB="228600" anchor="b" horzOverflow="overflow">
                    <a:lnL cap="flat">
                      <a:noFill/>
                    </a:lnL>
                    <a:lnR>
                      <a:noFill/>
                    </a:lnR>
                    <a:lnT>
                      <a:noFill/>
                    </a:lnT>
                    <a:lnB>
                      <a:noFill/>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altLang="zh-CN" sz="1400" b="0" i="0" u="none" strike="noStrike" cap="none" normalizeH="0" baseline="0" smtClean="0">
                          <a:ln>
                            <a:noFill/>
                          </a:ln>
                          <a:solidFill>
                            <a:srgbClr val="000000"/>
                          </a:solidFill>
                          <a:effectLst/>
                          <a:latin typeface="Arial" charset="0"/>
                          <a:ea typeface="宋体" charset="-122"/>
                          <a:cs typeface="Arial" charset="0"/>
                        </a:rPr>
                        <a:t>½ - 2 </a:t>
                      </a:r>
                    </a:p>
                  </a:txBody>
                  <a:tcPr marT="0" marB="228600" anchor="b" horzOverflow="overflow">
                    <a:lnL>
                      <a:noFill/>
                    </a:lnL>
                    <a:lnR>
                      <a:noFill/>
                    </a:lnR>
                    <a:lnT>
                      <a:noFill/>
                    </a:lnT>
                    <a:lnB>
                      <a:noFill/>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a typeface="宋体" charset="-122"/>
                      </a:endParaRPr>
                    </a:p>
                  </a:txBody>
                  <a:tcPr marT="0" marB="228600" anchor="b" horzOverflow="overflow">
                    <a:lnL>
                      <a:noFill/>
                    </a:lnL>
                    <a:lnR cap="flat">
                      <a:noFill/>
                    </a:lnR>
                    <a:lnT>
                      <a:noFill/>
                    </a:lnT>
                    <a:lnB>
                      <a:noFill/>
                    </a:lnB>
                    <a:lnTlToBr>
                      <a:noFill/>
                    </a:lnTlToBr>
                    <a:lnBlToTr>
                      <a:noFill/>
                    </a:lnBlToTr>
                    <a:noFill/>
                  </a:tcPr>
                </a:tc>
              </a:tr>
              <a:tr h="88900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altLang="zh-CN" sz="1400" b="1" i="0" u="none" strike="noStrike" cap="none" normalizeH="0" baseline="0" smtClean="0">
                          <a:ln>
                            <a:noFill/>
                          </a:ln>
                          <a:solidFill>
                            <a:srgbClr val="000000"/>
                          </a:solidFill>
                          <a:effectLst/>
                          <a:latin typeface="Arial" charset="0"/>
                          <a:ea typeface="宋体" charset="-122"/>
                          <a:cs typeface="Arial" charset="0"/>
                        </a:rPr>
                        <a:t>Temperate </a:t>
                      </a:r>
                      <a:r>
                        <a:rPr kumimoji="0" lang="en-US" altLang="zh-CN" sz="1400" b="0" i="0" u="none" strike="noStrike" cap="none" normalizeH="0" baseline="0" smtClean="0">
                          <a:ln>
                            <a:noFill/>
                          </a:ln>
                          <a:solidFill>
                            <a:srgbClr val="000000"/>
                          </a:solidFill>
                          <a:effectLst/>
                          <a:latin typeface="Arial" charset="0"/>
                          <a:ea typeface="宋体" charset="-122"/>
                          <a:cs typeface="Arial" charset="0"/>
                        </a:rPr>
                        <a:t>– 15 to 60 year rotation</a:t>
                      </a:r>
                      <a:r>
                        <a:rPr kumimoji="0" lang="en-US" altLang="zh-CN" sz="1400" b="0" i="0" u="sng" strike="noStrike" cap="none" normalizeH="0" baseline="0" smtClean="0">
                          <a:ln>
                            <a:noFill/>
                          </a:ln>
                          <a:solidFill>
                            <a:srgbClr val="000000"/>
                          </a:solidFill>
                          <a:effectLst/>
                          <a:latin typeface="Arial" charset="0"/>
                          <a:ea typeface="宋体" charset="-122"/>
                          <a:cs typeface="Arial" charset="0"/>
                        </a:rPr>
                        <a:t> </a:t>
                      </a:r>
                      <a:r>
                        <a:rPr kumimoji="0" lang="en-US" altLang="zh-CN" sz="1400" b="0" i="0" u="sng" strike="noStrike" cap="none" normalizeH="0" baseline="0" smtClean="0">
                          <a:ln>
                            <a:noFill/>
                          </a:ln>
                          <a:solidFill>
                            <a:schemeClr val="tx1"/>
                          </a:solidFill>
                          <a:effectLst/>
                          <a:latin typeface="Arial" charset="0"/>
                          <a:ea typeface="宋体" charset="-122"/>
                          <a:cs typeface="Arial" charset="0"/>
                        </a:rPr>
                        <a:t> </a:t>
                      </a:r>
                      <a:endParaRPr kumimoji="0" lang="en-US" altLang="zh-CN" sz="1400" b="0" i="0" u="sng" strike="noStrike" cap="none" normalizeH="0" baseline="0" smtClean="0">
                        <a:ln>
                          <a:noFill/>
                        </a:ln>
                        <a:solidFill>
                          <a:schemeClr val="tx1"/>
                        </a:solidFill>
                        <a:effectLst/>
                        <a:latin typeface="Arial" charset="0"/>
                        <a:ea typeface="宋体" charset="-122"/>
                      </a:endParaRPr>
                    </a:p>
                  </a:txBody>
                  <a:tcPr marT="0" marB="228600" anchor="b" horzOverflow="overflow">
                    <a:lnL cap="flat">
                      <a:noFill/>
                    </a:lnL>
                    <a:lnR>
                      <a:noFill/>
                    </a:lnR>
                    <a:lnT>
                      <a:noFill/>
                    </a:lnT>
                    <a:lnB>
                      <a:noFill/>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altLang="zh-CN" sz="1400" b="0" i="0" u="none" strike="noStrike" cap="none" normalizeH="0" baseline="0" smtClean="0">
                          <a:ln>
                            <a:noFill/>
                          </a:ln>
                          <a:solidFill>
                            <a:schemeClr val="tx1"/>
                          </a:solidFill>
                          <a:effectLst/>
                          <a:latin typeface="Arial" charset="0"/>
                          <a:ea typeface="宋体" charset="-122"/>
                        </a:rPr>
                        <a:t>2 – 7</a:t>
                      </a:r>
                    </a:p>
                  </a:txBody>
                  <a:tcPr marT="0" marB="228600" anchor="b" horzOverflow="overflow">
                    <a:lnL>
                      <a:noFill/>
                    </a:lnL>
                    <a:lnR>
                      <a:noFill/>
                    </a:lnR>
                    <a:lnT>
                      <a:noFill/>
                    </a:lnT>
                    <a:lnB>
                      <a:noFill/>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a typeface="宋体" charset="-122"/>
                      </a:endParaRPr>
                    </a:p>
                  </a:txBody>
                  <a:tcPr marT="0" marB="228600" anchor="b" horzOverflow="overflow">
                    <a:lnL>
                      <a:noFill/>
                    </a:lnL>
                    <a:lnR cap="flat">
                      <a:noFill/>
                    </a:lnR>
                    <a:lnT>
                      <a:noFill/>
                    </a:lnT>
                    <a:lnB>
                      <a:noFill/>
                    </a:lnB>
                    <a:lnTlToBr>
                      <a:noFill/>
                    </a:lnTlToBr>
                    <a:lnBlToTr>
                      <a:noFill/>
                    </a:lnBlToTr>
                    <a:noFill/>
                  </a:tcPr>
                </a:tc>
              </a:tr>
              <a:tr h="474663">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endParaRPr kumimoji="0" lang="en-US" altLang="zh-CN" sz="1400" b="1" i="0" u="none" strike="noStrike" cap="none" normalizeH="0" baseline="0" smtClean="0">
                        <a:ln>
                          <a:noFill/>
                        </a:ln>
                        <a:solidFill>
                          <a:srgbClr val="000000"/>
                        </a:solidFill>
                        <a:effectLst/>
                        <a:latin typeface="Arial" charset="0"/>
                        <a:ea typeface="宋体" charset="-122"/>
                        <a:cs typeface="Arial" charset="0"/>
                      </a:endParaRPr>
                    </a:p>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altLang="zh-CN" sz="1400" b="1" i="0" u="none" strike="noStrike" cap="none" normalizeH="0" baseline="0" smtClean="0">
                          <a:ln>
                            <a:noFill/>
                          </a:ln>
                          <a:solidFill>
                            <a:srgbClr val="000000"/>
                          </a:solidFill>
                          <a:effectLst/>
                          <a:latin typeface="Arial" charset="0"/>
                          <a:ea typeface="宋体" charset="-122"/>
                          <a:cs typeface="Arial" charset="0"/>
                        </a:rPr>
                        <a:t>Tropics </a:t>
                      </a:r>
                      <a:r>
                        <a:rPr kumimoji="0" lang="en-US" altLang="zh-CN" sz="1400" b="0" i="0" u="none" strike="noStrike" cap="none" normalizeH="0" baseline="0" smtClean="0">
                          <a:ln>
                            <a:noFill/>
                          </a:ln>
                          <a:solidFill>
                            <a:srgbClr val="000000"/>
                          </a:solidFill>
                          <a:effectLst/>
                          <a:latin typeface="Arial" charset="0"/>
                          <a:ea typeface="宋体" charset="-122"/>
                          <a:cs typeface="Arial" charset="0"/>
                        </a:rPr>
                        <a:t>– Eucalyptus, 5 – 16 year old</a:t>
                      </a:r>
                      <a:endParaRPr kumimoji="0" lang="en-US" altLang="zh-CN" sz="1400" b="0" i="0" u="none" strike="noStrike" cap="none" normalizeH="0" baseline="0" smtClean="0">
                        <a:ln>
                          <a:noFill/>
                        </a:ln>
                        <a:solidFill>
                          <a:schemeClr val="tx1"/>
                        </a:solidFill>
                        <a:effectLst/>
                        <a:latin typeface="Arial" charset="0"/>
                        <a:ea typeface="宋体" charset="-122"/>
                      </a:endParaRPr>
                    </a:p>
                  </a:txBody>
                  <a:tcPr marT="0" marB="228600" anchor="b" horzOverflow="overflow">
                    <a:lnL cap="flat">
                      <a:noFill/>
                    </a:lnL>
                    <a:lnR>
                      <a:noFill/>
                    </a:lnR>
                    <a:lnT>
                      <a:noFill/>
                    </a:lnT>
                    <a:lnB>
                      <a:noFill/>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altLang="zh-CN" sz="1400" b="0" i="0" u="none" strike="noStrike" cap="none" normalizeH="0" baseline="0" smtClean="0">
                          <a:ln>
                            <a:noFill/>
                          </a:ln>
                          <a:solidFill>
                            <a:srgbClr val="000000"/>
                          </a:solidFill>
                          <a:effectLst/>
                          <a:latin typeface="Arial" charset="0"/>
                          <a:ea typeface="宋体" charset="-122"/>
                          <a:cs typeface="Arial" charset="0"/>
                        </a:rPr>
                        <a:t>4 - 14</a:t>
                      </a:r>
                      <a:endParaRPr kumimoji="0" lang="en-US" altLang="zh-CN" sz="1400" b="0" i="0" u="none" strike="noStrike" cap="none" normalizeH="0" baseline="0" smtClean="0">
                        <a:ln>
                          <a:noFill/>
                        </a:ln>
                        <a:solidFill>
                          <a:schemeClr val="tx1"/>
                        </a:solidFill>
                        <a:effectLst/>
                        <a:latin typeface="Arial" charset="0"/>
                        <a:ea typeface="宋体" charset="-122"/>
                      </a:endParaRPr>
                    </a:p>
                  </a:txBody>
                  <a:tcPr marT="0" marB="228600" anchor="b" horzOverflow="overflow">
                    <a:lnL>
                      <a:noFill/>
                    </a:lnL>
                    <a:lnR>
                      <a:noFill/>
                    </a:lnR>
                    <a:lnT>
                      <a:noFill/>
                    </a:lnT>
                    <a:lnB>
                      <a:noFill/>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a typeface="宋体" charset="-122"/>
                      </a:endParaRPr>
                    </a:p>
                  </a:txBody>
                  <a:tcPr marT="0" marB="228600" anchor="b" horzOverflow="overflow">
                    <a:lnL>
                      <a:noFill/>
                    </a:lnL>
                    <a:lnR cap="flat">
                      <a:noFill/>
                    </a:lnR>
                    <a:lnT>
                      <a:noFill/>
                    </a:lnT>
                    <a:lnB>
                      <a:noFill/>
                    </a:lnB>
                    <a:lnTlToBr>
                      <a:noFill/>
                    </a:lnTlToBr>
                    <a:lnBlToTr>
                      <a:noFill/>
                    </a:lnBlToTr>
                    <a:noFill/>
                  </a:tcPr>
                </a:tc>
              </a:tr>
              <a:tr h="48260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altLang="zh-CN" sz="1400" b="1" i="0" u="none" strike="noStrike" cap="none" normalizeH="0" baseline="0" smtClean="0">
                          <a:ln>
                            <a:noFill/>
                          </a:ln>
                          <a:solidFill>
                            <a:schemeClr val="tx1"/>
                          </a:solidFill>
                          <a:effectLst/>
                          <a:latin typeface="Arial" charset="0"/>
                          <a:ea typeface="宋体" charset="-122"/>
                        </a:rPr>
                        <a:t>Tropics</a:t>
                      </a:r>
                      <a:r>
                        <a:rPr kumimoji="0" lang="en-US" altLang="zh-CN" sz="1400" b="0" i="0" u="none" strike="noStrike" cap="none" normalizeH="0" baseline="0" smtClean="0">
                          <a:ln>
                            <a:noFill/>
                          </a:ln>
                          <a:solidFill>
                            <a:schemeClr val="tx1"/>
                          </a:solidFill>
                          <a:effectLst/>
                          <a:latin typeface="Arial" charset="0"/>
                          <a:ea typeface="宋体" charset="-122"/>
                        </a:rPr>
                        <a:t> – Teak, 25 – 75 years old</a:t>
                      </a:r>
                      <a:endParaRPr kumimoji="0" lang="en-US" altLang="zh-CN" sz="1400" b="1" i="0" u="none" strike="noStrike" cap="none" normalizeH="0" baseline="0" smtClean="0">
                        <a:ln>
                          <a:noFill/>
                        </a:ln>
                        <a:solidFill>
                          <a:schemeClr val="tx1"/>
                        </a:solidFill>
                        <a:effectLst/>
                        <a:latin typeface="Arial" charset="0"/>
                        <a:ea typeface="宋体" charset="-122"/>
                      </a:endParaRPr>
                    </a:p>
                  </a:txBody>
                  <a:tcPr marT="0" marB="228600" anchor="b" horzOverflow="overflow">
                    <a:lnL cap="flat">
                      <a:noFill/>
                    </a:lnL>
                    <a:lnR>
                      <a:noFill/>
                    </a:lnR>
                    <a:lnT>
                      <a:noFill/>
                    </a:lnT>
                    <a:lnB>
                      <a:noFill/>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altLang="zh-CN" sz="1400" b="0" i="0" u="none" strike="noStrike" cap="none" normalizeH="0" baseline="0" smtClean="0">
                          <a:ln>
                            <a:noFill/>
                          </a:ln>
                          <a:solidFill>
                            <a:schemeClr val="tx1"/>
                          </a:solidFill>
                          <a:effectLst/>
                          <a:latin typeface="Arial" charset="0"/>
                          <a:ea typeface="宋体" charset="-122"/>
                        </a:rPr>
                        <a:t>2 – 4 </a:t>
                      </a:r>
                    </a:p>
                  </a:txBody>
                  <a:tcPr marT="0" marB="228600" anchor="b" horzOverflow="overflow">
                    <a:lnL>
                      <a:noFill/>
                    </a:lnL>
                    <a:lnR>
                      <a:noFill/>
                    </a:lnR>
                    <a:lnT>
                      <a:noFill/>
                    </a:lnT>
                    <a:lnB>
                      <a:noFill/>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a typeface="宋体" charset="-122"/>
                      </a:endParaRPr>
                    </a:p>
                  </a:txBody>
                  <a:tcPr marT="0" marB="228600" anchor="b" horzOverflow="overflow">
                    <a:lnL>
                      <a:noFill/>
                    </a:lnL>
                    <a:lnR cap="flat">
                      <a:noFill/>
                    </a:lnR>
                    <a:lnT>
                      <a:noFill/>
                    </a:lnT>
                    <a:lnB>
                      <a:noFill/>
                    </a:lnB>
                    <a:lnTlToBr>
                      <a:noFill/>
                    </a:lnTlToBr>
                    <a:lnBlToTr>
                      <a:noFill/>
                    </a:lnBlToTr>
                    <a:noFill/>
                  </a:tcPr>
                </a:tc>
              </a:tr>
              <a:tr h="67310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altLang="zh-CN" sz="1400" b="1" i="0" u="none" strike="noStrike" cap="none" normalizeH="0" baseline="0" smtClean="0">
                          <a:ln>
                            <a:noFill/>
                          </a:ln>
                          <a:solidFill>
                            <a:schemeClr val="tx1"/>
                          </a:solidFill>
                          <a:effectLst/>
                          <a:latin typeface="Arial" charset="0"/>
                          <a:ea typeface="宋体" charset="-122"/>
                        </a:rPr>
                        <a:t>Tropics </a:t>
                      </a:r>
                      <a:r>
                        <a:rPr kumimoji="0" lang="en-US" altLang="zh-CN" sz="1400" b="0" i="0" u="none" strike="noStrike" cap="none" normalizeH="0" baseline="0" smtClean="0">
                          <a:ln>
                            <a:noFill/>
                          </a:ln>
                          <a:solidFill>
                            <a:schemeClr val="tx1"/>
                          </a:solidFill>
                          <a:effectLst/>
                          <a:latin typeface="Arial" charset="0"/>
                          <a:ea typeface="宋体" charset="-122"/>
                        </a:rPr>
                        <a:t>– Pine, 5 – 30 years old</a:t>
                      </a:r>
                      <a:endParaRPr kumimoji="0" lang="en-US" altLang="zh-CN" sz="1400" b="1" i="0" u="none" strike="noStrike" cap="none" normalizeH="0" baseline="0" smtClean="0">
                        <a:ln>
                          <a:noFill/>
                        </a:ln>
                        <a:solidFill>
                          <a:schemeClr val="tx1"/>
                        </a:solidFill>
                        <a:effectLst/>
                        <a:latin typeface="Arial" charset="0"/>
                        <a:ea typeface="宋体" charset="-122"/>
                      </a:endParaRPr>
                    </a:p>
                  </a:txBody>
                  <a:tcPr marT="0" marB="228600" anchor="b" horzOverflow="overflow">
                    <a:lnL cap="flat">
                      <a:noFill/>
                    </a:lnL>
                    <a:lnR>
                      <a:noFill/>
                    </a:lnR>
                    <a:lnT>
                      <a:noFill/>
                    </a:lnT>
                    <a:lnB cap="flat">
                      <a:noFill/>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altLang="zh-CN" sz="1400" b="0" i="0" u="none" strike="noStrike" cap="none" normalizeH="0" baseline="0" smtClean="0">
                          <a:ln>
                            <a:noFill/>
                          </a:ln>
                          <a:solidFill>
                            <a:schemeClr val="tx1"/>
                          </a:solidFill>
                          <a:effectLst/>
                          <a:latin typeface="Arial" charset="0"/>
                          <a:ea typeface="宋体" charset="-122"/>
                        </a:rPr>
                        <a:t>3 - 12</a:t>
                      </a:r>
                    </a:p>
                  </a:txBody>
                  <a:tcPr marT="0" marB="228600" anchor="b" horzOverflow="overflow">
                    <a:lnL>
                      <a:noFill/>
                    </a:lnL>
                    <a:lnR>
                      <a:noFill/>
                    </a:lnR>
                    <a:lnT>
                      <a:noFill/>
                    </a:lnT>
                    <a:lnB cap="flat">
                      <a:noFill/>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a typeface="宋体" charset="-122"/>
                      </a:endParaRPr>
                    </a:p>
                  </a:txBody>
                  <a:tcPr marT="0" marB="228600" anchor="b" horzOverflow="overflow">
                    <a:lnL>
                      <a:noFill/>
                    </a:lnL>
                    <a:lnR cap="flat">
                      <a:noFill/>
                    </a:lnR>
                    <a:lnT>
                      <a:noFill/>
                    </a:lnT>
                    <a:lnB cap="flat">
                      <a:noFill/>
                    </a:lnB>
                    <a:lnTlToBr>
                      <a:noFill/>
                    </a:lnTlToBr>
                    <a:lnBlToTr>
                      <a:noFill/>
                    </a:lnBlToTr>
                    <a:noFill/>
                  </a:tcPr>
                </a:tc>
              </a:tr>
            </a:tbl>
          </a:graphicData>
        </a:graphic>
      </p:graphicFrame>
      <p:graphicFrame>
        <p:nvGraphicFramePr>
          <p:cNvPr id="280604" name="Group 28"/>
          <p:cNvGraphicFramePr>
            <a:graphicFrameLocks noGrp="1"/>
          </p:cNvGraphicFramePr>
          <p:nvPr/>
        </p:nvGraphicFramePr>
        <p:xfrm>
          <a:off x="7272338" y="1268413"/>
          <a:ext cx="1485900" cy="5485448"/>
        </p:xfrm>
        <a:graphic>
          <a:graphicData uri="http://schemas.openxmlformats.org/drawingml/2006/table">
            <a:tbl>
              <a:tblPr/>
              <a:tblGrid>
                <a:gridCol w="1485900"/>
              </a:tblGrid>
              <a:tr h="77787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zh-CN" sz="1800" b="1" i="0" u="none" strike="noStrike" cap="none" normalizeH="0" baseline="0" smtClean="0">
                          <a:ln>
                            <a:noFill/>
                          </a:ln>
                          <a:solidFill>
                            <a:srgbClr val="000000"/>
                          </a:solidFill>
                          <a:effectLst/>
                          <a:latin typeface="Arial" charset="0"/>
                          <a:ea typeface="宋体" charset="-122"/>
                          <a:cs typeface="Arial" charset="0"/>
                        </a:rPr>
                        <a:t>t CO2/ha/yr </a:t>
                      </a:r>
                    </a:p>
                    <a:p>
                      <a:pPr marL="0" marR="0" lvl="0" indent="0" algn="l" defTabSz="914400" rtl="0" eaLnBrk="1" fontAlgn="b" latinLnBrk="0" hangingPunct="1">
                        <a:lnSpc>
                          <a:spcPct val="100000"/>
                        </a:lnSpc>
                        <a:spcBef>
                          <a:spcPct val="0"/>
                        </a:spcBef>
                        <a:spcAft>
                          <a:spcPct val="0"/>
                        </a:spcAft>
                        <a:buClrTx/>
                        <a:buSzTx/>
                        <a:buFontTx/>
                        <a:buNone/>
                        <a:tabLst/>
                      </a:pPr>
                      <a:r>
                        <a:rPr kumimoji="0" lang="en-US" altLang="zh-CN" sz="1800" b="1" i="0" u="none" strike="noStrike" cap="none" normalizeH="0" baseline="0" smtClean="0">
                          <a:ln>
                            <a:noFill/>
                          </a:ln>
                          <a:solidFill>
                            <a:srgbClr val="000000"/>
                          </a:solidFill>
                          <a:effectLst/>
                          <a:latin typeface="Arial" charset="0"/>
                          <a:ea typeface="宋体" charset="-122"/>
                          <a:cs typeface="Arial" charset="0"/>
                        </a:rPr>
                        <a:t>captured</a:t>
                      </a:r>
                      <a:endParaRPr kumimoji="0" lang="en-US" altLang="zh-CN" sz="1800" b="0" i="0" u="none" strike="noStrike" cap="none" normalizeH="0" baseline="0" smtClean="0">
                        <a:ln>
                          <a:noFill/>
                        </a:ln>
                        <a:solidFill>
                          <a:schemeClr val="tx1"/>
                        </a:solidFill>
                        <a:effectLst/>
                        <a:latin typeface="Arial" charset="0"/>
                        <a:ea typeface="宋体" charset="-122"/>
                      </a:endParaRPr>
                    </a:p>
                  </a:txBody>
                  <a:tcPr anchor="b" horzOverflow="overflow">
                    <a:lnL cap="flat">
                      <a:noFill/>
                    </a:lnL>
                    <a:lnR cap="flat">
                      <a:noFill/>
                    </a:lnR>
                    <a:lnT cap="flat">
                      <a:noFill/>
                    </a:lnT>
                    <a:lnB>
                      <a:noFill/>
                    </a:lnB>
                    <a:lnTlToBr>
                      <a:noFill/>
                    </a:lnTlToBr>
                    <a:lnBlToTr>
                      <a:noFill/>
                    </a:lnBlToTr>
                    <a:noFill/>
                  </a:tcPr>
                </a:tc>
              </a:tr>
              <a:tr h="47307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zh-CN" sz="1400" b="1" i="0" u="none" strike="noStrike" cap="none" normalizeH="0" baseline="0" smtClean="0">
                          <a:ln>
                            <a:noFill/>
                          </a:ln>
                          <a:solidFill>
                            <a:schemeClr val="tx1"/>
                          </a:solidFill>
                          <a:effectLst/>
                          <a:latin typeface="Arial" charset="0"/>
                          <a:ea typeface="宋体" charset="-122"/>
                        </a:rPr>
                        <a:t>2 - 7</a:t>
                      </a:r>
                    </a:p>
                  </a:txBody>
                  <a:tcPr anchor="b" horzOverflow="overflow">
                    <a:lnL w="12700" cap="flat" cmpd="sng" algn="ctr">
                      <a:solidFill>
                        <a:schemeClr val="bg1"/>
                      </a:solidFill>
                      <a:prstDash val="solid"/>
                      <a:round/>
                      <a:headEnd type="none" w="med" len="med"/>
                      <a:tailEnd type="none" w="med" len="med"/>
                    </a:lnL>
                    <a:lnR cap="flat">
                      <a:noFill/>
                    </a:lnR>
                    <a:lnT>
                      <a:noFill/>
                    </a:lnT>
                    <a:lnB w="12700" cap="flat" cmpd="sng" algn="ctr">
                      <a:solidFill>
                        <a:schemeClr val="bg1"/>
                      </a:solidFill>
                      <a:prstDash val="solid"/>
                      <a:round/>
                      <a:headEnd type="none" w="med" len="med"/>
                      <a:tailEnd type="none" w="med" len="med"/>
                    </a:lnB>
                    <a:lnTlToBr>
                      <a:noFill/>
                    </a:lnTlToBr>
                    <a:lnBlToTr>
                      <a:noFill/>
                    </a:lnBlToTr>
                    <a:noFill/>
                  </a:tcPr>
                </a:tc>
              </a:tr>
              <a:tr h="474663">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altLang="zh-CN" sz="1000" b="1" i="0" u="none" strike="noStrike" cap="none" normalizeH="0" baseline="0" smtClean="0">
                        <a:ln>
                          <a:noFill/>
                        </a:ln>
                        <a:solidFill>
                          <a:srgbClr val="000000"/>
                        </a:solidFill>
                        <a:effectLst/>
                        <a:latin typeface="Arial" charset="0"/>
                        <a:ea typeface="宋体" charset="-122"/>
                        <a:cs typeface="Arial" charset="0"/>
                      </a:endParaRPr>
                    </a:p>
                    <a:p>
                      <a:pPr marL="0" marR="0" lvl="0" indent="0" algn="l" defTabSz="914400" rtl="0" eaLnBrk="1" fontAlgn="b" latinLnBrk="0" hangingPunct="1">
                        <a:lnSpc>
                          <a:spcPct val="100000"/>
                        </a:lnSpc>
                        <a:spcBef>
                          <a:spcPct val="0"/>
                        </a:spcBef>
                        <a:spcAft>
                          <a:spcPct val="0"/>
                        </a:spcAft>
                        <a:buClrTx/>
                        <a:buSzTx/>
                        <a:buFontTx/>
                        <a:buNone/>
                        <a:tabLst/>
                      </a:pPr>
                      <a:endParaRPr kumimoji="0" lang="en-US" altLang="zh-CN" sz="1000" b="1" i="0" u="none" strike="noStrike" cap="none" normalizeH="0" baseline="0" smtClean="0">
                        <a:ln>
                          <a:noFill/>
                        </a:ln>
                        <a:solidFill>
                          <a:srgbClr val="000000"/>
                        </a:solidFill>
                        <a:effectLst/>
                        <a:latin typeface="Arial" charset="0"/>
                        <a:ea typeface="宋体" charset="-122"/>
                        <a:cs typeface="Arial" charset="0"/>
                      </a:endParaRPr>
                    </a:p>
                    <a:p>
                      <a:pPr marL="0" marR="0" lvl="0" indent="0" algn="l" defTabSz="914400" rtl="0" eaLnBrk="1" fontAlgn="b" latinLnBrk="0" hangingPunct="1">
                        <a:lnSpc>
                          <a:spcPct val="100000"/>
                        </a:lnSpc>
                        <a:spcBef>
                          <a:spcPct val="0"/>
                        </a:spcBef>
                        <a:spcAft>
                          <a:spcPct val="0"/>
                        </a:spcAft>
                        <a:buClrTx/>
                        <a:buSzTx/>
                        <a:buFontTx/>
                        <a:buNone/>
                        <a:tabLst/>
                      </a:pPr>
                      <a:endParaRPr kumimoji="0" lang="en-US" altLang="zh-CN" sz="800" b="1" i="0" u="none" strike="noStrike" cap="none" normalizeH="0" baseline="0" smtClean="0">
                        <a:ln>
                          <a:noFill/>
                        </a:ln>
                        <a:solidFill>
                          <a:srgbClr val="000000"/>
                        </a:solidFill>
                        <a:effectLst/>
                        <a:latin typeface="Arial" charset="0"/>
                        <a:ea typeface="宋体" charset="-122"/>
                        <a:cs typeface="Arial" charset="0"/>
                      </a:endParaRPr>
                    </a:p>
                    <a:p>
                      <a:pPr marL="0" marR="0" lvl="0" indent="0" algn="l" defTabSz="914400" rtl="0" eaLnBrk="1" fontAlgn="b" latinLnBrk="0" hangingPunct="1">
                        <a:lnSpc>
                          <a:spcPct val="100000"/>
                        </a:lnSpc>
                        <a:spcBef>
                          <a:spcPct val="0"/>
                        </a:spcBef>
                        <a:spcAft>
                          <a:spcPct val="0"/>
                        </a:spcAft>
                        <a:buClrTx/>
                        <a:buSzTx/>
                        <a:buFontTx/>
                        <a:buNone/>
                        <a:tabLst/>
                      </a:pPr>
                      <a:endParaRPr kumimoji="0" lang="en-US" altLang="zh-CN" sz="800" b="1" i="0" u="none" strike="noStrike" cap="none" normalizeH="0" baseline="0" smtClean="0">
                        <a:ln>
                          <a:noFill/>
                        </a:ln>
                        <a:solidFill>
                          <a:srgbClr val="000000"/>
                        </a:solidFill>
                        <a:effectLst/>
                        <a:latin typeface="Arial" charset="0"/>
                        <a:ea typeface="宋体" charset="-122"/>
                        <a:cs typeface="Arial" charset="0"/>
                      </a:endParaRPr>
                    </a:p>
                    <a:p>
                      <a:pPr marL="0" marR="0" lvl="0" indent="0" algn="l" defTabSz="914400" rtl="0" eaLnBrk="1" fontAlgn="b" latinLnBrk="0" hangingPunct="1">
                        <a:lnSpc>
                          <a:spcPct val="100000"/>
                        </a:lnSpc>
                        <a:spcBef>
                          <a:spcPct val="0"/>
                        </a:spcBef>
                        <a:spcAft>
                          <a:spcPct val="0"/>
                        </a:spcAft>
                        <a:buClrTx/>
                        <a:buSzTx/>
                        <a:buFontTx/>
                        <a:buNone/>
                        <a:tabLst/>
                      </a:pPr>
                      <a:r>
                        <a:rPr kumimoji="0" lang="en-US" altLang="zh-CN" sz="1400" b="1" i="0" u="none" strike="noStrike" cap="none" normalizeH="0" baseline="0" smtClean="0">
                          <a:ln>
                            <a:noFill/>
                          </a:ln>
                          <a:solidFill>
                            <a:srgbClr val="000000"/>
                          </a:solidFill>
                          <a:effectLst/>
                          <a:latin typeface="Arial" charset="0"/>
                          <a:ea typeface="宋体" charset="-122"/>
                          <a:cs typeface="Arial" charset="0"/>
                        </a:rPr>
                        <a:t>7 - 26</a:t>
                      </a:r>
                      <a:endParaRPr kumimoji="0" lang="en-US" altLang="zh-CN" sz="1400" b="1" i="0" u="none" strike="noStrike" cap="none" normalizeH="0" baseline="0" smtClean="0">
                        <a:ln>
                          <a:noFill/>
                        </a:ln>
                        <a:solidFill>
                          <a:schemeClr val="tx1"/>
                        </a:solidFill>
                        <a:effectLst/>
                        <a:latin typeface="Arial" charset="0"/>
                        <a:ea typeface="宋体" charset="-122"/>
                      </a:endParaRPr>
                    </a:p>
                  </a:txBody>
                  <a:tcPr anchor="b" horzOverflow="overflow">
                    <a:lnL w="12700" cap="flat" cmpd="sng" algn="ctr">
                      <a:solidFill>
                        <a:schemeClr val="bg1"/>
                      </a:solidFill>
                      <a:prstDash val="solid"/>
                      <a:round/>
                      <a:headEnd type="none" w="med" len="med"/>
                      <a:tailEnd type="none" w="med" len="med"/>
                    </a:lnL>
                    <a:lnR cap="flat">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473075">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altLang="zh-CN" sz="1400" b="1" i="0" u="none" strike="noStrike" cap="none" normalizeH="0" baseline="0" smtClean="0">
                        <a:ln>
                          <a:noFill/>
                        </a:ln>
                        <a:solidFill>
                          <a:schemeClr val="tx1"/>
                        </a:solidFill>
                        <a:effectLst/>
                        <a:latin typeface="Arial" charset="0"/>
                        <a:ea typeface="宋体" charset="-122"/>
                      </a:endParaRPr>
                    </a:p>
                    <a:p>
                      <a:pPr marL="0" marR="0" lvl="0" indent="0" algn="l" defTabSz="914400" rtl="0" eaLnBrk="1" fontAlgn="b" latinLnBrk="0" hangingPunct="1">
                        <a:lnSpc>
                          <a:spcPct val="100000"/>
                        </a:lnSpc>
                        <a:spcBef>
                          <a:spcPct val="0"/>
                        </a:spcBef>
                        <a:spcAft>
                          <a:spcPct val="0"/>
                        </a:spcAft>
                        <a:buClrTx/>
                        <a:buSzTx/>
                        <a:buFontTx/>
                        <a:buNone/>
                        <a:tabLst/>
                      </a:pPr>
                      <a:endParaRPr kumimoji="0" lang="en-US" altLang="zh-CN" sz="1400" b="1" i="0" u="none" strike="noStrike" cap="none" normalizeH="0" baseline="0" smtClean="0">
                        <a:ln>
                          <a:noFill/>
                        </a:ln>
                        <a:solidFill>
                          <a:schemeClr val="tx1"/>
                        </a:solidFill>
                        <a:effectLst/>
                        <a:latin typeface="Arial" charset="0"/>
                        <a:ea typeface="宋体" charset="-122"/>
                      </a:endParaRPr>
                    </a:p>
                    <a:p>
                      <a:pPr marL="0" marR="0" lvl="0" indent="0" algn="l" defTabSz="914400" rtl="0" eaLnBrk="1" fontAlgn="b" latinLnBrk="0" hangingPunct="1">
                        <a:lnSpc>
                          <a:spcPct val="100000"/>
                        </a:lnSpc>
                        <a:spcBef>
                          <a:spcPct val="0"/>
                        </a:spcBef>
                        <a:spcAft>
                          <a:spcPct val="0"/>
                        </a:spcAft>
                        <a:buClrTx/>
                        <a:buSzTx/>
                        <a:buFontTx/>
                        <a:buNone/>
                        <a:tabLst/>
                      </a:pPr>
                      <a:r>
                        <a:rPr kumimoji="0" lang="en-US" altLang="zh-CN" sz="1400" b="1" i="0" u="none" strike="noStrike" cap="none" normalizeH="0" baseline="0" smtClean="0">
                          <a:ln>
                            <a:noFill/>
                          </a:ln>
                          <a:solidFill>
                            <a:schemeClr val="tx1"/>
                          </a:solidFill>
                          <a:effectLst/>
                          <a:latin typeface="Arial" charset="0"/>
                          <a:ea typeface="宋体" charset="-122"/>
                        </a:rPr>
                        <a:t>15 – 51</a:t>
                      </a:r>
                    </a:p>
                  </a:txBody>
                  <a:tcPr anchor="b" horzOverflow="overflow">
                    <a:lnL w="12700" cap="flat" cmpd="sng" algn="ctr">
                      <a:solidFill>
                        <a:schemeClr val="bg1"/>
                      </a:solidFill>
                      <a:prstDash val="solid"/>
                      <a:round/>
                      <a:headEnd type="none" w="med" len="med"/>
                      <a:tailEnd type="none" w="med" len="med"/>
                    </a:lnL>
                    <a:lnR cap="flat">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86677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zh-CN" sz="1400" b="1" i="0" u="none" strike="noStrike" cap="none" normalizeH="0" baseline="0" smtClean="0">
                          <a:ln>
                            <a:noFill/>
                          </a:ln>
                          <a:solidFill>
                            <a:schemeClr val="tx1"/>
                          </a:solidFill>
                          <a:effectLst/>
                          <a:latin typeface="Arial" charset="0"/>
                          <a:ea typeface="宋体" charset="-122"/>
                        </a:rPr>
                        <a:t>7 - 15</a:t>
                      </a:r>
                    </a:p>
                  </a:txBody>
                  <a:tcPr anchor="b" horzOverflow="overflow">
                    <a:lnL w="12700" cap="flat" cmpd="sng" algn="ctr">
                      <a:solidFill>
                        <a:schemeClr val="bg1"/>
                      </a:solidFill>
                      <a:prstDash val="solid"/>
                      <a:round/>
                      <a:headEnd type="none" w="med" len="med"/>
                      <a:tailEnd type="none" w="med" len="med"/>
                    </a:lnL>
                    <a:lnR cap="flat">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65405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zh-CN" sz="1400" b="1" i="0" u="none" strike="noStrike" cap="none" normalizeH="0" baseline="0" smtClean="0">
                          <a:ln>
                            <a:noFill/>
                          </a:ln>
                          <a:solidFill>
                            <a:schemeClr val="tx1"/>
                          </a:solidFill>
                          <a:effectLst/>
                          <a:latin typeface="Arial" charset="0"/>
                          <a:ea typeface="宋体" charset="-122"/>
                        </a:rPr>
                        <a:t>11 - 44</a:t>
                      </a:r>
                    </a:p>
                  </a:txBody>
                  <a:tcPr anchor="b" horzOverflow="overflow">
                    <a:lnL w="12700" cap="flat" cmpd="sng" algn="ctr">
                      <a:solidFill>
                        <a:schemeClr val="bg1"/>
                      </a:solidFill>
                      <a:prstDash val="solid"/>
                      <a:round/>
                      <a:headEnd type="none" w="med" len="med"/>
                      <a:tailEnd type="none" w="med" len="med"/>
                    </a:lnL>
                    <a:lnR cap="flat">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654050">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400" b="1" i="0" u="none" strike="noStrike" cap="none" normalizeH="0" baseline="0" smtClean="0">
                        <a:ln>
                          <a:noFill/>
                        </a:ln>
                        <a:solidFill>
                          <a:schemeClr val="tx1"/>
                        </a:solidFill>
                        <a:effectLst/>
                        <a:latin typeface="Arial" charset="0"/>
                        <a:ea typeface="宋体" charset="-122"/>
                      </a:endParaRPr>
                    </a:p>
                  </a:txBody>
                  <a:tcPr anchor="b" horzOverflow="overflow">
                    <a:lnL w="12700" cap="flat" cmpd="sng" algn="ctr">
                      <a:solidFill>
                        <a:schemeClr val="bg1"/>
                      </a:solidFill>
                      <a:prstDash val="solid"/>
                      <a:round/>
                      <a:headEnd type="none" w="med" len="med"/>
                      <a:tailEnd type="none" w="med" len="med"/>
                    </a:lnL>
                    <a:lnR cap="flat">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474663">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400" b="1" i="0" u="none" strike="noStrike" cap="none" normalizeH="0" baseline="0" smtClean="0">
                        <a:ln>
                          <a:noFill/>
                        </a:ln>
                        <a:solidFill>
                          <a:schemeClr val="tx1"/>
                        </a:solidFill>
                        <a:effectLst/>
                        <a:latin typeface="Arial" charset="0"/>
                        <a:ea typeface="宋体" charset="-122"/>
                      </a:endParaRPr>
                    </a:p>
                  </a:txBody>
                  <a:tcPr anchor="b" horzOverflow="overflow">
                    <a:lnL w="12700" cap="flat" cmpd="sng" algn="ctr">
                      <a:solidFill>
                        <a:schemeClr val="bg1"/>
                      </a:solidFill>
                      <a:prstDash val="solid"/>
                      <a:round/>
                      <a:headEnd type="none" w="med" len="med"/>
                      <a:tailEnd type="none" w="med" len="med"/>
                    </a:lnL>
                    <a:lnR cap="flat">
                      <a:noFill/>
                    </a:lnR>
                    <a:lnT w="12700" cap="flat" cmpd="sng" algn="ctr">
                      <a:solidFill>
                        <a:schemeClr val="bg1"/>
                      </a:solidFill>
                      <a:prstDash val="solid"/>
                      <a:round/>
                      <a:headEnd type="none" w="med" len="med"/>
                      <a:tailEnd type="none" w="med" len="med"/>
                    </a:lnT>
                    <a:lnB cap="flat">
                      <a:noFill/>
                    </a:lnB>
                    <a:lnTlToBr>
                      <a:noFill/>
                    </a:lnTlToBr>
                    <a:lnBlToTr>
                      <a:noFill/>
                    </a:lnBlToTr>
                    <a:noFill/>
                  </a:tcPr>
                </a:tc>
              </a:tr>
            </a:tbl>
          </a:graphicData>
        </a:graphic>
      </p:graphicFrame>
      <p:pic>
        <p:nvPicPr>
          <p:cNvPr id="31784" name="Picture 55"/>
          <p:cNvPicPr>
            <a:picLocks noChangeAspect="1" noChangeArrowheads="1"/>
          </p:cNvPicPr>
          <p:nvPr/>
        </p:nvPicPr>
        <p:blipFill>
          <a:blip r:embed="rId3"/>
          <a:srcRect/>
          <a:stretch>
            <a:fillRect/>
          </a:stretch>
        </p:blipFill>
        <p:spPr bwMode="auto">
          <a:xfrm>
            <a:off x="71438" y="1449388"/>
            <a:ext cx="3024187" cy="4664075"/>
          </a:xfrm>
          <a:prstGeom prst="rect">
            <a:avLst/>
          </a:prstGeom>
          <a:noFill/>
          <a:ln w="9525" algn="ctr">
            <a:noFill/>
            <a:prstDash val="sysDot"/>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ChangeArrowheads="1"/>
          </p:cNvSpPr>
          <p:nvPr/>
        </p:nvSpPr>
        <p:spPr bwMode="auto">
          <a:xfrm>
            <a:off x="206375" y="458788"/>
            <a:ext cx="8551863" cy="900112"/>
          </a:xfrm>
          <a:prstGeom prst="rect">
            <a:avLst/>
          </a:prstGeom>
          <a:solidFill>
            <a:srgbClr val="006600"/>
          </a:solidFill>
          <a:ln w="9525">
            <a:noFill/>
            <a:miter lim="800000"/>
            <a:headEnd/>
            <a:tailEnd/>
          </a:ln>
        </p:spPr>
        <p:txBody>
          <a:bodyPr wrap="none" anchor="ctr"/>
          <a:lstStyle/>
          <a:p>
            <a:endParaRPr lang="en-US"/>
          </a:p>
        </p:txBody>
      </p:sp>
      <p:sp>
        <p:nvSpPr>
          <p:cNvPr id="32771" name="Rectangle 3"/>
          <p:cNvSpPr>
            <a:spLocks noChangeArrowheads="1"/>
          </p:cNvSpPr>
          <p:nvPr/>
        </p:nvSpPr>
        <p:spPr bwMode="auto">
          <a:xfrm>
            <a:off x="3176588" y="1403350"/>
            <a:ext cx="5581650" cy="4725988"/>
          </a:xfrm>
          <a:prstGeom prst="rect">
            <a:avLst/>
          </a:prstGeom>
          <a:noFill/>
          <a:ln w="9525">
            <a:solidFill>
              <a:srgbClr val="B2B2B2"/>
            </a:solidFill>
            <a:miter lim="800000"/>
            <a:headEnd/>
            <a:tailEnd/>
          </a:ln>
        </p:spPr>
        <p:txBody>
          <a:bodyPr wrap="none" anchor="ctr"/>
          <a:lstStyle/>
          <a:p>
            <a:endParaRPr lang="en-US"/>
          </a:p>
        </p:txBody>
      </p:sp>
      <p:sp>
        <p:nvSpPr>
          <p:cNvPr id="32772" name="Rectangle 4"/>
          <p:cNvSpPr>
            <a:spLocks noChangeArrowheads="1"/>
          </p:cNvSpPr>
          <p:nvPr/>
        </p:nvSpPr>
        <p:spPr bwMode="auto">
          <a:xfrm>
            <a:off x="385763" y="458788"/>
            <a:ext cx="8281987" cy="946150"/>
          </a:xfrm>
          <a:prstGeom prst="rect">
            <a:avLst/>
          </a:prstGeom>
          <a:noFill/>
          <a:ln w="9525" algn="ctr">
            <a:noFill/>
            <a:miter lim="800000"/>
            <a:headEnd/>
            <a:tailEnd/>
          </a:ln>
        </p:spPr>
        <p:txBody>
          <a:bodyPr>
            <a:spAutoFit/>
          </a:bodyPr>
          <a:lstStyle/>
          <a:p>
            <a:pPr algn="l"/>
            <a:r>
              <a:rPr lang="en-US" altLang="zh-CN" sz="2800">
                <a:solidFill>
                  <a:schemeClr val="bg1"/>
                </a:solidFill>
              </a:rPr>
              <a:t>Rates of emissions reductions: Avoided Deforestation</a:t>
            </a:r>
          </a:p>
        </p:txBody>
      </p:sp>
      <p:graphicFrame>
        <p:nvGraphicFramePr>
          <p:cNvPr id="287749" name="Group 5"/>
          <p:cNvGraphicFramePr>
            <a:graphicFrameLocks noGrp="1"/>
          </p:cNvGraphicFramePr>
          <p:nvPr/>
        </p:nvGraphicFramePr>
        <p:xfrm>
          <a:off x="3267075" y="1466850"/>
          <a:ext cx="3914775" cy="4852036"/>
        </p:xfrm>
        <a:graphic>
          <a:graphicData uri="http://schemas.openxmlformats.org/drawingml/2006/table">
            <a:tbl>
              <a:tblPr/>
              <a:tblGrid>
                <a:gridCol w="2609850"/>
                <a:gridCol w="1304925"/>
              </a:tblGrid>
              <a:tr h="59055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altLang="zh-CN" sz="1800" b="1" i="0" u="none" strike="noStrike" cap="none" normalizeH="0" baseline="0" dirty="0" smtClean="0">
                          <a:ln>
                            <a:noFill/>
                          </a:ln>
                          <a:solidFill>
                            <a:srgbClr val="000000"/>
                          </a:solidFill>
                          <a:effectLst/>
                          <a:latin typeface="Arial" charset="0"/>
                          <a:ea typeface="宋体" charset="-122"/>
                          <a:cs typeface="Arial" charset="0"/>
                        </a:rPr>
                        <a:t>Tropical Forest </a:t>
                      </a:r>
                    </a:p>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altLang="zh-CN" sz="1800" b="1" i="0" u="none" strike="noStrike" cap="none" normalizeH="0" baseline="0" dirty="0" smtClean="0">
                          <a:ln>
                            <a:noFill/>
                          </a:ln>
                          <a:solidFill>
                            <a:srgbClr val="000000"/>
                          </a:solidFill>
                          <a:effectLst/>
                          <a:latin typeface="Arial" charset="0"/>
                          <a:ea typeface="宋体" charset="-122"/>
                          <a:cs typeface="Arial" charset="0"/>
                        </a:rPr>
                        <a:t>Type </a:t>
                      </a:r>
                      <a:r>
                        <a:rPr kumimoji="0" lang="en-US" altLang="zh-CN" sz="1800" b="0" i="0" u="none" strike="noStrike" cap="none" normalizeH="0" baseline="0" dirty="0" smtClean="0">
                          <a:ln>
                            <a:noFill/>
                          </a:ln>
                          <a:solidFill>
                            <a:schemeClr val="tx1"/>
                          </a:solidFill>
                          <a:effectLst/>
                          <a:latin typeface="Arial" charset="0"/>
                          <a:ea typeface="宋体" charset="-122"/>
                          <a:cs typeface="Arial" charset="0"/>
                        </a:rPr>
                        <a:t> </a:t>
                      </a:r>
                      <a:endParaRPr kumimoji="0" lang="en-US" altLang="zh-CN" sz="1800" b="0" i="0" u="none" strike="noStrike" cap="none" normalizeH="0" baseline="0" dirty="0" smtClean="0">
                        <a:ln>
                          <a:noFill/>
                        </a:ln>
                        <a:solidFill>
                          <a:schemeClr val="tx1"/>
                        </a:solidFill>
                        <a:effectLst/>
                        <a:latin typeface="Arial" charset="0"/>
                        <a:ea typeface="宋体" charset="-122"/>
                      </a:endParaRPr>
                    </a:p>
                  </a:txBody>
                  <a:tcPr marT="0" marB="228600" anchor="b" horzOverflow="overflow">
                    <a:lnL cap="flat">
                      <a:noFill/>
                    </a:lnL>
                    <a:lnR>
                      <a:noFill/>
                    </a:lnR>
                    <a:lnT cap="flat">
                      <a:noFill/>
                    </a:lnT>
                    <a:lnB>
                      <a:noFill/>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altLang="zh-CN" sz="1800" b="1" i="0" u="none" strike="noStrike" cap="none" normalizeH="0" baseline="0" smtClean="0">
                          <a:ln>
                            <a:noFill/>
                          </a:ln>
                          <a:solidFill>
                            <a:srgbClr val="000000"/>
                          </a:solidFill>
                          <a:effectLst/>
                          <a:latin typeface="Arial" charset="0"/>
                          <a:ea typeface="宋体" charset="-122"/>
                          <a:cs typeface="Arial" charset="0"/>
                        </a:rPr>
                        <a:t>t C/ha </a:t>
                      </a:r>
                    </a:p>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altLang="zh-CN" sz="1800" b="1" i="0" u="none" strike="noStrike" cap="none" normalizeH="0" baseline="0" smtClean="0">
                          <a:ln>
                            <a:noFill/>
                          </a:ln>
                          <a:solidFill>
                            <a:srgbClr val="000000"/>
                          </a:solidFill>
                          <a:effectLst/>
                          <a:latin typeface="Arial" charset="0"/>
                          <a:ea typeface="宋体" charset="-122"/>
                          <a:cs typeface="Arial" charset="0"/>
                        </a:rPr>
                        <a:t>avoided</a:t>
                      </a:r>
                      <a:endParaRPr kumimoji="0" lang="en-US" altLang="zh-CN" sz="1800" b="0" i="0" u="none" strike="noStrike" cap="none" normalizeH="0" baseline="0" smtClean="0">
                        <a:ln>
                          <a:noFill/>
                        </a:ln>
                        <a:solidFill>
                          <a:schemeClr val="tx1"/>
                        </a:solidFill>
                        <a:effectLst/>
                        <a:latin typeface="Arial" charset="0"/>
                        <a:ea typeface="宋体" charset="-122"/>
                      </a:endParaRPr>
                    </a:p>
                  </a:txBody>
                  <a:tcPr marT="0" marB="228600" anchor="b" horzOverflow="overflow">
                    <a:lnL>
                      <a:noFill/>
                    </a:lnL>
                    <a:lnR cap="flat">
                      <a:noFill/>
                    </a:lnR>
                    <a:lnT cap="flat">
                      <a:noFill/>
                    </a:lnT>
                    <a:lnB>
                      <a:noFill/>
                    </a:lnB>
                    <a:lnTlToBr>
                      <a:noFill/>
                    </a:lnTlToBr>
                    <a:lnBlToTr>
                      <a:noFill/>
                    </a:lnBlToTr>
                    <a:noFill/>
                  </a:tcPr>
                </a:tc>
              </a:tr>
              <a:tr h="473075">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altLang="zh-CN" sz="1400" b="1" i="0" u="none" strike="noStrike" cap="none" normalizeH="0" baseline="0" dirty="0" smtClean="0">
                          <a:ln>
                            <a:noFill/>
                          </a:ln>
                          <a:solidFill>
                            <a:srgbClr val="000000"/>
                          </a:solidFill>
                          <a:effectLst/>
                          <a:latin typeface="Arial" charset="0"/>
                          <a:ea typeface="宋体" charset="-122"/>
                          <a:cs typeface="Arial" charset="0"/>
                        </a:rPr>
                        <a:t>Africa </a:t>
                      </a:r>
                      <a:r>
                        <a:rPr kumimoji="0" lang="en-US" altLang="zh-CN" sz="1400" b="0" i="0" u="none" strike="noStrike" cap="none" normalizeH="0" baseline="0" dirty="0" smtClean="0">
                          <a:ln>
                            <a:noFill/>
                          </a:ln>
                          <a:solidFill>
                            <a:srgbClr val="000000"/>
                          </a:solidFill>
                          <a:effectLst/>
                          <a:latin typeface="Arial" charset="0"/>
                          <a:ea typeface="宋体" charset="-122"/>
                          <a:cs typeface="Arial" charset="0"/>
                        </a:rPr>
                        <a:t>- lowland moist forest </a:t>
                      </a:r>
                      <a:r>
                        <a:rPr kumimoji="0" lang="en-US" altLang="zh-CN" sz="1400" b="0" i="0" u="none" strike="noStrike" cap="none" normalizeH="0" baseline="0" dirty="0" smtClean="0">
                          <a:ln>
                            <a:noFill/>
                          </a:ln>
                          <a:solidFill>
                            <a:schemeClr val="tx1"/>
                          </a:solidFill>
                          <a:effectLst/>
                          <a:latin typeface="Arial" charset="0"/>
                          <a:ea typeface="宋体" charset="-122"/>
                          <a:cs typeface="Arial" charset="0"/>
                        </a:rPr>
                        <a:t> </a:t>
                      </a:r>
                      <a:endParaRPr kumimoji="0" lang="en-US" altLang="zh-CN" sz="1400" b="0" i="0" u="none" strike="noStrike" cap="none" normalizeH="0" baseline="0" dirty="0" smtClean="0">
                        <a:ln>
                          <a:noFill/>
                        </a:ln>
                        <a:solidFill>
                          <a:schemeClr val="tx1"/>
                        </a:solidFill>
                        <a:effectLst/>
                        <a:latin typeface="Arial" charset="0"/>
                        <a:ea typeface="宋体" charset="-122"/>
                      </a:endParaRPr>
                    </a:p>
                  </a:txBody>
                  <a:tcPr marT="0" marB="228600" anchor="b" horzOverflow="overflow">
                    <a:lnL cap="flat">
                      <a:noFill/>
                    </a:lnL>
                    <a:lnR>
                      <a:noFill/>
                    </a:lnR>
                    <a:lnT>
                      <a:noFill/>
                    </a:lnT>
                    <a:lnB>
                      <a:noFill/>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altLang="zh-CN" sz="1400" b="0" i="0" u="none" strike="noStrike" cap="none" normalizeH="0" baseline="0" smtClean="0">
                          <a:ln>
                            <a:noFill/>
                          </a:ln>
                          <a:solidFill>
                            <a:srgbClr val="000000"/>
                          </a:solidFill>
                          <a:effectLst/>
                          <a:latin typeface="Arial" charset="0"/>
                          <a:ea typeface="宋体" charset="-122"/>
                          <a:cs typeface="Arial" charset="0"/>
                        </a:rPr>
                        <a:t>155-200</a:t>
                      </a:r>
                      <a:endParaRPr kumimoji="0" lang="en-US" altLang="zh-CN" sz="1400" b="0" i="0" u="none" strike="noStrike" cap="none" normalizeH="0" baseline="0" smtClean="0">
                        <a:ln>
                          <a:noFill/>
                        </a:ln>
                        <a:solidFill>
                          <a:schemeClr val="tx1"/>
                        </a:solidFill>
                        <a:effectLst/>
                        <a:latin typeface="Arial" charset="0"/>
                        <a:ea typeface="宋体" charset="-122"/>
                      </a:endParaRPr>
                    </a:p>
                  </a:txBody>
                  <a:tcPr marT="0" marB="228600" anchor="b" horzOverflow="overflow">
                    <a:lnL>
                      <a:noFill/>
                    </a:lnL>
                    <a:lnR cap="flat">
                      <a:noFill/>
                    </a:lnR>
                    <a:lnT>
                      <a:noFill/>
                    </a:lnT>
                    <a:lnB>
                      <a:noFill/>
                    </a:lnB>
                    <a:lnTlToBr>
                      <a:noFill/>
                    </a:lnTlToBr>
                    <a:lnBlToTr>
                      <a:noFill/>
                    </a:lnBlToTr>
                    <a:noFill/>
                  </a:tcPr>
                </a:tc>
              </a:tr>
              <a:tr h="474663">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altLang="zh-CN" sz="1400" b="1" i="0" u="none" strike="noStrike" cap="none" normalizeH="0" baseline="0" smtClean="0">
                          <a:ln>
                            <a:noFill/>
                          </a:ln>
                          <a:solidFill>
                            <a:srgbClr val="000000"/>
                          </a:solidFill>
                          <a:effectLst/>
                          <a:latin typeface="Arial" charset="0"/>
                          <a:ea typeface="宋体" charset="-122"/>
                          <a:cs typeface="Arial" charset="0"/>
                        </a:rPr>
                        <a:t>Africa </a:t>
                      </a:r>
                      <a:r>
                        <a:rPr kumimoji="0" lang="en-US" altLang="zh-CN" sz="1400" b="0" i="0" u="none" strike="noStrike" cap="none" normalizeH="0" baseline="0" smtClean="0">
                          <a:ln>
                            <a:noFill/>
                          </a:ln>
                          <a:solidFill>
                            <a:srgbClr val="000000"/>
                          </a:solidFill>
                          <a:effectLst/>
                          <a:latin typeface="Arial" charset="0"/>
                          <a:ea typeface="宋体" charset="-122"/>
                          <a:cs typeface="Arial" charset="0"/>
                        </a:rPr>
                        <a:t>- seasonal forest </a:t>
                      </a:r>
                      <a:r>
                        <a:rPr kumimoji="0" lang="en-US" altLang="zh-CN" sz="1400" b="0" i="0" u="none" strike="noStrike" cap="none" normalizeH="0" baseline="0" smtClean="0">
                          <a:ln>
                            <a:noFill/>
                          </a:ln>
                          <a:solidFill>
                            <a:schemeClr val="tx1"/>
                          </a:solidFill>
                          <a:effectLst/>
                          <a:latin typeface="Arial" charset="0"/>
                          <a:ea typeface="宋体" charset="-122"/>
                          <a:cs typeface="Arial" charset="0"/>
                        </a:rPr>
                        <a:t> </a:t>
                      </a:r>
                      <a:endParaRPr kumimoji="0" lang="en-US" altLang="zh-CN" sz="1400" b="0" i="0" u="none" strike="noStrike" cap="none" normalizeH="0" baseline="0" smtClean="0">
                        <a:ln>
                          <a:noFill/>
                        </a:ln>
                        <a:solidFill>
                          <a:schemeClr val="tx1"/>
                        </a:solidFill>
                        <a:effectLst/>
                        <a:latin typeface="Arial" charset="0"/>
                        <a:ea typeface="宋体" charset="-122"/>
                      </a:endParaRPr>
                    </a:p>
                  </a:txBody>
                  <a:tcPr marT="0" marB="228600" anchor="b" horzOverflow="overflow">
                    <a:lnL cap="flat">
                      <a:noFill/>
                    </a:lnL>
                    <a:lnR>
                      <a:noFill/>
                    </a:lnR>
                    <a:lnT>
                      <a:noFill/>
                    </a:lnT>
                    <a:lnB>
                      <a:noFill/>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altLang="zh-CN" sz="1400" b="0" i="0" u="none" strike="noStrike" cap="none" normalizeH="0" baseline="0" smtClean="0">
                          <a:ln>
                            <a:noFill/>
                          </a:ln>
                          <a:solidFill>
                            <a:srgbClr val="000000"/>
                          </a:solidFill>
                          <a:effectLst/>
                          <a:latin typeface="Arial" charset="0"/>
                          <a:ea typeface="宋体" charset="-122"/>
                          <a:cs typeface="Arial" charset="0"/>
                        </a:rPr>
                        <a:t>60-70 </a:t>
                      </a:r>
                      <a:r>
                        <a:rPr kumimoji="0" lang="en-US" altLang="zh-CN" sz="1400" b="0" i="0" u="none" strike="noStrike" cap="none" normalizeH="0" baseline="0" smtClean="0">
                          <a:ln>
                            <a:noFill/>
                          </a:ln>
                          <a:solidFill>
                            <a:schemeClr val="tx1"/>
                          </a:solidFill>
                          <a:effectLst/>
                          <a:latin typeface="Arial" charset="0"/>
                          <a:ea typeface="宋体" charset="-122"/>
                          <a:cs typeface="Arial" charset="0"/>
                        </a:rPr>
                        <a:t> </a:t>
                      </a:r>
                      <a:endParaRPr kumimoji="0" lang="en-US" altLang="zh-CN" sz="1400" b="0" i="0" u="none" strike="noStrike" cap="none" normalizeH="0" baseline="0" smtClean="0">
                        <a:ln>
                          <a:noFill/>
                        </a:ln>
                        <a:solidFill>
                          <a:schemeClr val="tx1"/>
                        </a:solidFill>
                        <a:effectLst/>
                        <a:latin typeface="Arial" charset="0"/>
                        <a:ea typeface="宋体" charset="-122"/>
                      </a:endParaRPr>
                    </a:p>
                  </a:txBody>
                  <a:tcPr marT="0" marB="228600" anchor="b" horzOverflow="overflow">
                    <a:lnL>
                      <a:noFill/>
                    </a:lnL>
                    <a:lnR cap="flat">
                      <a:noFill/>
                    </a:lnR>
                    <a:lnT>
                      <a:noFill/>
                    </a:lnT>
                    <a:lnB>
                      <a:noFill/>
                    </a:lnB>
                    <a:lnTlToBr>
                      <a:noFill/>
                    </a:lnTlToBr>
                    <a:lnBlToTr>
                      <a:noFill/>
                    </a:lnBlToTr>
                    <a:noFill/>
                  </a:tcPr>
                </a:tc>
              </a:tr>
              <a:tr h="473075">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altLang="zh-CN" sz="1400" b="1" i="0" u="none" strike="noStrike" cap="none" normalizeH="0" baseline="0" smtClean="0">
                          <a:ln>
                            <a:noFill/>
                          </a:ln>
                          <a:solidFill>
                            <a:srgbClr val="000000"/>
                          </a:solidFill>
                          <a:effectLst/>
                          <a:latin typeface="Arial" charset="0"/>
                          <a:ea typeface="宋体" charset="-122"/>
                          <a:cs typeface="Arial" charset="0"/>
                        </a:rPr>
                        <a:t>Africa </a:t>
                      </a:r>
                      <a:r>
                        <a:rPr kumimoji="0" lang="en-US" altLang="zh-CN" sz="1400" b="0" i="0" u="none" strike="noStrike" cap="none" normalizeH="0" baseline="0" smtClean="0">
                          <a:ln>
                            <a:noFill/>
                          </a:ln>
                          <a:solidFill>
                            <a:srgbClr val="000000"/>
                          </a:solidFill>
                          <a:effectLst/>
                          <a:latin typeface="Arial" charset="0"/>
                          <a:ea typeface="宋体" charset="-122"/>
                          <a:cs typeface="Arial" charset="0"/>
                        </a:rPr>
                        <a:t>- dry forest </a:t>
                      </a:r>
                      <a:r>
                        <a:rPr kumimoji="0" lang="en-US" altLang="zh-CN" sz="1400" b="0" i="0" u="none" strike="noStrike" cap="none" normalizeH="0" baseline="0" smtClean="0">
                          <a:ln>
                            <a:noFill/>
                          </a:ln>
                          <a:solidFill>
                            <a:schemeClr val="tx1"/>
                          </a:solidFill>
                          <a:effectLst/>
                          <a:latin typeface="Arial" charset="0"/>
                          <a:ea typeface="宋体" charset="-122"/>
                          <a:cs typeface="Arial" charset="0"/>
                        </a:rPr>
                        <a:t> </a:t>
                      </a:r>
                      <a:endParaRPr kumimoji="0" lang="en-US" altLang="zh-CN" sz="1400" b="0" i="0" u="none" strike="noStrike" cap="none" normalizeH="0" baseline="0" smtClean="0">
                        <a:ln>
                          <a:noFill/>
                        </a:ln>
                        <a:solidFill>
                          <a:schemeClr val="tx1"/>
                        </a:solidFill>
                        <a:effectLst/>
                        <a:latin typeface="Arial" charset="0"/>
                        <a:ea typeface="宋体" charset="-122"/>
                      </a:endParaRPr>
                    </a:p>
                  </a:txBody>
                  <a:tcPr marT="0" marB="228600" anchor="b" horzOverflow="overflow">
                    <a:lnL cap="flat">
                      <a:noFill/>
                    </a:lnL>
                    <a:lnR>
                      <a:noFill/>
                    </a:lnR>
                    <a:lnT>
                      <a:noFill/>
                    </a:lnT>
                    <a:lnB>
                      <a:noFill/>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altLang="zh-CN" sz="1400" b="0" i="0" u="none" strike="noStrike" cap="none" normalizeH="0" baseline="0" smtClean="0">
                          <a:ln>
                            <a:noFill/>
                          </a:ln>
                          <a:solidFill>
                            <a:srgbClr val="000000"/>
                          </a:solidFill>
                          <a:effectLst/>
                          <a:latin typeface="Arial" charset="0"/>
                          <a:ea typeface="宋体" charset="-122"/>
                          <a:cs typeface="Arial" charset="0"/>
                        </a:rPr>
                        <a:t>25-50 </a:t>
                      </a:r>
                      <a:r>
                        <a:rPr kumimoji="0" lang="en-US" altLang="zh-CN" sz="1400" b="0" i="0" u="none" strike="noStrike" cap="none" normalizeH="0" baseline="0" smtClean="0">
                          <a:ln>
                            <a:noFill/>
                          </a:ln>
                          <a:solidFill>
                            <a:schemeClr val="tx1"/>
                          </a:solidFill>
                          <a:effectLst/>
                          <a:latin typeface="Arial" charset="0"/>
                          <a:ea typeface="宋体" charset="-122"/>
                          <a:cs typeface="Arial" charset="0"/>
                        </a:rPr>
                        <a:t> </a:t>
                      </a:r>
                      <a:endParaRPr kumimoji="0" lang="en-US" altLang="zh-CN" sz="1400" b="0" i="0" u="none" strike="noStrike" cap="none" normalizeH="0" baseline="0" smtClean="0">
                        <a:ln>
                          <a:noFill/>
                        </a:ln>
                        <a:solidFill>
                          <a:schemeClr val="tx1"/>
                        </a:solidFill>
                        <a:effectLst/>
                        <a:latin typeface="Arial" charset="0"/>
                        <a:ea typeface="宋体" charset="-122"/>
                      </a:endParaRPr>
                    </a:p>
                  </a:txBody>
                  <a:tcPr marT="0" marB="228600" anchor="b" horzOverflow="overflow">
                    <a:lnL>
                      <a:noFill/>
                    </a:lnL>
                    <a:lnR cap="flat">
                      <a:noFill/>
                    </a:lnR>
                    <a:lnT>
                      <a:noFill/>
                    </a:lnT>
                    <a:lnB>
                      <a:noFill/>
                    </a:lnB>
                    <a:lnTlToBr>
                      <a:noFill/>
                    </a:lnTlToBr>
                    <a:lnBlToTr>
                      <a:noFill/>
                    </a:lnBlToTr>
                    <a:noFill/>
                  </a:tcPr>
                </a:tc>
              </a:tr>
              <a:tr h="48260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endParaRPr kumimoji="0" lang="en-US" altLang="zh-CN" sz="1400" b="1" i="0" u="none" strike="noStrike" cap="none" normalizeH="0" baseline="0" smtClean="0">
                        <a:ln>
                          <a:noFill/>
                        </a:ln>
                        <a:solidFill>
                          <a:srgbClr val="000000"/>
                        </a:solidFill>
                        <a:effectLst/>
                        <a:latin typeface="Arial" charset="0"/>
                        <a:ea typeface="宋体" charset="-122"/>
                        <a:cs typeface="Arial" charset="0"/>
                      </a:endParaRPr>
                    </a:p>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altLang="zh-CN" sz="1400" b="1" i="0" u="none" strike="noStrike" cap="none" normalizeH="0" baseline="0" smtClean="0">
                          <a:ln>
                            <a:noFill/>
                          </a:ln>
                          <a:solidFill>
                            <a:srgbClr val="000000"/>
                          </a:solidFill>
                          <a:effectLst/>
                          <a:latin typeface="Arial" charset="0"/>
                          <a:ea typeface="宋体" charset="-122"/>
                          <a:cs typeface="Arial" charset="0"/>
                        </a:rPr>
                        <a:t>America  </a:t>
                      </a:r>
                      <a:r>
                        <a:rPr kumimoji="0" lang="en-US" altLang="zh-CN" sz="1400" b="0" i="0" u="none" strike="noStrike" cap="none" normalizeH="0" baseline="0" smtClean="0">
                          <a:ln>
                            <a:noFill/>
                          </a:ln>
                          <a:solidFill>
                            <a:srgbClr val="000000"/>
                          </a:solidFill>
                          <a:effectLst/>
                          <a:latin typeface="Arial" charset="0"/>
                          <a:ea typeface="宋体" charset="-122"/>
                          <a:cs typeface="Arial" charset="0"/>
                        </a:rPr>
                        <a:t>- lowland moist forest </a:t>
                      </a:r>
                      <a:r>
                        <a:rPr kumimoji="0" lang="en-US" altLang="zh-CN" sz="1400" b="0" i="0" u="none" strike="noStrike" cap="none" normalizeH="0" baseline="0" smtClean="0">
                          <a:ln>
                            <a:noFill/>
                          </a:ln>
                          <a:solidFill>
                            <a:schemeClr val="tx1"/>
                          </a:solidFill>
                          <a:effectLst/>
                          <a:latin typeface="Arial" charset="0"/>
                          <a:ea typeface="宋体" charset="-122"/>
                          <a:cs typeface="Arial" charset="0"/>
                        </a:rPr>
                        <a:t> </a:t>
                      </a:r>
                      <a:endParaRPr kumimoji="0" lang="en-US" altLang="zh-CN" sz="1400" b="0" i="0" u="none" strike="noStrike" cap="none" normalizeH="0" baseline="0" smtClean="0">
                        <a:ln>
                          <a:noFill/>
                        </a:ln>
                        <a:solidFill>
                          <a:schemeClr val="tx1"/>
                        </a:solidFill>
                        <a:effectLst/>
                        <a:latin typeface="Arial" charset="0"/>
                        <a:ea typeface="宋体" charset="-122"/>
                      </a:endParaRPr>
                    </a:p>
                  </a:txBody>
                  <a:tcPr marT="0" marB="228600" anchor="b" horzOverflow="overflow">
                    <a:lnL cap="flat">
                      <a:noFill/>
                    </a:lnL>
                    <a:lnR>
                      <a:noFill/>
                    </a:lnR>
                    <a:lnT>
                      <a:noFill/>
                    </a:lnT>
                    <a:lnB>
                      <a:noFill/>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altLang="zh-CN" sz="1400" b="0" i="0" u="none" strike="noStrike" cap="none" normalizeH="0" baseline="0" smtClean="0">
                          <a:ln>
                            <a:noFill/>
                          </a:ln>
                          <a:solidFill>
                            <a:srgbClr val="000000"/>
                          </a:solidFill>
                          <a:effectLst/>
                          <a:latin typeface="Arial" charset="0"/>
                          <a:ea typeface="宋体" charset="-122"/>
                          <a:cs typeface="Arial" charset="0"/>
                        </a:rPr>
                        <a:t>90-155 </a:t>
                      </a:r>
                      <a:r>
                        <a:rPr kumimoji="0" lang="en-US" altLang="zh-CN" sz="1400" b="0" i="0" u="none" strike="noStrike" cap="none" normalizeH="0" baseline="0" smtClean="0">
                          <a:ln>
                            <a:noFill/>
                          </a:ln>
                          <a:solidFill>
                            <a:schemeClr val="tx1"/>
                          </a:solidFill>
                          <a:effectLst/>
                          <a:latin typeface="Arial" charset="0"/>
                          <a:ea typeface="宋体" charset="-122"/>
                          <a:cs typeface="Arial" charset="0"/>
                        </a:rPr>
                        <a:t> </a:t>
                      </a:r>
                      <a:endParaRPr kumimoji="0" lang="en-US" altLang="zh-CN" sz="1400" b="0" i="0" u="none" strike="noStrike" cap="none" normalizeH="0" baseline="0" smtClean="0">
                        <a:ln>
                          <a:noFill/>
                        </a:ln>
                        <a:solidFill>
                          <a:schemeClr val="tx1"/>
                        </a:solidFill>
                        <a:effectLst/>
                        <a:latin typeface="Arial" charset="0"/>
                        <a:ea typeface="宋体" charset="-122"/>
                      </a:endParaRPr>
                    </a:p>
                  </a:txBody>
                  <a:tcPr marT="0" marB="228600" anchor="b" horzOverflow="overflow">
                    <a:lnL>
                      <a:noFill/>
                    </a:lnL>
                    <a:lnR cap="flat">
                      <a:noFill/>
                    </a:lnR>
                    <a:lnT>
                      <a:noFill/>
                    </a:lnT>
                    <a:lnB>
                      <a:noFill/>
                    </a:lnB>
                    <a:lnTlToBr>
                      <a:noFill/>
                    </a:lnTlToBr>
                    <a:lnBlToTr>
                      <a:noFill/>
                    </a:lnBlToTr>
                    <a:noFill/>
                  </a:tcPr>
                </a:tc>
              </a:tr>
              <a:tr h="48260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altLang="zh-CN" sz="1400" b="1" i="0" u="none" strike="noStrike" cap="none" normalizeH="0" baseline="0" smtClean="0">
                          <a:ln>
                            <a:noFill/>
                          </a:ln>
                          <a:solidFill>
                            <a:srgbClr val="000000"/>
                          </a:solidFill>
                          <a:effectLst/>
                          <a:latin typeface="Arial" charset="0"/>
                          <a:ea typeface="宋体" charset="-122"/>
                          <a:cs typeface="Arial" charset="0"/>
                        </a:rPr>
                        <a:t>America </a:t>
                      </a:r>
                      <a:r>
                        <a:rPr kumimoji="0" lang="en-US" altLang="zh-CN" sz="1400" b="0" i="0" u="none" strike="noStrike" cap="none" normalizeH="0" baseline="0" smtClean="0">
                          <a:ln>
                            <a:noFill/>
                          </a:ln>
                          <a:solidFill>
                            <a:srgbClr val="000000"/>
                          </a:solidFill>
                          <a:effectLst/>
                          <a:latin typeface="Arial" charset="0"/>
                          <a:ea typeface="宋体" charset="-122"/>
                          <a:cs typeface="Arial" charset="0"/>
                        </a:rPr>
                        <a:t>- secondary or logged </a:t>
                      </a:r>
                      <a:r>
                        <a:rPr kumimoji="0" lang="en-US" altLang="zh-CN" sz="1400" b="0" i="0" u="none" strike="noStrike" cap="none" normalizeH="0" baseline="0" smtClean="0">
                          <a:ln>
                            <a:noFill/>
                          </a:ln>
                          <a:solidFill>
                            <a:schemeClr val="tx1"/>
                          </a:solidFill>
                          <a:effectLst/>
                          <a:latin typeface="Arial" charset="0"/>
                          <a:ea typeface="宋体" charset="-122"/>
                          <a:cs typeface="Arial" charset="0"/>
                        </a:rPr>
                        <a:t> </a:t>
                      </a:r>
                      <a:endParaRPr kumimoji="0" lang="en-US" altLang="zh-CN" sz="1400" b="0" i="0" u="none" strike="noStrike" cap="none" normalizeH="0" baseline="0" smtClean="0">
                        <a:ln>
                          <a:noFill/>
                        </a:ln>
                        <a:solidFill>
                          <a:schemeClr val="tx1"/>
                        </a:solidFill>
                        <a:effectLst/>
                        <a:latin typeface="Arial" charset="0"/>
                        <a:ea typeface="宋体" charset="-122"/>
                      </a:endParaRPr>
                    </a:p>
                  </a:txBody>
                  <a:tcPr marT="0" marB="228600" anchor="b" horzOverflow="overflow">
                    <a:lnL cap="flat">
                      <a:noFill/>
                    </a:lnL>
                    <a:lnR>
                      <a:noFill/>
                    </a:lnR>
                    <a:lnT>
                      <a:noFill/>
                    </a:lnT>
                    <a:lnB>
                      <a:noFill/>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altLang="zh-CN" sz="1400" b="0" i="0" u="none" strike="noStrike" cap="none" normalizeH="0" baseline="0" smtClean="0">
                          <a:ln>
                            <a:noFill/>
                          </a:ln>
                          <a:solidFill>
                            <a:srgbClr val="000000"/>
                          </a:solidFill>
                          <a:effectLst/>
                          <a:latin typeface="Arial" charset="0"/>
                          <a:ea typeface="宋体" charset="-122"/>
                          <a:cs typeface="Arial" charset="0"/>
                        </a:rPr>
                        <a:t>63-95 </a:t>
                      </a:r>
                      <a:r>
                        <a:rPr kumimoji="0" lang="en-US" altLang="zh-CN" sz="1400" b="0" i="0" u="none" strike="noStrike" cap="none" normalizeH="0" baseline="0" smtClean="0">
                          <a:ln>
                            <a:noFill/>
                          </a:ln>
                          <a:solidFill>
                            <a:schemeClr val="tx1"/>
                          </a:solidFill>
                          <a:effectLst/>
                          <a:latin typeface="Arial" charset="0"/>
                          <a:ea typeface="宋体" charset="-122"/>
                          <a:cs typeface="Arial" charset="0"/>
                        </a:rPr>
                        <a:t> </a:t>
                      </a:r>
                      <a:endParaRPr kumimoji="0" lang="en-US" altLang="zh-CN" sz="1400" b="0" i="0" u="none" strike="noStrike" cap="none" normalizeH="0" baseline="0" smtClean="0">
                        <a:ln>
                          <a:noFill/>
                        </a:ln>
                        <a:solidFill>
                          <a:schemeClr val="tx1"/>
                        </a:solidFill>
                        <a:effectLst/>
                        <a:latin typeface="Arial" charset="0"/>
                        <a:ea typeface="宋体" charset="-122"/>
                      </a:endParaRPr>
                    </a:p>
                  </a:txBody>
                  <a:tcPr marT="0" marB="228600" anchor="b" horzOverflow="overflow">
                    <a:lnL>
                      <a:noFill/>
                    </a:lnL>
                    <a:lnR cap="flat">
                      <a:noFill/>
                    </a:lnR>
                    <a:lnT>
                      <a:noFill/>
                    </a:lnT>
                    <a:lnB>
                      <a:noFill/>
                    </a:lnB>
                    <a:lnTlToBr>
                      <a:noFill/>
                    </a:lnTlToBr>
                    <a:lnBlToTr>
                      <a:noFill/>
                    </a:lnBlToTr>
                    <a:noFill/>
                  </a:tcPr>
                </a:tc>
              </a:tr>
              <a:tr h="481013">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endParaRPr kumimoji="0" lang="en-US" altLang="zh-CN" sz="1400" b="1" i="0" u="none" strike="noStrike" cap="none" normalizeH="0" baseline="0" smtClean="0">
                        <a:ln>
                          <a:noFill/>
                        </a:ln>
                        <a:solidFill>
                          <a:srgbClr val="000000"/>
                        </a:solidFill>
                        <a:effectLst/>
                        <a:latin typeface="Arial" charset="0"/>
                        <a:ea typeface="宋体" charset="-122"/>
                        <a:cs typeface="Arial" charset="0"/>
                      </a:endParaRPr>
                    </a:p>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altLang="zh-CN" sz="1400" b="1" i="0" u="none" strike="noStrike" cap="none" normalizeH="0" baseline="0" smtClean="0">
                          <a:ln>
                            <a:noFill/>
                          </a:ln>
                          <a:solidFill>
                            <a:srgbClr val="000000"/>
                          </a:solidFill>
                          <a:effectLst/>
                          <a:latin typeface="Arial" charset="0"/>
                          <a:ea typeface="宋体" charset="-122"/>
                          <a:cs typeface="Arial" charset="0"/>
                        </a:rPr>
                        <a:t>Asia </a:t>
                      </a:r>
                      <a:r>
                        <a:rPr kumimoji="0" lang="en-US" altLang="zh-CN" sz="1400" b="0" i="0" u="none" strike="noStrike" cap="none" normalizeH="0" baseline="0" smtClean="0">
                          <a:ln>
                            <a:noFill/>
                          </a:ln>
                          <a:solidFill>
                            <a:srgbClr val="000000"/>
                          </a:solidFill>
                          <a:effectLst/>
                          <a:latin typeface="Arial" charset="0"/>
                          <a:ea typeface="宋体" charset="-122"/>
                          <a:cs typeface="Arial" charset="0"/>
                        </a:rPr>
                        <a:t>- lowland moist forest </a:t>
                      </a:r>
                      <a:r>
                        <a:rPr kumimoji="0" lang="en-US" altLang="zh-CN" sz="1400" b="0" i="0" u="none" strike="noStrike" cap="none" normalizeH="0" baseline="0" smtClean="0">
                          <a:ln>
                            <a:noFill/>
                          </a:ln>
                          <a:solidFill>
                            <a:schemeClr val="tx1"/>
                          </a:solidFill>
                          <a:effectLst/>
                          <a:latin typeface="Arial" charset="0"/>
                          <a:ea typeface="宋体" charset="-122"/>
                          <a:cs typeface="Arial" charset="0"/>
                        </a:rPr>
                        <a:t> </a:t>
                      </a:r>
                      <a:endParaRPr kumimoji="0" lang="en-US" altLang="zh-CN" sz="1400" b="0" i="0" u="none" strike="noStrike" cap="none" normalizeH="0" baseline="0" smtClean="0">
                        <a:ln>
                          <a:noFill/>
                        </a:ln>
                        <a:solidFill>
                          <a:schemeClr val="tx1"/>
                        </a:solidFill>
                        <a:effectLst/>
                        <a:latin typeface="Arial" charset="0"/>
                        <a:ea typeface="宋体" charset="-122"/>
                      </a:endParaRPr>
                    </a:p>
                  </a:txBody>
                  <a:tcPr marT="0" marB="228600" anchor="b" horzOverflow="overflow">
                    <a:lnL cap="flat">
                      <a:noFill/>
                    </a:lnL>
                    <a:lnR>
                      <a:noFill/>
                    </a:lnR>
                    <a:lnT>
                      <a:noFill/>
                    </a:lnT>
                    <a:lnB>
                      <a:noFill/>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altLang="zh-CN" sz="1400" b="0" i="0" u="none" strike="noStrike" cap="none" normalizeH="0" baseline="0" smtClean="0">
                          <a:ln>
                            <a:noFill/>
                          </a:ln>
                          <a:solidFill>
                            <a:srgbClr val="000000"/>
                          </a:solidFill>
                          <a:effectLst/>
                          <a:latin typeface="Arial" charset="0"/>
                          <a:ea typeface="宋体" charset="-122"/>
                          <a:cs typeface="Arial" charset="0"/>
                        </a:rPr>
                        <a:t>95-200 </a:t>
                      </a:r>
                      <a:r>
                        <a:rPr kumimoji="0" lang="en-US" altLang="zh-CN" sz="1400" b="0" i="0" u="none" strike="noStrike" cap="none" normalizeH="0" baseline="0" smtClean="0">
                          <a:ln>
                            <a:noFill/>
                          </a:ln>
                          <a:solidFill>
                            <a:schemeClr val="tx1"/>
                          </a:solidFill>
                          <a:effectLst/>
                          <a:latin typeface="Arial" charset="0"/>
                          <a:ea typeface="宋体" charset="-122"/>
                          <a:cs typeface="Arial" charset="0"/>
                        </a:rPr>
                        <a:t> </a:t>
                      </a:r>
                      <a:endParaRPr kumimoji="0" lang="en-US" altLang="zh-CN" sz="1400" b="0" i="0" u="none" strike="noStrike" cap="none" normalizeH="0" baseline="0" smtClean="0">
                        <a:ln>
                          <a:noFill/>
                        </a:ln>
                        <a:solidFill>
                          <a:schemeClr val="tx1"/>
                        </a:solidFill>
                        <a:effectLst/>
                        <a:latin typeface="Arial" charset="0"/>
                        <a:ea typeface="宋体" charset="-122"/>
                      </a:endParaRPr>
                    </a:p>
                  </a:txBody>
                  <a:tcPr marT="0" marB="228600" anchor="b" horzOverflow="overflow">
                    <a:lnL>
                      <a:noFill/>
                    </a:lnL>
                    <a:lnR cap="flat">
                      <a:noFill/>
                    </a:lnR>
                    <a:lnT>
                      <a:noFill/>
                    </a:lnT>
                    <a:lnB>
                      <a:noFill/>
                    </a:lnB>
                    <a:lnTlToBr>
                      <a:noFill/>
                    </a:lnTlToBr>
                    <a:lnBlToTr>
                      <a:noFill/>
                    </a:lnBlToTr>
                    <a:noFill/>
                  </a:tcPr>
                </a:tc>
              </a:tr>
              <a:tr h="474663">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altLang="zh-CN" sz="1400" b="1" i="0" u="none" strike="noStrike" cap="none" normalizeH="0" baseline="0" smtClean="0">
                          <a:ln>
                            <a:noFill/>
                          </a:ln>
                          <a:solidFill>
                            <a:srgbClr val="000000"/>
                          </a:solidFill>
                          <a:effectLst/>
                          <a:latin typeface="Arial" charset="0"/>
                          <a:ea typeface="宋体" charset="-122"/>
                          <a:cs typeface="Arial" charset="0"/>
                        </a:rPr>
                        <a:t>Asia </a:t>
                      </a:r>
                      <a:r>
                        <a:rPr kumimoji="0" lang="en-US" altLang="zh-CN" sz="1400" b="0" i="0" u="none" strike="noStrike" cap="none" normalizeH="0" baseline="0" smtClean="0">
                          <a:ln>
                            <a:noFill/>
                          </a:ln>
                          <a:solidFill>
                            <a:srgbClr val="000000"/>
                          </a:solidFill>
                          <a:effectLst/>
                          <a:latin typeface="Arial" charset="0"/>
                          <a:ea typeface="宋体" charset="-122"/>
                          <a:cs typeface="Arial" charset="0"/>
                        </a:rPr>
                        <a:t>- dry forest </a:t>
                      </a:r>
                      <a:r>
                        <a:rPr kumimoji="0" lang="en-US" altLang="zh-CN" sz="1400" b="0" i="0" u="none" strike="noStrike" cap="none" normalizeH="0" baseline="0" smtClean="0">
                          <a:ln>
                            <a:noFill/>
                          </a:ln>
                          <a:solidFill>
                            <a:schemeClr val="tx1"/>
                          </a:solidFill>
                          <a:effectLst/>
                          <a:latin typeface="Arial" charset="0"/>
                          <a:ea typeface="宋体" charset="-122"/>
                          <a:cs typeface="Arial" charset="0"/>
                        </a:rPr>
                        <a:t> </a:t>
                      </a:r>
                      <a:endParaRPr kumimoji="0" lang="en-US" altLang="zh-CN" sz="1400" b="0" i="0" u="none" strike="noStrike" cap="none" normalizeH="0" baseline="0" smtClean="0">
                        <a:ln>
                          <a:noFill/>
                        </a:ln>
                        <a:solidFill>
                          <a:schemeClr val="tx1"/>
                        </a:solidFill>
                        <a:effectLst/>
                        <a:latin typeface="Arial" charset="0"/>
                        <a:ea typeface="宋体" charset="-122"/>
                      </a:endParaRPr>
                    </a:p>
                  </a:txBody>
                  <a:tcPr marT="0" marB="228600" anchor="b" horzOverflow="overflow">
                    <a:lnL cap="flat">
                      <a:noFill/>
                    </a:lnL>
                    <a:lnR>
                      <a:noFill/>
                    </a:lnR>
                    <a:lnT>
                      <a:noFill/>
                    </a:lnT>
                    <a:lnB cap="flat">
                      <a:noFill/>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altLang="zh-CN" sz="1400" b="0" i="0" u="none" strike="noStrike" cap="none" normalizeH="0" baseline="0" smtClean="0">
                          <a:ln>
                            <a:noFill/>
                          </a:ln>
                          <a:solidFill>
                            <a:srgbClr val="000000"/>
                          </a:solidFill>
                          <a:effectLst/>
                          <a:latin typeface="Arial" charset="0"/>
                          <a:ea typeface="宋体" charset="-122"/>
                          <a:cs typeface="Arial" charset="0"/>
                        </a:rPr>
                        <a:t>22-40 </a:t>
                      </a:r>
                      <a:r>
                        <a:rPr kumimoji="0" lang="en-US" altLang="zh-CN" sz="1400" b="0" i="0" u="none" strike="noStrike" cap="none" normalizeH="0" baseline="0" smtClean="0">
                          <a:ln>
                            <a:noFill/>
                          </a:ln>
                          <a:solidFill>
                            <a:schemeClr val="tx1"/>
                          </a:solidFill>
                          <a:effectLst/>
                          <a:latin typeface="Arial" charset="0"/>
                          <a:ea typeface="宋体" charset="-122"/>
                          <a:cs typeface="Arial" charset="0"/>
                        </a:rPr>
                        <a:t> </a:t>
                      </a:r>
                      <a:endParaRPr kumimoji="0" lang="en-US" altLang="zh-CN" sz="1400" b="0" i="0" u="none" strike="noStrike" cap="none" normalizeH="0" baseline="0" smtClean="0">
                        <a:ln>
                          <a:noFill/>
                        </a:ln>
                        <a:solidFill>
                          <a:schemeClr val="tx1"/>
                        </a:solidFill>
                        <a:effectLst/>
                        <a:latin typeface="Arial" charset="0"/>
                        <a:ea typeface="宋体" charset="-122"/>
                      </a:endParaRPr>
                    </a:p>
                  </a:txBody>
                  <a:tcPr marT="0" marB="228600" anchor="b" horzOverflow="overflow">
                    <a:lnL>
                      <a:noFill/>
                    </a:lnL>
                    <a:lnR cap="flat">
                      <a:noFill/>
                    </a:lnR>
                    <a:lnT>
                      <a:noFill/>
                    </a:lnT>
                    <a:lnB cap="flat">
                      <a:noFill/>
                    </a:lnB>
                    <a:lnTlToBr>
                      <a:noFill/>
                    </a:lnTlToBr>
                    <a:lnBlToTr>
                      <a:noFill/>
                    </a:lnBlToTr>
                    <a:noFill/>
                  </a:tcPr>
                </a:tc>
              </a:tr>
            </a:tbl>
          </a:graphicData>
        </a:graphic>
      </p:graphicFrame>
      <p:pic>
        <p:nvPicPr>
          <p:cNvPr id="32790" name="Picture 26" descr="Aerial Photo - Ulu Masen - Copyright FFI - 46-cropb"/>
          <p:cNvPicPr>
            <a:picLocks noChangeAspect="1" noChangeArrowheads="1"/>
          </p:cNvPicPr>
          <p:nvPr/>
        </p:nvPicPr>
        <p:blipFill>
          <a:blip r:embed="rId3" cstate="print"/>
          <a:srcRect/>
          <a:stretch>
            <a:fillRect/>
          </a:stretch>
        </p:blipFill>
        <p:spPr bwMode="auto">
          <a:xfrm>
            <a:off x="147638" y="1403350"/>
            <a:ext cx="2938462" cy="4724400"/>
          </a:xfrm>
          <a:prstGeom prst="rect">
            <a:avLst/>
          </a:prstGeom>
          <a:noFill/>
          <a:ln w="9525">
            <a:noFill/>
            <a:miter lim="800000"/>
            <a:headEnd/>
            <a:tailEnd/>
          </a:ln>
        </p:spPr>
      </p:pic>
      <p:graphicFrame>
        <p:nvGraphicFramePr>
          <p:cNvPr id="287771" name="Group 27"/>
          <p:cNvGraphicFramePr>
            <a:graphicFrameLocks noGrp="1"/>
          </p:cNvGraphicFramePr>
          <p:nvPr/>
        </p:nvGraphicFramePr>
        <p:xfrm>
          <a:off x="7272338" y="1268413"/>
          <a:ext cx="1169987" cy="4848226"/>
        </p:xfrm>
        <a:graphic>
          <a:graphicData uri="http://schemas.openxmlformats.org/drawingml/2006/table">
            <a:tbl>
              <a:tblPr/>
              <a:tblGrid>
                <a:gridCol w="1169987"/>
              </a:tblGrid>
              <a:tr h="77787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zh-CN" sz="1800" b="1" i="0" u="none" strike="noStrike" cap="none" normalizeH="0" baseline="0" dirty="0" smtClean="0">
                          <a:ln>
                            <a:noFill/>
                          </a:ln>
                          <a:solidFill>
                            <a:srgbClr val="000000"/>
                          </a:solidFill>
                          <a:effectLst/>
                          <a:latin typeface="Arial" charset="0"/>
                          <a:ea typeface="宋体" charset="-122"/>
                          <a:cs typeface="Arial" charset="0"/>
                        </a:rPr>
                        <a:t>t CO2/ha </a:t>
                      </a:r>
                    </a:p>
                    <a:p>
                      <a:pPr marL="0" marR="0" lvl="0" indent="0" algn="l" defTabSz="914400" rtl="0" eaLnBrk="1" fontAlgn="b" latinLnBrk="0" hangingPunct="1">
                        <a:lnSpc>
                          <a:spcPct val="100000"/>
                        </a:lnSpc>
                        <a:spcBef>
                          <a:spcPct val="0"/>
                        </a:spcBef>
                        <a:spcAft>
                          <a:spcPct val="0"/>
                        </a:spcAft>
                        <a:buClrTx/>
                        <a:buSzTx/>
                        <a:buFontTx/>
                        <a:buNone/>
                        <a:tabLst/>
                      </a:pPr>
                      <a:r>
                        <a:rPr kumimoji="0" lang="en-US" altLang="zh-CN" sz="1800" b="1" i="0" u="none" strike="noStrike" cap="none" normalizeH="0" baseline="0" dirty="0" smtClean="0">
                          <a:ln>
                            <a:noFill/>
                          </a:ln>
                          <a:solidFill>
                            <a:srgbClr val="000000"/>
                          </a:solidFill>
                          <a:effectLst/>
                          <a:latin typeface="Arial" charset="0"/>
                          <a:ea typeface="宋体" charset="-122"/>
                          <a:cs typeface="Arial" charset="0"/>
                        </a:rPr>
                        <a:t>avoided</a:t>
                      </a:r>
                      <a:endParaRPr kumimoji="0" lang="en-US" altLang="zh-CN" sz="1800" b="0" i="0" u="none" strike="noStrike" cap="none" normalizeH="0" baseline="0" dirty="0" smtClean="0">
                        <a:ln>
                          <a:noFill/>
                        </a:ln>
                        <a:solidFill>
                          <a:schemeClr val="tx1"/>
                        </a:solidFill>
                        <a:effectLst/>
                        <a:latin typeface="Arial" charset="0"/>
                        <a:ea typeface="宋体" charset="-122"/>
                      </a:endParaRPr>
                    </a:p>
                  </a:txBody>
                  <a:tcPr anchor="b" horzOverflow="overflow">
                    <a:lnL cap="flat">
                      <a:noFill/>
                    </a:lnL>
                    <a:lnR cap="flat">
                      <a:noFill/>
                    </a:lnR>
                    <a:lnT cap="flat">
                      <a:noFill/>
                    </a:lnT>
                    <a:lnB>
                      <a:noFill/>
                    </a:lnB>
                    <a:lnTlToBr>
                      <a:noFill/>
                    </a:lnTlToBr>
                    <a:lnBlToTr>
                      <a:noFill/>
                    </a:lnBlToTr>
                    <a:noFill/>
                  </a:tcPr>
                </a:tc>
              </a:tr>
              <a:tr h="47307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zh-CN" sz="1400" b="1" i="0" u="none" strike="noStrike" cap="none" normalizeH="0" baseline="0" smtClean="0">
                          <a:ln>
                            <a:noFill/>
                          </a:ln>
                          <a:solidFill>
                            <a:srgbClr val="000000"/>
                          </a:solidFill>
                          <a:effectLst/>
                          <a:latin typeface="Arial" charset="0"/>
                          <a:ea typeface="宋体" charset="-122"/>
                          <a:cs typeface="Arial" charset="0"/>
                        </a:rPr>
                        <a:t>569 - 734</a:t>
                      </a:r>
                      <a:endParaRPr kumimoji="0" lang="en-US" altLang="zh-CN" sz="1400" b="1" i="0" u="none" strike="noStrike" cap="none" normalizeH="0" baseline="0" smtClean="0">
                        <a:ln>
                          <a:noFill/>
                        </a:ln>
                        <a:solidFill>
                          <a:schemeClr val="tx1"/>
                        </a:solidFill>
                        <a:effectLst/>
                        <a:latin typeface="Arial" charset="0"/>
                        <a:ea typeface="宋体" charset="-122"/>
                      </a:endParaRPr>
                    </a:p>
                  </a:txBody>
                  <a:tcPr anchor="b" horzOverflow="overflow">
                    <a:lnL w="12700" cap="flat" cmpd="sng" algn="ctr">
                      <a:solidFill>
                        <a:schemeClr val="bg1"/>
                      </a:solidFill>
                      <a:prstDash val="solid"/>
                      <a:round/>
                      <a:headEnd type="none" w="med" len="med"/>
                      <a:tailEnd type="none" w="med" len="med"/>
                    </a:lnL>
                    <a:lnR cap="flat">
                      <a:noFill/>
                    </a:lnR>
                    <a:lnT>
                      <a:noFill/>
                    </a:lnT>
                    <a:lnB w="12700" cap="flat" cmpd="sng" algn="ctr">
                      <a:solidFill>
                        <a:schemeClr val="bg1"/>
                      </a:solidFill>
                      <a:prstDash val="solid"/>
                      <a:round/>
                      <a:headEnd type="none" w="med" len="med"/>
                      <a:tailEnd type="none" w="med" len="med"/>
                    </a:lnB>
                    <a:lnTlToBr>
                      <a:noFill/>
                    </a:lnTlToBr>
                    <a:lnBlToTr>
                      <a:noFill/>
                    </a:lnBlToTr>
                    <a:noFill/>
                  </a:tcPr>
                </a:tc>
              </a:tr>
              <a:tr h="47466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zh-CN" sz="1400" b="1" i="0" u="none" strike="noStrike" cap="none" normalizeH="0" baseline="0" smtClean="0">
                          <a:ln>
                            <a:noFill/>
                          </a:ln>
                          <a:solidFill>
                            <a:srgbClr val="000000"/>
                          </a:solidFill>
                          <a:effectLst/>
                          <a:latin typeface="Arial" charset="0"/>
                          <a:ea typeface="宋体" charset="-122"/>
                          <a:cs typeface="Arial" charset="0"/>
                        </a:rPr>
                        <a:t>220 - 257 </a:t>
                      </a:r>
                      <a:r>
                        <a:rPr kumimoji="0" lang="en-US" altLang="zh-CN" sz="1400" b="1" i="0" u="none" strike="noStrike" cap="none" normalizeH="0" baseline="0" smtClean="0">
                          <a:ln>
                            <a:noFill/>
                          </a:ln>
                          <a:solidFill>
                            <a:schemeClr val="tx1"/>
                          </a:solidFill>
                          <a:effectLst/>
                          <a:latin typeface="Arial" charset="0"/>
                          <a:ea typeface="宋体" charset="-122"/>
                          <a:cs typeface="Arial" charset="0"/>
                        </a:rPr>
                        <a:t> </a:t>
                      </a:r>
                      <a:endParaRPr kumimoji="0" lang="en-US" altLang="zh-CN" sz="1400" b="1" i="0" u="none" strike="noStrike" cap="none" normalizeH="0" baseline="0" smtClean="0">
                        <a:ln>
                          <a:noFill/>
                        </a:ln>
                        <a:solidFill>
                          <a:schemeClr val="tx1"/>
                        </a:solidFill>
                        <a:effectLst/>
                        <a:latin typeface="Arial" charset="0"/>
                        <a:ea typeface="宋体" charset="-122"/>
                      </a:endParaRPr>
                    </a:p>
                  </a:txBody>
                  <a:tcPr anchor="b" horzOverflow="overflow">
                    <a:lnL w="12700" cap="flat" cmpd="sng" algn="ctr">
                      <a:solidFill>
                        <a:schemeClr val="bg1"/>
                      </a:solidFill>
                      <a:prstDash val="solid"/>
                      <a:round/>
                      <a:headEnd type="none" w="med" len="med"/>
                      <a:tailEnd type="none" w="med" len="med"/>
                    </a:lnL>
                    <a:lnR cap="flat">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47307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zh-CN" sz="1400" b="1" i="0" u="none" strike="noStrike" cap="none" normalizeH="0" baseline="0" smtClean="0">
                          <a:ln>
                            <a:noFill/>
                          </a:ln>
                          <a:solidFill>
                            <a:schemeClr val="tx1"/>
                          </a:solidFill>
                          <a:effectLst/>
                          <a:latin typeface="Arial" charset="0"/>
                          <a:ea typeface="宋体" charset="-122"/>
                        </a:rPr>
                        <a:t>92 - 184</a:t>
                      </a:r>
                    </a:p>
                  </a:txBody>
                  <a:tcPr anchor="b" horzOverflow="overflow">
                    <a:lnL w="12700" cap="flat" cmpd="sng" algn="ctr">
                      <a:solidFill>
                        <a:schemeClr val="bg1"/>
                      </a:solidFill>
                      <a:prstDash val="solid"/>
                      <a:round/>
                      <a:headEnd type="none" w="med" len="med"/>
                      <a:tailEnd type="none" w="med" len="med"/>
                    </a:lnL>
                    <a:lnR cap="flat">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86677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zh-CN" sz="1400" b="1" i="0" u="none" strike="noStrike" cap="none" normalizeH="0" baseline="0" dirty="0" smtClean="0">
                          <a:ln>
                            <a:noFill/>
                          </a:ln>
                          <a:solidFill>
                            <a:schemeClr val="tx1"/>
                          </a:solidFill>
                          <a:effectLst/>
                          <a:latin typeface="Arial" charset="0"/>
                          <a:ea typeface="宋体" charset="-122"/>
                          <a:cs typeface="Arial" charset="0"/>
                        </a:rPr>
                        <a:t>330 - 569 </a:t>
                      </a:r>
                      <a:endParaRPr kumimoji="0" lang="en-US" altLang="zh-CN" sz="1400" b="1" i="0" u="none" strike="noStrike" cap="none" normalizeH="0" baseline="0" dirty="0" smtClean="0">
                        <a:ln>
                          <a:noFill/>
                        </a:ln>
                        <a:solidFill>
                          <a:schemeClr val="tx1"/>
                        </a:solidFill>
                        <a:effectLst/>
                        <a:latin typeface="Arial" charset="0"/>
                        <a:ea typeface="宋体" charset="-122"/>
                      </a:endParaRPr>
                    </a:p>
                  </a:txBody>
                  <a:tcPr anchor="b" horzOverflow="overflow">
                    <a:lnL w="12700" cap="flat" cmpd="sng" algn="ctr">
                      <a:solidFill>
                        <a:schemeClr val="bg1"/>
                      </a:solidFill>
                      <a:prstDash val="solid"/>
                      <a:round/>
                      <a:headEnd type="none" w="med" len="med"/>
                      <a:tailEnd type="none" w="med" len="med"/>
                    </a:lnL>
                    <a:lnR cap="flat">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65405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zh-CN" sz="1400" b="1" i="0" u="none" strike="noStrike" cap="none" normalizeH="0" baseline="0" smtClean="0">
                          <a:ln>
                            <a:noFill/>
                          </a:ln>
                          <a:solidFill>
                            <a:schemeClr val="tx1"/>
                          </a:solidFill>
                          <a:effectLst/>
                          <a:latin typeface="Arial" charset="0"/>
                          <a:ea typeface="宋体" charset="-122"/>
                        </a:rPr>
                        <a:t>231 - 350</a:t>
                      </a:r>
                    </a:p>
                  </a:txBody>
                  <a:tcPr anchor="b" horzOverflow="overflow">
                    <a:lnL w="12700" cap="flat" cmpd="sng" algn="ctr">
                      <a:solidFill>
                        <a:schemeClr val="bg1"/>
                      </a:solidFill>
                      <a:prstDash val="solid"/>
                      <a:round/>
                      <a:headEnd type="none" w="med" len="med"/>
                      <a:tailEnd type="none" w="med" len="med"/>
                    </a:lnL>
                    <a:lnR cap="flat">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65405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zh-CN" sz="1400" b="1" i="0" u="none" strike="noStrike" cap="none" normalizeH="0" baseline="0" smtClean="0">
                          <a:ln>
                            <a:noFill/>
                          </a:ln>
                          <a:solidFill>
                            <a:srgbClr val="000000"/>
                          </a:solidFill>
                          <a:effectLst/>
                          <a:latin typeface="Arial" charset="0"/>
                          <a:ea typeface="宋体" charset="-122"/>
                          <a:cs typeface="Arial" charset="0"/>
                        </a:rPr>
                        <a:t>350 - 734 </a:t>
                      </a:r>
                      <a:r>
                        <a:rPr kumimoji="0" lang="en-US" altLang="zh-CN" sz="1400" b="1" i="0" u="none" strike="noStrike" cap="none" normalizeH="0" baseline="0" smtClean="0">
                          <a:ln>
                            <a:noFill/>
                          </a:ln>
                          <a:solidFill>
                            <a:schemeClr val="tx1"/>
                          </a:solidFill>
                          <a:effectLst/>
                          <a:latin typeface="Arial" charset="0"/>
                          <a:ea typeface="宋体" charset="-122"/>
                          <a:cs typeface="Arial" charset="0"/>
                        </a:rPr>
                        <a:t> </a:t>
                      </a:r>
                      <a:endParaRPr kumimoji="0" lang="en-US" altLang="zh-CN" sz="1400" b="1" i="0" u="none" strike="noStrike" cap="none" normalizeH="0" baseline="0" smtClean="0">
                        <a:ln>
                          <a:noFill/>
                        </a:ln>
                        <a:solidFill>
                          <a:schemeClr val="tx1"/>
                        </a:solidFill>
                        <a:effectLst/>
                        <a:latin typeface="Arial" charset="0"/>
                        <a:ea typeface="宋体" charset="-122"/>
                      </a:endParaRPr>
                    </a:p>
                  </a:txBody>
                  <a:tcPr anchor="b" horzOverflow="overflow">
                    <a:lnL w="12700" cap="flat" cmpd="sng" algn="ctr">
                      <a:solidFill>
                        <a:schemeClr val="bg1"/>
                      </a:solidFill>
                      <a:prstDash val="solid"/>
                      <a:round/>
                      <a:headEnd type="none" w="med" len="med"/>
                      <a:tailEnd type="none" w="med" len="med"/>
                    </a:lnL>
                    <a:lnR cap="flat">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47466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zh-CN" sz="1400" b="1" i="0" u="none" strike="noStrike" cap="none" normalizeH="0" baseline="0" smtClean="0">
                          <a:ln>
                            <a:noFill/>
                          </a:ln>
                          <a:solidFill>
                            <a:schemeClr val="tx1"/>
                          </a:solidFill>
                          <a:effectLst/>
                          <a:latin typeface="Arial" charset="0"/>
                          <a:ea typeface="宋体" charset="-122"/>
                        </a:rPr>
                        <a:t>81 - 147</a:t>
                      </a:r>
                    </a:p>
                  </a:txBody>
                  <a:tcPr anchor="b" horzOverflow="overflow">
                    <a:lnL w="12700" cap="flat" cmpd="sng" algn="ctr">
                      <a:solidFill>
                        <a:schemeClr val="bg1"/>
                      </a:solidFill>
                      <a:prstDash val="solid"/>
                      <a:round/>
                      <a:headEnd type="none" w="med" len="med"/>
                      <a:tailEnd type="none" w="med" len="med"/>
                    </a:lnL>
                    <a:lnR cap="flat">
                      <a:noFill/>
                    </a:lnR>
                    <a:lnT w="12700" cap="flat" cmpd="sng" algn="ctr">
                      <a:solidFill>
                        <a:schemeClr val="bg1"/>
                      </a:solidFill>
                      <a:prstDash val="solid"/>
                      <a:round/>
                      <a:headEnd type="none" w="med" len="med"/>
                      <a:tailEnd type="none" w="med" len="med"/>
                    </a:lnT>
                    <a:lnB cap="flat">
                      <a:noFill/>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ChangeArrowheads="1"/>
          </p:cNvSpPr>
          <p:nvPr/>
        </p:nvSpPr>
        <p:spPr bwMode="auto">
          <a:xfrm>
            <a:off x="161925" y="233363"/>
            <a:ext cx="8820150" cy="765175"/>
          </a:xfrm>
          <a:prstGeom prst="rect">
            <a:avLst/>
          </a:prstGeom>
          <a:solidFill>
            <a:srgbClr val="006600"/>
          </a:solidFill>
          <a:ln w="9525">
            <a:noFill/>
            <a:miter lim="800000"/>
            <a:headEnd/>
            <a:tailEnd/>
          </a:ln>
        </p:spPr>
        <p:txBody>
          <a:bodyPr wrap="none" anchor="ctr"/>
          <a:lstStyle/>
          <a:p>
            <a:endParaRPr lang="en-US"/>
          </a:p>
        </p:txBody>
      </p:sp>
      <p:sp>
        <p:nvSpPr>
          <p:cNvPr id="33795" name="Rectangle 3"/>
          <p:cNvSpPr>
            <a:spLocks noChangeArrowheads="1"/>
          </p:cNvSpPr>
          <p:nvPr/>
        </p:nvSpPr>
        <p:spPr bwMode="auto">
          <a:xfrm>
            <a:off x="0" y="863600"/>
            <a:ext cx="9144000" cy="5994400"/>
          </a:xfrm>
          <a:prstGeom prst="rect">
            <a:avLst/>
          </a:prstGeom>
          <a:solidFill>
            <a:schemeClr val="bg1"/>
          </a:solidFill>
          <a:ln w="9525" algn="ctr">
            <a:noFill/>
            <a:miter lim="800000"/>
            <a:headEnd/>
            <a:tailEnd/>
          </a:ln>
        </p:spPr>
        <p:txBody>
          <a:bodyPr wrap="none" lIns="109728" tIns="109728" rIns="109728" bIns="109728" anchor="ctr"/>
          <a:lstStyle/>
          <a:p>
            <a:endParaRPr lang="en-US"/>
          </a:p>
        </p:txBody>
      </p:sp>
      <p:sp>
        <p:nvSpPr>
          <p:cNvPr id="33796" name="Rectangle 4"/>
          <p:cNvSpPr>
            <a:spLocks noChangeArrowheads="1"/>
          </p:cNvSpPr>
          <p:nvPr/>
        </p:nvSpPr>
        <p:spPr bwMode="auto">
          <a:xfrm>
            <a:off x="87313" y="1081088"/>
            <a:ext cx="8977312" cy="5505450"/>
          </a:xfrm>
          <a:prstGeom prst="rect">
            <a:avLst/>
          </a:prstGeom>
          <a:noFill/>
          <a:ln w="9525">
            <a:solidFill>
              <a:srgbClr val="336600"/>
            </a:solidFill>
            <a:miter lim="800000"/>
            <a:headEnd/>
            <a:tailEnd/>
          </a:ln>
        </p:spPr>
        <p:txBody>
          <a:bodyPr wrap="none" anchor="ctr"/>
          <a:lstStyle/>
          <a:p>
            <a:endParaRPr lang="en-US"/>
          </a:p>
        </p:txBody>
      </p:sp>
      <p:sp>
        <p:nvSpPr>
          <p:cNvPr id="33797" name="Text Box 5"/>
          <p:cNvSpPr txBox="1">
            <a:spLocks noChangeArrowheads="1"/>
          </p:cNvSpPr>
          <p:nvPr/>
        </p:nvSpPr>
        <p:spPr bwMode="auto">
          <a:xfrm>
            <a:off x="539750" y="-792163"/>
            <a:ext cx="184150" cy="366713"/>
          </a:xfrm>
          <a:prstGeom prst="rect">
            <a:avLst/>
          </a:prstGeom>
          <a:noFill/>
          <a:ln w="9525">
            <a:noFill/>
            <a:miter lim="800000"/>
            <a:headEnd/>
            <a:tailEnd/>
          </a:ln>
        </p:spPr>
        <p:txBody>
          <a:bodyPr wrap="none">
            <a:spAutoFit/>
          </a:bodyPr>
          <a:lstStyle/>
          <a:p>
            <a:pPr algn="l"/>
            <a:endParaRPr lang="en-US" sz="1800"/>
          </a:p>
        </p:txBody>
      </p:sp>
      <p:sp>
        <p:nvSpPr>
          <p:cNvPr id="33798" name="Text Box 6"/>
          <p:cNvSpPr txBox="1">
            <a:spLocks noChangeArrowheads="1"/>
          </p:cNvSpPr>
          <p:nvPr/>
        </p:nvSpPr>
        <p:spPr bwMode="auto">
          <a:xfrm>
            <a:off x="0" y="0"/>
            <a:ext cx="9144000" cy="1008063"/>
          </a:xfrm>
          <a:prstGeom prst="rect">
            <a:avLst/>
          </a:prstGeom>
          <a:noFill/>
          <a:ln w="9525" algn="ctr">
            <a:noFill/>
            <a:miter lim="800000"/>
            <a:headEnd/>
            <a:tailEnd/>
          </a:ln>
        </p:spPr>
        <p:txBody>
          <a:bodyPr anchor="ctr"/>
          <a:lstStyle/>
          <a:p>
            <a:r>
              <a:rPr lang="en-US" sz="2400">
                <a:solidFill>
                  <a:schemeClr val="bg1"/>
                </a:solidFill>
                <a:cs typeface="Arial" charset="0"/>
              </a:rPr>
              <a:t>Forests and Climate Change: Mitigation &amp; Adaptation</a:t>
            </a:r>
          </a:p>
        </p:txBody>
      </p:sp>
      <p:sp>
        <p:nvSpPr>
          <p:cNvPr id="33799" name="Text Box 7"/>
          <p:cNvSpPr txBox="1">
            <a:spLocks noChangeArrowheads="1"/>
          </p:cNvSpPr>
          <p:nvPr/>
        </p:nvSpPr>
        <p:spPr bwMode="auto">
          <a:xfrm>
            <a:off x="0" y="2724150"/>
            <a:ext cx="4503738" cy="1006475"/>
          </a:xfrm>
          <a:prstGeom prst="rect">
            <a:avLst/>
          </a:prstGeom>
          <a:noFill/>
          <a:ln w="3175">
            <a:noFill/>
            <a:miter lim="800000"/>
            <a:headEnd/>
            <a:tailEnd type="none" w="lg" len="lg"/>
          </a:ln>
        </p:spPr>
        <p:txBody>
          <a:bodyPr>
            <a:spAutoFit/>
          </a:bodyPr>
          <a:lstStyle/>
          <a:p>
            <a:pPr eaLnBrk="0" hangingPunct="0"/>
            <a:r>
              <a:rPr lang="en-US" sz="2000"/>
              <a:t>Natural forest, forest plantation, agroforestry systems, agricultural systems, etc.</a:t>
            </a:r>
          </a:p>
        </p:txBody>
      </p:sp>
      <p:sp>
        <p:nvSpPr>
          <p:cNvPr id="33800" name="Text Box 8"/>
          <p:cNvSpPr txBox="1">
            <a:spLocks noChangeArrowheads="1"/>
          </p:cNvSpPr>
          <p:nvPr/>
        </p:nvSpPr>
        <p:spPr bwMode="auto">
          <a:xfrm>
            <a:off x="6103938" y="3032125"/>
            <a:ext cx="1949450" cy="396875"/>
          </a:xfrm>
          <a:prstGeom prst="rect">
            <a:avLst/>
          </a:prstGeom>
          <a:noFill/>
          <a:ln w="3175">
            <a:noFill/>
            <a:miter lim="800000"/>
            <a:headEnd/>
            <a:tailEnd type="none" w="lg" len="lg"/>
          </a:ln>
        </p:spPr>
        <p:txBody>
          <a:bodyPr wrap="none">
            <a:spAutoFit/>
          </a:bodyPr>
          <a:lstStyle/>
          <a:p>
            <a:pPr eaLnBrk="0" hangingPunct="0"/>
            <a:r>
              <a:rPr lang="en-US" sz="2000"/>
              <a:t>Climate change</a:t>
            </a:r>
          </a:p>
        </p:txBody>
      </p:sp>
      <p:pic>
        <p:nvPicPr>
          <p:cNvPr id="33801" name="Picture 9" descr="Cortina_Alamo_Sta_Juana"/>
          <p:cNvPicPr>
            <a:picLocks noChangeAspect="1" noChangeArrowheads="1"/>
          </p:cNvPicPr>
          <p:nvPr/>
        </p:nvPicPr>
        <p:blipFill>
          <a:blip r:embed="rId2"/>
          <a:srcRect/>
          <a:stretch>
            <a:fillRect/>
          </a:stretch>
        </p:blipFill>
        <p:spPr bwMode="auto">
          <a:xfrm>
            <a:off x="2811463" y="3786188"/>
            <a:ext cx="1933575" cy="1290637"/>
          </a:xfrm>
          <a:prstGeom prst="rect">
            <a:avLst/>
          </a:prstGeom>
          <a:noFill/>
          <a:ln w="9525">
            <a:noFill/>
            <a:miter lim="800000"/>
            <a:headEnd/>
            <a:tailEnd/>
          </a:ln>
        </p:spPr>
      </p:pic>
      <p:pic>
        <p:nvPicPr>
          <p:cNvPr id="33802" name="Picture 10" descr="IMG_8325"/>
          <p:cNvPicPr>
            <a:picLocks noChangeAspect="1" noChangeArrowheads="1"/>
          </p:cNvPicPr>
          <p:nvPr/>
        </p:nvPicPr>
        <p:blipFill>
          <a:blip r:embed="rId3"/>
          <a:srcRect/>
          <a:stretch>
            <a:fillRect/>
          </a:stretch>
        </p:blipFill>
        <p:spPr bwMode="auto">
          <a:xfrm>
            <a:off x="246063" y="3781425"/>
            <a:ext cx="1689100" cy="1266825"/>
          </a:xfrm>
          <a:prstGeom prst="rect">
            <a:avLst/>
          </a:prstGeom>
          <a:noFill/>
          <a:ln w="9525">
            <a:noFill/>
            <a:miter lim="800000"/>
            <a:headEnd/>
            <a:tailEnd/>
          </a:ln>
        </p:spPr>
      </p:pic>
      <p:grpSp>
        <p:nvGrpSpPr>
          <p:cNvPr id="33803" name="Group 11"/>
          <p:cNvGrpSpPr>
            <a:grpSpLocks/>
          </p:cNvGrpSpPr>
          <p:nvPr/>
        </p:nvGrpSpPr>
        <p:grpSpPr bwMode="auto">
          <a:xfrm>
            <a:off x="5154613" y="3736975"/>
            <a:ext cx="3743325" cy="1231900"/>
            <a:chOff x="3266" y="2333"/>
            <a:chExt cx="2100" cy="607"/>
          </a:xfrm>
        </p:grpSpPr>
        <p:pic>
          <p:nvPicPr>
            <p:cNvPr id="33816" name="Picture 12" descr="variacion temperatura"/>
            <p:cNvPicPr>
              <a:picLocks noChangeAspect="1" noChangeArrowheads="1"/>
            </p:cNvPicPr>
            <p:nvPr/>
          </p:nvPicPr>
          <p:blipFill>
            <a:blip r:embed="rId4"/>
            <a:srcRect/>
            <a:stretch>
              <a:fillRect/>
            </a:stretch>
          </p:blipFill>
          <p:spPr bwMode="auto">
            <a:xfrm>
              <a:off x="3266" y="2353"/>
              <a:ext cx="1189" cy="587"/>
            </a:xfrm>
            <a:prstGeom prst="rect">
              <a:avLst/>
            </a:prstGeom>
            <a:noFill/>
            <a:ln w="9525">
              <a:noFill/>
              <a:miter lim="800000"/>
              <a:headEnd/>
              <a:tailEnd/>
            </a:ln>
          </p:spPr>
        </p:pic>
        <p:pic>
          <p:nvPicPr>
            <p:cNvPr id="33817" name="Picture 13" descr="Isabel_ISS2003256_lrg"/>
            <p:cNvPicPr>
              <a:picLocks noChangeAspect="1" noChangeArrowheads="1"/>
            </p:cNvPicPr>
            <p:nvPr/>
          </p:nvPicPr>
          <p:blipFill>
            <a:blip r:embed="rId5"/>
            <a:srcRect/>
            <a:stretch>
              <a:fillRect/>
            </a:stretch>
          </p:blipFill>
          <p:spPr bwMode="auto">
            <a:xfrm>
              <a:off x="4461" y="2333"/>
              <a:ext cx="905" cy="597"/>
            </a:xfrm>
            <a:prstGeom prst="rect">
              <a:avLst/>
            </a:prstGeom>
            <a:noFill/>
            <a:ln w="9525">
              <a:noFill/>
              <a:miter lim="800000"/>
              <a:headEnd/>
              <a:tailEnd/>
            </a:ln>
          </p:spPr>
        </p:pic>
      </p:grpSp>
      <p:pic>
        <p:nvPicPr>
          <p:cNvPr id="33804" name="Picture 14" descr="costa rica 6"/>
          <p:cNvPicPr>
            <a:picLocks noChangeAspect="1" noChangeArrowheads="1"/>
          </p:cNvPicPr>
          <p:nvPr/>
        </p:nvPicPr>
        <p:blipFill>
          <a:blip r:embed="rId6"/>
          <a:srcRect/>
          <a:stretch>
            <a:fillRect/>
          </a:stretch>
        </p:blipFill>
        <p:spPr bwMode="auto">
          <a:xfrm>
            <a:off x="1889125" y="3789363"/>
            <a:ext cx="1592263" cy="1274762"/>
          </a:xfrm>
          <a:prstGeom prst="rect">
            <a:avLst/>
          </a:prstGeom>
          <a:noFill/>
          <a:ln w="9525">
            <a:noFill/>
            <a:miter lim="800000"/>
            <a:headEnd/>
            <a:tailEnd/>
          </a:ln>
        </p:spPr>
      </p:pic>
      <p:grpSp>
        <p:nvGrpSpPr>
          <p:cNvPr id="3" name="Group 15"/>
          <p:cNvGrpSpPr>
            <a:grpSpLocks/>
          </p:cNvGrpSpPr>
          <p:nvPr/>
        </p:nvGrpSpPr>
        <p:grpSpPr bwMode="auto">
          <a:xfrm>
            <a:off x="2359025" y="4295775"/>
            <a:ext cx="5689600" cy="2305050"/>
            <a:chOff x="1486" y="2706"/>
            <a:chExt cx="3584" cy="1452"/>
          </a:xfrm>
        </p:grpSpPr>
        <p:grpSp>
          <p:nvGrpSpPr>
            <p:cNvPr id="33811" name="Group 16"/>
            <p:cNvGrpSpPr>
              <a:grpSpLocks/>
            </p:cNvGrpSpPr>
            <p:nvPr/>
          </p:nvGrpSpPr>
          <p:grpSpPr bwMode="auto">
            <a:xfrm>
              <a:off x="1486" y="3636"/>
              <a:ext cx="3584" cy="522"/>
              <a:chOff x="1107" y="2968"/>
              <a:chExt cx="3584" cy="522"/>
            </a:xfrm>
          </p:grpSpPr>
          <p:sp>
            <p:nvSpPr>
              <p:cNvPr id="33814" name="Text Box 17"/>
              <p:cNvSpPr txBox="1">
                <a:spLocks noChangeArrowheads="1"/>
              </p:cNvSpPr>
              <p:nvPr/>
            </p:nvSpPr>
            <p:spPr bwMode="auto">
              <a:xfrm>
                <a:off x="1107" y="3240"/>
                <a:ext cx="3584" cy="250"/>
              </a:xfrm>
              <a:prstGeom prst="rect">
                <a:avLst/>
              </a:prstGeom>
              <a:noFill/>
              <a:ln w="9525">
                <a:noFill/>
                <a:miter lim="800000"/>
                <a:headEnd/>
                <a:tailEnd type="none" w="lg" len="lg"/>
              </a:ln>
            </p:spPr>
            <p:txBody>
              <a:bodyPr wrap="none">
                <a:spAutoFit/>
              </a:bodyPr>
              <a:lstStyle/>
              <a:p>
                <a:pPr eaLnBrk="0" hangingPunct="0"/>
                <a:r>
                  <a:rPr lang="en-US" sz="2000"/>
                  <a:t>Reduce climate change impacts and vulnerability</a:t>
                </a:r>
              </a:p>
            </p:txBody>
          </p:sp>
          <p:sp>
            <p:nvSpPr>
              <p:cNvPr id="33815" name="Text Box 18"/>
              <p:cNvSpPr txBox="1">
                <a:spLocks noChangeArrowheads="1"/>
              </p:cNvSpPr>
              <p:nvPr/>
            </p:nvSpPr>
            <p:spPr bwMode="auto">
              <a:xfrm>
                <a:off x="2120" y="2968"/>
                <a:ext cx="116" cy="250"/>
              </a:xfrm>
              <a:prstGeom prst="rect">
                <a:avLst/>
              </a:prstGeom>
              <a:noFill/>
              <a:ln w="9525">
                <a:noFill/>
                <a:miter lim="800000"/>
                <a:headEnd/>
                <a:tailEnd type="none" w="lg" len="lg"/>
              </a:ln>
            </p:spPr>
            <p:txBody>
              <a:bodyPr wrap="none">
                <a:spAutoFit/>
              </a:bodyPr>
              <a:lstStyle/>
              <a:p>
                <a:pPr algn="l" eaLnBrk="0" hangingPunct="0"/>
                <a:endParaRPr lang="en-US" sz="2000" b="1"/>
              </a:p>
            </p:txBody>
          </p:sp>
        </p:grpSp>
        <p:sp>
          <p:nvSpPr>
            <p:cNvPr id="33812" name="AutoShape 19"/>
            <p:cNvSpPr>
              <a:spLocks noChangeArrowheads="1"/>
            </p:cNvSpPr>
            <p:nvPr/>
          </p:nvSpPr>
          <p:spPr bwMode="auto">
            <a:xfrm rot="10598362">
              <a:off x="2096" y="2706"/>
              <a:ext cx="2613" cy="1221"/>
            </a:xfrm>
            <a:custGeom>
              <a:avLst/>
              <a:gdLst>
                <a:gd name="T0" fmla="*/ 140 w 21600"/>
                <a:gd name="T1" fmla="*/ 0 h 21600"/>
                <a:gd name="T2" fmla="*/ 29 w 21600"/>
                <a:gd name="T3" fmla="*/ 37 h 21600"/>
                <a:gd name="T4" fmla="*/ 147 w 21600"/>
                <a:gd name="T5" fmla="*/ 13 h 21600"/>
                <a:gd name="T6" fmla="*/ 353 w 21600"/>
                <a:gd name="T7" fmla="*/ 28 h 21600"/>
                <a:gd name="T8" fmla="*/ 296 w 21600"/>
                <a:gd name="T9" fmla="*/ 45 h 21600"/>
                <a:gd name="T10" fmla="*/ 219 w 21600"/>
                <a:gd name="T11" fmla="*/ 33 h 21600"/>
                <a:gd name="T12" fmla="*/ 0 60000 65536"/>
                <a:gd name="T13" fmla="*/ 0 60000 65536"/>
                <a:gd name="T14" fmla="*/ 0 60000 65536"/>
                <a:gd name="T15" fmla="*/ 0 60000 65536"/>
                <a:gd name="T16" fmla="*/ 0 60000 65536"/>
                <a:gd name="T17" fmla="*/ 0 60000 65536"/>
                <a:gd name="T18" fmla="*/ 3166 w 21600"/>
                <a:gd name="T19" fmla="*/ 3167 h 21600"/>
                <a:gd name="T20" fmla="*/ 18434 w 21600"/>
                <a:gd name="T21" fmla="*/ 18433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7627" y="9793"/>
                  </a:moveTo>
                  <a:cubicBezTo>
                    <a:pt x="17127" y="6407"/>
                    <a:pt x="14222" y="3899"/>
                    <a:pt x="10800" y="3899"/>
                  </a:cubicBezTo>
                  <a:cubicBezTo>
                    <a:pt x="6988" y="3899"/>
                    <a:pt x="3899" y="6988"/>
                    <a:pt x="3899" y="10800"/>
                  </a:cubicBezTo>
                  <a:cubicBezTo>
                    <a:pt x="3898" y="10983"/>
                    <a:pt x="3906" y="11167"/>
                    <a:pt x="3921" y="11351"/>
                  </a:cubicBezTo>
                  <a:lnTo>
                    <a:pt x="34" y="11662"/>
                  </a:lnTo>
                  <a:cubicBezTo>
                    <a:pt x="11" y="11375"/>
                    <a:pt x="0" y="11087"/>
                    <a:pt x="0" y="10800"/>
                  </a:cubicBezTo>
                  <a:cubicBezTo>
                    <a:pt x="0" y="4835"/>
                    <a:pt x="4835" y="0"/>
                    <a:pt x="10800" y="0"/>
                  </a:cubicBezTo>
                  <a:cubicBezTo>
                    <a:pt x="16156" y="-1"/>
                    <a:pt x="20702" y="3925"/>
                    <a:pt x="21484" y="9224"/>
                  </a:cubicBezTo>
                  <a:lnTo>
                    <a:pt x="24155" y="8830"/>
                  </a:lnTo>
                  <a:lnTo>
                    <a:pt x="20235" y="14108"/>
                  </a:lnTo>
                  <a:lnTo>
                    <a:pt x="14956" y="10187"/>
                  </a:lnTo>
                  <a:lnTo>
                    <a:pt x="17627" y="9793"/>
                  </a:lnTo>
                  <a:close/>
                </a:path>
              </a:pathLst>
            </a:custGeom>
            <a:solidFill>
              <a:srgbClr val="669900"/>
            </a:solidFill>
            <a:ln w="9525" algn="ctr">
              <a:solidFill>
                <a:schemeClr val="tx1"/>
              </a:solidFill>
              <a:miter lim="800000"/>
              <a:headEnd/>
              <a:tailEnd/>
            </a:ln>
          </p:spPr>
          <p:txBody>
            <a:bodyPr rot="10800000" wrap="none" lIns="109728" tIns="109728" rIns="109728" bIns="109728" anchor="ctr"/>
            <a:lstStyle/>
            <a:p>
              <a:endParaRPr lang="en-US"/>
            </a:p>
          </p:txBody>
        </p:sp>
        <p:sp>
          <p:nvSpPr>
            <p:cNvPr id="33813" name="Text Box 20"/>
            <p:cNvSpPr txBox="1">
              <a:spLocks noChangeArrowheads="1"/>
            </p:cNvSpPr>
            <p:nvPr/>
          </p:nvSpPr>
          <p:spPr bwMode="auto">
            <a:xfrm>
              <a:off x="2900" y="3669"/>
              <a:ext cx="975" cy="292"/>
            </a:xfrm>
            <a:prstGeom prst="rect">
              <a:avLst/>
            </a:prstGeom>
            <a:noFill/>
            <a:ln w="9525" algn="ctr">
              <a:noFill/>
              <a:miter lim="800000"/>
              <a:headEnd/>
              <a:tailEnd/>
            </a:ln>
          </p:spPr>
          <p:txBody>
            <a:bodyPr wrap="none" lIns="109728" tIns="109728" rIns="109728" bIns="109728">
              <a:spAutoFit/>
            </a:bodyPr>
            <a:lstStyle/>
            <a:p>
              <a:pPr algn="l"/>
              <a:r>
                <a:rPr lang="en-US" sz="1600" b="1"/>
                <a:t>ADAPTATION</a:t>
              </a:r>
            </a:p>
          </p:txBody>
        </p:sp>
      </p:grpSp>
      <p:grpSp>
        <p:nvGrpSpPr>
          <p:cNvPr id="5" name="Group 21"/>
          <p:cNvGrpSpPr>
            <a:grpSpLocks/>
          </p:cNvGrpSpPr>
          <p:nvPr/>
        </p:nvGrpSpPr>
        <p:grpSpPr bwMode="auto">
          <a:xfrm>
            <a:off x="476250" y="1089025"/>
            <a:ext cx="8350250" cy="1177925"/>
            <a:chOff x="695" y="1084"/>
            <a:chExt cx="4574" cy="752"/>
          </a:xfrm>
        </p:grpSpPr>
        <p:sp>
          <p:nvSpPr>
            <p:cNvPr id="33809" name="Text Box 22"/>
            <p:cNvSpPr txBox="1">
              <a:spLocks noChangeArrowheads="1"/>
            </p:cNvSpPr>
            <p:nvPr/>
          </p:nvSpPr>
          <p:spPr bwMode="auto">
            <a:xfrm>
              <a:off x="695" y="1084"/>
              <a:ext cx="4574" cy="448"/>
            </a:xfrm>
            <a:prstGeom prst="rect">
              <a:avLst/>
            </a:prstGeom>
            <a:noFill/>
            <a:ln w="9525">
              <a:noFill/>
              <a:miter lim="800000"/>
              <a:headEnd/>
              <a:tailEnd type="none" w="lg" len="lg"/>
            </a:ln>
          </p:spPr>
          <p:txBody>
            <a:bodyPr>
              <a:spAutoFit/>
            </a:bodyPr>
            <a:lstStyle/>
            <a:p>
              <a:pPr eaLnBrk="0" hangingPunct="0"/>
              <a:r>
                <a:rPr lang="en-US" sz="2000"/>
                <a:t>Remove carbon from the atmosphere, reduce green house gas</a:t>
              </a:r>
            </a:p>
            <a:p>
              <a:pPr eaLnBrk="0" hangingPunct="0"/>
              <a:r>
                <a:rPr lang="en-US" sz="2000"/>
                <a:t> emissions from deforestation</a:t>
              </a:r>
            </a:p>
          </p:txBody>
        </p:sp>
        <p:sp>
          <p:nvSpPr>
            <p:cNvPr id="33810" name="Text Box 23"/>
            <p:cNvSpPr txBox="1">
              <a:spLocks noChangeArrowheads="1"/>
            </p:cNvSpPr>
            <p:nvPr/>
          </p:nvSpPr>
          <p:spPr bwMode="auto">
            <a:xfrm>
              <a:off x="2245" y="1583"/>
              <a:ext cx="100" cy="253"/>
            </a:xfrm>
            <a:prstGeom prst="rect">
              <a:avLst/>
            </a:prstGeom>
            <a:noFill/>
            <a:ln w="9525">
              <a:noFill/>
              <a:miter lim="800000"/>
              <a:headEnd/>
              <a:tailEnd type="none" w="lg" len="lg"/>
            </a:ln>
          </p:spPr>
          <p:txBody>
            <a:bodyPr wrap="none">
              <a:spAutoFit/>
            </a:bodyPr>
            <a:lstStyle/>
            <a:p>
              <a:pPr algn="l" eaLnBrk="0" hangingPunct="0"/>
              <a:endParaRPr lang="en-US" sz="2000"/>
            </a:p>
          </p:txBody>
        </p:sp>
      </p:grpSp>
      <p:sp>
        <p:nvSpPr>
          <p:cNvPr id="301080" name="AutoShape 24"/>
          <p:cNvSpPr>
            <a:spLocks noChangeArrowheads="1"/>
          </p:cNvSpPr>
          <p:nvPr/>
        </p:nvSpPr>
        <p:spPr bwMode="auto">
          <a:xfrm>
            <a:off x="2960688" y="1735138"/>
            <a:ext cx="4148137" cy="1843087"/>
          </a:xfrm>
          <a:custGeom>
            <a:avLst/>
            <a:gdLst>
              <a:gd name="T0" fmla="*/ 378469257 w 21600"/>
              <a:gd name="T1" fmla="*/ 94629 h 21600"/>
              <a:gd name="T2" fmla="*/ 81469405 w 21600"/>
              <a:gd name="T3" fmla="*/ 88863149 h 21600"/>
              <a:gd name="T4" fmla="*/ 386177300 w 21600"/>
              <a:gd name="T5" fmla="*/ 30565123 h 21600"/>
              <a:gd name="T6" fmla="*/ 895204129 w 21600"/>
              <a:gd name="T7" fmla="*/ 84785918 h 21600"/>
              <a:gd name="T8" fmla="*/ 707592218 w 21600"/>
              <a:gd name="T9" fmla="*/ 117440651 h 21600"/>
              <a:gd name="T10" fmla="*/ 542219115 w 21600"/>
              <a:gd name="T11" fmla="*/ 80410124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7397" y="11213"/>
                </a:moveTo>
                <a:cubicBezTo>
                  <a:pt x="17405" y="11076"/>
                  <a:pt x="17410" y="10938"/>
                  <a:pt x="17410" y="10800"/>
                </a:cubicBezTo>
                <a:cubicBezTo>
                  <a:pt x="17410" y="7149"/>
                  <a:pt x="14450" y="4190"/>
                  <a:pt x="10800" y="4190"/>
                </a:cubicBezTo>
                <a:cubicBezTo>
                  <a:pt x="7149" y="4190"/>
                  <a:pt x="4190" y="7149"/>
                  <a:pt x="4190" y="10800"/>
                </a:cubicBezTo>
                <a:cubicBezTo>
                  <a:pt x="4189" y="11157"/>
                  <a:pt x="4219" y="11514"/>
                  <a:pt x="4276" y="11867"/>
                </a:cubicBezTo>
                <a:lnTo>
                  <a:pt x="141" y="12544"/>
                </a:lnTo>
                <a:cubicBezTo>
                  <a:pt x="47" y="11967"/>
                  <a:pt x="0" y="11384"/>
                  <a:pt x="0" y="10800"/>
                </a:cubicBezTo>
                <a:cubicBezTo>
                  <a:pt x="0" y="4835"/>
                  <a:pt x="4835" y="0"/>
                  <a:pt x="10800" y="0"/>
                </a:cubicBezTo>
                <a:cubicBezTo>
                  <a:pt x="16764" y="0"/>
                  <a:pt x="21600" y="4835"/>
                  <a:pt x="21600" y="10800"/>
                </a:cubicBezTo>
                <a:cubicBezTo>
                  <a:pt x="21600" y="11025"/>
                  <a:pt x="21592" y="11251"/>
                  <a:pt x="21578" y="11476"/>
                </a:cubicBezTo>
                <a:lnTo>
                  <a:pt x="24273" y="11645"/>
                </a:lnTo>
                <a:lnTo>
                  <a:pt x="19186" y="16130"/>
                </a:lnTo>
                <a:lnTo>
                  <a:pt x="14702" y="11044"/>
                </a:lnTo>
                <a:lnTo>
                  <a:pt x="17397" y="11213"/>
                </a:lnTo>
                <a:close/>
              </a:path>
            </a:pathLst>
          </a:custGeom>
          <a:solidFill>
            <a:srgbClr val="669900"/>
          </a:solidFill>
          <a:ln w="9525" algn="ctr">
            <a:solidFill>
              <a:schemeClr val="tx1"/>
            </a:solidFill>
            <a:miter lim="800000"/>
            <a:headEnd/>
            <a:tailEnd/>
          </a:ln>
        </p:spPr>
        <p:txBody>
          <a:bodyPr wrap="none" lIns="109728" tIns="109728" rIns="109728" bIns="109728" anchor="ctr"/>
          <a:lstStyle/>
          <a:p>
            <a:endParaRPr lang="en-US"/>
          </a:p>
        </p:txBody>
      </p:sp>
      <p:sp>
        <p:nvSpPr>
          <p:cNvPr id="301081" name="Text Box 25"/>
          <p:cNvSpPr txBox="1">
            <a:spLocks noChangeArrowheads="1"/>
          </p:cNvSpPr>
          <p:nvPr/>
        </p:nvSpPr>
        <p:spPr bwMode="auto">
          <a:xfrm>
            <a:off x="4343400" y="1717675"/>
            <a:ext cx="1417638" cy="463550"/>
          </a:xfrm>
          <a:prstGeom prst="rect">
            <a:avLst/>
          </a:prstGeom>
          <a:noFill/>
          <a:ln w="9525" algn="ctr">
            <a:noFill/>
            <a:miter lim="800000"/>
            <a:headEnd/>
            <a:tailEnd/>
          </a:ln>
        </p:spPr>
        <p:txBody>
          <a:bodyPr wrap="none" lIns="109728" tIns="109728" rIns="109728" bIns="109728">
            <a:spAutoFit/>
          </a:bodyPr>
          <a:lstStyle/>
          <a:p>
            <a:pPr algn="l"/>
            <a:r>
              <a:rPr lang="en-US" sz="1600" b="1"/>
              <a:t>MITIGATION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01080"/>
                                        </p:tgtEl>
                                        <p:attrNameLst>
                                          <p:attrName>style.visibility</p:attrName>
                                        </p:attrNameLst>
                                      </p:cBhvr>
                                      <p:to>
                                        <p:strVal val="visible"/>
                                      </p:to>
                                    </p:set>
                                    <p:animEffect transition="in" filter="fade">
                                      <p:cBhvr>
                                        <p:cTn id="10" dur="2000"/>
                                        <p:tgtEl>
                                          <p:spTgt spid="30108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01081"/>
                                        </p:tgtEl>
                                        <p:attrNameLst>
                                          <p:attrName>style.visibility</p:attrName>
                                        </p:attrNameLst>
                                      </p:cBhvr>
                                      <p:to>
                                        <p:strVal val="visible"/>
                                      </p:to>
                                    </p:set>
                                    <p:animEffect transition="in" filter="fade">
                                      <p:cBhvr>
                                        <p:cTn id="13" dur="2000"/>
                                        <p:tgtEl>
                                          <p:spTgt spid="301081"/>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1080" grpId="0" animBg="1"/>
      <p:bldP spid="301081"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9" name="Rectangle 3"/>
          <p:cNvSpPr>
            <a:spLocks noGrp="1" noChangeArrowheads="1"/>
          </p:cNvSpPr>
          <p:nvPr>
            <p:ph type="body" idx="1"/>
          </p:nvPr>
        </p:nvSpPr>
        <p:spPr bwMode="auto">
          <a:xfrm>
            <a:off x="206375" y="954088"/>
            <a:ext cx="8734425" cy="4454525"/>
          </a:xfrm>
          <a:noFill/>
          <a:ln>
            <a:miter lim="800000"/>
            <a:headEnd/>
            <a:tailEnd/>
          </a:ln>
        </p:spPr>
        <p:txBody>
          <a:bodyPr vert="horz" wrap="square" lIns="91440" tIns="45720" rIns="91440" bIns="45720" numCol="1" anchor="t" anchorCtr="0" compatLnSpc="1">
            <a:prstTxWarp prst="textNoShape">
              <a:avLst/>
            </a:prstTxWarp>
          </a:bodyPr>
          <a:lstStyle/>
          <a:p>
            <a:pPr marL="609600" indent="-609600" eaLnBrk="1" hangingPunct="1">
              <a:spcBef>
                <a:spcPct val="85000"/>
              </a:spcBef>
            </a:pPr>
            <a:r>
              <a:rPr lang="en-US" sz="2000" dirty="0" smtClean="0"/>
              <a:t>There are already clear signs of climate change</a:t>
            </a:r>
          </a:p>
          <a:p>
            <a:pPr marL="609600" indent="-609600" eaLnBrk="1" hangingPunct="1">
              <a:spcBef>
                <a:spcPct val="85000"/>
              </a:spcBef>
            </a:pPr>
            <a:r>
              <a:rPr lang="en-US" sz="2000" dirty="0" smtClean="0"/>
              <a:t>These changes impact all regions of the world and almost all aspects of human life</a:t>
            </a:r>
          </a:p>
          <a:p>
            <a:pPr marL="609600" indent="-609600" eaLnBrk="1" hangingPunct="1">
              <a:spcBef>
                <a:spcPct val="85000"/>
              </a:spcBef>
            </a:pPr>
            <a:r>
              <a:rPr lang="en-US" sz="2000" dirty="0" smtClean="0"/>
              <a:t>The rate of climate change and its impacts are projected to increase significantly over the next few decades</a:t>
            </a:r>
          </a:p>
          <a:p>
            <a:pPr marL="609600" indent="-609600" eaLnBrk="1" hangingPunct="1">
              <a:spcBef>
                <a:spcPct val="85000"/>
              </a:spcBef>
            </a:pPr>
            <a:r>
              <a:rPr lang="en-US" sz="2000" dirty="0" smtClean="0"/>
              <a:t>Urgent and immediate action is required both to mitigate the rate of climate change, and to help communities adapt to the ongoing changes</a:t>
            </a:r>
          </a:p>
          <a:p>
            <a:pPr marL="609600" indent="-609600" eaLnBrk="1" hangingPunct="1">
              <a:lnSpc>
                <a:spcPct val="80000"/>
              </a:lnSpc>
              <a:spcBef>
                <a:spcPct val="85000"/>
              </a:spcBef>
              <a:buFontTx/>
              <a:buNone/>
            </a:pPr>
            <a:r>
              <a:rPr lang="en-US" sz="2000" b="1" i="1" dirty="0" smtClean="0"/>
              <a:t>	</a:t>
            </a:r>
            <a:r>
              <a:rPr lang="en-US" sz="2000" dirty="0" smtClean="0"/>
              <a:t>Deforestation and land use change contributes approx. 20% of global GHG emissions</a:t>
            </a:r>
            <a:endParaRPr lang="en-US" sz="1000" dirty="0" smtClean="0"/>
          </a:p>
          <a:p>
            <a:pPr marL="609600" indent="-609600" eaLnBrk="1" hangingPunct="1">
              <a:spcBef>
                <a:spcPct val="85000"/>
              </a:spcBef>
            </a:pPr>
            <a:r>
              <a:rPr lang="en-US" sz="2000" dirty="0" smtClean="0"/>
              <a:t>Forest conservation, restoration and reforestation can help mitigate climate change by reducing emissions and increasing CO2 uptake (but other mitigation options are also necessary).</a:t>
            </a:r>
            <a:endParaRPr lang="en-US" sz="2400" b="1" dirty="0" smtClean="0"/>
          </a:p>
          <a:p>
            <a:pPr marL="609600" indent="-609600" eaLnBrk="1" hangingPunct="1">
              <a:lnSpc>
                <a:spcPct val="80000"/>
              </a:lnSpc>
              <a:spcBef>
                <a:spcPct val="85000"/>
              </a:spcBef>
            </a:pPr>
            <a:endParaRPr lang="en-US" sz="400" b="1" dirty="0" smtClean="0"/>
          </a:p>
          <a:p>
            <a:pPr marL="609600" indent="-609600" eaLnBrk="1" hangingPunct="1">
              <a:lnSpc>
                <a:spcPct val="80000"/>
              </a:lnSpc>
              <a:spcBef>
                <a:spcPct val="85000"/>
              </a:spcBef>
            </a:pPr>
            <a:endParaRPr lang="en-US" sz="500" b="1" dirty="0" smtClean="0"/>
          </a:p>
          <a:p>
            <a:pPr marL="609600" indent="-609600" eaLnBrk="1" hangingPunct="1">
              <a:lnSpc>
                <a:spcPct val="80000"/>
              </a:lnSpc>
              <a:spcBef>
                <a:spcPct val="85000"/>
              </a:spcBef>
            </a:pPr>
            <a:endParaRPr lang="en-US" sz="500" b="1" dirty="0" smtClean="0"/>
          </a:p>
        </p:txBody>
      </p:sp>
      <p:sp>
        <p:nvSpPr>
          <p:cNvPr id="34819" name="Rectangle 4"/>
          <p:cNvSpPr>
            <a:spLocks noChangeArrowheads="1"/>
          </p:cNvSpPr>
          <p:nvPr/>
        </p:nvSpPr>
        <p:spPr bwMode="auto">
          <a:xfrm>
            <a:off x="431800" y="233363"/>
            <a:ext cx="8326438" cy="539750"/>
          </a:xfrm>
          <a:prstGeom prst="rect">
            <a:avLst/>
          </a:prstGeom>
          <a:solidFill>
            <a:srgbClr val="006600"/>
          </a:solidFill>
          <a:ln w="9525">
            <a:noFill/>
            <a:miter lim="800000"/>
            <a:headEnd/>
            <a:tailEnd/>
          </a:ln>
        </p:spPr>
        <p:txBody>
          <a:bodyPr wrap="none" anchor="ctr"/>
          <a:lstStyle/>
          <a:p>
            <a:endParaRPr lang="en-US"/>
          </a:p>
        </p:txBody>
      </p:sp>
      <p:sp>
        <p:nvSpPr>
          <p:cNvPr id="34820" name="Rectangle 5"/>
          <p:cNvSpPr>
            <a:spLocks noChangeArrowheads="1"/>
          </p:cNvSpPr>
          <p:nvPr/>
        </p:nvSpPr>
        <p:spPr bwMode="auto">
          <a:xfrm>
            <a:off x="431800" y="279400"/>
            <a:ext cx="2011363" cy="457200"/>
          </a:xfrm>
          <a:prstGeom prst="rect">
            <a:avLst/>
          </a:prstGeom>
          <a:noFill/>
          <a:ln w="9525" algn="ctr">
            <a:noFill/>
            <a:miter lim="800000"/>
            <a:headEnd/>
            <a:tailEnd/>
          </a:ln>
        </p:spPr>
        <p:txBody>
          <a:bodyPr wrap="none">
            <a:spAutoFit/>
          </a:bodyPr>
          <a:lstStyle/>
          <a:p>
            <a:pPr algn="l"/>
            <a:r>
              <a:rPr lang="en-US" altLang="zh-CN" sz="2400" b="1" dirty="0">
                <a:solidFill>
                  <a:schemeClr val="bg1"/>
                </a:solidFill>
              </a:rPr>
              <a:t>Conclusions</a:t>
            </a:r>
          </a:p>
        </p:txBody>
      </p:sp>
    </p:spTree>
  </p:cSld>
  <p:clrMapOvr>
    <a:masterClrMapping/>
  </p:clrMapOvr>
  <p:transition advClick="0"/>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ChangeArrowheads="1"/>
          </p:cNvSpPr>
          <p:nvPr/>
        </p:nvSpPr>
        <p:spPr bwMode="auto">
          <a:xfrm>
            <a:off x="0" y="0"/>
            <a:ext cx="9144000" cy="6858000"/>
          </a:xfrm>
          <a:prstGeom prst="rect">
            <a:avLst/>
          </a:prstGeom>
          <a:solidFill>
            <a:schemeClr val="bg1"/>
          </a:solidFill>
          <a:ln w="9525" algn="ctr">
            <a:noFill/>
            <a:miter lim="800000"/>
            <a:headEnd/>
            <a:tailEnd/>
          </a:ln>
        </p:spPr>
        <p:txBody>
          <a:bodyPr wrap="none" anchor="ctr"/>
          <a:lstStyle/>
          <a:p>
            <a:endParaRPr lang="en-US"/>
          </a:p>
        </p:txBody>
      </p:sp>
      <p:pic>
        <p:nvPicPr>
          <p:cNvPr id="35843" name="Picture 3" descr="n4"/>
          <p:cNvPicPr>
            <a:picLocks noChangeAspect="1" noChangeArrowheads="1"/>
          </p:cNvPicPr>
          <p:nvPr/>
        </p:nvPicPr>
        <p:blipFill>
          <a:blip r:embed="rId3"/>
          <a:srcRect b="3123"/>
          <a:stretch>
            <a:fillRect/>
          </a:stretch>
        </p:blipFill>
        <p:spPr bwMode="auto">
          <a:xfrm>
            <a:off x="431800" y="1538288"/>
            <a:ext cx="8326438" cy="3151187"/>
          </a:xfrm>
          <a:prstGeom prst="rect">
            <a:avLst/>
          </a:prstGeom>
          <a:noFill/>
          <a:ln w="9525">
            <a:noFill/>
            <a:miter lim="800000"/>
            <a:headEnd/>
            <a:tailEnd/>
          </a:ln>
        </p:spPr>
      </p:pic>
      <p:sp>
        <p:nvSpPr>
          <p:cNvPr id="196612" name="Text Box 4"/>
          <p:cNvSpPr txBox="1">
            <a:spLocks noChangeArrowheads="1"/>
          </p:cNvSpPr>
          <p:nvPr/>
        </p:nvSpPr>
        <p:spPr bwMode="auto">
          <a:xfrm>
            <a:off x="3448050" y="2573338"/>
            <a:ext cx="1946275" cy="519112"/>
          </a:xfrm>
          <a:prstGeom prst="rect">
            <a:avLst/>
          </a:prstGeom>
          <a:noFill/>
          <a:ln w="9525" algn="ctr">
            <a:noFill/>
            <a:miter lim="800000"/>
            <a:headEnd/>
            <a:tailEnd/>
          </a:ln>
        </p:spPr>
        <p:txBody>
          <a:bodyPr wrap="none">
            <a:spAutoFit/>
          </a:bodyPr>
          <a:lstStyle/>
          <a:p>
            <a:pPr algn="l"/>
            <a:r>
              <a:rPr lang="en-US" altLang="zh-CN" sz="2800">
                <a:solidFill>
                  <a:schemeClr val="bg1"/>
                </a:solidFill>
              </a:rPr>
              <a:t>Thank you!</a:t>
            </a:r>
          </a:p>
        </p:txBody>
      </p:sp>
      <p:sp>
        <p:nvSpPr>
          <p:cNvPr id="196613" name="Rectangle 5"/>
          <p:cNvSpPr>
            <a:spLocks noChangeArrowheads="1"/>
          </p:cNvSpPr>
          <p:nvPr/>
        </p:nvSpPr>
        <p:spPr bwMode="auto">
          <a:xfrm>
            <a:off x="2997200" y="3114675"/>
            <a:ext cx="2771775" cy="336550"/>
          </a:xfrm>
          <a:prstGeom prst="rect">
            <a:avLst/>
          </a:prstGeom>
          <a:solidFill>
            <a:schemeClr val="tx1"/>
          </a:solidFill>
          <a:ln w="9525" algn="ctr">
            <a:noFill/>
            <a:miter lim="800000"/>
            <a:headEnd/>
            <a:tailEnd/>
          </a:ln>
        </p:spPr>
        <p:txBody>
          <a:bodyPr anchor="ctr">
            <a:spAutoFit/>
          </a:bodyPr>
          <a:lstStyle/>
          <a:p>
            <a:r>
              <a:rPr lang="en-US" altLang="zh-CN" sz="1600">
                <a:solidFill>
                  <a:schemeClr val="bg1"/>
                </a:solidFill>
              </a:rPr>
              <a:t>REDD Training Course </a:t>
            </a:r>
          </a:p>
        </p:txBody>
      </p:sp>
      <p:pic>
        <p:nvPicPr>
          <p:cNvPr id="35846" name="Picture 6" descr="未标题-2"/>
          <p:cNvPicPr>
            <a:picLocks noChangeAspect="1" noChangeArrowheads="1"/>
          </p:cNvPicPr>
          <p:nvPr/>
        </p:nvPicPr>
        <p:blipFill>
          <a:blip r:embed="rId4"/>
          <a:srcRect/>
          <a:stretch>
            <a:fillRect/>
          </a:stretch>
        </p:blipFill>
        <p:spPr bwMode="auto">
          <a:xfrm>
            <a:off x="7993063" y="0"/>
            <a:ext cx="1150937" cy="609600"/>
          </a:xfrm>
          <a:prstGeom prst="rect">
            <a:avLst/>
          </a:prstGeom>
          <a:noFill/>
          <a:ln w="9525">
            <a:noFill/>
            <a:miter lim="800000"/>
            <a:headEnd/>
            <a:tailEnd/>
          </a:ln>
        </p:spPr>
      </p:pic>
      <p:pic>
        <p:nvPicPr>
          <p:cNvPr id="35847" name="Picture 7" descr="New Image"/>
          <p:cNvPicPr>
            <a:picLocks noChangeAspect="1" noChangeArrowheads="1"/>
          </p:cNvPicPr>
          <p:nvPr/>
        </p:nvPicPr>
        <p:blipFill>
          <a:blip r:embed="rId5"/>
          <a:srcRect/>
          <a:stretch>
            <a:fillRect/>
          </a:stretch>
        </p:blipFill>
        <p:spPr bwMode="auto">
          <a:xfrm>
            <a:off x="431800" y="5222875"/>
            <a:ext cx="1755775" cy="434975"/>
          </a:xfrm>
          <a:prstGeom prst="rect">
            <a:avLst/>
          </a:prstGeom>
          <a:noFill/>
          <a:ln w="9525">
            <a:noFill/>
            <a:miter lim="800000"/>
            <a:headEnd/>
            <a:tailEnd/>
          </a:ln>
        </p:spPr>
      </p:pic>
      <p:pic>
        <p:nvPicPr>
          <p:cNvPr id="35848" name="Picture 8" descr="CI_Logo_Green_web (2)"/>
          <p:cNvPicPr>
            <a:picLocks noChangeAspect="1" noChangeArrowheads="1"/>
          </p:cNvPicPr>
          <p:nvPr/>
        </p:nvPicPr>
        <p:blipFill>
          <a:blip r:embed="rId6"/>
          <a:srcRect/>
          <a:stretch>
            <a:fillRect/>
          </a:stretch>
        </p:blipFill>
        <p:spPr bwMode="auto">
          <a:xfrm>
            <a:off x="2457450" y="5222875"/>
            <a:ext cx="989013" cy="646113"/>
          </a:xfrm>
          <a:prstGeom prst="rect">
            <a:avLst/>
          </a:prstGeom>
          <a:noFill/>
          <a:ln w="9525">
            <a:noFill/>
            <a:miter lim="800000"/>
            <a:headEnd/>
            <a:tailEnd/>
          </a:ln>
        </p:spPr>
      </p:pic>
      <p:pic>
        <p:nvPicPr>
          <p:cNvPr id="35849" name="Picture 9" descr="TNCLogoPrimary_2C_Blk349"/>
          <p:cNvPicPr>
            <a:picLocks noChangeAspect="1" noChangeArrowheads="1"/>
          </p:cNvPicPr>
          <p:nvPr/>
        </p:nvPicPr>
        <p:blipFill>
          <a:blip r:embed="rId7"/>
          <a:srcRect/>
          <a:stretch>
            <a:fillRect/>
          </a:stretch>
        </p:blipFill>
        <p:spPr bwMode="auto">
          <a:xfrm>
            <a:off x="3762375" y="5222875"/>
            <a:ext cx="1216025" cy="608013"/>
          </a:xfrm>
          <a:prstGeom prst="rect">
            <a:avLst/>
          </a:prstGeom>
          <a:noFill/>
          <a:ln w="9525">
            <a:noFill/>
            <a:miter lim="800000"/>
            <a:headEnd/>
            <a:tailEnd/>
          </a:ln>
        </p:spPr>
      </p:pic>
      <p:pic>
        <p:nvPicPr>
          <p:cNvPr id="35850" name="Picture 10" descr="ra_logo_625_newfrog (2)"/>
          <p:cNvPicPr>
            <a:picLocks noChangeAspect="1" noChangeArrowheads="1"/>
          </p:cNvPicPr>
          <p:nvPr/>
        </p:nvPicPr>
        <p:blipFill>
          <a:blip r:embed="rId8"/>
          <a:srcRect/>
          <a:stretch>
            <a:fillRect/>
          </a:stretch>
        </p:blipFill>
        <p:spPr bwMode="auto">
          <a:xfrm>
            <a:off x="5292725" y="5222875"/>
            <a:ext cx="1306513" cy="466725"/>
          </a:xfrm>
          <a:prstGeom prst="rect">
            <a:avLst/>
          </a:prstGeom>
          <a:noFill/>
          <a:ln w="9525">
            <a:noFill/>
            <a:miter lim="800000"/>
            <a:headEnd/>
            <a:tailEnd/>
          </a:ln>
        </p:spPr>
      </p:pic>
      <p:pic>
        <p:nvPicPr>
          <p:cNvPr id="35851" name="Picture 11"/>
          <p:cNvPicPr>
            <a:picLocks noChangeAspect="1" noChangeArrowheads="1"/>
          </p:cNvPicPr>
          <p:nvPr/>
        </p:nvPicPr>
        <p:blipFill>
          <a:blip r:embed="rId9"/>
          <a:srcRect/>
          <a:stretch>
            <a:fillRect/>
          </a:stretch>
        </p:blipFill>
        <p:spPr bwMode="auto">
          <a:xfrm>
            <a:off x="6958013" y="5178425"/>
            <a:ext cx="1781175" cy="725488"/>
          </a:xfrm>
          <a:prstGeom prst="rect">
            <a:avLst/>
          </a:prstGeom>
          <a:noFill/>
          <a:ln w="9525">
            <a:noFill/>
            <a:miter lim="800000"/>
            <a:headEnd/>
            <a:tailEnd/>
          </a:ln>
        </p:spPr>
      </p:pic>
      <p:pic>
        <p:nvPicPr>
          <p:cNvPr id="35852" name="Picture 12" descr="REDD%20logo%201"/>
          <p:cNvPicPr>
            <a:picLocks noChangeAspect="1" noChangeArrowheads="1"/>
          </p:cNvPicPr>
          <p:nvPr/>
        </p:nvPicPr>
        <p:blipFill>
          <a:blip r:embed="rId10"/>
          <a:srcRect/>
          <a:stretch>
            <a:fillRect/>
          </a:stretch>
        </p:blipFill>
        <p:spPr bwMode="auto">
          <a:xfrm>
            <a:off x="566738" y="458788"/>
            <a:ext cx="1935162" cy="100488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96613"/>
                                        </p:tgtEl>
                                        <p:attrNameLst>
                                          <p:attrName>style.visibility</p:attrName>
                                        </p:attrNameLst>
                                      </p:cBhvr>
                                      <p:to>
                                        <p:strVal val="visible"/>
                                      </p:to>
                                    </p:set>
                                    <p:animEffect transition="in" filter="fade">
                                      <p:cBhvr>
                                        <p:cTn id="7" dur="1000"/>
                                        <p:tgtEl>
                                          <p:spTgt spid="196613"/>
                                        </p:tgtEl>
                                      </p:cBhvr>
                                    </p:animEffect>
                                  </p:childTnLst>
                                </p:cTn>
                              </p:par>
                            </p:childTnLst>
                          </p:cTn>
                        </p:par>
                        <p:par>
                          <p:cTn id="8" fill="hold">
                            <p:stCondLst>
                              <p:cond delay="1000"/>
                            </p:stCondLst>
                            <p:childTnLst>
                              <p:par>
                                <p:cTn id="9" presetID="53" presetClass="entr" presetSubtype="0" fill="hold" grpId="0" nodeType="afterEffect">
                                  <p:stCondLst>
                                    <p:cond delay="0"/>
                                  </p:stCondLst>
                                  <p:childTnLst>
                                    <p:set>
                                      <p:cBhvr>
                                        <p:cTn id="10" dur="1" fill="hold">
                                          <p:stCondLst>
                                            <p:cond delay="0"/>
                                          </p:stCondLst>
                                        </p:cTn>
                                        <p:tgtEl>
                                          <p:spTgt spid="196612"/>
                                        </p:tgtEl>
                                        <p:attrNameLst>
                                          <p:attrName>style.visibility</p:attrName>
                                        </p:attrNameLst>
                                      </p:cBhvr>
                                      <p:to>
                                        <p:strVal val="visible"/>
                                      </p:to>
                                    </p:set>
                                    <p:anim calcmode="lin" valueType="num">
                                      <p:cBhvr>
                                        <p:cTn id="11" dur="2000" fill="hold"/>
                                        <p:tgtEl>
                                          <p:spTgt spid="196612"/>
                                        </p:tgtEl>
                                        <p:attrNameLst>
                                          <p:attrName>ppt_w</p:attrName>
                                        </p:attrNameLst>
                                      </p:cBhvr>
                                      <p:tavLst>
                                        <p:tav tm="0">
                                          <p:val>
                                            <p:fltVal val="0"/>
                                          </p:val>
                                        </p:tav>
                                        <p:tav tm="100000">
                                          <p:val>
                                            <p:strVal val="#ppt_w"/>
                                          </p:val>
                                        </p:tav>
                                      </p:tavLst>
                                    </p:anim>
                                    <p:anim calcmode="lin" valueType="num">
                                      <p:cBhvr>
                                        <p:cTn id="12" dur="2000" fill="hold"/>
                                        <p:tgtEl>
                                          <p:spTgt spid="196612"/>
                                        </p:tgtEl>
                                        <p:attrNameLst>
                                          <p:attrName>ppt_h</p:attrName>
                                        </p:attrNameLst>
                                      </p:cBhvr>
                                      <p:tavLst>
                                        <p:tav tm="0">
                                          <p:val>
                                            <p:fltVal val="0"/>
                                          </p:val>
                                        </p:tav>
                                        <p:tav tm="100000">
                                          <p:val>
                                            <p:strVal val="#ppt_h"/>
                                          </p:val>
                                        </p:tav>
                                      </p:tavLst>
                                    </p:anim>
                                    <p:animEffect transition="in" filter="fade">
                                      <p:cBhvr>
                                        <p:cTn id="13" dur="2000"/>
                                        <p:tgtEl>
                                          <p:spTgt spid="1966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2" grpId="0"/>
      <p:bldP spid="19661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3"/>
          <p:cNvSpPr>
            <a:spLocks noGrp="1" noChangeArrowheads="1"/>
          </p:cNvSpPr>
          <p:nvPr>
            <p:ph type="body" idx="1"/>
          </p:nvPr>
        </p:nvSpPr>
        <p:spPr bwMode="auto">
          <a:xfrm>
            <a:off x="457200" y="1042988"/>
            <a:ext cx="8229600" cy="4953000"/>
          </a:xfrm>
          <a:solidFill>
            <a:srgbClr val="FFFFFF"/>
          </a:solidFill>
          <a:ln>
            <a:solidFill>
              <a:srgbClr val="000000"/>
            </a:solidFill>
            <a:miter lim="800000"/>
            <a:headEnd/>
            <a:tailEnd/>
          </a:ln>
        </p:spPr>
        <p:txBody>
          <a:bodyPr vert="horz" wrap="square" lIns="91440" tIns="45720" rIns="91440" bIns="45720" numCol="1" anchor="t" anchorCtr="0" compatLnSpc="1">
            <a:prstTxWarp prst="textNoShape">
              <a:avLst/>
            </a:prstTxWarp>
          </a:bodyPr>
          <a:lstStyle/>
          <a:p>
            <a:pPr eaLnBrk="1" hangingPunct="1">
              <a:lnSpc>
                <a:spcPct val="80000"/>
              </a:lnSpc>
            </a:pPr>
            <a:r>
              <a:rPr lang="en-US" sz="1600" smtClean="0"/>
              <a:t>Houghton, John Theodore.</a:t>
            </a:r>
            <a:r>
              <a:rPr lang="en-US" sz="1600" b="1" smtClean="0"/>
              <a:t> </a:t>
            </a:r>
            <a:r>
              <a:rPr lang="en-US" sz="1600" b="1" i="1" smtClean="0"/>
              <a:t>Global warming: the complete briefing</a:t>
            </a:r>
            <a:r>
              <a:rPr lang="en-US" sz="1600" smtClean="0"/>
              <a:t>. 2nd ed. Cambridge U.K.; New York: Cambridge University Press, 1997.</a:t>
            </a:r>
            <a:br>
              <a:rPr lang="en-US" sz="1600" smtClean="0"/>
            </a:br>
            <a:endParaRPr lang="en-US" sz="1600" smtClean="0"/>
          </a:p>
          <a:p>
            <a:pPr eaLnBrk="1" hangingPunct="1">
              <a:lnSpc>
                <a:spcPct val="80000"/>
              </a:lnSpc>
            </a:pPr>
            <a:r>
              <a:rPr lang="en-US" sz="1600" b="1" smtClean="0"/>
              <a:t>Climate Change 2007: The Physical Science Basis</a:t>
            </a:r>
            <a:r>
              <a:rPr lang="en-US" sz="1600" smtClean="0"/>
              <a:t>. </a:t>
            </a:r>
          </a:p>
          <a:p>
            <a:pPr lvl="1" eaLnBrk="1" hangingPunct="1">
              <a:lnSpc>
                <a:spcPct val="80000"/>
              </a:lnSpc>
            </a:pPr>
            <a:r>
              <a:rPr lang="en-US" sz="1600" smtClean="0"/>
              <a:t>Fourth Assessment Report of the Intergovernmental Panel on Climate Change (IPCC, 2007): </a:t>
            </a:r>
            <a:r>
              <a:rPr lang="en-US" sz="1600" smtClean="0">
                <a:hlinkClick r:id="rId2"/>
              </a:rPr>
              <a:t>http://www.ipcc.ch/</a:t>
            </a:r>
            <a:endParaRPr lang="en-US" sz="1600" smtClean="0"/>
          </a:p>
          <a:p>
            <a:pPr eaLnBrk="1" hangingPunct="1">
              <a:lnSpc>
                <a:spcPct val="80000"/>
              </a:lnSpc>
              <a:buFontTx/>
              <a:buNone/>
            </a:pPr>
            <a:r>
              <a:rPr lang="en-US" sz="1600" smtClean="0"/>
              <a:t> </a:t>
            </a:r>
          </a:p>
          <a:p>
            <a:pPr eaLnBrk="1" hangingPunct="1">
              <a:lnSpc>
                <a:spcPct val="80000"/>
              </a:lnSpc>
            </a:pPr>
            <a:r>
              <a:rPr lang="en-US" sz="1600" smtClean="0"/>
              <a:t>Climate Change Science from the UNFCCC</a:t>
            </a:r>
          </a:p>
          <a:p>
            <a:pPr lvl="1" eaLnBrk="1" hangingPunct="1">
              <a:lnSpc>
                <a:spcPct val="80000"/>
              </a:lnSpc>
            </a:pPr>
            <a:r>
              <a:rPr lang="en-US" sz="1600" smtClean="0"/>
              <a:t>Website with information and links: </a:t>
            </a:r>
            <a:r>
              <a:rPr lang="en-US" sz="1600" smtClean="0">
                <a:hlinkClick r:id="rId3"/>
              </a:rPr>
              <a:t>http://unfccc.int/essential_background/background_publications_htmlpdf/items/2625.php</a:t>
            </a:r>
            <a:r>
              <a:rPr lang="en-US" sz="1600" smtClean="0"/>
              <a:t> </a:t>
            </a:r>
          </a:p>
          <a:p>
            <a:pPr lvl="1" eaLnBrk="1" hangingPunct="1">
              <a:lnSpc>
                <a:spcPct val="80000"/>
              </a:lnSpc>
              <a:buFontTx/>
              <a:buNone/>
            </a:pPr>
            <a:endParaRPr lang="en-US" sz="1600" smtClean="0"/>
          </a:p>
          <a:p>
            <a:pPr eaLnBrk="1" hangingPunct="1">
              <a:lnSpc>
                <a:spcPct val="80000"/>
              </a:lnSpc>
            </a:pPr>
            <a:r>
              <a:rPr lang="en-US" sz="1600" smtClean="0"/>
              <a:t>Climate Change and Biodiversity</a:t>
            </a:r>
          </a:p>
          <a:p>
            <a:pPr lvl="1" eaLnBrk="1" hangingPunct="1">
              <a:lnSpc>
                <a:spcPct val="80000"/>
              </a:lnSpc>
            </a:pPr>
            <a:r>
              <a:rPr lang="en-US" sz="1600" smtClean="0"/>
              <a:t>Book by Thomas Lovejoy and Lee Hannah (2005)</a:t>
            </a:r>
          </a:p>
          <a:p>
            <a:pPr eaLnBrk="1" hangingPunct="1">
              <a:lnSpc>
                <a:spcPct val="80000"/>
              </a:lnSpc>
            </a:pPr>
            <a:endParaRPr lang="en-US" sz="1600" smtClean="0"/>
          </a:p>
          <a:p>
            <a:pPr eaLnBrk="1" hangingPunct="1">
              <a:lnSpc>
                <a:spcPct val="80000"/>
              </a:lnSpc>
            </a:pPr>
            <a:r>
              <a:rPr lang="en-US" sz="1600" smtClean="0"/>
              <a:t>CICERO - Center for International Climate and Environmental Research</a:t>
            </a:r>
          </a:p>
          <a:p>
            <a:pPr lvl="1" eaLnBrk="1" hangingPunct="1">
              <a:lnSpc>
                <a:spcPct val="80000"/>
              </a:lnSpc>
            </a:pPr>
            <a:r>
              <a:rPr lang="en-US" sz="1600" smtClean="0">
                <a:hlinkClick r:id="rId4"/>
              </a:rPr>
              <a:t>http://www.cicero.uio.no/home/index_e.aspx</a:t>
            </a:r>
            <a:r>
              <a:rPr lang="en-US" sz="1600" smtClean="0"/>
              <a:t> </a:t>
            </a:r>
          </a:p>
          <a:p>
            <a:pPr eaLnBrk="1" hangingPunct="1">
              <a:lnSpc>
                <a:spcPct val="80000"/>
              </a:lnSpc>
            </a:pPr>
            <a:endParaRPr lang="en-US" sz="1600" smtClean="0"/>
          </a:p>
          <a:p>
            <a:pPr eaLnBrk="1" hangingPunct="1">
              <a:lnSpc>
                <a:spcPct val="80000"/>
              </a:lnSpc>
            </a:pPr>
            <a:r>
              <a:rPr lang="en-US" sz="1600" smtClean="0"/>
              <a:t>Climate Change Science Blog </a:t>
            </a:r>
          </a:p>
          <a:p>
            <a:pPr lvl="1" eaLnBrk="1" hangingPunct="1">
              <a:lnSpc>
                <a:spcPct val="80000"/>
              </a:lnSpc>
            </a:pPr>
            <a:r>
              <a:rPr lang="en-US" sz="900" smtClean="0">
                <a:hlinkClick r:id="rId5"/>
              </a:rPr>
              <a:t>http://www.realclimate.org/</a:t>
            </a:r>
            <a:r>
              <a:rPr lang="en-US" sz="900" smtClean="0"/>
              <a:t> </a:t>
            </a:r>
          </a:p>
        </p:txBody>
      </p:sp>
      <p:sp>
        <p:nvSpPr>
          <p:cNvPr id="36867" name="Rectangle 4"/>
          <p:cNvSpPr>
            <a:spLocks noChangeArrowheads="1"/>
          </p:cNvSpPr>
          <p:nvPr/>
        </p:nvSpPr>
        <p:spPr bwMode="auto">
          <a:xfrm>
            <a:off x="431800" y="233363"/>
            <a:ext cx="8326438" cy="539750"/>
          </a:xfrm>
          <a:prstGeom prst="rect">
            <a:avLst/>
          </a:prstGeom>
          <a:solidFill>
            <a:srgbClr val="006600"/>
          </a:solidFill>
          <a:ln w="9525">
            <a:noFill/>
            <a:miter lim="800000"/>
            <a:headEnd/>
            <a:tailEnd/>
          </a:ln>
        </p:spPr>
        <p:txBody>
          <a:bodyPr wrap="none" anchor="ctr"/>
          <a:lstStyle/>
          <a:p>
            <a:endParaRPr lang="en-US"/>
          </a:p>
        </p:txBody>
      </p:sp>
      <p:sp>
        <p:nvSpPr>
          <p:cNvPr id="36868" name="Rectangle 5"/>
          <p:cNvSpPr>
            <a:spLocks noChangeArrowheads="1"/>
          </p:cNvSpPr>
          <p:nvPr/>
        </p:nvSpPr>
        <p:spPr bwMode="auto">
          <a:xfrm>
            <a:off x="431800" y="279400"/>
            <a:ext cx="3624263" cy="457200"/>
          </a:xfrm>
          <a:prstGeom prst="rect">
            <a:avLst/>
          </a:prstGeom>
          <a:noFill/>
          <a:ln w="9525" algn="ctr">
            <a:noFill/>
            <a:miter lim="800000"/>
            <a:headEnd/>
            <a:tailEnd/>
          </a:ln>
        </p:spPr>
        <p:txBody>
          <a:bodyPr wrap="none">
            <a:spAutoFit/>
          </a:bodyPr>
          <a:lstStyle/>
          <a:p>
            <a:pPr algn="l"/>
            <a:r>
              <a:rPr lang="en-US" altLang="zh-CN" sz="2400" b="1">
                <a:solidFill>
                  <a:schemeClr val="bg1"/>
                </a:solidFill>
              </a:rPr>
              <a:t>Some useful references</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ChangeArrowheads="1"/>
          </p:cNvSpPr>
          <p:nvPr/>
        </p:nvSpPr>
        <p:spPr bwMode="auto">
          <a:xfrm>
            <a:off x="3132138" y="549275"/>
            <a:ext cx="5626100" cy="1619250"/>
          </a:xfrm>
          <a:prstGeom prst="rect">
            <a:avLst/>
          </a:prstGeom>
          <a:solidFill>
            <a:srgbClr val="006600"/>
          </a:solidFill>
          <a:ln w="9525">
            <a:noFill/>
            <a:miter lim="800000"/>
            <a:headEnd/>
            <a:tailEnd/>
          </a:ln>
        </p:spPr>
        <p:txBody>
          <a:bodyPr wrap="none" anchor="ctr"/>
          <a:lstStyle/>
          <a:p>
            <a:endParaRPr lang="en-US"/>
          </a:p>
        </p:txBody>
      </p:sp>
      <p:sp>
        <p:nvSpPr>
          <p:cNvPr id="37891" name="Rectangle 3"/>
          <p:cNvSpPr>
            <a:spLocks noChangeArrowheads="1"/>
          </p:cNvSpPr>
          <p:nvPr/>
        </p:nvSpPr>
        <p:spPr bwMode="auto">
          <a:xfrm>
            <a:off x="3176588" y="2303463"/>
            <a:ext cx="5581650" cy="3727450"/>
          </a:xfrm>
          <a:prstGeom prst="rect">
            <a:avLst/>
          </a:prstGeom>
          <a:noFill/>
          <a:ln w="9525">
            <a:solidFill>
              <a:srgbClr val="B2B2B2"/>
            </a:solidFill>
            <a:miter lim="800000"/>
            <a:headEnd/>
            <a:tailEnd/>
          </a:ln>
        </p:spPr>
        <p:txBody>
          <a:bodyPr wrap="none" anchor="ctr"/>
          <a:lstStyle/>
          <a:p>
            <a:endParaRPr lang="en-US"/>
          </a:p>
        </p:txBody>
      </p:sp>
      <p:sp>
        <p:nvSpPr>
          <p:cNvPr id="37892" name="Text Box 4"/>
          <p:cNvSpPr txBox="1">
            <a:spLocks noChangeArrowheads="1"/>
          </p:cNvSpPr>
          <p:nvPr/>
        </p:nvSpPr>
        <p:spPr bwMode="auto">
          <a:xfrm>
            <a:off x="3222625" y="2349500"/>
            <a:ext cx="5535613" cy="6408738"/>
          </a:xfrm>
          <a:prstGeom prst="rect">
            <a:avLst/>
          </a:prstGeom>
          <a:noFill/>
          <a:ln w="9525">
            <a:noFill/>
            <a:miter lim="800000"/>
            <a:headEnd/>
            <a:tailEnd/>
          </a:ln>
        </p:spPr>
        <p:txBody>
          <a:bodyPr>
            <a:spAutoFit/>
          </a:bodyPr>
          <a:lstStyle/>
          <a:p>
            <a:pPr marL="342900" indent="-342900" algn="l">
              <a:buFontTx/>
              <a:buChar char="•"/>
            </a:pPr>
            <a:r>
              <a:rPr lang="en-US" sz="1800" b="1"/>
              <a:t>Contributors to this presentation include:</a:t>
            </a:r>
          </a:p>
          <a:p>
            <a:pPr marL="800100" lvl="1" indent="-342900" algn="l">
              <a:buFontTx/>
              <a:buChar char="•"/>
            </a:pPr>
            <a:endParaRPr lang="en-US" sz="1800" b="1"/>
          </a:p>
          <a:p>
            <a:pPr marL="800100" lvl="1" indent="-342900" algn="l">
              <a:buFontTx/>
              <a:buChar char="•"/>
            </a:pPr>
            <a:r>
              <a:rPr lang="en-US" sz="1800" b="1"/>
              <a:t>Mario Chacon, Conservation International</a:t>
            </a:r>
          </a:p>
          <a:p>
            <a:pPr marL="800100" lvl="1" indent="-342900" algn="l">
              <a:buFontTx/>
              <a:buChar char="•"/>
            </a:pPr>
            <a:r>
              <a:rPr lang="en-US" sz="1800" b="1"/>
              <a:t>Jeff Hayward, Rainforest Alliance</a:t>
            </a:r>
          </a:p>
          <a:p>
            <a:pPr marL="800100" lvl="1" indent="-342900" algn="l">
              <a:buFontTx/>
              <a:buChar char="•"/>
            </a:pPr>
            <a:r>
              <a:rPr lang="en-US" sz="1800" b="1"/>
              <a:t>Olaf Zerbock, Conservation International</a:t>
            </a:r>
          </a:p>
          <a:p>
            <a:pPr marL="800100" lvl="1" indent="-342900" algn="l">
              <a:buFontTx/>
              <a:buChar char="•"/>
            </a:pPr>
            <a:r>
              <a:rPr lang="en-US" sz="1800" b="1"/>
              <a:t>Celia Harvey, Conservation International</a:t>
            </a:r>
            <a:endParaRPr lang="en-US" b="1"/>
          </a:p>
          <a:p>
            <a:pPr marL="800100" lvl="1" indent="-342900" algn="l">
              <a:buFontTx/>
              <a:buChar char="•"/>
            </a:pPr>
            <a:endParaRPr lang="en-US" sz="1800" b="1"/>
          </a:p>
          <a:p>
            <a:pPr marL="800100" lvl="1" indent="-342900" algn="l">
              <a:buFontTx/>
              <a:buChar char="•"/>
            </a:pPr>
            <a:endParaRPr lang="en-US" sz="1800" b="1"/>
          </a:p>
          <a:p>
            <a:pPr marL="800100" lvl="1" indent="-342900" algn="l"/>
            <a:endParaRPr lang="en-US" sz="1800" b="1"/>
          </a:p>
          <a:p>
            <a:pPr marL="800100" lvl="1" indent="-342900" algn="l"/>
            <a:r>
              <a:rPr lang="en-US" sz="1800" b="1"/>
              <a:t>	</a:t>
            </a:r>
          </a:p>
          <a:p>
            <a:pPr marL="800100" lvl="1" indent="-342900" algn="l"/>
            <a:endParaRPr lang="fr-FR" sz="1800" b="1"/>
          </a:p>
          <a:p>
            <a:pPr marL="800100" lvl="1" indent="-342900" algn="l"/>
            <a:endParaRPr lang="fr-FR" sz="1800" b="1"/>
          </a:p>
          <a:p>
            <a:pPr marL="800100" lvl="1" indent="-342900" algn="l">
              <a:buFontTx/>
              <a:buChar char="•"/>
            </a:pPr>
            <a:endParaRPr lang="fr-FR" sz="1800" b="1"/>
          </a:p>
          <a:p>
            <a:pPr marL="800100" lvl="1" indent="-342900" algn="l">
              <a:buFontTx/>
              <a:buChar char="•"/>
            </a:pPr>
            <a:endParaRPr lang="fr-FR" sz="1800" b="1"/>
          </a:p>
          <a:p>
            <a:pPr marL="342900" indent="-342900" algn="l">
              <a:buFontTx/>
              <a:buChar char="•"/>
            </a:pPr>
            <a:endParaRPr lang="fr-FR" sz="1800" b="1"/>
          </a:p>
          <a:p>
            <a:pPr marL="342900" indent="-342900" algn="l">
              <a:buFontTx/>
              <a:buChar char="•"/>
            </a:pPr>
            <a:endParaRPr lang="fr-FR" sz="1800" b="1"/>
          </a:p>
          <a:p>
            <a:pPr marL="342900" indent="-342900" algn="l">
              <a:buFontTx/>
              <a:buChar char="•"/>
            </a:pPr>
            <a:endParaRPr lang="fr-FR" sz="1800" b="1"/>
          </a:p>
          <a:p>
            <a:pPr marL="800100" lvl="1" indent="-342900" algn="l"/>
            <a:endParaRPr lang="fr-FR" sz="1800"/>
          </a:p>
          <a:p>
            <a:pPr marL="342900" indent="-342900" algn="l"/>
            <a:endParaRPr lang="fr-FR" sz="1800"/>
          </a:p>
          <a:p>
            <a:pPr marL="342900" indent="-342900" algn="l"/>
            <a:endParaRPr lang="fr-FR" sz="1800"/>
          </a:p>
          <a:p>
            <a:pPr marL="342900" indent="-342900" algn="l">
              <a:buFontTx/>
              <a:buChar char="•"/>
            </a:pPr>
            <a:endParaRPr lang="fr-FR" sz="1800"/>
          </a:p>
          <a:p>
            <a:pPr marL="342900" indent="-342900" algn="l">
              <a:buFontTx/>
              <a:buChar char="•"/>
            </a:pPr>
            <a:endParaRPr lang="fr-FR" sz="1800"/>
          </a:p>
          <a:p>
            <a:pPr marL="342900" indent="-342900" algn="l"/>
            <a:endParaRPr lang="en-US" altLang="zh-CN" sz="1800"/>
          </a:p>
        </p:txBody>
      </p:sp>
      <p:pic>
        <p:nvPicPr>
          <p:cNvPr id="37893" name="Picture 5" descr="2423450_01b548a0ff"/>
          <p:cNvPicPr>
            <a:picLocks noChangeAspect="1" noChangeArrowheads="1"/>
          </p:cNvPicPr>
          <p:nvPr/>
        </p:nvPicPr>
        <p:blipFill>
          <a:blip r:embed="rId3"/>
          <a:srcRect/>
          <a:stretch>
            <a:fillRect/>
          </a:stretch>
        </p:blipFill>
        <p:spPr bwMode="auto">
          <a:xfrm>
            <a:off x="431800" y="549275"/>
            <a:ext cx="2609850" cy="5489575"/>
          </a:xfrm>
          <a:prstGeom prst="rect">
            <a:avLst/>
          </a:prstGeom>
          <a:noFill/>
          <a:ln w="9525">
            <a:noFill/>
            <a:miter lim="800000"/>
            <a:headEnd/>
            <a:tailEnd/>
          </a:ln>
        </p:spPr>
      </p:pic>
      <p:sp>
        <p:nvSpPr>
          <p:cNvPr id="37894" name="Rectangle 6"/>
          <p:cNvSpPr>
            <a:spLocks noChangeArrowheads="1"/>
          </p:cNvSpPr>
          <p:nvPr/>
        </p:nvSpPr>
        <p:spPr bwMode="auto">
          <a:xfrm>
            <a:off x="3222625" y="863600"/>
            <a:ext cx="5535613" cy="519113"/>
          </a:xfrm>
          <a:prstGeom prst="rect">
            <a:avLst/>
          </a:prstGeom>
          <a:noFill/>
          <a:ln w="9525" algn="ctr">
            <a:noFill/>
            <a:miter lim="800000"/>
            <a:headEnd/>
            <a:tailEnd/>
          </a:ln>
        </p:spPr>
        <p:txBody>
          <a:bodyPr>
            <a:spAutoFit/>
          </a:bodyPr>
          <a:lstStyle/>
          <a:p>
            <a:pPr algn="l"/>
            <a:r>
              <a:rPr lang="en-US" altLang="zh-CN" sz="2800">
                <a:solidFill>
                  <a:schemeClr val="bg1"/>
                </a:solidFill>
              </a:rPr>
              <a:t>Contributors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ChangeArrowheads="1"/>
          </p:cNvSpPr>
          <p:nvPr/>
        </p:nvSpPr>
        <p:spPr bwMode="auto">
          <a:xfrm>
            <a:off x="431800" y="1628775"/>
            <a:ext cx="3105150" cy="3170238"/>
          </a:xfrm>
          <a:prstGeom prst="rect">
            <a:avLst/>
          </a:prstGeom>
          <a:solidFill>
            <a:srgbClr val="006600"/>
          </a:solidFill>
          <a:ln w="9525" algn="ctr">
            <a:noFill/>
            <a:miter lim="800000"/>
            <a:headEnd/>
            <a:tailEnd/>
          </a:ln>
        </p:spPr>
        <p:txBody>
          <a:bodyPr wrap="none" anchor="ctr"/>
          <a:lstStyle/>
          <a:p>
            <a:endParaRPr lang="en-US"/>
          </a:p>
        </p:txBody>
      </p:sp>
      <p:sp>
        <p:nvSpPr>
          <p:cNvPr id="6147" name="Text Box 4"/>
          <p:cNvSpPr txBox="1">
            <a:spLocks noChangeArrowheads="1"/>
          </p:cNvSpPr>
          <p:nvPr/>
        </p:nvSpPr>
        <p:spPr bwMode="auto">
          <a:xfrm>
            <a:off x="431800" y="2971800"/>
            <a:ext cx="1081088" cy="457200"/>
          </a:xfrm>
          <a:prstGeom prst="rect">
            <a:avLst/>
          </a:prstGeom>
          <a:noFill/>
          <a:ln w="9525">
            <a:noFill/>
            <a:miter lim="800000"/>
            <a:headEnd/>
            <a:tailEnd/>
          </a:ln>
        </p:spPr>
        <p:txBody>
          <a:bodyPr wrap="none">
            <a:spAutoFit/>
          </a:bodyPr>
          <a:lstStyle/>
          <a:p>
            <a:pPr algn="l"/>
            <a:r>
              <a:rPr lang="fr-FR" sz="2400" u="sng">
                <a:solidFill>
                  <a:schemeClr val="bg1"/>
                </a:solidFill>
              </a:rPr>
              <a:t>Part 1:</a:t>
            </a:r>
            <a:endParaRPr lang="en-US" altLang="zh-CN" sz="2400" u="sng">
              <a:solidFill>
                <a:schemeClr val="bg1"/>
              </a:solidFill>
            </a:endParaRPr>
          </a:p>
        </p:txBody>
      </p:sp>
      <p:sp>
        <p:nvSpPr>
          <p:cNvPr id="6148" name="Rectangle 5"/>
          <p:cNvSpPr>
            <a:spLocks noChangeArrowheads="1"/>
          </p:cNvSpPr>
          <p:nvPr/>
        </p:nvSpPr>
        <p:spPr bwMode="auto">
          <a:xfrm>
            <a:off x="431800" y="3429000"/>
            <a:ext cx="3105150" cy="1616075"/>
          </a:xfrm>
          <a:prstGeom prst="rect">
            <a:avLst/>
          </a:prstGeom>
          <a:noFill/>
          <a:ln w="9525" algn="ctr">
            <a:noFill/>
            <a:miter lim="800000"/>
            <a:headEnd/>
            <a:tailEnd/>
          </a:ln>
        </p:spPr>
        <p:txBody>
          <a:bodyPr>
            <a:spAutoFit/>
          </a:bodyPr>
          <a:lstStyle/>
          <a:p>
            <a:pPr algn="l"/>
            <a:r>
              <a:rPr lang="en-US" sz="2000" b="1">
                <a:solidFill>
                  <a:srgbClr val="FFFFFF"/>
                </a:solidFill>
              </a:rPr>
              <a:t>What is Climate Change? And what are the signs of Climate Change?</a:t>
            </a:r>
            <a:r>
              <a:rPr lang="en-US" sz="2000">
                <a:solidFill>
                  <a:srgbClr val="FFFFFF"/>
                </a:solidFill>
              </a:rPr>
              <a:t/>
            </a:r>
            <a:br>
              <a:rPr lang="en-US" sz="2000">
                <a:solidFill>
                  <a:srgbClr val="FFFFFF"/>
                </a:solidFill>
              </a:rPr>
            </a:br>
            <a:endParaRPr lang="en-US" altLang="zh-CN" sz="2000">
              <a:solidFill>
                <a:srgbClr val="FFFFFF"/>
              </a:solidFill>
            </a:endParaRPr>
          </a:p>
        </p:txBody>
      </p:sp>
      <p:pic>
        <p:nvPicPr>
          <p:cNvPr id="6149" name="Picture 6" descr="ScreenHunter_005"/>
          <p:cNvPicPr>
            <a:picLocks noChangeAspect="1" noChangeArrowheads="1"/>
          </p:cNvPicPr>
          <p:nvPr/>
        </p:nvPicPr>
        <p:blipFill>
          <a:blip r:embed="rId3"/>
          <a:srcRect/>
          <a:stretch>
            <a:fillRect/>
          </a:stretch>
        </p:blipFill>
        <p:spPr bwMode="auto">
          <a:xfrm>
            <a:off x="3627438" y="1628775"/>
            <a:ext cx="4994275" cy="31099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431800" y="233363"/>
            <a:ext cx="8326438" cy="539750"/>
          </a:xfrm>
          <a:prstGeom prst="rect">
            <a:avLst/>
          </a:prstGeom>
          <a:solidFill>
            <a:srgbClr val="006600"/>
          </a:solidFill>
          <a:ln w="9525">
            <a:noFill/>
            <a:miter lim="800000"/>
            <a:headEnd/>
            <a:tailEnd/>
          </a:ln>
        </p:spPr>
        <p:txBody>
          <a:bodyPr wrap="none" anchor="ctr"/>
          <a:lstStyle/>
          <a:p>
            <a:endParaRPr lang="en-US"/>
          </a:p>
        </p:txBody>
      </p:sp>
      <p:sp>
        <p:nvSpPr>
          <p:cNvPr id="7171" name="Rectangle 3"/>
          <p:cNvSpPr>
            <a:spLocks noChangeArrowheads="1"/>
          </p:cNvSpPr>
          <p:nvPr/>
        </p:nvSpPr>
        <p:spPr bwMode="auto">
          <a:xfrm>
            <a:off x="431800" y="279400"/>
            <a:ext cx="3643313" cy="457200"/>
          </a:xfrm>
          <a:prstGeom prst="rect">
            <a:avLst/>
          </a:prstGeom>
          <a:noFill/>
          <a:ln w="9525" algn="ctr">
            <a:noFill/>
            <a:miter lim="800000"/>
            <a:headEnd/>
            <a:tailEnd/>
          </a:ln>
        </p:spPr>
        <p:txBody>
          <a:bodyPr wrap="none">
            <a:spAutoFit/>
          </a:bodyPr>
          <a:lstStyle/>
          <a:p>
            <a:pPr algn="l"/>
            <a:r>
              <a:rPr lang="en-US" sz="2400">
                <a:solidFill>
                  <a:schemeClr val="bg1"/>
                </a:solidFill>
              </a:rPr>
              <a:t>What is Climate Change?</a:t>
            </a:r>
            <a:endParaRPr lang="en-US" altLang="zh-CN" sz="2400">
              <a:solidFill>
                <a:schemeClr val="bg1"/>
              </a:solidFill>
            </a:endParaRPr>
          </a:p>
        </p:txBody>
      </p:sp>
      <p:sp>
        <p:nvSpPr>
          <p:cNvPr id="7172" name="Rectangle 4"/>
          <p:cNvSpPr>
            <a:spLocks noGrp="1" noChangeArrowheads="1"/>
          </p:cNvSpPr>
          <p:nvPr>
            <p:ph type="body" idx="1"/>
          </p:nvPr>
        </p:nvSpPr>
        <p:spPr bwMode="auto">
          <a:xfrm>
            <a:off x="457200" y="1042988"/>
            <a:ext cx="8229600" cy="4572000"/>
          </a:xfrm>
          <a:solidFill>
            <a:srgbClr val="FFFFFF"/>
          </a:solidFill>
          <a:ln>
            <a:miter lim="800000"/>
            <a:headEnd/>
            <a:tailEnd/>
          </a:ln>
        </p:spPr>
        <p:txBody>
          <a:bodyPr vert="horz" wrap="square" lIns="91440" tIns="45720" rIns="91440" bIns="45720" numCol="1" anchor="t" anchorCtr="0" compatLnSpc="1">
            <a:prstTxWarp prst="textNoShape">
              <a:avLst/>
            </a:prstTxWarp>
          </a:bodyPr>
          <a:lstStyle/>
          <a:p>
            <a:pPr eaLnBrk="1" hangingPunct="1">
              <a:buFontTx/>
              <a:buNone/>
            </a:pPr>
            <a:endParaRPr lang="en-US" sz="2400" smtClean="0"/>
          </a:p>
          <a:p>
            <a:pPr eaLnBrk="1" hangingPunct="1"/>
            <a:r>
              <a:rPr lang="en-US" sz="2800" smtClean="0">
                <a:solidFill>
                  <a:srgbClr val="FF3300"/>
                </a:solidFill>
              </a:rPr>
              <a:t>Climate Change </a:t>
            </a:r>
            <a:r>
              <a:rPr lang="en-US" sz="2400" smtClean="0"/>
              <a:t>= Any significant change in measures of climate (such as temperature or precipitation) lasting for an extended period of time (typically decades)</a:t>
            </a:r>
          </a:p>
          <a:p>
            <a:pPr eaLnBrk="1" hangingPunct="1"/>
            <a:endParaRPr lang="en-US" sz="2400" smtClean="0"/>
          </a:p>
          <a:p>
            <a:pPr eaLnBrk="1" hangingPunct="1"/>
            <a:r>
              <a:rPr lang="en-US" sz="2800" smtClean="0">
                <a:solidFill>
                  <a:srgbClr val="FF3300"/>
                </a:solidFill>
              </a:rPr>
              <a:t>United Nations Forum Convention on Climate Change (UNFCCC)</a:t>
            </a:r>
            <a:r>
              <a:rPr lang="en-US" sz="2400" smtClean="0"/>
              <a:t> defines Climate Change as ‘a change of climate which is attributed directly or indirectly to human activity that alters the composition of the global atmosphere’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body" idx="1"/>
          </p:nvPr>
        </p:nvSpPr>
        <p:spPr bwMode="auto">
          <a:xfrm>
            <a:off x="136525" y="1309688"/>
            <a:ext cx="7026275" cy="5449887"/>
          </a:xfrm>
          <a:noFill/>
          <a:ln>
            <a:miter lim="800000"/>
            <a:headEnd/>
            <a:tailEnd/>
          </a:ln>
        </p:spPr>
        <p:txBody>
          <a:bodyPr vert="horz" wrap="square" lIns="91440" tIns="45720" rIns="91440" bIns="45720" numCol="1" anchor="t" anchorCtr="0" compatLnSpc="1">
            <a:prstTxWarp prst="textNoShape">
              <a:avLst/>
            </a:prstTxWarp>
          </a:bodyPr>
          <a:lstStyle/>
          <a:p>
            <a:pPr eaLnBrk="1" hangingPunct="1">
              <a:buFontTx/>
              <a:buNone/>
            </a:pPr>
            <a:r>
              <a:rPr lang="en-US" sz="2400" smtClean="0"/>
              <a:t>	“Warming of the climate system is </a:t>
            </a:r>
            <a:r>
              <a:rPr lang="en-US" sz="2400" smtClean="0">
                <a:solidFill>
                  <a:srgbClr val="FF0000"/>
                </a:solidFill>
              </a:rPr>
              <a:t>unequivocal</a:t>
            </a:r>
            <a:r>
              <a:rPr lang="en-US" sz="2400" smtClean="0"/>
              <a:t>, as is now evident from observations of increases in global average air and ocean temperatures, widespread melting of snow and ice, and rising global average sea level</a:t>
            </a:r>
            <a:r>
              <a:rPr lang="en-US" sz="2400" b="1" smtClean="0"/>
              <a:t>” </a:t>
            </a:r>
            <a:r>
              <a:rPr lang="en-US" sz="2400" smtClean="0"/>
              <a:t>(IPCC Fourth Assessment Report, 2007)</a:t>
            </a:r>
          </a:p>
          <a:p>
            <a:pPr eaLnBrk="1" hangingPunct="1">
              <a:buFontTx/>
              <a:buNone/>
            </a:pPr>
            <a:endParaRPr lang="en-US" sz="2400" smtClean="0"/>
          </a:p>
          <a:p>
            <a:pPr eaLnBrk="1" hangingPunct="1">
              <a:buFontTx/>
              <a:buNone/>
            </a:pPr>
            <a:r>
              <a:rPr lang="en-US" sz="2400" smtClean="0"/>
              <a:t>	“Most of the observed increase in global average temperatures since the mid 20</a:t>
            </a:r>
            <a:r>
              <a:rPr lang="en-US" sz="2400" baseline="30000" smtClean="0"/>
              <a:t>th</a:t>
            </a:r>
            <a:r>
              <a:rPr lang="en-US" sz="2400" smtClean="0"/>
              <a:t> century is very likely </a:t>
            </a:r>
            <a:r>
              <a:rPr lang="en-US" sz="2400" smtClean="0">
                <a:solidFill>
                  <a:srgbClr val="FF0000"/>
                </a:solidFill>
              </a:rPr>
              <a:t>due to observed increases in anthropogenic greenhouse gas concentrations</a:t>
            </a:r>
            <a:r>
              <a:rPr lang="en-US" sz="2400" smtClean="0"/>
              <a:t>” (IPCC, 2007)</a:t>
            </a:r>
          </a:p>
        </p:txBody>
      </p:sp>
      <p:pic>
        <p:nvPicPr>
          <p:cNvPr id="8195" name="Picture 3" descr="ar4-wg1"/>
          <p:cNvPicPr>
            <a:picLocks noChangeAspect="1" noChangeArrowheads="1"/>
          </p:cNvPicPr>
          <p:nvPr/>
        </p:nvPicPr>
        <p:blipFill>
          <a:blip r:embed="rId3"/>
          <a:srcRect/>
          <a:stretch>
            <a:fillRect/>
          </a:stretch>
        </p:blipFill>
        <p:spPr bwMode="auto">
          <a:xfrm>
            <a:off x="7026275" y="1198563"/>
            <a:ext cx="1989138" cy="2587625"/>
          </a:xfrm>
          <a:prstGeom prst="rect">
            <a:avLst/>
          </a:prstGeom>
          <a:noFill/>
          <a:ln w="9525">
            <a:noFill/>
            <a:miter lim="800000"/>
            <a:headEnd/>
            <a:tailEnd/>
          </a:ln>
        </p:spPr>
      </p:pic>
      <p:sp>
        <p:nvSpPr>
          <p:cNvPr id="8196" name="Rectangle 6"/>
          <p:cNvSpPr>
            <a:spLocks noChangeArrowheads="1"/>
          </p:cNvSpPr>
          <p:nvPr/>
        </p:nvSpPr>
        <p:spPr bwMode="auto">
          <a:xfrm>
            <a:off x="431800" y="233363"/>
            <a:ext cx="8326438" cy="539750"/>
          </a:xfrm>
          <a:prstGeom prst="rect">
            <a:avLst/>
          </a:prstGeom>
          <a:solidFill>
            <a:srgbClr val="006600"/>
          </a:solidFill>
          <a:ln w="9525">
            <a:noFill/>
            <a:miter lim="800000"/>
            <a:headEnd/>
            <a:tailEnd/>
          </a:ln>
        </p:spPr>
        <p:txBody>
          <a:bodyPr wrap="none" anchor="ctr"/>
          <a:lstStyle/>
          <a:p>
            <a:endParaRPr lang="en-US"/>
          </a:p>
        </p:txBody>
      </p:sp>
      <p:sp>
        <p:nvSpPr>
          <p:cNvPr id="8197" name="Rectangle 7"/>
          <p:cNvSpPr>
            <a:spLocks noChangeArrowheads="1"/>
          </p:cNvSpPr>
          <p:nvPr/>
        </p:nvSpPr>
        <p:spPr bwMode="auto">
          <a:xfrm>
            <a:off x="431800" y="279400"/>
            <a:ext cx="4448175" cy="457200"/>
          </a:xfrm>
          <a:prstGeom prst="rect">
            <a:avLst/>
          </a:prstGeom>
          <a:noFill/>
          <a:ln w="9525" algn="ctr">
            <a:noFill/>
            <a:miter lim="800000"/>
            <a:headEnd/>
            <a:tailEnd/>
          </a:ln>
        </p:spPr>
        <p:txBody>
          <a:bodyPr wrap="none">
            <a:spAutoFit/>
          </a:bodyPr>
          <a:lstStyle/>
          <a:p>
            <a:pPr algn="l"/>
            <a:r>
              <a:rPr lang="en-US" altLang="zh-CN" sz="2400" b="1">
                <a:solidFill>
                  <a:schemeClr val="bg1"/>
                </a:solidFill>
              </a:rPr>
              <a:t>Climate Change is happening</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3"/>
          <p:cNvSpPr txBox="1">
            <a:spLocks noChangeArrowheads="1"/>
          </p:cNvSpPr>
          <p:nvPr/>
        </p:nvSpPr>
        <p:spPr bwMode="auto">
          <a:xfrm>
            <a:off x="6511925" y="2286000"/>
            <a:ext cx="184150" cy="366713"/>
          </a:xfrm>
          <a:prstGeom prst="rect">
            <a:avLst/>
          </a:prstGeom>
          <a:noFill/>
          <a:ln w="3175" algn="ctr">
            <a:noFill/>
            <a:miter lim="800000"/>
            <a:headEnd/>
            <a:tailEnd/>
          </a:ln>
        </p:spPr>
        <p:txBody>
          <a:bodyPr wrap="none">
            <a:spAutoFit/>
          </a:bodyPr>
          <a:lstStyle/>
          <a:p>
            <a:endParaRPr lang="en-US" sz="1800">
              <a:solidFill>
                <a:srgbClr val="FF0000"/>
              </a:solidFill>
            </a:endParaRPr>
          </a:p>
        </p:txBody>
      </p:sp>
      <p:sp>
        <p:nvSpPr>
          <p:cNvPr id="9219" name="Line 5"/>
          <p:cNvSpPr>
            <a:spLocks noChangeShapeType="1"/>
          </p:cNvSpPr>
          <p:nvPr/>
        </p:nvSpPr>
        <p:spPr bwMode="auto">
          <a:xfrm flipV="1">
            <a:off x="7002463" y="1989138"/>
            <a:ext cx="279400" cy="12700"/>
          </a:xfrm>
          <a:prstGeom prst="line">
            <a:avLst/>
          </a:prstGeom>
          <a:noFill/>
          <a:ln w="57150">
            <a:solidFill>
              <a:schemeClr val="tx1"/>
            </a:solidFill>
            <a:round/>
            <a:headEnd/>
            <a:tailEnd/>
          </a:ln>
        </p:spPr>
        <p:txBody>
          <a:bodyPr lIns="109728" tIns="109728" rIns="109728" bIns="109728" anchor="ctr"/>
          <a:lstStyle/>
          <a:p>
            <a:endParaRPr lang="en-US"/>
          </a:p>
        </p:txBody>
      </p:sp>
      <p:sp>
        <p:nvSpPr>
          <p:cNvPr id="9220" name="Text Box 6"/>
          <p:cNvSpPr txBox="1">
            <a:spLocks noChangeArrowheads="1"/>
          </p:cNvSpPr>
          <p:nvPr/>
        </p:nvSpPr>
        <p:spPr bwMode="auto">
          <a:xfrm>
            <a:off x="6877050" y="2033588"/>
            <a:ext cx="2266950" cy="828675"/>
          </a:xfrm>
          <a:prstGeom prst="rect">
            <a:avLst/>
          </a:prstGeom>
          <a:noFill/>
          <a:ln w="9525" algn="ctr">
            <a:noFill/>
            <a:miter lim="800000"/>
            <a:headEnd/>
            <a:tailEnd/>
          </a:ln>
        </p:spPr>
        <p:txBody>
          <a:bodyPr lIns="109728" tIns="109728" rIns="109728" bIns="109728">
            <a:spAutoFit/>
          </a:bodyPr>
          <a:lstStyle/>
          <a:p>
            <a:pPr algn="l"/>
            <a:r>
              <a:rPr lang="en-US" sz="2000" b="1"/>
              <a:t>Observed temperatures</a:t>
            </a:r>
          </a:p>
        </p:txBody>
      </p:sp>
      <p:sp>
        <p:nvSpPr>
          <p:cNvPr id="9221" name="Line 7"/>
          <p:cNvSpPr>
            <a:spLocks noChangeShapeType="1"/>
          </p:cNvSpPr>
          <p:nvPr/>
        </p:nvSpPr>
        <p:spPr bwMode="auto">
          <a:xfrm>
            <a:off x="7046913" y="3114675"/>
            <a:ext cx="361950" cy="0"/>
          </a:xfrm>
          <a:prstGeom prst="line">
            <a:avLst/>
          </a:prstGeom>
          <a:noFill/>
          <a:ln w="127000">
            <a:solidFill>
              <a:srgbClr val="FF99CC"/>
            </a:solidFill>
            <a:round/>
            <a:headEnd/>
            <a:tailEnd/>
          </a:ln>
        </p:spPr>
        <p:txBody>
          <a:bodyPr lIns="109728" tIns="109728" rIns="109728" bIns="109728" anchor="ctr"/>
          <a:lstStyle/>
          <a:p>
            <a:endParaRPr lang="en-US"/>
          </a:p>
        </p:txBody>
      </p:sp>
      <p:sp>
        <p:nvSpPr>
          <p:cNvPr id="9222" name="Text Box 8"/>
          <p:cNvSpPr txBox="1">
            <a:spLocks noChangeArrowheads="1"/>
          </p:cNvSpPr>
          <p:nvPr/>
        </p:nvSpPr>
        <p:spPr bwMode="auto">
          <a:xfrm>
            <a:off x="6958013" y="3159125"/>
            <a:ext cx="1638300" cy="1101725"/>
          </a:xfrm>
          <a:prstGeom prst="rect">
            <a:avLst/>
          </a:prstGeom>
          <a:noFill/>
          <a:ln w="9525" algn="ctr">
            <a:noFill/>
            <a:miter lim="800000"/>
            <a:headEnd/>
            <a:tailEnd/>
          </a:ln>
        </p:spPr>
        <p:txBody>
          <a:bodyPr lIns="109728" tIns="109728" rIns="109728" bIns="109728">
            <a:spAutoFit/>
          </a:bodyPr>
          <a:lstStyle/>
          <a:p>
            <a:pPr algn="l"/>
            <a:r>
              <a:rPr lang="en-US"/>
              <a:t>Model predictions</a:t>
            </a:r>
          </a:p>
          <a:p>
            <a:pPr algn="l"/>
            <a:r>
              <a:rPr lang="en-US"/>
              <a:t> (including natural and human drivers</a:t>
            </a:r>
            <a:r>
              <a:rPr lang="en-US" sz="1600"/>
              <a:t>)</a:t>
            </a:r>
          </a:p>
        </p:txBody>
      </p:sp>
      <p:sp>
        <p:nvSpPr>
          <p:cNvPr id="9223" name="Line 9"/>
          <p:cNvSpPr>
            <a:spLocks noChangeShapeType="1"/>
          </p:cNvSpPr>
          <p:nvPr/>
        </p:nvSpPr>
        <p:spPr bwMode="auto">
          <a:xfrm>
            <a:off x="7092950" y="4733925"/>
            <a:ext cx="361950" cy="0"/>
          </a:xfrm>
          <a:prstGeom prst="line">
            <a:avLst/>
          </a:prstGeom>
          <a:noFill/>
          <a:ln w="127000">
            <a:solidFill>
              <a:srgbClr val="66CCFF"/>
            </a:solidFill>
            <a:round/>
            <a:headEnd/>
            <a:tailEnd/>
          </a:ln>
        </p:spPr>
        <p:txBody>
          <a:bodyPr lIns="109728" tIns="109728" rIns="109728" bIns="109728" anchor="ctr"/>
          <a:lstStyle/>
          <a:p>
            <a:endParaRPr lang="en-US"/>
          </a:p>
        </p:txBody>
      </p:sp>
      <p:sp>
        <p:nvSpPr>
          <p:cNvPr id="9224" name="Text Box 10"/>
          <p:cNvSpPr txBox="1">
            <a:spLocks noChangeArrowheads="1"/>
          </p:cNvSpPr>
          <p:nvPr/>
        </p:nvSpPr>
        <p:spPr bwMode="auto">
          <a:xfrm>
            <a:off x="6958013" y="4824413"/>
            <a:ext cx="1638300" cy="857250"/>
          </a:xfrm>
          <a:prstGeom prst="rect">
            <a:avLst/>
          </a:prstGeom>
          <a:noFill/>
          <a:ln w="9525" algn="ctr">
            <a:noFill/>
            <a:miter lim="800000"/>
            <a:headEnd/>
            <a:tailEnd/>
          </a:ln>
        </p:spPr>
        <p:txBody>
          <a:bodyPr lIns="109728" tIns="109728" rIns="109728" bIns="109728">
            <a:spAutoFit/>
          </a:bodyPr>
          <a:lstStyle/>
          <a:p>
            <a:pPr algn="l"/>
            <a:r>
              <a:rPr lang="en-US"/>
              <a:t>Model predictions</a:t>
            </a:r>
          </a:p>
          <a:p>
            <a:pPr algn="l"/>
            <a:r>
              <a:rPr lang="en-US"/>
              <a:t> (including only natural drivers)</a:t>
            </a:r>
          </a:p>
        </p:txBody>
      </p:sp>
      <p:sp>
        <p:nvSpPr>
          <p:cNvPr id="9225" name="Rectangle 11"/>
          <p:cNvSpPr>
            <a:spLocks noChangeArrowheads="1"/>
          </p:cNvSpPr>
          <p:nvPr/>
        </p:nvSpPr>
        <p:spPr bwMode="auto">
          <a:xfrm>
            <a:off x="431800" y="233363"/>
            <a:ext cx="8326438" cy="539750"/>
          </a:xfrm>
          <a:prstGeom prst="rect">
            <a:avLst/>
          </a:prstGeom>
          <a:solidFill>
            <a:srgbClr val="006600"/>
          </a:solidFill>
          <a:ln w="9525">
            <a:noFill/>
            <a:miter lim="800000"/>
            <a:headEnd/>
            <a:tailEnd/>
          </a:ln>
        </p:spPr>
        <p:txBody>
          <a:bodyPr wrap="none" anchor="ctr"/>
          <a:lstStyle/>
          <a:p>
            <a:endParaRPr lang="en-US"/>
          </a:p>
        </p:txBody>
      </p:sp>
      <p:sp>
        <p:nvSpPr>
          <p:cNvPr id="9226" name="Rectangle 12"/>
          <p:cNvSpPr>
            <a:spLocks noChangeArrowheads="1"/>
          </p:cNvSpPr>
          <p:nvPr/>
        </p:nvSpPr>
        <p:spPr bwMode="auto">
          <a:xfrm>
            <a:off x="431800" y="279400"/>
            <a:ext cx="6035675" cy="457200"/>
          </a:xfrm>
          <a:prstGeom prst="rect">
            <a:avLst/>
          </a:prstGeom>
          <a:noFill/>
          <a:ln w="9525" algn="ctr">
            <a:noFill/>
            <a:miter lim="800000"/>
            <a:headEnd/>
            <a:tailEnd/>
          </a:ln>
        </p:spPr>
        <p:txBody>
          <a:bodyPr wrap="none">
            <a:spAutoFit/>
          </a:bodyPr>
          <a:lstStyle/>
          <a:p>
            <a:pPr algn="l"/>
            <a:r>
              <a:rPr lang="en-US" sz="2400">
                <a:solidFill>
                  <a:schemeClr val="bg1"/>
                </a:solidFill>
              </a:rPr>
              <a:t>Global and continental temperature change</a:t>
            </a:r>
            <a:endParaRPr lang="en-US" altLang="zh-CN" sz="2400">
              <a:solidFill>
                <a:schemeClr val="bg1"/>
              </a:solidFill>
            </a:endParaRPr>
          </a:p>
        </p:txBody>
      </p:sp>
      <p:pic>
        <p:nvPicPr>
          <p:cNvPr id="9227" name="Picture 13"/>
          <p:cNvPicPr>
            <a:picLocks noChangeAspect="1" noChangeArrowheads="1"/>
          </p:cNvPicPr>
          <p:nvPr/>
        </p:nvPicPr>
        <p:blipFill>
          <a:blip r:embed="rId3"/>
          <a:srcRect/>
          <a:stretch>
            <a:fillRect/>
          </a:stretch>
        </p:blipFill>
        <p:spPr bwMode="auto">
          <a:xfrm>
            <a:off x="341313" y="819150"/>
            <a:ext cx="6345237" cy="5461000"/>
          </a:xfrm>
          <a:prstGeom prst="rect">
            <a:avLst/>
          </a:prstGeom>
          <a:noFill/>
          <a:ln w="9525" algn="ctr">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242" name="Group 2"/>
          <p:cNvGrpSpPr>
            <a:grpSpLocks/>
          </p:cNvGrpSpPr>
          <p:nvPr/>
        </p:nvGrpSpPr>
        <p:grpSpPr bwMode="auto">
          <a:xfrm>
            <a:off x="439738" y="1009650"/>
            <a:ext cx="7958137" cy="5157788"/>
            <a:chOff x="72" y="1152"/>
            <a:chExt cx="3444" cy="2254"/>
          </a:xfrm>
        </p:grpSpPr>
        <p:pic>
          <p:nvPicPr>
            <p:cNvPr id="10247" name="Picture 3" descr="Precipitation changes: trends over land from 1900 to 2000 (map/graphic/illustration)">
              <a:hlinkClick r:id="rId3"/>
            </p:cNvPr>
            <p:cNvPicPr>
              <a:picLocks noChangeAspect="1" noChangeArrowheads="1"/>
            </p:cNvPicPr>
            <p:nvPr/>
          </p:nvPicPr>
          <p:blipFill>
            <a:blip r:embed="rId4"/>
            <a:srcRect/>
            <a:stretch>
              <a:fillRect/>
            </a:stretch>
          </p:blipFill>
          <p:spPr bwMode="auto">
            <a:xfrm>
              <a:off x="72" y="1152"/>
              <a:ext cx="3444" cy="2204"/>
            </a:xfrm>
            <a:prstGeom prst="rect">
              <a:avLst/>
            </a:prstGeom>
            <a:noFill/>
            <a:ln w="9525">
              <a:noFill/>
              <a:miter lim="800000"/>
              <a:headEnd/>
              <a:tailEnd/>
            </a:ln>
          </p:spPr>
        </p:pic>
        <p:sp>
          <p:nvSpPr>
            <p:cNvPr id="10248" name="Rectangle 4"/>
            <p:cNvSpPr>
              <a:spLocks noChangeArrowheads="1"/>
            </p:cNvSpPr>
            <p:nvPr/>
          </p:nvSpPr>
          <p:spPr bwMode="auto">
            <a:xfrm>
              <a:off x="446" y="3312"/>
              <a:ext cx="1923" cy="94"/>
            </a:xfrm>
            <a:prstGeom prst="rect">
              <a:avLst/>
            </a:prstGeom>
            <a:noFill/>
            <a:ln w="3175" algn="ctr">
              <a:noFill/>
              <a:miter lim="800000"/>
              <a:headEnd/>
              <a:tailEnd/>
            </a:ln>
          </p:spPr>
          <p:txBody>
            <a:bodyPr wrap="none">
              <a:spAutoFit/>
            </a:bodyPr>
            <a:lstStyle/>
            <a:p>
              <a:r>
                <a:rPr lang="en-US" sz="800"/>
                <a:t>http://maps.grida.no/go/graphic/precipitation_changes_trends_over_land_from_1900_to_2000</a:t>
              </a:r>
            </a:p>
          </p:txBody>
        </p:sp>
      </p:grpSp>
      <p:sp>
        <p:nvSpPr>
          <p:cNvPr id="10243" name="Text Box 7"/>
          <p:cNvSpPr txBox="1">
            <a:spLocks noChangeArrowheads="1"/>
          </p:cNvSpPr>
          <p:nvPr/>
        </p:nvSpPr>
        <p:spPr bwMode="auto">
          <a:xfrm>
            <a:off x="6372225" y="5003800"/>
            <a:ext cx="1247775" cy="493713"/>
          </a:xfrm>
          <a:prstGeom prst="rect">
            <a:avLst/>
          </a:prstGeom>
          <a:noFill/>
          <a:ln w="9525" algn="ctr">
            <a:noFill/>
            <a:miter lim="800000"/>
            <a:headEnd/>
            <a:tailEnd/>
          </a:ln>
        </p:spPr>
        <p:txBody>
          <a:bodyPr wrap="none" lIns="109728" tIns="109728" rIns="109728" bIns="109728">
            <a:spAutoFit/>
          </a:bodyPr>
          <a:lstStyle/>
          <a:p>
            <a:pPr algn="l"/>
            <a:r>
              <a:rPr lang="en-US" sz="1800" b="1"/>
              <a:t>More rain</a:t>
            </a:r>
          </a:p>
        </p:txBody>
      </p:sp>
      <p:sp>
        <p:nvSpPr>
          <p:cNvPr id="10244" name="Text Box 8"/>
          <p:cNvSpPr txBox="1">
            <a:spLocks noChangeArrowheads="1"/>
          </p:cNvSpPr>
          <p:nvPr/>
        </p:nvSpPr>
        <p:spPr bwMode="auto">
          <a:xfrm>
            <a:off x="3132138" y="5049838"/>
            <a:ext cx="1222375" cy="493712"/>
          </a:xfrm>
          <a:prstGeom prst="rect">
            <a:avLst/>
          </a:prstGeom>
          <a:noFill/>
          <a:ln w="9525" algn="ctr">
            <a:noFill/>
            <a:miter lim="800000"/>
            <a:headEnd/>
            <a:tailEnd/>
          </a:ln>
        </p:spPr>
        <p:txBody>
          <a:bodyPr wrap="none" lIns="109728" tIns="109728" rIns="109728" bIns="109728">
            <a:spAutoFit/>
          </a:bodyPr>
          <a:lstStyle/>
          <a:p>
            <a:pPr algn="l"/>
            <a:r>
              <a:rPr lang="en-US" sz="1800" b="1"/>
              <a:t>Less rain</a:t>
            </a:r>
          </a:p>
        </p:txBody>
      </p:sp>
      <p:sp>
        <p:nvSpPr>
          <p:cNvPr id="10245" name="Rectangle 9"/>
          <p:cNvSpPr>
            <a:spLocks noChangeArrowheads="1"/>
          </p:cNvSpPr>
          <p:nvPr/>
        </p:nvSpPr>
        <p:spPr bwMode="auto">
          <a:xfrm>
            <a:off x="431800" y="233363"/>
            <a:ext cx="8326438" cy="539750"/>
          </a:xfrm>
          <a:prstGeom prst="rect">
            <a:avLst/>
          </a:prstGeom>
          <a:solidFill>
            <a:srgbClr val="006600"/>
          </a:solidFill>
          <a:ln w="9525">
            <a:noFill/>
            <a:miter lim="800000"/>
            <a:headEnd/>
            <a:tailEnd/>
          </a:ln>
        </p:spPr>
        <p:txBody>
          <a:bodyPr wrap="none" anchor="ctr"/>
          <a:lstStyle/>
          <a:p>
            <a:endParaRPr lang="en-US"/>
          </a:p>
        </p:txBody>
      </p:sp>
      <p:sp>
        <p:nvSpPr>
          <p:cNvPr id="10246" name="Rectangle 10"/>
          <p:cNvSpPr>
            <a:spLocks noChangeArrowheads="1"/>
          </p:cNvSpPr>
          <p:nvPr/>
        </p:nvSpPr>
        <p:spPr bwMode="auto">
          <a:xfrm>
            <a:off x="431800" y="279400"/>
            <a:ext cx="4645025" cy="457200"/>
          </a:xfrm>
          <a:prstGeom prst="rect">
            <a:avLst/>
          </a:prstGeom>
          <a:noFill/>
          <a:ln w="9525" algn="ctr">
            <a:noFill/>
            <a:miter lim="800000"/>
            <a:headEnd/>
            <a:tailEnd/>
          </a:ln>
        </p:spPr>
        <p:txBody>
          <a:bodyPr wrap="none">
            <a:spAutoFit/>
          </a:bodyPr>
          <a:lstStyle/>
          <a:p>
            <a:pPr algn="l"/>
            <a:r>
              <a:rPr lang="en-US" sz="2400">
                <a:solidFill>
                  <a:schemeClr val="bg1"/>
                </a:solidFill>
              </a:rPr>
              <a:t>Changes in precipitation patterns</a:t>
            </a:r>
            <a:endParaRPr lang="en-US" altLang="zh-CN" sz="2400">
              <a:solidFill>
                <a:schemeClr val="bg1"/>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266" name="Group 2"/>
          <p:cNvGrpSpPr>
            <a:grpSpLocks/>
          </p:cNvGrpSpPr>
          <p:nvPr/>
        </p:nvGrpSpPr>
        <p:grpSpPr bwMode="auto">
          <a:xfrm>
            <a:off x="101600" y="1790700"/>
            <a:ext cx="5410200" cy="3522663"/>
            <a:chOff x="1230" y="1152"/>
            <a:chExt cx="3300" cy="2167"/>
          </a:xfrm>
        </p:grpSpPr>
        <p:pic>
          <p:nvPicPr>
            <p:cNvPr id="11274" name="Picture 3" descr="Trends in sea level, 1870-2006 (map/graphic/illustration)">
              <a:hlinkClick r:id="rId3"/>
            </p:cNvPr>
            <p:cNvPicPr>
              <a:picLocks noChangeAspect="1" noChangeArrowheads="1"/>
            </p:cNvPicPr>
            <p:nvPr/>
          </p:nvPicPr>
          <p:blipFill>
            <a:blip r:embed="rId4"/>
            <a:srcRect/>
            <a:stretch>
              <a:fillRect/>
            </a:stretch>
          </p:blipFill>
          <p:spPr bwMode="auto">
            <a:xfrm>
              <a:off x="1230" y="1152"/>
              <a:ext cx="3300" cy="2028"/>
            </a:xfrm>
            <a:prstGeom prst="rect">
              <a:avLst/>
            </a:prstGeom>
            <a:noFill/>
            <a:ln w="9525">
              <a:noFill/>
              <a:miter lim="800000"/>
              <a:headEnd/>
              <a:tailEnd/>
            </a:ln>
          </p:spPr>
        </p:pic>
        <p:sp>
          <p:nvSpPr>
            <p:cNvPr id="11275" name="Rectangle 4"/>
            <p:cNvSpPr>
              <a:spLocks noChangeArrowheads="1"/>
            </p:cNvSpPr>
            <p:nvPr/>
          </p:nvSpPr>
          <p:spPr bwMode="auto">
            <a:xfrm>
              <a:off x="1405" y="3168"/>
              <a:ext cx="2223" cy="151"/>
            </a:xfrm>
            <a:prstGeom prst="rect">
              <a:avLst/>
            </a:prstGeom>
            <a:noFill/>
            <a:ln w="3175" algn="ctr">
              <a:noFill/>
              <a:miter lim="800000"/>
              <a:headEnd/>
              <a:tailEnd/>
            </a:ln>
          </p:spPr>
          <p:txBody>
            <a:bodyPr wrap="none">
              <a:spAutoFit/>
            </a:bodyPr>
            <a:lstStyle/>
            <a:p>
              <a:r>
                <a:rPr lang="en-US" sz="1000"/>
                <a:t>http://maps.grida.no/go/graphic/trends-in-sea-level-1870-2006</a:t>
              </a:r>
            </a:p>
          </p:txBody>
        </p:sp>
      </p:grpSp>
      <p:sp>
        <p:nvSpPr>
          <p:cNvPr id="11267" name="Rectangle 6"/>
          <p:cNvSpPr>
            <a:spLocks noGrp="1" noChangeArrowheads="1"/>
          </p:cNvSpPr>
          <p:nvPr>
            <p:ph type="body" sz="half" idx="2"/>
          </p:nvPr>
        </p:nvSpPr>
        <p:spPr bwMode="auto">
          <a:xfrm>
            <a:off x="5786438" y="2573338"/>
            <a:ext cx="2973387" cy="3556000"/>
          </a:xfrm>
          <a:solidFill>
            <a:srgbClr val="FFFFFF"/>
          </a:solidFill>
          <a:ln>
            <a:solidFill>
              <a:srgbClr val="000000"/>
            </a:solidFill>
            <a:miter lim="800000"/>
            <a:headEnd/>
            <a:tailEnd/>
          </a:ln>
        </p:spPr>
        <p:txBody>
          <a:bodyPr vert="horz" wrap="square" lIns="91440" tIns="45720" rIns="91440" bIns="45720" numCol="1" anchor="t" anchorCtr="0" compatLnSpc="1">
            <a:prstTxWarp prst="textNoShape">
              <a:avLst/>
            </a:prstTxWarp>
          </a:bodyPr>
          <a:lstStyle/>
          <a:p>
            <a:pPr eaLnBrk="1" hangingPunct="1"/>
            <a:endParaRPr lang="en-US" sz="1800" smtClean="0"/>
          </a:p>
          <a:p>
            <a:pPr eaLnBrk="1" hangingPunct="1"/>
            <a:r>
              <a:rPr lang="en-US" sz="1800" smtClean="0"/>
              <a:t>Sea levels are rising due to thermal expansion and melting glaciers and ice caps</a:t>
            </a:r>
          </a:p>
          <a:p>
            <a:pPr eaLnBrk="1" hangingPunct="1"/>
            <a:endParaRPr lang="en-US" sz="1800" smtClean="0"/>
          </a:p>
          <a:p>
            <a:pPr eaLnBrk="1" hangingPunct="1"/>
            <a:r>
              <a:rPr lang="en-US" sz="1800" smtClean="0"/>
              <a:t>Average global sea levels have risen 17 cm during 20</a:t>
            </a:r>
            <a:r>
              <a:rPr lang="en-US" sz="1800" baseline="30000" smtClean="0"/>
              <a:t>th</a:t>
            </a:r>
            <a:r>
              <a:rPr lang="en-US" sz="1800" smtClean="0"/>
              <a:t> century and may rise 28-58 cm by 2100</a:t>
            </a:r>
          </a:p>
        </p:txBody>
      </p:sp>
      <p:sp>
        <p:nvSpPr>
          <p:cNvPr id="11268" name="Text Box 7"/>
          <p:cNvSpPr txBox="1">
            <a:spLocks noChangeArrowheads="1"/>
          </p:cNvSpPr>
          <p:nvPr/>
        </p:nvSpPr>
        <p:spPr bwMode="auto">
          <a:xfrm>
            <a:off x="341313" y="5364163"/>
            <a:ext cx="5138737" cy="493712"/>
          </a:xfrm>
          <a:prstGeom prst="rect">
            <a:avLst/>
          </a:prstGeom>
          <a:noFill/>
          <a:ln w="9525" algn="ctr">
            <a:noFill/>
            <a:miter lim="800000"/>
            <a:headEnd/>
            <a:tailEnd/>
          </a:ln>
        </p:spPr>
        <p:txBody>
          <a:bodyPr lIns="109728" tIns="109728" rIns="109728" bIns="109728">
            <a:spAutoFit/>
          </a:bodyPr>
          <a:lstStyle/>
          <a:p>
            <a:pPr algn="l"/>
            <a:r>
              <a:rPr lang="en-US" sz="1800"/>
              <a:t>Global mean sea level rise from 1870 - 2006</a:t>
            </a:r>
          </a:p>
        </p:txBody>
      </p:sp>
      <p:pic>
        <p:nvPicPr>
          <p:cNvPr id="11269" name="Picture 8" descr="coastal flooding"/>
          <p:cNvPicPr>
            <a:picLocks noChangeAspect="1" noChangeArrowheads="1"/>
          </p:cNvPicPr>
          <p:nvPr/>
        </p:nvPicPr>
        <p:blipFill>
          <a:blip r:embed="rId5"/>
          <a:srcRect/>
          <a:stretch>
            <a:fillRect/>
          </a:stretch>
        </p:blipFill>
        <p:spPr bwMode="auto">
          <a:xfrm>
            <a:off x="6011863" y="819150"/>
            <a:ext cx="2508250" cy="1674813"/>
          </a:xfrm>
          <a:prstGeom prst="rect">
            <a:avLst/>
          </a:prstGeom>
          <a:noFill/>
          <a:ln w="9525">
            <a:noFill/>
            <a:miter lim="800000"/>
            <a:headEnd/>
            <a:tailEnd/>
          </a:ln>
        </p:spPr>
      </p:pic>
      <p:sp>
        <p:nvSpPr>
          <p:cNvPr id="11270" name="Line 9"/>
          <p:cNvSpPr>
            <a:spLocks noChangeShapeType="1"/>
          </p:cNvSpPr>
          <p:nvPr/>
        </p:nvSpPr>
        <p:spPr bwMode="auto">
          <a:xfrm>
            <a:off x="4476750" y="1908175"/>
            <a:ext cx="236538" cy="282575"/>
          </a:xfrm>
          <a:prstGeom prst="line">
            <a:avLst/>
          </a:prstGeom>
          <a:noFill/>
          <a:ln w="9525">
            <a:solidFill>
              <a:schemeClr val="tx1"/>
            </a:solidFill>
            <a:round/>
            <a:headEnd/>
            <a:tailEnd type="triangle" w="med" len="med"/>
          </a:ln>
        </p:spPr>
        <p:txBody>
          <a:bodyPr lIns="109728" tIns="109728" rIns="109728" bIns="109728" anchor="ctr"/>
          <a:lstStyle/>
          <a:p>
            <a:endParaRPr lang="en-US"/>
          </a:p>
        </p:txBody>
      </p:sp>
      <p:sp>
        <p:nvSpPr>
          <p:cNvPr id="11271" name="Text Box 10"/>
          <p:cNvSpPr txBox="1">
            <a:spLocks noChangeArrowheads="1"/>
          </p:cNvSpPr>
          <p:nvPr/>
        </p:nvSpPr>
        <p:spPr bwMode="auto">
          <a:xfrm>
            <a:off x="3532188" y="1449388"/>
            <a:ext cx="2079625" cy="493712"/>
          </a:xfrm>
          <a:prstGeom prst="rect">
            <a:avLst/>
          </a:prstGeom>
          <a:noFill/>
          <a:ln w="9525" algn="ctr">
            <a:noFill/>
            <a:miter lim="800000"/>
            <a:headEnd/>
            <a:tailEnd/>
          </a:ln>
        </p:spPr>
        <p:txBody>
          <a:bodyPr wrap="none" lIns="109728" tIns="109728" rIns="109728" bIns="109728">
            <a:spAutoFit/>
          </a:bodyPr>
          <a:lstStyle/>
          <a:p>
            <a:pPr algn="l"/>
            <a:r>
              <a:rPr lang="en-US" sz="1800"/>
              <a:t>+ 3.1 mm per year</a:t>
            </a:r>
          </a:p>
        </p:txBody>
      </p:sp>
      <p:sp>
        <p:nvSpPr>
          <p:cNvPr id="11272" name="Rectangle 11"/>
          <p:cNvSpPr>
            <a:spLocks noChangeArrowheads="1"/>
          </p:cNvSpPr>
          <p:nvPr/>
        </p:nvSpPr>
        <p:spPr bwMode="auto">
          <a:xfrm>
            <a:off x="431800" y="233363"/>
            <a:ext cx="8326438" cy="539750"/>
          </a:xfrm>
          <a:prstGeom prst="rect">
            <a:avLst/>
          </a:prstGeom>
          <a:solidFill>
            <a:srgbClr val="006600"/>
          </a:solidFill>
          <a:ln w="9525">
            <a:noFill/>
            <a:miter lim="800000"/>
            <a:headEnd/>
            <a:tailEnd/>
          </a:ln>
        </p:spPr>
        <p:txBody>
          <a:bodyPr wrap="none" anchor="ctr"/>
          <a:lstStyle/>
          <a:p>
            <a:endParaRPr lang="en-US"/>
          </a:p>
        </p:txBody>
      </p:sp>
      <p:sp>
        <p:nvSpPr>
          <p:cNvPr id="11273" name="Rectangle 12"/>
          <p:cNvSpPr>
            <a:spLocks noChangeArrowheads="1"/>
          </p:cNvSpPr>
          <p:nvPr/>
        </p:nvSpPr>
        <p:spPr bwMode="auto">
          <a:xfrm>
            <a:off x="431800" y="279400"/>
            <a:ext cx="2474913" cy="457200"/>
          </a:xfrm>
          <a:prstGeom prst="rect">
            <a:avLst/>
          </a:prstGeom>
          <a:noFill/>
          <a:ln w="9525" algn="ctr">
            <a:noFill/>
            <a:miter lim="800000"/>
            <a:headEnd/>
            <a:tailEnd/>
          </a:ln>
        </p:spPr>
        <p:txBody>
          <a:bodyPr wrap="none">
            <a:spAutoFit/>
          </a:bodyPr>
          <a:lstStyle/>
          <a:p>
            <a:pPr algn="l"/>
            <a:r>
              <a:rPr lang="en-US" sz="2400">
                <a:solidFill>
                  <a:schemeClr val="bg1"/>
                </a:solidFill>
              </a:rPr>
              <a:t>Rising sea levels</a:t>
            </a:r>
            <a:endParaRPr lang="en-US" altLang="zh-CN" sz="2400">
              <a:solidFill>
                <a:schemeClr val="bg1"/>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REED-Tamplate5">
  <a:themeElements>
    <a:clrScheme name="REED-Tamplate5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REED-Tamplate5">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EFEC00"/>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zh-CN" altLang="en-US" sz="1400" b="0" i="0" u="none" strike="noStrike" cap="none" normalizeH="0" baseline="0" smtClean="0">
            <a:ln>
              <a:noFill/>
            </a:ln>
            <a:solidFill>
              <a:schemeClr val="tx1"/>
            </a:solidFill>
            <a:effectLst/>
            <a:latin typeface="Arial" charset="0"/>
            <a:ea typeface="宋体" charset="-122"/>
          </a:defRPr>
        </a:defPPr>
      </a:lstStyle>
    </a:spDef>
    <a:lnDef>
      <a:spPr bwMode="auto">
        <a:xfrm>
          <a:off x="0" y="0"/>
          <a:ext cx="1" cy="1"/>
        </a:xfrm>
        <a:custGeom>
          <a:avLst/>
          <a:gdLst/>
          <a:ahLst/>
          <a:cxnLst/>
          <a:rect l="0" t="0" r="0" b="0"/>
          <a:pathLst/>
        </a:custGeom>
        <a:solidFill>
          <a:srgbClr val="EFEC00"/>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zh-CN" altLang="en-US" sz="1400" b="0" i="0" u="none" strike="noStrike" cap="none" normalizeH="0" baseline="0" smtClean="0">
            <a:ln>
              <a:noFill/>
            </a:ln>
            <a:solidFill>
              <a:schemeClr val="tx1"/>
            </a:solidFill>
            <a:effectLst/>
            <a:latin typeface="Arial" charset="0"/>
            <a:ea typeface="宋体" charset="-122"/>
          </a:defRPr>
        </a:defPPr>
      </a:lstStyle>
    </a:lnDef>
  </a:objectDefaults>
  <a:extraClrSchemeLst>
    <a:extraClrScheme>
      <a:clrScheme name="REED-Tamplate5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REED-Tamplate5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REED-Tamplate5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REED-Tamplate5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REED-Tamplate5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REED-Tamplate5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REED-Tamplate5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REED-Tamplate5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REED-Tamplate5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REED-Tamplate5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REED-Tamplate5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REED-Tamplate5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946</TotalTime>
  <Words>2955</Words>
  <Application>Microsoft Office PowerPoint</Application>
  <PresentationFormat>On-screen Show (4:3)</PresentationFormat>
  <Paragraphs>501</Paragraphs>
  <Slides>36</Slides>
  <Notes>30</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36</vt:i4>
      </vt:variant>
    </vt:vector>
  </HeadingPairs>
  <TitlesOfParts>
    <vt:vector size="41" baseType="lpstr">
      <vt:lpstr>ＭＳ Ｐゴシック</vt:lpstr>
      <vt:lpstr>宋体</vt:lpstr>
      <vt:lpstr>Arial</vt:lpstr>
      <vt:lpstr>REED-Tamplate5</vt:lpstr>
      <vt:lpstr>Image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sources of emissions differ across developing versus developed countries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jzxpc</dc:creator>
  <cp:lastModifiedBy>chem</cp:lastModifiedBy>
  <cp:revision>42</cp:revision>
  <dcterms:created xsi:type="dcterms:W3CDTF">2008-07-31T16:18:49Z</dcterms:created>
  <dcterms:modified xsi:type="dcterms:W3CDTF">2020-05-23T03:44:03Z</dcterms:modified>
</cp:coreProperties>
</file>