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4">
  <p:sldMasterIdLst>
    <p:sldMasterId id="2147483924" r:id="rId1"/>
  </p:sldMasterIdLst>
  <p:notesMasterIdLst>
    <p:notesMasterId r:id="rId72"/>
  </p:notesMasterIdLst>
  <p:sldIdLst>
    <p:sldId id="256" r:id="rId2"/>
    <p:sldId id="620" r:id="rId3"/>
    <p:sldId id="621" r:id="rId4"/>
    <p:sldId id="257" r:id="rId5"/>
    <p:sldId id="602" r:id="rId6"/>
    <p:sldId id="311" r:id="rId7"/>
    <p:sldId id="547" r:id="rId8"/>
    <p:sldId id="548" r:id="rId9"/>
    <p:sldId id="549" r:id="rId10"/>
    <p:sldId id="550" r:id="rId11"/>
    <p:sldId id="545" r:id="rId12"/>
    <p:sldId id="546" r:id="rId13"/>
    <p:sldId id="537" r:id="rId14"/>
    <p:sldId id="552" r:id="rId15"/>
    <p:sldId id="553" r:id="rId16"/>
    <p:sldId id="538" r:id="rId17"/>
    <p:sldId id="557" r:id="rId18"/>
    <p:sldId id="558" r:id="rId19"/>
    <p:sldId id="598" r:id="rId20"/>
    <p:sldId id="559" r:id="rId21"/>
    <p:sldId id="560" r:id="rId22"/>
    <p:sldId id="561" r:id="rId23"/>
    <p:sldId id="562" r:id="rId24"/>
    <p:sldId id="563" r:id="rId25"/>
    <p:sldId id="564" r:id="rId26"/>
    <p:sldId id="565" r:id="rId27"/>
    <p:sldId id="566" r:id="rId28"/>
    <p:sldId id="599" r:id="rId29"/>
    <p:sldId id="567" r:id="rId30"/>
    <p:sldId id="568" r:id="rId31"/>
    <p:sldId id="569" r:id="rId32"/>
    <p:sldId id="570" r:id="rId33"/>
    <p:sldId id="554" r:id="rId34"/>
    <p:sldId id="555" r:id="rId35"/>
    <p:sldId id="577" r:id="rId36"/>
    <p:sldId id="600" r:id="rId37"/>
    <p:sldId id="578" r:id="rId38"/>
    <p:sldId id="580" r:id="rId39"/>
    <p:sldId id="581" r:id="rId40"/>
    <p:sldId id="582" r:id="rId41"/>
    <p:sldId id="585" r:id="rId42"/>
    <p:sldId id="586" r:id="rId43"/>
    <p:sldId id="587" r:id="rId44"/>
    <p:sldId id="612" r:id="rId45"/>
    <p:sldId id="613" r:id="rId46"/>
    <p:sldId id="614" r:id="rId47"/>
    <p:sldId id="615" r:id="rId48"/>
    <p:sldId id="616" r:id="rId49"/>
    <p:sldId id="588" r:id="rId50"/>
    <p:sldId id="601" r:id="rId51"/>
    <p:sldId id="610" r:id="rId52"/>
    <p:sldId id="592" r:id="rId53"/>
    <p:sldId id="556" r:id="rId54"/>
    <p:sldId id="336" r:id="rId55"/>
    <p:sldId id="593" r:id="rId56"/>
    <p:sldId id="594" r:id="rId57"/>
    <p:sldId id="603" r:id="rId58"/>
    <p:sldId id="595" r:id="rId59"/>
    <p:sldId id="469" r:id="rId60"/>
    <p:sldId id="596" r:id="rId61"/>
    <p:sldId id="470" r:id="rId62"/>
    <p:sldId id="604" r:id="rId63"/>
    <p:sldId id="597" r:id="rId64"/>
    <p:sldId id="605" r:id="rId65"/>
    <p:sldId id="606" r:id="rId66"/>
    <p:sldId id="607" r:id="rId67"/>
    <p:sldId id="617" r:id="rId68"/>
    <p:sldId id="618" r:id="rId69"/>
    <p:sldId id="608" r:id="rId70"/>
    <p:sldId id="609"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a:srgbClr val="006600"/>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1" autoAdjust="0"/>
    <p:restoredTop sz="94660"/>
  </p:normalViewPr>
  <p:slideViewPr>
    <p:cSldViewPr>
      <p:cViewPr>
        <p:scale>
          <a:sx n="91" d="100"/>
          <a:sy n="91" d="100"/>
        </p:scale>
        <p:origin x="-996" y="3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72B64-867D-4736-968F-E84CFE601AFE}" type="datetimeFigureOut">
              <a:rPr lang="en-US" smtClean="0"/>
              <a:t>3/14/2020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ED545-D0B0-4D78-A02B-05AC3A818FE1}" type="slidenum">
              <a:rPr lang="en-US" smtClean="0"/>
              <a:t>‹#›</a:t>
            </a:fld>
            <a:endParaRPr lang="en-US"/>
          </a:p>
        </p:txBody>
      </p:sp>
    </p:spTree>
    <p:extLst>
      <p:ext uri="{BB962C8B-B14F-4D97-AF65-F5344CB8AC3E}">
        <p14:creationId xmlns:p14="http://schemas.microsoft.com/office/powerpoint/2010/main" val="658267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116798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1822800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2161612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57E0E3-1E85-44FC-B29F-432E1160271F}"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2737332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57E0E3-1E85-44FC-B29F-432E1160271F}" type="datetimeFigureOut">
              <a:rPr lang="en-US" smtClean="0"/>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90406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57E0E3-1E85-44FC-B29F-432E1160271F}" type="datetimeFigureOut">
              <a:rPr lang="en-US" smtClean="0"/>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357920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57E0E3-1E85-44FC-B29F-432E1160271F}" type="datetimeFigureOut">
              <a:rPr lang="en-US" smtClean="0"/>
              <a:t>3/14/2020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76416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57E0E3-1E85-44FC-B29F-432E1160271F}" type="datetimeFigureOut">
              <a:rPr lang="en-US" smtClean="0"/>
              <a:t>3/14/2020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4153206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7E0E3-1E85-44FC-B29F-432E1160271F}" type="datetimeFigureOut">
              <a:rPr lang="en-US" smtClean="0"/>
              <a:t>3/14/2020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142575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57E0E3-1E85-44FC-B29F-432E1160271F}" type="datetimeFigureOut">
              <a:rPr lang="en-US" smtClean="0"/>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2533902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57E0E3-1E85-44FC-B29F-432E1160271F}" type="datetimeFigureOut">
              <a:rPr lang="en-US" smtClean="0"/>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800A6-EEEC-4B27-8335-E9AC22CE31C1}" type="slidenum">
              <a:rPr lang="en-US" smtClean="0"/>
              <a:t>‹#›</a:t>
            </a:fld>
            <a:endParaRPr lang="en-US"/>
          </a:p>
        </p:txBody>
      </p:sp>
    </p:spTree>
    <p:extLst>
      <p:ext uri="{BB962C8B-B14F-4D97-AF65-F5344CB8AC3E}">
        <p14:creationId xmlns:p14="http://schemas.microsoft.com/office/powerpoint/2010/main" val="1212991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7E0E3-1E85-44FC-B29F-432E1160271F}" type="datetimeFigureOut">
              <a:rPr lang="en-US" smtClean="0"/>
              <a:t>3/14/2020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800A6-EEEC-4B27-8335-E9AC22CE31C1}" type="slidenum">
              <a:rPr lang="en-US" smtClean="0"/>
              <a:t>‹#›</a:t>
            </a:fld>
            <a:endParaRPr lang="en-US"/>
          </a:p>
        </p:txBody>
      </p:sp>
    </p:spTree>
    <p:extLst>
      <p:ext uri="{BB962C8B-B14F-4D97-AF65-F5344CB8AC3E}">
        <p14:creationId xmlns:p14="http://schemas.microsoft.com/office/powerpoint/2010/main" val="1296718932"/>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90600"/>
          </a:xfrm>
        </p:spPr>
        <p:txBody>
          <a:bodyPr>
            <a:noAutofit/>
          </a:bodyPr>
          <a:lstStyle/>
          <a:p>
            <a:pPr>
              <a:lnSpc>
                <a:spcPct val="115000"/>
              </a:lnSpc>
              <a:spcBef>
                <a:spcPts val="0"/>
              </a:spcBef>
            </a:pPr>
            <a:r>
              <a:rPr lang="en-US" sz="2800" b="1" dirty="0" smtClean="0"/>
              <a:t>Advanced Research </a:t>
            </a:r>
            <a:r>
              <a:rPr lang="en-US" sz="2800" b="1" dirty="0"/>
              <a:t>Methods </a:t>
            </a:r>
            <a:endParaRPr lang="en-US" sz="2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990600"/>
            <a:ext cx="9144000" cy="5867400"/>
          </a:xfrm>
        </p:spPr>
        <p:txBody>
          <a:bodyPr>
            <a:normAutofit lnSpcReduction="10000"/>
          </a:bodyPr>
          <a:lstStyle/>
          <a:p>
            <a:r>
              <a:rPr lang="en-US" sz="2800" b="1" dirty="0" smtClean="0">
                <a:solidFill>
                  <a:srgbClr val="FF0000"/>
                </a:solidFill>
              </a:rPr>
              <a:t>General Course </a:t>
            </a:r>
            <a:r>
              <a:rPr lang="en-US" sz="2800" b="1" dirty="0">
                <a:solidFill>
                  <a:srgbClr val="FF0000"/>
                </a:solidFill>
              </a:rPr>
              <a:t>Description: </a:t>
            </a:r>
            <a:endParaRPr lang="en-US" sz="2400" b="1" dirty="0">
              <a:solidFill>
                <a:schemeClr val="tx1"/>
              </a:solidFill>
            </a:endParaRPr>
          </a:p>
          <a:p>
            <a:pPr marL="342900" indent="-342900" algn="just">
              <a:buFont typeface="Wingdings" pitchFamily="2" charset="2"/>
              <a:buChar char="Ø"/>
            </a:pPr>
            <a:r>
              <a:rPr lang="en-US" sz="2400" b="1" dirty="0">
                <a:solidFill>
                  <a:schemeClr val="tx1"/>
                </a:solidFill>
                <a:latin typeface="Times New Roman" pitchFamily="18" charset="0"/>
                <a:cs typeface="Times New Roman" pitchFamily="18" charset="0"/>
              </a:rPr>
              <a:t>Definition of </a:t>
            </a:r>
            <a:r>
              <a:rPr lang="en-US" sz="2400" b="1" dirty="0" smtClean="0">
                <a:solidFill>
                  <a:schemeClr val="tx1"/>
                </a:solidFill>
                <a:latin typeface="Times New Roman" pitchFamily="18" charset="0"/>
                <a:cs typeface="Times New Roman" pitchFamily="18" charset="0"/>
              </a:rPr>
              <a:t>research</a:t>
            </a:r>
            <a:r>
              <a:rPr lang="en-US" sz="2400" b="1" dirty="0">
                <a:solidFill>
                  <a:schemeClr val="tx1"/>
                </a:solidFill>
                <a:latin typeface="Times New Roman" pitchFamily="18" charset="0"/>
                <a:cs typeface="Times New Roman" pitchFamily="18" charset="0"/>
              </a:rPr>
              <a:t>;</a:t>
            </a:r>
            <a:endParaRPr lang="en-US" sz="2400" b="1" dirty="0" smtClean="0">
              <a:solidFill>
                <a:schemeClr val="tx1"/>
              </a:solidFill>
              <a:latin typeface="Times New Roman" pitchFamily="18" charset="0"/>
              <a:cs typeface="Times New Roman" pitchFamily="18" charset="0"/>
            </a:endParaRPr>
          </a:p>
          <a:p>
            <a:pPr marL="342900" indent="-342900" algn="just">
              <a:buFont typeface="Wingdings" pitchFamily="2" charset="2"/>
              <a:buChar char="Ø"/>
            </a:pPr>
            <a:r>
              <a:rPr lang="en-US" sz="2400" b="1" dirty="0" smtClean="0">
                <a:solidFill>
                  <a:schemeClr val="tx1"/>
                </a:solidFill>
                <a:latin typeface="Times New Roman" pitchFamily="18" charset="0"/>
                <a:cs typeface="Times New Roman" pitchFamily="18" charset="0"/>
              </a:rPr>
              <a:t>Concept </a:t>
            </a:r>
            <a:r>
              <a:rPr lang="en-US" sz="2400" b="1" dirty="0">
                <a:solidFill>
                  <a:schemeClr val="tx1"/>
                </a:solidFill>
                <a:latin typeface="Times New Roman" pitchFamily="18" charset="0"/>
                <a:cs typeface="Times New Roman" pitchFamily="18" charset="0"/>
              </a:rPr>
              <a:t>of </a:t>
            </a:r>
            <a:r>
              <a:rPr lang="en-US" sz="2400" b="1" dirty="0" smtClean="0">
                <a:solidFill>
                  <a:schemeClr val="tx1"/>
                </a:solidFill>
                <a:latin typeface="Times New Roman" pitchFamily="18" charset="0"/>
                <a:cs typeface="Times New Roman" pitchFamily="18" charset="0"/>
              </a:rPr>
              <a:t>research;</a:t>
            </a:r>
          </a:p>
          <a:p>
            <a:pPr marL="342900" indent="-342900" algn="just">
              <a:buFont typeface="Wingdings" pitchFamily="2" charset="2"/>
              <a:buChar char="Ø"/>
            </a:pPr>
            <a:r>
              <a:rPr lang="en-GB" sz="2400" b="1" dirty="0" smtClean="0">
                <a:solidFill>
                  <a:srgbClr val="C00000"/>
                </a:solidFill>
              </a:rPr>
              <a:t>Basic </a:t>
            </a:r>
            <a:r>
              <a:rPr lang="en-GB" sz="2400" b="1" dirty="0">
                <a:solidFill>
                  <a:srgbClr val="C00000"/>
                </a:solidFill>
              </a:rPr>
              <a:t>concepts and definitions of natural resources management and sustainable  </a:t>
            </a:r>
            <a:r>
              <a:rPr lang="en-GB" sz="2400" b="1" dirty="0" smtClean="0">
                <a:solidFill>
                  <a:srgbClr val="C00000"/>
                </a:solidFill>
              </a:rPr>
              <a:t>development</a:t>
            </a:r>
            <a:endParaRPr lang="en-US" sz="2400" b="1" dirty="0">
              <a:solidFill>
                <a:srgbClr val="C00000"/>
              </a:solidFill>
            </a:endParaRPr>
          </a:p>
          <a:p>
            <a:pPr marL="800100" lvl="1" indent="-342900" algn="just">
              <a:buFont typeface="Wingdings" pitchFamily="2" charset="2"/>
              <a:buChar char="v"/>
            </a:pPr>
            <a:r>
              <a:rPr lang="en-GB" sz="2400" b="1" dirty="0" smtClean="0">
                <a:solidFill>
                  <a:srgbClr val="C00000"/>
                </a:solidFill>
              </a:rPr>
              <a:t>Classification </a:t>
            </a:r>
            <a:r>
              <a:rPr lang="en-GB" sz="2400" b="1" dirty="0">
                <a:solidFill>
                  <a:srgbClr val="C00000"/>
                </a:solidFill>
              </a:rPr>
              <a:t>of Natural </a:t>
            </a:r>
            <a:r>
              <a:rPr lang="en-GB" sz="2400" b="1" dirty="0" smtClean="0">
                <a:solidFill>
                  <a:srgbClr val="C00000"/>
                </a:solidFill>
              </a:rPr>
              <a:t>Resources</a:t>
            </a:r>
            <a:endParaRPr lang="en-US" sz="2400" b="1" dirty="0">
              <a:solidFill>
                <a:srgbClr val="C00000"/>
              </a:solidFill>
            </a:endParaRPr>
          </a:p>
          <a:p>
            <a:pPr marL="800100" lvl="1" indent="-342900" algn="just">
              <a:buFont typeface="Wingdings" pitchFamily="2" charset="2"/>
              <a:buChar char="v"/>
            </a:pPr>
            <a:r>
              <a:rPr lang="en-GB" sz="2400" b="1" dirty="0" smtClean="0">
                <a:solidFill>
                  <a:srgbClr val="C00000"/>
                </a:solidFill>
              </a:rPr>
              <a:t>Natural </a:t>
            </a:r>
            <a:r>
              <a:rPr lang="en-GB" sz="2400" b="1" dirty="0">
                <a:solidFill>
                  <a:srgbClr val="C00000"/>
                </a:solidFill>
              </a:rPr>
              <a:t>Resources </a:t>
            </a:r>
            <a:r>
              <a:rPr lang="en-GB" sz="2400" b="1" dirty="0" smtClean="0">
                <a:solidFill>
                  <a:srgbClr val="C00000"/>
                </a:solidFill>
              </a:rPr>
              <a:t>degradation</a:t>
            </a:r>
            <a:endParaRPr lang="en-US" sz="2400" b="1" dirty="0">
              <a:solidFill>
                <a:srgbClr val="C00000"/>
              </a:solidFill>
            </a:endParaRPr>
          </a:p>
          <a:p>
            <a:pPr marL="800100" lvl="1" indent="-342900" algn="just">
              <a:buFont typeface="Wingdings" pitchFamily="2" charset="2"/>
              <a:buChar char="v"/>
            </a:pPr>
            <a:r>
              <a:rPr lang="en-GB" sz="2400" b="1" dirty="0" smtClean="0">
                <a:solidFill>
                  <a:srgbClr val="C00000"/>
                </a:solidFill>
              </a:rPr>
              <a:t>Land </a:t>
            </a:r>
            <a:r>
              <a:rPr lang="en-GB" sz="2400" b="1" dirty="0">
                <a:solidFill>
                  <a:srgbClr val="C00000"/>
                </a:solidFill>
              </a:rPr>
              <a:t>(soil) Resources Degradation </a:t>
            </a:r>
            <a:endParaRPr lang="en-US" sz="2400" b="1" dirty="0">
              <a:solidFill>
                <a:srgbClr val="C00000"/>
              </a:solidFill>
            </a:endParaRPr>
          </a:p>
          <a:p>
            <a:pPr marL="800100" lvl="1" indent="-342900" algn="just">
              <a:buFont typeface="Wingdings" pitchFamily="2" charset="2"/>
              <a:buChar char="v"/>
            </a:pPr>
            <a:r>
              <a:rPr lang="en-GB" sz="2400" b="1" dirty="0" smtClean="0">
                <a:solidFill>
                  <a:srgbClr val="C00000"/>
                </a:solidFill>
              </a:rPr>
              <a:t>Forest </a:t>
            </a:r>
            <a:r>
              <a:rPr lang="en-GB" sz="2400" b="1" dirty="0">
                <a:solidFill>
                  <a:srgbClr val="C00000"/>
                </a:solidFill>
              </a:rPr>
              <a:t>resources </a:t>
            </a:r>
            <a:r>
              <a:rPr lang="en-GB" sz="2400" b="1" dirty="0" smtClean="0">
                <a:solidFill>
                  <a:srgbClr val="C00000"/>
                </a:solidFill>
              </a:rPr>
              <a:t>degradation</a:t>
            </a:r>
            <a:endParaRPr lang="en-US" sz="2400" b="1" dirty="0">
              <a:solidFill>
                <a:srgbClr val="C00000"/>
              </a:solidFill>
            </a:endParaRPr>
          </a:p>
          <a:p>
            <a:pPr marL="800100" lvl="1" indent="-342900" algn="just">
              <a:buFont typeface="Wingdings" pitchFamily="2" charset="2"/>
              <a:buChar char="v"/>
            </a:pPr>
            <a:r>
              <a:rPr lang="en-GB" sz="2400" b="1" dirty="0" smtClean="0">
                <a:solidFill>
                  <a:srgbClr val="C00000"/>
                </a:solidFill>
              </a:rPr>
              <a:t>Water </a:t>
            </a:r>
            <a:r>
              <a:rPr lang="en-GB" sz="2400" b="1" dirty="0">
                <a:solidFill>
                  <a:srgbClr val="C00000"/>
                </a:solidFill>
              </a:rPr>
              <a:t>resources </a:t>
            </a:r>
            <a:r>
              <a:rPr lang="en-GB" sz="2400" b="1" dirty="0" smtClean="0">
                <a:solidFill>
                  <a:srgbClr val="C00000"/>
                </a:solidFill>
              </a:rPr>
              <a:t>degradation</a:t>
            </a:r>
            <a:endParaRPr lang="en-US" sz="2400" b="1" dirty="0">
              <a:solidFill>
                <a:srgbClr val="C00000"/>
              </a:solidFill>
            </a:endParaRPr>
          </a:p>
          <a:p>
            <a:pPr marL="800100" lvl="1" indent="-342900" algn="just">
              <a:buFont typeface="Wingdings" pitchFamily="2" charset="2"/>
              <a:buChar char="v"/>
            </a:pPr>
            <a:r>
              <a:rPr lang="en-GB" sz="2400" b="1" dirty="0" smtClean="0">
                <a:solidFill>
                  <a:srgbClr val="C00000"/>
                </a:solidFill>
              </a:rPr>
              <a:t>Environmental degradation</a:t>
            </a:r>
            <a:endParaRPr lang="en-US" sz="2400" b="1" dirty="0">
              <a:solidFill>
                <a:srgbClr val="C00000"/>
              </a:solidFill>
            </a:endParaRPr>
          </a:p>
          <a:p>
            <a:pPr marL="800100" lvl="1" indent="-342900" algn="just">
              <a:buFont typeface="Wingdings" pitchFamily="2" charset="2"/>
              <a:buChar char="v"/>
            </a:pPr>
            <a:r>
              <a:rPr lang="en-GB" sz="2400" b="1" dirty="0" smtClean="0">
                <a:solidFill>
                  <a:srgbClr val="C00000"/>
                </a:solidFill>
              </a:rPr>
              <a:t>Sustainable </a:t>
            </a:r>
            <a:r>
              <a:rPr lang="en-GB" sz="2400" b="1" dirty="0">
                <a:solidFill>
                  <a:srgbClr val="C00000"/>
                </a:solidFill>
              </a:rPr>
              <a:t>natural resources management</a:t>
            </a:r>
            <a:endParaRPr lang="en-US" sz="2400" b="1" dirty="0">
              <a:solidFill>
                <a:srgbClr val="C00000"/>
              </a:solidFill>
            </a:endParaRPr>
          </a:p>
          <a:p>
            <a:pPr lvl="1" algn="just"/>
            <a:r>
              <a:rPr lang="en-GB" sz="2000" dirty="0" smtClean="0"/>
              <a:t> </a:t>
            </a:r>
            <a:endParaRPr lang="en-US" sz="2000" dirty="0"/>
          </a:p>
          <a:p>
            <a:pPr lvl="1" algn="just"/>
            <a:r>
              <a:rPr lang="en-GB" sz="2000" dirty="0"/>
              <a:t> </a:t>
            </a:r>
            <a:endParaRPr lang="en-US" sz="2000" dirty="0"/>
          </a:p>
          <a:p>
            <a:pPr marL="342900" indent="-342900" algn="just">
              <a:buFont typeface="Wingdings" pitchFamily="2" charset="2"/>
              <a:buChar char="Ø"/>
            </a:pPr>
            <a:endParaRPr lang="en-US" sz="2400" b="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69848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33400"/>
          </a:xfrm>
        </p:spPr>
        <p:txBody>
          <a:bodyPr>
            <a:normAutofit fontScale="90000"/>
          </a:bodyPr>
          <a:lstStyle/>
          <a:p>
            <a:r>
              <a:rPr lang="en-US" b="1" dirty="0" smtClean="0"/>
              <a:t>Conti. </a:t>
            </a:r>
            <a:endParaRPr lang="en-US" b="1" dirty="0"/>
          </a:p>
        </p:txBody>
      </p:sp>
      <p:sp>
        <p:nvSpPr>
          <p:cNvPr id="3" name="Subtitle 2"/>
          <p:cNvSpPr>
            <a:spLocks noGrp="1"/>
          </p:cNvSpPr>
          <p:nvPr>
            <p:ph type="subTitle" idx="1"/>
          </p:nvPr>
        </p:nvSpPr>
        <p:spPr>
          <a:xfrm>
            <a:off x="0" y="533400"/>
            <a:ext cx="9144000" cy="6324600"/>
          </a:xfrm>
        </p:spPr>
        <p:txBody>
          <a:bodyPr>
            <a:normAutofit/>
          </a:bodyPr>
          <a:lstStyle/>
          <a:p>
            <a:pPr algn="just"/>
            <a:r>
              <a:rPr lang="en-US" b="1" dirty="0">
                <a:solidFill>
                  <a:srgbClr val="FF0000"/>
                </a:solidFill>
              </a:rPr>
              <a:t>Clifford Woody: </a:t>
            </a:r>
            <a:r>
              <a:rPr lang="en-US" b="1" dirty="0">
                <a:solidFill>
                  <a:schemeClr val="tx1"/>
                </a:solidFill>
              </a:rPr>
              <a:t>“Research is a systematic effort to gain new knowledge.”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rgbClr val="FF0000"/>
                </a:solidFill>
              </a:rPr>
              <a:t>P.V</a:t>
            </a:r>
            <a:r>
              <a:rPr lang="en-US" b="1" dirty="0">
                <a:solidFill>
                  <a:srgbClr val="FF0000"/>
                </a:solidFill>
              </a:rPr>
              <a:t>. </a:t>
            </a:r>
            <a:r>
              <a:rPr lang="en-US" b="1" dirty="0" err="1">
                <a:solidFill>
                  <a:srgbClr val="FF0000"/>
                </a:solidFill>
              </a:rPr>
              <a:t>Younge</a:t>
            </a:r>
            <a:r>
              <a:rPr lang="en-US" b="1" dirty="0">
                <a:solidFill>
                  <a:srgbClr val="FF0000"/>
                </a:solidFill>
              </a:rPr>
              <a:t> : </a:t>
            </a:r>
            <a:r>
              <a:rPr lang="en-US" b="1" dirty="0" smtClean="0">
                <a:solidFill>
                  <a:schemeClr val="tx1"/>
                </a:solidFill>
              </a:rPr>
              <a:t>Scientific </a:t>
            </a:r>
            <a:r>
              <a:rPr lang="en-US" b="1" dirty="0">
                <a:solidFill>
                  <a:schemeClr val="tx1"/>
                </a:solidFill>
              </a:rPr>
              <a:t>research leads to progress in some field of </a:t>
            </a:r>
            <a:r>
              <a:rPr lang="en-US" b="1" dirty="0" smtClean="0">
                <a:solidFill>
                  <a:schemeClr val="tx1"/>
                </a:solidFill>
              </a:rPr>
              <a:t>life </a:t>
            </a:r>
            <a:r>
              <a:rPr lang="en-US" b="1" dirty="0" smtClean="0">
                <a:solidFill>
                  <a:srgbClr val="FF0000"/>
                </a:solidFill>
              </a:rPr>
              <a:t>to fined </a:t>
            </a:r>
            <a:r>
              <a:rPr lang="en-US" b="1" dirty="0" smtClean="0">
                <a:solidFill>
                  <a:srgbClr val="000099"/>
                </a:solidFill>
              </a:rPr>
              <a:t>new </a:t>
            </a:r>
            <a:r>
              <a:rPr lang="en-US" b="1" dirty="0">
                <a:solidFill>
                  <a:srgbClr val="000099"/>
                </a:solidFill>
              </a:rPr>
              <a:t>products</a:t>
            </a:r>
            <a:r>
              <a:rPr lang="en-US" b="1" dirty="0">
                <a:solidFill>
                  <a:schemeClr val="tx1"/>
                </a:solidFill>
              </a:rPr>
              <a:t>, new facts, </a:t>
            </a:r>
            <a:r>
              <a:rPr lang="en-US" b="1" dirty="0">
                <a:solidFill>
                  <a:srgbClr val="000099"/>
                </a:solidFill>
              </a:rPr>
              <a:t>new concepts </a:t>
            </a:r>
            <a:r>
              <a:rPr lang="en-US" b="1" dirty="0">
                <a:solidFill>
                  <a:schemeClr val="tx1"/>
                </a:solidFill>
              </a:rPr>
              <a:t>and new ways of doing things are being found due to ever-increasing significant research in the physical, the biological, the social and the psychological fields. </a:t>
            </a:r>
            <a:endParaRPr lang="en-US" dirty="0"/>
          </a:p>
        </p:txBody>
      </p:sp>
    </p:spTree>
    <p:extLst>
      <p:ext uri="{BB962C8B-B14F-4D97-AF65-F5344CB8AC3E}">
        <p14:creationId xmlns:p14="http://schemas.microsoft.com/office/powerpoint/2010/main" val="1854083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57200"/>
          </a:xfrm>
        </p:spPr>
        <p:txBody>
          <a:bodyPr>
            <a:normAutofit fontScale="90000"/>
          </a:bodyPr>
          <a:lstStyle/>
          <a:p>
            <a:r>
              <a:rPr lang="en-US" sz="3200" b="1" dirty="0"/>
              <a:t>Researches are </a:t>
            </a:r>
          </a:p>
        </p:txBody>
      </p:sp>
      <p:sp>
        <p:nvSpPr>
          <p:cNvPr id="3" name="Subtitle 2"/>
          <p:cNvSpPr>
            <a:spLocks noGrp="1"/>
          </p:cNvSpPr>
          <p:nvPr>
            <p:ph type="subTitle" idx="1"/>
          </p:nvPr>
        </p:nvSpPr>
        <p:spPr>
          <a:xfrm>
            <a:off x="0" y="457200"/>
            <a:ext cx="9144000" cy="6400800"/>
          </a:xfrm>
        </p:spPr>
        <p:txBody>
          <a:bodyPr>
            <a:normAutofit fontScale="92500" lnSpcReduction="20000"/>
          </a:bodyPr>
          <a:lstStyle/>
          <a:p>
            <a:pPr algn="just"/>
            <a:r>
              <a:rPr lang="en-US" b="1" dirty="0">
                <a:solidFill>
                  <a:schemeClr val="tx1"/>
                </a:solidFill>
              </a:rPr>
              <a:t>C</a:t>
            </a:r>
            <a:r>
              <a:rPr lang="en-US" b="1" dirty="0" smtClean="0">
                <a:solidFill>
                  <a:schemeClr val="tx1"/>
                </a:solidFill>
              </a:rPr>
              <a:t>onsidered </a:t>
            </a:r>
            <a:r>
              <a:rPr lang="en-US" b="1" dirty="0">
                <a:solidFill>
                  <a:schemeClr val="tx1"/>
                </a:solidFill>
              </a:rPr>
              <a:t>as a combination of those activities which are removed from day to day life and are pursued by those persons who are gifted in intellect and sincere in </a:t>
            </a:r>
            <a:r>
              <a:rPr lang="en-US" b="1" dirty="0" smtClean="0">
                <a:solidFill>
                  <a:schemeClr val="tx1"/>
                </a:solidFill>
              </a:rPr>
              <a:t>search </a:t>
            </a:r>
            <a:r>
              <a:rPr lang="en-US" b="1" dirty="0">
                <a:solidFill>
                  <a:schemeClr val="tx1"/>
                </a:solidFill>
              </a:rPr>
              <a:t>of knowledge. </a:t>
            </a:r>
          </a:p>
          <a:p>
            <a:pPr algn="just"/>
            <a:endParaRPr lang="en-US" b="1" dirty="0" smtClean="0">
              <a:solidFill>
                <a:schemeClr val="tx1"/>
              </a:solidFill>
            </a:endParaRPr>
          </a:p>
          <a:p>
            <a:pPr algn="just"/>
            <a:r>
              <a:rPr lang="en-US" b="1" dirty="0" smtClean="0">
                <a:solidFill>
                  <a:schemeClr val="tx1"/>
                </a:solidFill>
              </a:rPr>
              <a:t>But </a:t>
            </a:r>
            <a:r>
              <a:rPr lang="en-US" b="1" dirty="0">
                <a:solidFill>
                  <a:schemeClr val="tx1"/>
                </a:solidFill>
              </a:rPr>
              <a:t>it is not correct to say that the research is restricted to such type of persons, however, it is correct to say that major contribution of research comes from highly gifted and committed </a:t>
            </a:r>
            <a:r>
              <a:rPr lang="en-US" b="1" dirty="0" smtClean="0">
                <a:solidFill>
                  <a:schemeClr val="tx1"/>
                </a:solidFill>
              </a:rPr>
              <a:t>workers </a:t>
            </a:r>
          </a:p>
          <a:p>
            <a:pPr algn="just"/>
            <a:endParaRPr lang="en-US" b="1" dirty="0" smtClean="0">
              <a:solidFill>
                <a:schemeClr val="tx1"/>
              </a:solidFill>
            </a:endParaRPr>
          </a:p>
          <a:p>
            <a:pPr algn="just"/>
            <a:r>
              <a:rPr lang="en-US" b="1" dirty="0" smtClean="0">
                <a:solidFill>
                  <a:schemeClr val="tx1"/>
                </a:solidFill>
              </a:rPr>
              <a:t>Because it needs a comprehensive approach's through employing various discipline</a:t>
            </a:r>
          </a:p>
          <a:p>
            <a:pPr algn="just"/>
            <a:r>
              <a:rPr lang="en-US" b="1" dirty="0" smtClean="0">
                <a:solidFill>
                  <a:schemeClr val="tx1"/>
                </a:solidFill>
              </a:rPr>
              <a:t> </a:t>
            </a:r>
            <a:endParaRPr lang="en-US" b="1" dirty="0">
              <a:solidFill>
                <a:schemeClr val="tx1"/>
              </a:solidFill>
            </a:endParaRPr>
          </a:p>
          <a:p>
            <a:pPr algn="just"/>
            <a:r>
              <a:rPr lang="en-US" b="1" dirty="0" smtClean="0">
                <a:solidFill>
                  <a:schemeClr val="tx1"/>
                </a:solidFill>
              </a:rPr>
              <a:t>Thus </a:t>
            </a:r>
            <a:r>
              <a:rPr lang="en-US" b="1" dirty="0">
                <a:solidFill>
                  <a:schemeClr val="tx1"/>
                </a:solidFill>
              </a:rPr>
              <a:t>the research is not at all mysterious and is carried on by hundreds of thousands of average individuals. </a:t>
            </a:r>
          </a:p>
          <a:p>
            <a:pPr algn="just"/>
            <a:endParaRPr lang="en-US" dirty="0"/>
          </a:p>
          <a:p>
            <a:endParaRPr lang="en-US" dirty="0"/>
          </a:p>
        </p:txBody>
      </p:sp>
    </p:spTree>
    <p:extLst>
      <p:ext uri="{BB962C8B-B14F-4D97-AF65-F5344CB8AC3E}">
        <p14:creationId xmlns:p14="http://schemas.microsoft.com/office/powerpoint/2010/main" val="659059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4635"/>
            <a:ext cx="9144000" cy="491836"/>
          </a:xfrm>
        </p:spPr>
        <p:txBody>
          <a:bodyPr>
            <a:normAutofit fontScale="90000"/>
          </a:bodyPr>
          <a:lstStyle/>
          <a:p>
            <a:r>
              <a:rPr lang="en-US" sz="3600" b="1" dirty="0" smtClean="0"/>
              <a:t>Conti.</a:t>
            </a:r>
            <a:r>
              <a:rPr lang="en-US" dirty="0" smtClean="0"/>
              <a:t> </a:t>
            </a:r>
            <a:endParaRPr lang="en-US" dirty="0"/>
          </a:p>
        </p:txBody>
      </p:sp>
      <p:sp>
        <p:nvSpPr>
          <p:cNvPr id="3" name="Subtitle 2"/>
          <p:cNvSpPr>
            <a:spLocks noGrp="1"/>
          </p:cNvSpPr>
          <p:nvPr>
            <p:ph type="subTitle" idx="1"/>
          </p:nvPr>
        </p:nvSpPr>
        <p:spPr>
          <a:xfrm>
            <a:off x="0" y="533400"/>
            <a:ext cx="9144000" cy="6324600"/>
          </a:xfrm>
        </p:spPr>
        <p:txBody>
          <a:bodyPr>
            <a:normAutofit fontScale="70000" lnSpcReduction="20000"/>
          </a:bodyPr>
          <a:lstStyle/>
          <a:p>
            <a:pPr algn="just"/>
            <a:r>
              <a:rPr lang="en-US" sz="3300" b="1" dirty="0">
                <a:solidFill>
                  <a:srgbClr val="FF0000"/>
                </a:solidFill>
              </a:rPr>
              <a:t>Research</a:t>
            </a:r>
            <a:r>
              <a:rPr lang="en-US" sz="3300" dirty="0">
                <a:solidFill>
                  <a:srgbClr val="FF0000"/>
                </a:solidFill>
              </a:rPr>
              <a:t> </a:t>
            </a:r>
            <a:r>
              <a:rPr lang="en-US" sz="3300" b="1" dirty="0">
                <a:solidFill>
                  <a:schemeClr val="tx1"/>
                </a:solidFill>
              </a:rPr>
              <a:t>is also considered as the application of scientific method in solving the problems. </a:t>
            </a:r>
            <a:endParaRPr lang="en-US" sz="3300" b="1" dirty="0" smtClean="0">
              <a:solidFill>
                <a:schemeClr val="tx1"/>
              </a:solidFill>
            </a:endParaRPr>
          </a:p>
          <a:p>
            <a:pPr algn="just"/>
            <a:endParaRPr lang="en-US" sz="3300" b="1" dirty="0">
              <a:solidFill>
                <a:schemeClr val="tx1"/>
              </a:solidFill>
            </a:endParaRPr>
          </a:p>
          <a:p>
            <a:pPr algn="just"/>
            <a:r>
              <a:rPr lang="en-US" sz="3300" b="1" dirty="0" smtClean="0">
                <a:solidFill>
                  <a:schemeClr val="tx1"/>
                </a:solidFill>
              </a:rPr>
              <a:t>It </a:t>
            </a:r>
            <a:r>
              <a:rPr lang="en-US" sz="3300" b="1" dirty="0">
                <a:solidFill>
                  <a:schemeClr val="tx1"/>
                </a:solidFill>
              </a:rPr>
              <a:t>is a systematic, formal and intensive process of carrying on the scientific method of analysis.</a:t>
            </a:r>
          </a:p>
          <a:p>
            <a:pPr algn="just"/>
            <a:endParaRPr lang="en-US" sz="3300" b="1" dirty="0">
              <a:solidFill>
                <a:schemeClr val="tx1"/>
              </a:solidFill>
            </a:endParaRPr>
          </a:p>
          <a:p>
            <a:pPr algn="just"/>
            <a:r>
              <a:rPr lang="en-US" sz="3300" b="1" dirty="0">
                <a:solidFill>
                  <a:schemeClr val="tx1"/>
                </a:solidFill>
              </a:rPr>
              <a:t>There are many ways of obtaining knowledge. </a:t>
            </a:r>
            <a:endParaRPr lang="en-US" sz="3300" b="1" dirty="0" smtClean="0">
              <a:solidFill>
                <a:schemeClr val="tx1"/>
              </a:solidFill>
            </a:endParaRPr>
          </a:p>
          <a:p>
            <a:pPr algn="just"/>
            <a:endParaRPr lang="en-US" sz="3300" b="1" dirty="0">
              <a:solidFill>
                <a:schemeClr val="tx1"/>
              </a:solidFill>
            </a:endParaRPr>
          </a:p>
          <a:p>
            <a:pPr algn="just"/>
            <a:r>
              <a:rPr lang="en-US" sz="3300" b="1" dirty="0" smtClean="0">
                <a:solidFill>
                  <a:schemeClr val="tx1"/>
                </a:solidFill>
              </a:rPr>
              <a:t>They </a:t>
            </a:r>
            <a:r>
              <a:rPr lang="en-US" sz="3300" b="1" dirty="0">
                <a:solidFill>
                  <a:schemeClr val="tx1"/>
                </a:solidFill>
              </a:rPr>
              <a:t>are intuition, </a:t>
            </a:r>
            <a:r>
              <a:rPr lang="en-US" sz="3300" b="1" dirty="0" smtClean="0">
                <a:solidFill>
                  <a:schemeClr val="tx1"/>
                </a:solidFill>
              </a:rPr>
              <a:t>exposure, </a:t>
            </a:r>
            <a:r>
              <a:rPr lang="en-US" sz="3300" b="1" dirty="0">
                <a:solidFill>
                  <a:schemeClr val="tx1"/>
                </a:solidFill>
              </a:rPr>
              <a:t>and authority, logical manipulation of basic assumptions, informed guesses, observation, and reasoning by analogy. </a:t>
            </a:r>
            <a:endParaRPr lang="en-US" sz="3300" b="1" dirty="0" smtClean="0">
              <a:solidFill>
                <a:schemeClr val="tx1"/>
              </a:solidFill>
            </a:endParaRPr>
          </a:p>
          <a:p>
            <a:pPr algn="just"/>
            <a:endParaRPr lang="en-US" sz="3300" b="1" dirty="0" smtClean="0">
              <a:solidFill>
                <a:schemeClr val="tx1"/>
              </a:solidFill>
            </a:endParaRPr>
          </a:p>
          <a:p>
            <a:pPr algn="just"/>
            <a:r>
              <a:rPr lang="en-US" sz="3300" b="1" dirty="0" smtClean="0">
                <a:solidFill>
                  <a:schemeClr val="tx1"/>
                </a:solidFill>
              </a:rPr>
              <a:t>E.g.  Aquifer system can be compared to bank account</a:t>
            </a:r>
          </a:p>
          <a:p>
            <a:pPr algn="just"/>
            <a:r>
              <a:rPr lang="en-US" sz="3300" b="1" dirty="0" smtClean="0">
                <a:solidFill>
                  <a:schemeClr val="tx1"/>
                </a:solidFill>
              </a:rPr>
              <a:t>Groundwater in the aquifer is analogous to the many in the account</a:t>
            </a:r>
          </a:p>
          <a:p>
            <a:pPr algn="just"/>
            <a:endParaRPr lang="en-US" sz="3300" b="1" dirty="0">
              <a:solidFill>
                <a:schemeClr val="tx1"/>
              </a:solidFill>
            </a:endParaRPr>
          </a:p>
          <a:p>
            <a:pPr algn="just"/>
            <a:r>
              <a:rPr lang="en-US" sz="3300" b="1" dirty="0" smtClean="0">
                <a:solidFill>
                  <a:schemeClr val="tx1"/>
                </a:solidFill>
              </a:rPr>
              <a:t>One </a:t>
            </a:r>
            <a:r>
              <a:rPr lang="en-US" sz="3300" b="1" dirty="0">
                <a:solidFill>
                  <a:schemeClr val="tx1"/>
                </a:solidFill>
              </a:rPr>
              <a:t>of the branches of research known as empirical research is highly goal-oriented technique.</a:t>
            </a:r>
          </a:p>
          <a:p>
            <a:endParaRPr lang="en-US" dirty="0"/>
          </a:p>
        </p:txBody>
      </p:sp>
    </p:spTree>
    <p:extLst>
      <p:ext uri="{BB962C8B-B14F-4D97-AF65-F5344CB8AC3E}">
        <p14:creationId xmlns:p14="http://schemas.microsoft.com/office/powerpoint/2010/main" val="347665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33400"/>
          </a:xfrm>
        </p:spPr>
        <p:txBody>
          <a:bodyPr>
            <a:noAutofit/>
          </a:bodyPr>
          <a:lstStyle/>
          <a:p>
            <a:r>
              <a:rPr lang="en-US" sz="3200" b="1" dirty="0"/>
              <a:t>Purpose of Research</a:t>
            </a:r>
          </a:p>
        </p:txBody>
      </p:sp>
      <p:sp>
        <p:nvSpPr>
          <p:cNvPr id="3" name="Subtitle 2"/>
          <p:cNvSpPr>
            <a:spLocks noGrp="1"/>
          </p:cNvSpPr>
          <p:nvPr>
            <p:ph type="subTitle" idx="1"/>
          </p:nvPr>
        </p:nvSpPr>
        <p:spPr>
          <a:xfrm>
            <a:off x="0" y="533400"/>
            <a:ext cx="9144000" cy="6324600"/>
          </a:xfrm>
        </p:spPr>
        <p:txBody>
          <a:bodyPr>
            <a:normAutofit fontScale="70000" lnSpcReduction="20000"/>
          </a:bodyPr>
          <a:lstStyle/>
          <a:p>
            <a:pPr algn="just"/>
            <a:r>
              <a:rPr lang="en-US" b="1" dirty="0" smtClean="0">
                <a:solidFill>
                  <a:schemeClr val="tx1"/>
                </a:solidFill>
              </a:rPr>
              <a:t>The </a:t>
            </a:r>
            <a:r>
              <a:rPr lang="en-US" b="1" dirty="0">
                <a:solidFill>
                  <a:schemeClr val="tx1"/>
                </a:solidFill>
              </a:rPr>
              <a:t>purpose of research is to discover answers to questions through the application of scientific procedure.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The </a:t>
            </a:r>
            <a:r>
              <a:rPr lang="en-US" b="1" dirty="0">
                <a:solidFill>
                  <a:schemeClr val="tx1"/>
                </a:solidFill>
              </a:rPr>
              <a:t>main aim of research is to find out the truth which is hidden and which has not been discovered as yet. Though each research study has its own specific purpose, some general objectives of research below: </a:t>
            </a:r>
            <a:endParaRPr lang="en-US" b="1" dirty="0" smtClean="0">
              <a:solidFill>
                <a:schemeClr val="tx1"/>
              </a:solidFill>
            </a:endParaRPr>
          </a:p>
          <a:p>
            <a:pPr algn="just"/>
            <a:endParaRPr lang="en-US" b="1" dirty="0">
              <a:solidFill>
                <a:schemeClr val="tx1"/>
              </a:solidFill>
            </a:endParaRPr>
          </a:p>
          <a:p>
            <a:pPr marL="457200" indent="-457200" algn="just">
              <a:buFont typeface="Wingdings" panose="05000000000000000000" pitchFamily="2" charset="2"/>
              <a:buChar char="Ø"/>
            </a:pPr>
            <a:r>
              <a:rPr lang="en-US" b="1" dirty="0" smtClean="0">
                <a:solidFill>
                  <a:schemeClr val="tx1"/>
                </a:solidFill>
              </a:rPr>
              <a:t>To </a:t>
            </a:r>
            <a:r>
              <a:rPr lang="en-US" b="1" dirty="0">
                <a:solidFill>
                  <a:schemeClr val="tx1"/>
                </a:solidFill>
              </a:rPr>
              <a:t>gain familiarity with a phenomenon or to achieve new insights into it. (Studies with this object in view are termed as exploratory or formative research studies). </a:t>
            </a:r>
            <a:endParaRPr lang="en-US" b="1" dirty="0" smtClean="0">
              <a:solidFill>
                <a:schemeClr val="tx1"/>
              </a:solidFill>
            </a:endParaRPr>
          </a:p>
          <a:p>
            <a:pPr marL="457200" indent="-457200" algn="just">
              <a:buFont typeface="Wingdings" panose="05000000000000000000" pitchFamily="2" charset="2"/>
              <a:buChar char="Ø"/>
            </a:pP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To </a:t>
            </a:r>
            <a:r>
              <a:rPr lang="en-US" b="1" dirty="0">
                <a:solidFill>
                  <a:schemeClr val="tx1"/>
                </a:solidFill>
              </a:rPr>
              <a:t>portray accurately the characteristics of a particular individual, situation or a group</a:t>
            </a:r>
            <a:r>
              <a:rPr lang="en-US" b="1" dirty="0" smtClean="0">
                <a:solidFill>
                  <a:schemeClr val="tx1"/>
                </a:solidFill>
              </a:rPr>
              <a:t>. (</a:t>
            </a:r>
            <a:r>
              <a:rPr lang="en-US" b="1" dirty="0">
                <a:solidFill>
                  <a:schemeClr val="tx1"/>
                </a:solidFill>
              </a:rPr>
              <a:t>Studies with this object in view are known as descriptive research studies). </a:t>
            </a:r>
            <a:endParaRPr lang="en-US" b="1" dirty="0" smtClean="0">
              <a:solidFill>
                <a:schemeClr val="tx1"/>
              </a:solidFill>
            </a:endParaRPr>
          </a:p>
          <a:p>
            <a:pPr marL="457200" indent="-457200" algn="just">
              <a:buFont typeface="Wingdings" panose="05000000000000000000" pitchFamily="2" charset="2"/>
              <a:buChar char="Ø"/>
            </a:pP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To </a:t>
            </a:r>
            <a:r>
              <a:rPr lang="en-US" b="1" dirty="0">
                <a:solidFill>
                  <a:schemeClr val="tx1"/>
                </a:solidFill>
              </a:rPr>
              <a:t>determine the frequency with which something occurs or with which it is associated with something else.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To </a:t>
            </a:r>
            <a:r>
              <a:rPr lang="en-US" b="1" dirty="0">
                <a:solidFill>
                  <a:schemeClr val="tx1"/>
                </a:solidFill>
              </a:rPr>
              <a:t>test a hypothesis of a causal relationship between variables. </a:t>
            </a:r>
            <a:r>
              <a:rPr lang="en-US" b="1" dirty="0" smtClean="0">
                <a:solidFill>
                  <a:schemeClr val="tx1"/>
                </a:solidFill>
              </a:rPr>
              <a:t>e.g. relation between groundwater-climate and human impacts</a:t>
            </a:r>
            <a:endParaRPr lang="en-US" b="1" dirty="0">
              <a:solidFill>
                <a:schemeClr val="tx1"/>
              </a:solidFill>
            </a:endParaRPr>
          </a:p>
          <a:p>
            <a:endParaRPr lang="en-US" dirty="0"/>
          </a:p>
          <a:p>
            <a:pPr algn="just"/>
            <a:endParaRPr lang="en-US" dirty="0"/>
          </a:p>
          <a:p>
            <a:pPr algn="just"/>
            <a:endParaRPr lang="en-US" dirty="0" smtClean="0"/>
          </a:p>
          <a:p>
            <a:pPr algn="just"/>
            <a:endParaRPr lang="en-US" dirty="0"/>
          </a:p>
          <a:p>
            <a:endParaRPr lang="en-US" dirty="0"/>
          </a:p>
        </p:txBody>
      </p:sp>
    </p:spTree>
    <p:extLst>
      <p:ext uri="{BB962C8B-B14F-4D97-AF65-F5344CB8AC3E}">
        <p14:creationId xmlns:p14="http://schemas.microsoft.com/office/powerpoint/2010/main" val="1178393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57199"/>
          </a:xfrm>
        </p:spPr>
        <p:txBody>
          <a:bodyPr>
            <a:normAutofit fontScale="90000"/>
          </a:bodyPr>
          <a:lstStyle/>
          <a:p>
            <a:r>
              <a:rPr lang="en-US" sz="3200" b="1" dirty="0"/>
              <a:t>Characteristics of Research</a:t>
            </a:r>
            <a:endParaRPr lang="en-US" sz="3200" dirty="0"/>
          </a:p>
        </p:txBody>
      </p:sp>
      <p:sp>
        <p:nvSpPr>
          <p:cNvPr id="3" name="Subtitle 2"/>
          <p:cNvSpPr>
            <a:spLocks noGrp="1"/>
          </p:cNvSpPr>
          <p:nvPr>
            <p:ph type="subTitle" idx="1"/>
          </p:nvPr>
        </p:nvSpPr>
        <p:spPr>
          <a:xfrm>
            <a:off x="0" y="609600"/>
            <a:ext cx="9144000" cy="6248400"/>
          </a:xfrm>
        </p:spPr>
        <p:txBody>
          <a:bodyPr>
            <a:normAutofit/>
          </a:bodyPr>
          <a:lstStyle/>
          <a:p>
            <a:pPr algn="just"/>
            <a:r>
              <a:rPr lang="en-US" b="1" dirty="0" smtClean="0">
                <a:solidFill>
                  <a:schemeClr val="tx1"/>
                </a:solidFill>
              </a:rPr>
              <a:t>Research has its own characteristics: </a:t>
            </a:r>
          </a:p>
          <a:p>
            <a:pPr marL="457200" indent="-457200" algn="just">
              <a:buFont typeface="Wingdings" panose="05000000000000000000" pitchFamily="2" charset="2"/>
              <a:buChar char="Ø"/>
            </a:pPr>
            <a:r>
              <a:rPr lang="en-US" b="1" dirty="0" smtClean="0">
                <a:solidFill>
                  <a:schemeClr val="tx1"/>
                </a:solidFill>
              </a:rPr>
              <a:t>Research </a:t>
            </a:r>
            <a:r>
              <a:rPr lang="en-US" b="1" dirty="0">
                <a:solidFill>
                  <a:schemeClr val="tx1"/>
                </a:solidFill>
              </a:rPr>
              <a:t>is directed toward the solution of a problem.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Research </a:t>
            </a:r>
            <a:r>
              <a:rPr lang="en-US" b="1" dirty="0">
                <a:solidFill>
                  <a:schemeClr val="tx1"/>
                </a:solidFill>
              </a:rPr>
              <a:t>requires expertise.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Research </a:t>
            </a:r>
            <a:r>
              <a:rPr lang="en-US" b="1" dirty="0">
                <a:solidFill>
                  <a:schemeClr val="tx1"/>
                </a:solidFill>
              </a:rPr>
              <a:t>emphasizes the development of generalizations, principles, or theories that will be helpful in predicting future occurrences.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Research </a:t>
            </a:r>
            <a:r>
              <a:rPr lang="en-US" b="1" dirty="0">
                <a:solidFill>
                  <a:schemeClr val="tx1"/>
                </a:solidFill>
              </a:rPr>
              <a:t>is based upon observable experience or empirical evidences.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Research </a:t>
            </a:r>
            <a:r>
              <a:rPr lang="en-US" b="1" dirty="0">
                <a:solidFill>
                  <a:schemeClr val="tx1"/>
                </a:solidFill>
              </a:rPr>
              <a:t>demands accurate observation and description. </a:t>
            </a:r>
          </a:p>
          <a:p>
            <a:pPr algn="just"/>
            <a:endParaRPr lang="en-US" dirty="0"/>
          </a:p>
        </p:txBody>
      </p:sp>
    </p:spTree>
    <p:extLst>
      <p:ext uri="{BB962C8B-B14F-4D97-AF65-F5344CB8AC3E}">
        <p14:creationId xmlns:p14="http://schemas.microsoft.com/office/powerpoint/2010/main" val="4048067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33400"/>
          </a:xfrm>
        </p:spPr>
        <p:txBody>
          <a:bodyPr>
            <a:normAutofit/>
          </a:bodyPr>
          <a:lstStyle/>
          <a:p>
            <a:r>
              <a:rPr lang="en-US" sz="2800" b="1" dirty="0" smtClean="0"/>
              <a:t>Research</a:t>
            </a:r>
            <a:endParaRPr lang="en-US" sz="2800" b="1" dirty="0"/>
          </a:p>
        </p:txBody>
      </p:sp>
      <p:sp>
        <p:nvSpPr>
          <p:cNvPr id="3" name="Subtitle 2"/>
          <p:cNvSpPr>
            <a:spLocks noGrp="1"/>
          </p:cNvSpPr>
          <p:nvPr>
            <p:ph type="subTitle" idx="1"/>
          </p:nvPr>
        </p:nvSpPr>
        <p:spPr>
          <a:xfrm>
            <a:off x="0" y="457200"/>
            <a:ext cx="9144000" cy="6400800"/>
          </a:xfrm>
        </p:spPr>
        <p:txBody>
          <a:bodyPr>
            <a:normAutofit/>
          </a:bodyPr>
          <a:lstStyle/>
          <a:p>
            <a:pPr marL="457200" indent="-457200" algn="just">
              <a:buFont typeface="Wingdings" panose="05000000000000000000" pitchFamily="2" charset="2"/>
              <a:buChar char="Ø"/>
            </a:pPr>
            <a:r>
              <a:rPr lang="en-US" b="1" dirty="0" smtClean="0">
                <a:solidFill>
                  <a:schemeClr val="tx1"/>
                </a:solidFill>
              </a:rPr>
              <a:t>involves </a:t>
            </a:r>
            <a:r>
              <a:rPr lang="en-US" b="1" dirty="0">
                <a:solidFill>
                  <a:schemeClr val="tx1"/>
                </a:solidFill>
              </a:rPr>
              <a:t>gathering new data from primary or first-hand sources or </a:t>
            </a:r>
            <a:endParaRPr lang="en-US" b="1" dirty="0" smtClean="0">
              <a:solidFill>
                <a:schemeClr val="tx1"/>
              </a:solidFill>
            </a:endParaRPr>
          </a:p>
          <a:p>
            <a:pPr algn="just"/>
            <a:r>
              <a:rPr lang="en-US" b="1" dirty="0">
                <a:solidFill>
                  <a:schemeClr val="tx1"/>
                </a:solidFill>
              </a:rPr>
              <a:t> </a:t>
            </a:r>
            <a:r>
              <a:rPr lang="en-US" b="1" dirty="0" smtClean="0">
                <a:solidFill>
                  <a:schemeClr val="tx1"/>
                </a:solidFill>
              </a:rPr>
              <a:t>             using </a:t>
            </a:r>
            <a:r>
              <a:rPr lang="en-US" b="1" dirty="0">
                <a:solidFill>
                  <a:schemeClr val="tx1"/>
                </a:solidFill>
              </a:rPr>
              <a:t>existing data for a new purpose.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is </a:t>
            </a:r>
            <a:r>
              <a:rPr lang="en-US" b="1" dirty="0">
                <a:solidFill>
                  <a:schemeClr val="tx1"/>
                </a:solidFill>
              </a:rPr>
              <a:t>characterized by carefully designed procedures that apply rigorous analysis.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involves </a:t>
            </a:r>
            <a:r>
              <a:rPr lang="en-US" b="1" dirty="0">
                <a:solidFill>
                  <a:schemeClr val="tx1"/>
                </a:solidFill>
              </a:rPr>
              <a:t>the quest for answers to un-solved problems.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strives </a:t>
            </a:r>
            <a:r>
              <a:rPr lang="en-US" b="1" dirty="0">
                <a:solidFill>
                  <a:schemeClr val="tx1"/>
                </a:solidFill>
              </a:rPr>
              <a:t>to be objective and logical, applying every possible test to validate the procedures employed the data collected and the conclusions reached.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is needs carefully </a:t>
            </a:r>
            <a:r>
              <a:rPr lang="en-US" b="1" dirty="0">
                <a:solidFill>
                  <a:schemeClr val="tx1"/>
                </a:solidFill>
              </a:rPr>
              <a:t>recorded and </a:t>
            </a:r>
            <a:r>
              <a:rPr lang="en-US" b="1" dirty="0" smtClean="0">
                <a:solidFill>
                  <a:schemeClr val="tx1"/>
                </a:solidFill>
              </a:rPr>
              <a:t>collected data. </a:t>
            </a:r>
          </a:p>
        </p:txBody>
      </p:sp>
    </p:spTree>
    <p:extLst>
      <p:ext uri="{BB962C8B-B14F-4D97-AF65-F5344CB8AC3E}">
        <p14:creationId xmlns:p14="http://schemas.microsoft.com/office/powerpoint/2010/main" val="590766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709"/>
            <a:ext cx="9144000" cy="484909"/>
          </a:xfrm>
        </p:spPr>
        <p:txBody>
          <a:bodyPr>
            <a:normAutofit fontScale="90000"/>
          </a:bodyPr>
          <a:lstStyle/>
          <a:p>
            <a:r>
              <a:rPr lang="en-US" sz="3100" dirty="0" smtClean="0"/>
              <a:t/>
            </a:r>
            <a:br>
              <a:rPr lang="en-US" sz="3100" dirty="0" smtClean="0"/>
            </a:br>
            <a:r>
              <a:rPr lang="en-US" sz="3100" b="1" dirty="0" smtClean="0"/>
              <a:t>Research steps</a:t>
            </a:r>
            <a:r>
              <a:rPr lang="en-US" sz="3100" b="1" dirty="0"/>
              <a:t/>
            </a:r>
            <a:br>
              <a:rPr lang="en-US" sz="3100" b="1" dirty="0"/>
            </a:br>
            <a:endParaRPr lang="en-US" b="1" dirty="0"/>
          </a:p>
        </p:txBody>
      </p:sp>
      <p:sp>
        <p:nvSpPr>
          <p:cNvPr id="3" name="Subtitle 2"/>
          <p:cNvSpPr>
            <a:spLocks noGrp="1"/>
          </p:cNvSpPr>
          <p:nvPr>
            <p:ph type="subTitle" idx="1"/>
          </p:nvPr>
        </p:nvSpPr>
        <p:spPr>
          <a:xfrm>
            <a:off x="0" y="381000"/>
            <a:ext cx="9144000" cy="6477000"/>
          </a:xfrm>
        </p:spPr>
        <p:txBody>
          <a:bodyPr>
            <a:normAutofit/>
          </a:bodyPr>
          <a:lstStyle/>
          <a:p>
            <a:pPr algn="just"/>
            <a:r>
              <a:rPr lang="en-US" sz="3000" b="1" dirty="0" smtClean="0">
                <a:solidFill>
                  <a:schemeClr val="tx1"/>
                </a:solidFill>
              </a:rPr>
              <a:t>Research </a:t>
            </a:r>
            <a:r>
              <a:rPr lang="en-US" sz="3000" b="1" dirty="0">
                <a:solidFill>
                  <a:schemeClr val="tx1"/>
                </a:solidFill>
              </a:rPr>
              <a:t>process consists of series of actions </a:t>
            </a:r>
            <a:r>
              <a:rPr lang="en-US" sz="3000" b="1" dirty="0" smtClean="0">
                <a:solidFill>
                  <a:schemeClr val="tx1"/>
                </a:solidFill>
              </a:rPr>
              <a:t>or robust </a:t>
            </a:r>
            <a:r>
              <a:rPr lang="en-US" sz="3000" b="1" dirty="0">
                <a:solidFill>
                  <a:schemeClr val="tx1"/>
                </a:solidFill>
              </a:rPr>
              <a:t>steps </a:t>
            </a:r>
            <a:endParaRPr lang="en-US" sz="3000" b="1" dirty="0" smtClean="0">
              <a:solidFill>
                <a:schemeClr val="tx1"/>
              </a:solidFill>
            </a:endParaRPr>
          </a:p>
          <a:p>
            <a:pPr algn="just"/>
            <a:r>
              <a:rPr lang="en-US" sz="3000" b="1" dirty="0" smtClean="0">
                <a:solidFill>
                  <a:schemeClr val="tx1"/>
                </a:solidFill>
              </a:rPr>
              <a:t>These </a:t>
            </a:r>
            <a:r>
              <a:rPr lang="en-US" sz="3000" b="1" dirty="0">
                <a:solidFill>
                  <a:schemeClr val="tx1"/>
                </a:solidFill>
              </a:rPr>
              <a:t>actions or steps </a:t>
            </a:r>
            <a:r>
              <a:rPr lang="en-US" sz="3000" b="1" dirty="0" smtClean="0">
                <a:solidFill>
                  <a:schemeClr val="tx1"/>
                </a:solidFill>
              </a:rPr>
              <a:t>are:</a:t>
            </a:r>
            <a:endParaRPr lang="en-US" sz="3000" b="1" dirty="0">
              <a:solidFill>
                <a:schemeClr val="tx1"/>
              </a:solidFill>
            </a:endParaRPr>
          </a:p>
          <a:p>
            <a:pPr marL="514350" indent="-514350" algn="just">
              <a:buAutoNum type="arabicPeriod"/>
            </a:pPr>
            <a:r>
              <a:rPr lang="en-US" sz="3000" b="1" dirty="0" smtClean="0">
                <a:solidFill>
                  <a:srgbClr val="FF0000"/>
                </a:solidFill>
              </a:rPr>
              <a:t>Formulating </a:t>
            </a:r>
            <a:r>
              <a:rPr lang="en-US" sz="3000" b="1" dirty="0">
                <a:solidFill>
                  <a:srgbClr val="FF0000"/>
                </a:solidFill>
              </a:rPr>
              <a:t>the Research Problem </a:t>
            </a:r>
            <a:endParaRPr lang="en-US" sz="3000" b="1" dirty="0" smtClean="0">
              <a:solidFill>
                <a:srgbClr val="FF0000"/>
              </a:solidFill>
            </a:endParaRPr>
          </a:p>
          <a:p>
            <a:pPr algn="just"/>
            <a:endParaRPr lang="en-US" sz="3000" b="1" dirty="0">
              <a:solidFill>
                <a:schemeClr val="tx1"/>
              </a:solidFill>
            </a:endParaRPr>
          </a:p>
          <a:p>
            <a:pPr algn="just"/>
            <a:r>
              <a:rPr lang="en-US" sz="2800" b="1" dirty="0">
                <a:solidFill>
                  <a:schemeClr val="tx1"/>
                </a:solidFill>
              </a:rPr>
              <a:t>At the very outset, the researcher must decide the general area of interest or aspect of a subject matter that he would like to inquire into and then research problem should be formulated. </a:t>
            </a:r>
          </a:p>
          <a:p>
            <a:pPr algn="just"/>
            <a:endParaRPr lang="en-US" sz="2800" b="1" dirty="0">
              <a:solidFill>
                <a:schemeClr val="tx1"/>
              </a:solidFill>
            </a:endParaRPr>
          </a:p>
          <a:p>
            <a:pPr algn="just"/>
            <a:r>
              <a:rPr lang="en-US" sz="2800" b="1" dirty="0">
                <a:solidFill>
                  <a:schemeClr val="tx1"/>
                </a:solidFill>
              </a:rPr>
              <a:t>Usually, begins with problem observations followed by Identification of topics relevant to the observed problems</a:t>
            </a:r>
          </a:p>
          <a:p>
            <a:pPr algn="just"/>
            <a:endParaRPr lang="en-US" dirty="0"/>
          </a:p>
          <a:p>
            <a:endParaRPr lang="en-US" dirty="0"/>
          </a:p>
        </p:txBody>
      </p:sp>
    </p:spTree>
    <p:extLst>
      <p:ext uri="{BB962C8B-B14F-4D97-AF65-F5344CB8AC3E}">
        <p14:creationId xmlns:p14="http://schemas.microsoft.com/office/powerpoint/2010/main" val="9169342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855"/>
            <a:ext cx="9144000" cy="519545"/>
          </a:xfrm>
        </p:spPr>
        <p:txBody>
          <a:bodyPr>
            <a:normAutofit fontScale="90000"/>
          </a:bodyPr>
          <a:lstStyle/>
          <a:p>
            <a:r>
              <a:rPr lang="en-US" sz="3600" b="1" dirty="0" smtClean="0"/>
              <a:t>Problems</a:t>
            </a:r>
            <a:r>
              <a:rPr lang="en-US" dirty="0" smtClean="0"/>
              <a:t> </a:t>
            </a:r>
            <a:endParaRPr lang="en-US" dirty="0"/>
          </a:p>
        </p:txBody>
      </p:sp>
      <p:sp>
        <p:nvSpPr>
          <p:cNvPr id="3" name="Subtitle 2"/>
          <p:cNvSpPr>
            <a:spLocks noGrp="1"/>
          </p:cNvSpPr>
          <p:nvPr>
            <p:ph type="subTitle" idx="1"/>
          </p:nvPr>
        </p:nvSpPr>
        <p:spPr>
          <a:xfrm>
            <a:off x="0" y="457200"/>
            <a:ext cx="9144000" cy="6400800"/>
          </a:xfrm>
        </p:spPr>
        <p:txBody>
          <a:bodyPr>
            <a:normAutofit fontScale="70000" lnSpcReduction="20000"/>
          </a:bodyPr>
          <a:lstStyle/>
          <a:p>
            <a:pPr algn="just"/>
            <a:r>
              <a:rPr lang="en-US" b="1" dirty="0">
                <a:solidFill>
                  <a:schemeClr val="tx1"/>
                </a:solidFill>
              </a:rPr>
              <a:t>The problems lie everywhere around us.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They </a:t>
            </a:r>
            <a:r>
              <a:rPr lang="en-US" b="1" dirty="0">
                <a:solidFill>
                  <a:schemeClr val="tx1"/>
                </a:solidFill>
              </a:rPr>
              <a:t>even lie at our door step and in our backyards. Human nature is so complicated, that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A </a:t>
            </a:r>
            <a:r>
              <a:rPr lang="en-US" b="1" dirty="0">
                <a:solidFill>
                  <a:schemeClr val="tx1"/>
                </a:solidFill>
              </a:rPr>
              <a:t>problem solved for one individual may still exist for another individual,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A problem </a:t>
            </a:r>
            <a:r>
              <a:rPr lang="en-US" b="1" dirty="0">
                <a:solidFill>
                  <a:schemeClr val="tx1"/>
                </a:solidFill>
              </a:rPr>
              <a:t>solved for one class/ school/teacher/ situation/ system/time etc., still remains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A </a:t>
            </a:r>
            <a:r>
              <a:rPr lang="en-US" b="1" dirty="0">
                <a:solidFill>
                  <a:schemeClr val="tx1"/>
                </a:solidFill>
              </a:rPr>
              <a:t>problem solved for the time being may reappear with a lapse of time.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We </a:t>
            </a:r>
            <a:r>
              <a:rPr lang="en-US" b="1" dirty="0">
                <a:solidFill>
                  <a:schemeClr val="tx1"/>
                </a:solidFill>
              </a:rPr>
              <a:t>become habitual of living in the age of problems i.e. we are so much surrounded by the problem that we suffers from ,”problem blindness”.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But </a:t>
            </a:r>
            <a:r>
              <a:rPr lang="en-US" b="1" dirty="0">
                <a:solidFill>
                  <a:schemeClr val="tx1"/>
                </a:solidFill>
              </a:rPr>
              <a:t>in order to solve the problem or making research we need to </a:t>
            </a:r>
            <a:r>
              <a:rPr lang="en-US" b="1" dirty="0" smtClean="0">
                <a:solidFill>
                  <a:srgbClr val="FF0000"/>
                </a:solidFill>
              </a:rPr>
              <a:t>demarcate</a:t>
            </a:r>
            <a:r>
              <a:rPr lang="en-US" b="1" dirty="0" smtClean="0">
                <a:solidFill>
                  <a:schemeClr val="tx1"/>
                </a:solidFill>
              </a:rPr>
              <a:t> </a:t>
            </a:r>
            <a:r>
              <a:rPr lang="en-US" b="1" dirty="0">
                <a:solidFill>
                  <a:schemeClr val="tx1"/>
                </a:solidFill>
              </a:rPr>
              <a:t>the problem. </a:t>
            </a:r>
            <a:endParaRPr lang="en-US" b="1" dirty="0" smtClean="0">
              <a:solidFill>
                <a:schemeClr val="tx1"/>
              </a:solidFill>
            </a:endParaRPr>
          </a:p>
        </p:txBody>
      </p:sp>
    </p:spTree>
    <p:extLst>
      <p:ext uri="{BB962C8B-B14F-4D97-AF65-F5344CB8AC3E}">
        <p14:creationId xmlns:p14="http://schemas.microsoft.com/office/powerpoint/2010/main" val="4282296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855"/>
            <a:ext cx="9144000" cy="552450"/>
          </a:xfrm>
        </p:spPr>
        <p:txBody>
          <a:bodyPr>
            <a:normAutofit/>
          </a:bodyPr>
          <a:lstStyle/>
          <a:p>
            <a:r>
              <a:rPr lang="en-US" sz="2800" b="1" dirty="0" smtClean="0"/>
              <a:t>Selection of problems</a:t>
            </a:r>
            <a:endParaRPr lang="en-US" sz="2800" b="1" dirty="0"/>
          </a:p>
        </p:txBody>
      </p:sp>
      <p:sp>
        <p:nvSpPr>
          <p:cNvPr id="3" name="Subtitle 2"/>
          <p:cNvSpPr>
            <a:spLocks noGrp="1"/>
          </p:cNvSpPr>
          <p:nvPr>
            <p:ph type="subTitle" idx="1"/>
          </p:nvPr>
        </p:nvSpPr>
        <p:spPr>
          <a:xfrm>
            <a:off x="0" y="533400"/>
            <a:ext cx="9144000" cy="6324600"/>
          </a:xfrm>
        </p:spPr>
        <p:txBody>
          <a:bodyPr>
            <a:normAutofit fontScale="70000" lnSpcReduction="20000"/>
          </a:bodyPr>
          <a:lstStyle/>
          <a:p>
            <a:pPr algn="just"/>
            <a:r>
              <a:rPr lang="en-US" b="1" dirty="0">
                <a:solidFill>
                  <a:srgbClr val="FF0000"/>
                </a:solidFill>
              </a:rPr>
              <a:t>Selection of problem is not the first step in research </a:t>
            </a:r>
            <a:r>
              <a:rPr lang="en-US" b="1" dirty="0">
                <a:solidFill>
                  <a:schemeClr val="tx1"/>
                </a:solidFill>
              </a:rPr>
              <a:t>but identification of the problem is the first step in research.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Selection </a:t>
            </a:r>
            <a:r>
              <a:rPr lang="en-US" b="1" dirty="0">
                <a:solidFill>
                  <a:schemeClr val="tx1"/>
                </a:solidFill>
              </a:rPr>
              <a:t>of problem is governed by reflective thinking. It is wrong to think that identification of a problem means to select a topic of a research or statement of the problem.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A </a:t>
            </a:r>
            <a:r>
              <a:rPr lang="en-US" b="1" dirty="0">
                <a:solidFill>
                  <a:schemeClr val="tx1"/>
                </a:solidFill>
              </a:rPr>
              <a:t>topic or statement of the problem and research problem are not the synonyms but they are </a:t>
            </a:r>
            <a:r>
              <a:rPr lang="en-US" b="1" dirty="0" smtClean="0">
                <a:solidFill>
                  <a:schemeClr val="tx1"/>
                </a:solidFill>
              </a:rPr>
              <a:t>inclusive / or comprehensives.</a:t>
            </a:r>
          </a:p>
          <a:p>
            <a:pPr algn="just"/>
            <a:endParaRPr lang="en-US" b="1" dirty="0" smtClean="0">
              <a:solidFill>
                <a:schemeClr val="tx1"/>
              </a:solidFill>
            </a:endParaRPr>
          </a:p>
          <a:p>
            <a:pPr algn="just"/>
            <a:r>
              <a:rPr lang="en-US" b="1" dirty="0" smtClean="0">
                <a:solidFill>
                  <a:schemeClr val="tx1"/>
                </a:solidFill>
              </a:rPr>
              <a:t>The </a:t>
            </a:r>
            <a:r>
              <a:rPr lang="en-US" b="1" dirty="0">
                <a:solidFill>
                  <a:schemeClr val="tx1"/>
                </a:solidFill>
              </a:rPr>
              <a:t>problem concerns with the functioning of the broader area of field studied, whereas a topic or title or statement of the problem is the verbal statement of the problem.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The </a:t>
            </a:r>
            <a:r>
              <a:rPr lang="en-US" b="1" dirty="0">
                <a:solidFill>
                  <a:schemeClr val="tx1"/>
                </a:solidFill>
              </a:rPr>
              <a:t>topic is the definition of the problem which delimits or pin points the task of a researcher.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e.g. </a:t>
            </a:r>
            <a:r>
              <a:rPr lang="en-US" b="1" dirty="0" smtClean="0">
                <a:solidFill>
                  <a:srgbClr val="FF0000"/>
                </a:solidFill>
              </a:rPr>
              <a:t>the problem is groundwater deteriorations, then come to the title and topics</a:t>
            </a:r>
            <a:endParaRPr lang="en-US" b="1" dirty="0">
              <a:solidFill>
                <a:srgbClr val="FF0000"/>
              </a:solidFill>
            </a:endParaRPr>
          </a:p>
          <a:p>
            <a:endParaRPr lang="en-US" dirty="0"/>
          </a:p>
        </p:txBody>
      </p:sp>
    </p:spTree>
    <p:extLst>
      <p:ext uri="{BB962C8B-B14F-4D97-AF65-F5344CB8AC3E}">
        <p14:creationId xmlns:p14="http://schemas.microsoft.com/office/powerpoint/2010/main" val="2802631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52450"/>
          </a:xfrm>
        </p:spPr>
        <p:txBody>
          <a:bodyPr>
            <a:normAutofit fontScale="90000"/>
          </a:bodyPr>
          <a:lstStyle/>
          <a:p>
            <a:r>
              <a:rPr lang="en-US" b="1" dirty="0" smtClean="0"/>
              <a:t>Conti. </a:t>
            </a:r>
            <a:endParaRPr lang="en-US" b="1" dirty="0"/>
          </a:p>
        </p:txBody>
      </p:sp>
      <p:sp>
        <p:nvSpPr>
          <p:cNvPr id="3" name="Subtitle 2"/>
          <p:cNvSpPr>
            <a:spLocks noGrp="1"/>
          </p:cNvSpPr>
          <p:nvPr>
            <p:ph type="subTitle" idx="1"/>
          </p:nvPr>
        </p:nvSpPr>
        <p:spPr>
          <a:xfrm>
            <a:off x="0" y="533400"/>
            <a:ext cx="9144000" cy="6324600"/>
          </a:xfrm>
        </p:spPr>
        <p:txBody>
          <a:bodyPr>
            <a:normAutofit/>
          </a:bodyPr>
          <a:lstStyle/>
          <a:p>
            <a:pPr algn="just"/>
            <a:r>
              <a:rPr lang="en-US" b="1" dirty="0">
                <a:solidFill>
                  <a:schemeClr val="tx1"/>
                </a:solidFill>
              </a:rPr>
              <a:t>It is the usual practice of the researcher that they select the topic of the study from different sources especially from research abstracts.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They </a:t>
            </a:r>
            <a:r>
              <a:rPr lang="en-US" b="1" dirty="0">
                <a:solidFill>
                  <a:schemeClr val="tx1"/>
                </a:solidFill>
              </a:rPr>
              <a:t>do not identify the problem, but a problem is made on the basis of the topic.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It </a:t>
            </a:r>
            <a:r>
              <a:rPr lang="en-US" b="1" dirty="0">
                <a:solidFill>
                  <a:schemeClr val="tx1"/>
                </a:solidFill>
              </a:rPr>
              <a:t>results that they have no active involvement in their research activities, whatever, they do, do mechanically. </a:t>
            </a:r>
          </a:p>
          <a:p>
            <a:pPr algn="just"/>
            <a:endParaRPr lang="en-US" dirty="0"/>
          </a:p>
        </p:txBody>
      </p:sp>
    </p:spTree>
    <p:extLst>
      <p:ext uri="{BB962C8B-B14F-4D97-AF65-F5344CB8AC3E}">
        <p14:creationId xmlns:p14="http://schemas.microsoft.com/office/powerpoint/2010/main" val="1747696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628"/>
            <a:ext cx="9144000" cy="682171"/>
          </a:xfrm>
        </p:spPr>
        <p:txBody>
          <a:bodyPr>
            <a:noAutofit/>
          </a:bodyPr>
          <a:lstStyle/>
          <a:p>
            <a:r>
              <a:rPr lang="en-GB" sz="2400" b="1" dirty="0" smtClean="0">
                <a:solidFill>
                  <a:srgbClr val="FF0000"/>
                </a:solidFill>
              </a:rPr>
              <a:t>Concepts </a:t>
            </a:r>
            <a:r>
              <a:rPr lang="en-GB" sz="2400" b="1" dirty="0">
                <a:solidFill>
                  <a:srgbClr val="FF0000"/>
                </a:solidFill>
              </a:rPr>
              <a:t>of research methods in  Environment and Climate change</a:t>
            </a:r>
            <a:endParaRPr lang="en-US" sz="2400" b="1" dirty="0">
              <a:solidFill>
                <a:srgbClr val="FF0000"/>
              </a:solidFill>
            </a:endParaRPr>
          </a:p>
        </p:txBody>
      </p:sp>
      <p:sp>
        <p:nvSpPr>
          <p:cNvPr id="3" name="Subtitle 2"/>
          <p:cNvSpPr>
            <a:spLocks noGrp="1"/>
          </p:cNvSpPr>
          <p:nvPr>
            <p:ph type="subTitle" idx="1"/>
          </p:nvPr>
        </p:nvSpPr>
        <p:spPr>
          <a:xfrm>
            <a:off x="0" y="762000"/>
            <a:ext cx="9144000" cy="6096000"/>
          </a:xfrm>
        </p:spPr>
        <p:txBody>
          <a:bodyPr>
            <a:normAutofit fontScale="55000" lnSpcReduction="20000"/>
          </a:bodyPr>
          <a:lstStyle/>
          <a:p>
            <a:pPr marL="342900" indent="-342900" algn="just">
              <a:buFont typeface="Wingdings" pitchFamily="2" charset="2"/>
              <a:buChar char="Ø"/>
            </a:pPr>
            <a:r>
              <a:rPr lang="en-US" sz="5100" b="1" u="sng" dirty="0" smtClean="0">
                <a:solidFill>
                  <a:srgbClr val="00B050"/>
                </a:solidFill>
                <a:latin typeface="Times New Roman" pitchFamily="18" charset="0"/>
                <a:cs typeface="Times New Roman" pitchFamily="18" charset="0"/>
              </a:rPr>
              <a:t>Experimental </a:t>
            </a:r>
            <a:r>
              <a:rPr lang="en-US" sz="5100" b="1" u="sng" dirty="0">
                <a:solidFill>
                  <a:srgbClr val="00B050"/>
                </a:solidFill>
                <a:latin typeface="Times New Roman" pitchFamily="18" charset="0"/>
                <a:cs typeface="Times New Roman" pitchFamily="18" charset="0"/>
              </a:rPr>
              <a:t>designs and </a:t>
            </a:r>
            <a:r>
              <a:rPr lang="en-US" sz="5100" b="1" u="sng" dirty="0" smtClean="0">
                <a:solidFill>
                  <a:srgbClr val="00B050"/>
                </a:solidFill>
                <a:latin typeface="Times New Roman" pitchFamily="18" charset="0"/>
                <a:cs typeface="Times New Roman" pitchFamily="18" charset="0"/>
              </a:rPr>
              <a:t>layout</a:t>
            </a:r>
            <a:r>
              <a:rPr lang="en-US" sz="5100" b="1" u="sng" dirty="0">
                <a:solidFill>
                  <a:srgbClr val="00B050"/>
                </a:solidFill>
                <a:latin typeface="Times New Roman" pitchFamily="18" charset="0"/>
                <a:cs typeface="Times New Roman" pitchFamily="18" charset="0"/>
              </a:rPr>
              <a:t> </a:t>
            </a:r>
            <a:r>
              <a:rPr lang="en-US" sz="5100" b="1" u="sng" dirty="0" smtClean="0">
                <a:solidFill>
                  <a:srgbClr val="00B050"/>
                </a:solidFill>
                <a:latin typeface="Times New Roman" pitchFamily="18" charset="0"/>
                <a:cs typeface="Times New Roman" pitchFamily="18" charset="0"/>
              </a:rPr>
              <a:t>on natural resources</a:t>
            </a:r>
            <a:endParaRPr lang="en-US" sz="5100" b="1" u="sng" dirty="0">
              <a:solidFill>
                <a:srgbClr val="00B050"/>
              </a:solidFill>
              <a:latin typeface="Times New Roman" pitchFamily="18" charset="0"/>
              <a:cs typeface="Times New Roman" pitchFamily="18" charset="0"/>
            </a:endParaRPr>
          </a:p>
          <a:p>
            <a:pPr marL="342900" indent="-342900" algn="just">
              <a:buFont typeface="Wingdings" pitchFamily="2" charset="2"/>
              <a:buChar char="Ø"/>
            </a:pPr>
            <a:r>
              <a:rPr lang="en-US" sz="5100" b="1" u="sng" dirty="0">
                <a:solidFill>
                  <a:srgbClr val="00B050"/>
                </a:solidFill>
                <a:latin typeface="Times New Roman" pitchFamily="18" charset="0"/>
                <a:cs typeface="Times New Roman" pitchFamily="18" charset="0"/>
              </a:rPr>
              <a:t>Research trial and observations; </a:t>
            </a:r>
          </a:p>
          <a:p>
            <a:pPr marL="342900" indent="-342900" algn="just">
              <a:buFont typeface="Wingdings" pitchFamily="2" charset="2"/>
              <a:buChar char="Ø"/>
            </a:pPr>
            <a:r>
              <a:rPr lang="en-US" sz="5100" b="1" dirty="0">
                <a:solidFill>
                  <a:srgbClr val="000099"/>
                </a:solidFill>
                <a:latin typeface="Times New Roman" pitchFamily="18" charset="0"/>
                <a:cs typeface="Times New Roman" pitchFamily="18" charset="0"/>
              </a:rPr>
              <a:t>Collection, processing and analysis of data;</a:t>
            </a:r>
            <a:r>
              <a:rPr lang="en-US" sz="5100" b="1" dirty="0">
                <a:solidFill>
                  <a:schemeClr val="tx1"/>
                </a:solidFill>
                <a:latin typeface="Times New Roman" pitchFamily="18" charset="0"/>
                <a:cs typeface="Times New Roman" pitchFamily="18" charset="0"/>
              </a:rPr>
              <a:t> </a:t>
            </a:r>
          </a:p>
          <a:p>
            <a:pPr marL="342900" indent="-342900" algn="just">
              <a:buFont typeface="Wingdings" pitchFamily="2" charset="2"/>
              <a:buChar char="Ø"/>
            </a:pPr>
            <a:r>
              <a:rPr lang="en-US" sz="5100" b="1" dirty="0">
                <a:solidFill>
                  <a:schemeClr val="tx1"/>
                </a:solidFill>
                <a:latin typeface="Times New Roman" pitchFamily="18" charset="0"/>
                <a:cs typeface="Times New Roman" pitchFamily="18" charset="0"/>
              </a:rPr>
              <a:t>Measures of experimental variability; </a:t>
            </a:r>
          </a:p>
          <a:p>
            <a:pPr algn="just"/>
            <a:endParaRPr lang="en-GB" sz="5100" b="1" dirty="0">
              <a:solidFill>
                <a:schemeClr val="tx1"/>
              </a:solidFill>
            </a:endParaRPr>
          </a:p>
          <a:p>
            <a:pPr algn="just"/>
            <a:r>
              <a:rPr lang="en-GB" sz="5100" b="1" dirty="0" smtClean="0">
                <a:solidFill>
                  <a:schemeClr val="tx1"/>
                </a:solidFill>
              </a:rPr>
              <a:t>Research </a:t>
            </a:r>
            <a:r>
              <a:rPr lang="en-GB" sz="5100" b="1" dirty="0">
                <a:solidFill>
                  <a:schemeClr val="tx1"/>
                </a:solidFill>
              </a:rPr>
              <a:t>planning </a:t>
            </a:r>
            <a:endParaRPr lang="en-US" sz="5100" b="1" dirty="0">
              <a:solidFill>
                <a:schemeClr val="tx1"/>
              </a:solidFill>
            </a:endParaRPr>
          </a:p>
          <a:p>
            <a:pPr algn="just"/>
            <a:r>
              <a:rPr lang="en-GB" sz="5100" b="1" dirty="0" smtClean="0">
                <a:solidFill>
                  <a:schemeClr val="tx1"/>
                </a:solidFill>
              </a:rPr>
              <a:t>Problem </a:t>
            </a:r>
            <a:r>
              <a:rPr lang="en-GB" sz="5100" b="1" dirty="0">
                <a:solidFill>
                  <a:schemeClr val="tx1"/>
                </a:solidFill>
              </a:rPr>
              <a:t>identification</a:t>
            </a:r>
            <a:endParaRPr lang="en-US" sz="5100" b="1" dirty="0">
              <a:solidFill>
                <a:schemeClr val="tx1"/>
              </a:solidFill>
            </a:endParaRPr>
          </a:p>
          <a:p>
            <a:pPr algn="just"/>
            <a:r>
              <a:rPr lang="en-GB" sz="5100" b="1" dirty="0" smtClean="0">
                <a:solidFill>
                  <a:schemeClr val="tx1"/>
                </a:solidFill>
              </a:rPr>
              <a:t>Writing </a:t>
            </a:r>
            <a:r>
              <a:rPr lang="en-GB" sz="5100" b="1" dirty="0">
                <a:solidFill>
                  <a:schemeClr val="tx1"/>
                </a:solidFill>
              </a:rPr>
              <a:t>research proposals</a:t>
            </a:r>
            <a:endParaRPr lang="en-US" sz="5100" b="1" dirty="0">
              <a:solidFill>
                <a:schemeClr val="tx1"/>
              </a:solidFill>
            </a:endParaRPr>
          </a:p>
          <a:p>
            <a:pPr algn="just"/>
            <a:r>
              <a:rPr lang="en-GB" sz="5100" b="1" dirty="0" smtClean="0">
                <a:solidFill>
                  <a:schemeClr val="tx1"/>
                </a:solidFill>
              </a:rPr>
              <a:t>Experimentation</a:t>
            </a:r>
            <a:endParaRPr lang="en-US" sz="5100" b="1" dirty="0">
              <a:solidFill>
                <a:schemeClr val="tx1"/>
              </a:solidFill>
            </a:endParaRPr>
          </a:p>
          <a:p>
            <a:pPr lvl="1" algn="just"/>
            <a:r>
              <a:rPr lang="en-GB" sz="4700" b="1" dirty="0" smtClean="0">
                <a:solidFill>
                  <a:schemeClr val="tx1"/>
                </a:solidFill>
              </a:rPr>
              <a:t>Experimental </a:t>
            </a:r>
            <a:r>
              <a:rPr lang="en-GB" sz="4700" b="1" dirty="0">
                <a:solidFill>
                  <a:schemeClr val="tx1"/>
                </a:solidFill>
              </a:rPr>
              <a:t>designs for single-factor experiments in NRM</a:t>
            </a:r>
            <a:endParaRPr lang="en-US" sz="4700" b="1" dirty="0">
              <a:solidFill>
                <a:schemeClr val="tx1"/>
              </a:solidFill>
            </a:endParaRPr>
          </a:p>
          <a:p>
            <a:pPr lvl="1" algn="just"/>
            <a:r>
              <a:rPr lang="en-GB" sz="4700" b="1" dirty="0" smtClean="0">
                <a:solidFill>
                  <a:schemeClr val="tx1"/>
                </a:solidFill>
              </a:rPr>
              <a:t>Experimental </a:t>
            </a:r>
            <a:r>
              <a:rPr lang="en-GB" sz="4700" b="1" dirty="0">
                <a:solidFill>
                  <a:schemeClr val="tx1"/>
                </a:solidFill>
              </a:rPr>
              <a:t>designs for two-factor experiments in NRM</a:t>
            </a:r>
            <a:endParaRPr lang="en-US" sz="4700" b="1" dirty="0">
              <a:solidFill>
                <a:schemeClr val="tx1"/>
              </a:solidFill>
            </a:endParaRPr>
          </a:p>
          <a:p>
            <a:pPr lvl="1" algn="just"/>
            <a:r>
              <a:rPr lang="en-GB" sz="4700" b="1" dirty="0" smtClean="0">
                <a:solidFill>
                  <a:schemeClr val="tx1"/>
                </a:solidFill>
              </a:rPr>
              <a:t>Managing </a:t>
            </a:r>
            <a:r>
              <a:rPr lang="en-GB" sz="4700" b="1" dirty="0">
                <a:solidFill>
                  <a:schemeClr val="tx1"/>
                </a:solidFill>
              </a:rPr>
              <a:t>Field experiments</a:t>
            </a:r>
            <a:endParaRPr lang="en-US" sz="4700" b="1" dirty="0">
              <a:solidFill>
                <a:schemeClr val="tx1"/>
              </a:solidFill>
            </a:endParaRPr>
          </a:p>
          <a:p>
            <a:pPr lvl="1" algn="just"/>
            <a:r>
              <a:rPr lang="en-GB" sz="4700" b="1" dirty="0" smtClean="0">
                <a:solidFill>
                  <a:schemeClr val="tx1"/>
                </a:solidFill>
              </a:rPr>
              <a:t>Managing </a:t>
            </a:r>
            <a:r>
              <a:rPr lang="en-GB" sz="4700" b="1" dirty="0">
                <a:solidFill>
                  <a:schemeClr val="tx1"/>
                </a:solidFill>
              </a:rPr>
              <a:t>Greenhouse experiments</a:t>
            </a:r>
            <a:endParaRPr lang="en-US" sz="4700" b="1" dirty="0">
              <a:solidFill>
                <a:schemeClr val="tx1"/>
              </a:solidFill>
            </a:endParaRPr>
          </a:p>
          <a:p>
            <a:pPr lvl="1" algn="just"/>
            <a:r>
              <a:rPr lang="en-GB" sz="4700" b="1" dirty="0" smtClean="0">
                <a:solidFill>
                  <a:schemeClr val="tx1"/>
                </a:solidFill>
              </a:rPr>
              <a:t>Managing </a:t>
            </a:r>
            <a:r>
              <a:rPr lang="en-GB" sz="4700" b="1" dirty="0">
                <a:solidFill>
                  <a:schemeClr val="tx1"/>
                </a:solidFill>
              </a:rPr>
              <a:t>Laboratory experiments</a:t>
            </a:r>
            <a:endParaRPr lang="en-US" sz="4700" b="1" dirty="0">
              <a:solidFill>
                <a:schemeClr val="tx1"/>
              </a:solidFill>
            </a:endParaRPr>
          </a:p>
          <a:p>
            <a:endParaRPr lang="en-US" dirty="0"/>
          </a:p>
        </p:txBody>
      </p:sp>
    </p:spTree>
    <p:extLst>
      <p:ext uri="{BB962C8B-B14F-4D97-AF65-F5344CB8AC3E}">
        <p14:creationId xmlns:p14="http://schemas.microsoft.com/office/powerpoint/2010/main" val="40511719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380999"/>
          </a:xfrm>
        </p:spPr>
        <p:txBody>
          <a:bodyPr>
            <a:normAutofit fontScale="90000"/>
          </a:bodyPr>
          <a:lstStyle/>
          <a:p>
            <a:r>
              <a:rPr lang="en-US" sz="2800" b="1" dirty="0" smtClean="0"/>
              <a:t/>
            </a:r>
            <a:br>
              <a:rPr lang="en-US" sz="2800" b="1" dirty="0" smtClean="0"/>
            </a:br>
            <a:r>
              <a:rPr lang="en-US" sz="2800" b="1" dirty="0" smtClean="0"/>
              <a:t>Definitions </a:t>
            </a:r>
            <a:r>
              <a:rPr lang="en-US" sz="2800" b="1" dirty="0"/>
              <a:t>of the Problem: </a:t>
            </a:r>
            <a:r>
              <a:rPr lang="en-US" sz="2800" dirty="0"/>
              <a:t/>
            </a:r>
            <a:br>
              <a:rPr lang="en-US" sz="2800" dirty="0"/>
            </a:br>
            <a:endParaRPr lang="en-US" sz="2800" dirty="0"/>
          </a:p>
        </p:txBody>
      </p:sp>
      <p:sp>
        <p:nvSpPr>
          <p:cNvPr id="3" name="Subtitle 2"/>
          <p:cNvSpPr>
            <a:spLocks noGrp="1"/>
          </p:cNvSpPr>
          <p:nvPr>
            <p:ph type="subTitle" idx="1"/>
          </p:nvPr>
        </p:nvSpPr>
        <p:spPr>
          <a:xfrm>
            <a:off x="0" y="457200"/>
            <a:ext cx="9144000" cy="6400800"/>
          </a:xfrm>
        </p:spPr>
        <p:txBody>
          <a:bodyPr>
            <a:normAutofit fontScale="77500" lnSpcReduction="20000"/>
          </a:bodyPr>
          <a:lstStyle/>
          <a:p>
            <a:pPr algn="just"/>
            <a:r>
              <a:rPr lang="en-US" b="1" dirty="0" smtClean="0">
                <a:solidFill>
                  <a:schemeClr val="tx1"/>
                </a:solidFill>
              </a:rPr>
              <a:t>The </a:t>
            </a:r>
            <a:r>
              <a:rPr lang="en-US" b="1" dirty="0">
                <a:solidFill>
                  <a:schemeClr val="tx1"/>
                </a:solidFill>
              </a:rPr>
              <a:t>obstacles which hinder our path are regarded as problem. Different definitions of the problem </a:t>
            </a:r>
            <a:r>
              <a:rPr lang="en-US" b="1" dirty="0" smtClean="0">
                <a:solidFill>
                  <a:schemeClr val="tx1"/>
                </a:solidFill>
              </a:rPr>
              <a:t>by different authors are </a:t>
            </a:r>
            <a:r>
              <a:rPr lang="en-US" b="1" dirty="0">
                <a:solidFill>
                  <a:schemeClr val="tx1"/>
                </a:solidFill>
              </a:rPr>
              <a:t>given below; </a:t>
            </a:r>
          </a:p>
          <a:p>
            <a:endParaRPr lang="en-US" b="1" dirty="0" smtClean="0">
              <a:solidFill>
                <a:schemeClr val="tx1"/>
              </a:solidFill>
            </a:endParaRPr>
          </a:p>
          <a:p>
            <a:pPr algn="just"/>
            <a:r>
              <a:rPr lang="en-US" b="1" i="1" dirty="0">
                <a:solidFill>
                  <a:srgbClr val="C00000"/>
                </a:solidFill>
              </a:rPr>
              <a:t>John </a:t>
            </a:r>
            <a:r>
              <a:rPr lang="en-US" b="1" i="1" dirty="0" err="1" smtClean="0">
                <a:solidFill>
                  <a:srgbClr val="C00000"/>
                </a:solidFill>
              </a:rPr>
              <a:t>Geoffery</a:t>
            </a:r>
            <a:r>
              <a:rPr lang="en-US" b="1" i="1" dirty="0" smtClean="0">
                <a:solidFill>
                  <a:srgbClr val="C00000"/>
                </a:solidFill>
              </a:rPr>
              <a:t>: </a:t>
            </a:r>
            <a:r>
              <a:rPr lang="en-US" b="1" dirty="0" smtClean="0">
                <a:solidFill>
                  <a:schemeClr val="tx1"/>
                </a:solidFill>
              </a:rPr>
              <a:t>“</a:t>
            </a:r>
            <a:r>
              <a:rPr lang="en-US" b="1" dirty="0">
                <a:solidFill>
                  <a:schemeClr val="tx1"/>
                </a:solidFill>
              </a:rPr>
              <a:t>Problem is the obstacle in the path of satisfying our needs</a:t>
            </a:r>
            <a:r>
              <a:rPr lang="en-US" b="1" dirty="0" smtClean="0">
                <a:solidFill>
                  <a:schemeClr val="tx1"/>
                </a:solidFill>
              </a:rPr>
              <a:t>.”</a:t>
            </a:r>
          </a:p>
          <a:p>
            <a:pPr algn="just"/>
            <a:r>
              <a:rPr lang="en-US" b="1" i="1" dirty="0">
                <a:solidFill>
                  <a:srgbClr val="C00000"/>
                </a:solidFill>
              </a:rPr>
              <a:t>John. G. </a:t>
            </a:r>
            <a:r>
              <a:rPr lang="en-US" b="1" i="1" dirty="0" err="1">
                <a:solidFill>
                  <a:srgbClr val="C00000"/>
                </a:solidFill>
              </a:rPr>
              <a:t>Tornsand</a:t>
            </a:r>
            <a:r>
              <a:rPr lang="en-US" b="1" i="1" dirty="0">
                <a:solidFill>
                  <a:srgbClr val="C00000"/>
                </a:solidFill>
              </a:rPr>
              <a:t> </a:t>
            </a:r>
            <a:r>
              <a:rPr lang="en-US" b="1" dirty="0" smtClean="0">
                <a:solidFill>
                  <a:srgbClr val="C00000"/>
                </a:solidFill>
              </a:rPr>
              <a:t>: </a:t>
            </a:r>
            <a:r>
              <a:rPr lang="en-US" b="1" dirty="0" smtClean="0">
                <a:solidFill>
                  <a:schemeClr val="tx1"/>
                </a:solidFill>
              </a:rPr>
              <a:t>“</a:t>
            </a:r>
            <a:r>
              <a:rPr lang="en-US" b="1" dirty="0">
                <a:solidFill>
                  <a:schemeClr val="tx1"/>
                </a:solidFill>
              </a:rPr>
              <a:t>Problem is a question which is to be solved.” </a:t>
            </a:r>
            <a:endParaRPr lang="en-US" b="1" dirty="0" smtClean="0">
              <a:solidFill>
                <a:schemeClr val="tx1"/>
              </a:solidFill>
            </a:endParaRPr>
          </a:p>
          <a:p>
            <a:pPr algn="just"/>
            <a:endParaRPr lang="en-US" b="1" dirty="0">
              <a:solidFill>
                <a:schemeClr val="tx1"/>
              </a:solidFill>
            </a:endParaRPr>
          </a:p>
          <a:p>
            <a:pPr algn="just"/>
            <a:r>
              <a:rPr lang="en-US" b="1" i="1" dirty="0" smtClean="0">
                <a:solidFill>
                  <a:srgbClr val="C00000"/>
                </a:solidFill>
              </a:rPr>
              <a:t>Whitney: </a:t>
            </a:r>
            <a:r>
              <a:rPr lang="en-US" b="1" dirty="0" smtClean="0">
                <a:solidFill>
                  <a:schemeClr val="tx1"/>
                </a:solidFill>
              </a:rPr>
              <a:t>“</a:t>
            </a:r>
            <a:r>
              <a:rPr lang="en-US" b="1" dirty="0">
                <a:solidFill>
                  <a:schemeClr val="tx1"/>
                </a:solidFill>
              </a:rPr>
              <a:t>To define a problem means to put a fence around it, to separate it by careful distinctions from like questions found in related situations of need.” </a:t>
            </a:r>
            <a:endParaRPr lang="en-US" b="1" dirty="0" smtClean="0">
              <a:solidFill>
                <a:schemeClr val="tx1"/>
              </a:solidFill>
            </a:endParaRPr>
          </a:p>
          <a:p>
            <a:pPr algn="just"/>
            <a:endParaRPr lang="en-US" b="1" dirty="0">
              <a:solidFill>
                <a:schemeClr val="tx1"/>
              </a:solidFill>
            </a:endParaRPr>
          </a:p>
          <a:p>
            <a:pPr algn="just"/>
            <a:r>
              <a:rPr lang="en-US" b="1" i="1" dirty="0">
                <a:solidFill>
                  <a:srgbClr val="C00000"/>
                </a:solidFill>
              </a:rPr>
              <a:t>J.C. </a:t>
            </a:r>
            <a:r>
              <a:rPr lang="en-US" b="1" i="1" dirty="0" smtClean="0">
                <a:solidFill>
                  <a:srgbClr val="C00000"/>
                </a:solidFill>
              </a:rPr>
              <a:t>Townsend: </a:t>
            </a:r>
            <a:r>
              <a:rPr lang="en-US" b="1" dirty="0" smtClean="0">
                <a:solidFill>
                  <a:schemeClr val="tx1"/>
                </a:solidFill>
              </a:rPr>
              <a:t>“</a:t>
            </a:r>
            <a:r>
              <a:rPr lang="en-US" b="1" dirty="0">
                <a:solidFill>
                  <a:schemeClr val="tx1"/>
                </a:solidFill>
              </a:rPr>
              <a:t>A problem is a question proposed for a solution generally speaking a problem exists when there is a no available answer to same question.” </a:t>
            </a:r>
            <a:endParaRPr lang="en-US" b="1" dirty="0" smtClean="0">
              <a:solidFill>
                <a:schemeClr val="tx1"/>
              </a:solidFill>
            </a:endParaRPr>
          </a:p>
          <a:p>
            <a:pPr algn="just"/>
            <a:endParaRPr lang="en-US" b="1" dirty="0" smtClean="0">
              <a:solidFill>
                <a:srgbClr val="C00000"/>
              </a:solidFill>
            </a:endParaRPr>
          </a:p>
          <a:p>
            <a:pPr algn="just"/>
            <a:r>
              <a:rPr lang="en-US" b="1" i="1" dirty="0" smtClean="0">
                <a:solidFill>
                  <a:srgbClr val="C00000"/>
                </a:solidFill>
              </a:rPr>
              <a:t>F.N</a:t>
            </a:r>
            <a:r>
              <a:rPr lang="en-US" b="1" i="1" dirty="0">
                <a:solidFill>
                  <a:srgbClr val="C00000"/>
                </a:solidFill>
              </a:rPr>
              <a:t>. </a:t>
            </a:r>
            <a:r>
              <a:rPr lang="en-US" b="1" i="1" dirty="0" err="1" smtClean="0">
                <a:solidFill>
                  <a:srgbClr val="C00000"/>
                </a:solidFill>
              </a:rPr>
              <a:t>Kerlinger</a:t>
            </a:r>
            <a:r>
              <a:rPr lang="en-US" b="1" i="1" dirty="0" smtClean="0">
                <a:solidFill>
                  <a:srgbClr val="C00000"/>
                </a:solidFill>
              </a:rPr>
              <a:t>: </a:t>
            </a:r>
            <a:r>
              <a:rPr lang="en-US" b="1" dirty="0" smtClean="0">
                <a:solidFill>
                  <a:schemeClr val="tx1"/>
                </a:solidFill>
              </a:rPr>
              <a:t>“</a:t>
            </a:r>
            <a:r>
              <a:rPr lang="en-US" b="1" dirty="0">
                <a:solidFill>
                  <a:schemeClr val="tx1"/>
                </a:solidFill>
              </a:rPr>
              <a:t>A problem is an interrogative sentence or statement that asks: What relation exists between two or more variables?”</a:t>
            </a:r>
            <a:r>
              <a:rPr lang="en-US" dirty="0"/>
              <a:t> </a:t>
            </a:r>
            <a:endParaRPr lang="en-US" dirty="0" smtClean="0"/>
          </a:p>
        </p:txBody>
      </p:sp>
    </p:spTree>
    <p:extLst>
      <p:ext uri="{BB962C8B-B14F-4D97-AF65-F5344CB8AC3E}">
        <p14:creationId xmlns:p14="http://schemas.microsoft.com/office/powerpoint/2010/main" val="31822700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28650"/>
          </a:xfrm>
        </p:spPr>
        <p:txBody>
          <a:bodyPr>
            <a:normAutofit fontScale="90000"/>
          </a:bodyPr>
          <a:lstStyle/>
          <a:p>
            <a:r>
              <a:rPr lang="en-US" b="1" dirty="0" smtClean="0"/>
              <a:t>Conti.</a:t>
            </a:r>
            <a:r>
              <a:rPr lang="en-US" dirty="0" smtClean="0"/>
              <a:t> </a:t>
            </a:r>
            <a:endParaRPr lang="en-US" dirty="0"/>
          </a:p>
        </p:txBody>
      </p:sp>
      <p:sp>
        <p:nvSpPr>
          <p:cNvPr id="3" name="Subtitle 2"/>
          <p:cNvSpPr>
            <a:spLocks noGrp="1"/>
          </p:cNvSpPr>
          <p:nvPr>
            <p:ph type="subTitle" idx="1"/>
          </p:nvPr>
        </p:nvSpPr>
        <p:spPr>
          <a:xfrm>
            <a:off x="0" y="533400"/>
            <a:ext cx="9144000" cy="6324600"/>
          </a:xfrm>
        </p:spPr>
        <p:txBody>
          <a:bodyPr>
            <a:normAutofit/>
          </a:bodyPr>
          <a:lstStyle/>
          <a:p>
            <a:pPr algn="just"/>
            <a:r>
              <a:rPr lang="en-US" b="1" i="1" dirty="0" err="1"/>
              <a:t>Monero</a:t>
            </a:r>
            <a:r>
              <a:rPr lang="en-US" b="1" i="1" dirty="0"/>
              <a:t> and </a:t>
            </a:r>
            <a:r>
              <a:rPr lang="en-US" b="1" i="1" dirty="0" err="1"/>
              <a:t>Engelhart</a:t>
            </a:r>
            <a:r>
              <a:rPr lang="en-US" b="1" i="1" dirty="0"/>
              <a:t>: </a:t>
            </a:r>
            <a:r>
              <a:rPr lang="en-US" dirty="0"/>
              <a:t>“</a:t>
            </a:r>
            <a:r>
              <a:rPr lang="en-US" b="1" dirty="0">
                <a:solidFill>
                  <a:srgbClr val="C00000"/>
                </a:solidFill>
              </a:rPr>
              <a:t>To define a problem means to specify it in detail and with precision each question and subordinate question to be answered is to be specified, the limits of the investigation must be determined. </a:t>
            </a:r>
            <a:endParaRPr lang="en-US" b="1" dirty="0" smtClean="0">
              <a:solidFill>
                <a:srgbClr val="C00000"/>
              </a:solidFill>
            </a:endParaRPr>
          </a:p>
          <a:p>
            <a:pPr algn="just"/>
            <a:endParaRPr lang="en-US" b="1" dirty="0">
              <a:solidFill>
                <a:srgbClr val="C00000"/>
              </a:solidFill>
            </a:endParaRPr>
          </a:p>
          <a:p>
            <a:pPr algn="just"/>
            <a:r>
              <a:rPr lang="en-US" b="1" dirty="0" smtClean="0">
                <a:solidFill>
                  <a:srgbClr val="C00000"/>
                </a:solidFill>
              </a:rPr>
              <a:t>Frequently</a:t>
            </a:r>
            <a:r>
              <a:rPr lang="en-US" b="1" dirty="0">
                <a:solidFill>
                  <a:srgbClr val="C00000"/>
                </a:solidFill>
              </a:rPr>
              <a:t>, it is necessary to review previous studies in order to determine just what is to be done. Sometimes it is necessary to formulate the point of view or educational theory on which the investigation is to be based. If certain assumptions are made, they must be explicitly noted.” </a:t>
            </a:r>
          </a:p>
          <a:p>
            <a:endParaRPr lang="en-US" dirty="0"/>
          </a:p>
        </p:txBody>
      </p:sp>
    </p:spTree>
    <p:extLst>
      <p:ext uri="{BB962C8B-B14F-4D97-AF65-F5344CB8AC3E}">
        <p14:creationId xmlns:p14="http://schemas.microsoft.com/office/powerpoint/2010/main" val="11639709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28650"/>
          </a:xfrm>
        </p:spPr>
        <p:txBody>
          <a:bodyPr>
            <a:normAutofit/>
          </a:bodyPr>
          <a:lstStyle/>
          <a:p>
            <a:r>
              <a:rPr lang="en-US" sz="3200" b="1" dirty="0"/>
              <a:t>Identification of a Research </a:t>
            </a:r>
            <a:r>
              <a:rPr lang="en-US" sz="3200" b="1" dirty="0" smtClean="0"/>
              <a:t>Problem:</a:t>
            </a:r>
            <a:endParaRPr lang="en-US" sz="3200" dirty="0"/>
          </a:p>
        </p:txBody>
      </p:sp>
      <p:sp>
        <p:nvSpPr>
          <p:cNvPr id="3" name="Subtitle 2"/>
          <p:cNvSpPr>
            <a:spLocks noGrp="1"/>
          </p:cNvSpPr>
          <p:nvPr>
            <p:ph type="subTitle" idx="1"/>
          </p:nvPr>
        </p:nvSpPr>
        <p:spPr>
          <a:xfrm>
            <a:off x="0" y="533400"/>
            <a:ext cx="9144000" cy="6324600"/>
          </a:xfrm>
        </p:spPr>
        <p:txBody>
          <a:bodyPr>
            <a:normAutofit/>
          </a:bodyPr>
          <a:lstStyle/>
          <a:p>
            <a:pPr algn="just"/>
            <a:r>
              <a:rPr lang="en-US" b="1" dirty="0" smtClean="0">
                <a:solidFill>
                  <a:schemeClr val="tx1"/>
                </a:solidFill>
              </a:rPr>
              <a:t>Steps to </a:t>
            </a:r>
            <a:r>
              <a:rPr lang="en-US" b="1" dirty="0">
                <a:solidFill>
                  <a:schemeClr val="tx1"/>
                </a:solidFill>
              </a:rPr>
              <a:t>be followed in identifying a research problem;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Determining </a:t>
            </a:r>
            <a:r>
              <a:rPr lang="en-US" b="1" dirty="0">
                <a:solidFill>
                  <a:schemeClr val="tx1"/>
                </a:solidFill>
              </a:rPr>
              <a:t>the field of research in which a researcher is </a:t>
            </a:r>
            <a:r>
              <a:rPr lang="en-US" b="1" dirty="0" smtClean="0">
                <a:solidFill>
                  <a:schemeClr val="tx1"/>
                </a:solidFill>
              </a:rPr>
              <a:t>powerful </a:t>
            </a:r>
            <a:r>
              <a:rPr lang="en-US" b="1" dirty="0">
                <a:solidFill>
                  <a:schemeClr val="tx1"/>
                </a:solidFill>
              </a:rPr>
              <a:t>to do the research work. </a:t>
            </a:r>
            <a:endParaRPr lang="en-US" b="1" dirty="0" smtClean="0">
              <a:solidFill>
                <a:schemeClr val="tx1"/>
              </a:solidFill>
            </a:endParaRPr>
          </a:p>
          <a:p>
            <a:pPr marL="457200" indent="-457200" algn="just">
              <a:buFont typeface="Wingdings" panose="05000000000000000000" pitchFamily="2" charset="2"/>
              <a:buChar char="Ø"/>
            </a:pPr>
            <a:endParaRPr lang="en-US" b="1" dirty="0">
              <a:solidFill>
                <a:schemeClr val="tx1"/>
              </a:solidFill>
            </a:endParaRPr>
          </a:p>
          <a:p>
            <a:pPr marL="457200" indent="-457200" algn="just">
              <a:buFont typeface="Wingdings" panose="05000000000000000000" pitchFamily="2" charset="2"/>
              <a:buChar char="Ø"/>
            </a:pPr>
            <a:r>
              <a:rPr lang="en-US" b="1" dirty="0" smtClean="0">
                <a:solidFill>
                  <a:schemeClr val="tx1"/>
                </a:solidFill>
              </a:rPr>
              <a:t>The </a:t>
            </a:r>
            <a:r>
              <a:rPr lang="en-US" b="1" dirty="0">
                <a:solidFill>
                  <a:schemeClr val="tx1"/>
                </a:solidFill>
              </a:rPr>
              <a:t>researcher should develop the mastery on the area or it should be the field of his specialization. </a:t>
            </a:r>
            <a:endParaRPr lang="en-US" b="1" dirty="0" smtClean="0">
              <a:solidFill>
                <a:schemeClr val="tx1"/>
              </a:solidFill>
            </a:endParaRPr>
          </a:p>
          <a:p>
            <a:pPr marL="457200" indent="-457200" algn="just">
              <a:buFont typeface="Wingdings" panose="05000000000000000000" pitchFamily="2" charset="2"/>
              <a:buChar char="Ø"/>
            </a:pPr>
            <a:endParaRPr lang="en-US" b="1" dirty="0">
              <a:solidFill>
                <a:schemeClr val="tx1"/>
              </a:solidFill>
            </a:endParaRPr>
          </a:p>
          <a:p>
            <a:pPr marL="457200" indent="-457200" algn="just">
              <a:buFont typeface="Wingdings" panose="05000000000000000000" pitchFamily="2" charset="2"/>
              <a:buChar char="Ø"/>
            </a:pPr>
            <a:r>
              <a:rPr lang="en-US" b="1" dirty="0" smtClean="0">
                <a:solidFill>
                  <a:schemeClr val="tx1"/>
                </a:solidFill>
              </a:rPr>
              <a:t>He </a:t>
            </a:r>
            <a:r>
              <a:rPr lang="en-US" b="1" dirty="0">
                <a:solidFill>
                  <a:schemeClr val="tx1"/>
                </a:solidFill>
              </a:rPr>
              <a:t>should review the research conducted in area to know the recent trend and studies are being conducted in the area. </a:t>
            </a:r>
          </a:p>
        </p:txBody>
      </p:sp>
    </p:spTree>
    <p:extLst>
      <p:ext uri="{BB962C8B-B14F-4D97-AF65-F5344CB8AC3E}">
        <p14:creationId xmlns:p14="http://schemas.microsoft.com/office/powerpoint/2010/main" val="12648803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0"/>
            <a:ext cx="7772400" cy="381000"/>
          </a:xfrm>
        </p:spPr>
        <p:txBody>
          <a:bodyPr>
            <a:normAutofit fontScale="90000"/>
          </a:bodyPr>
          <a:lstStyle/>
          <a:p>
            <a:r>
              <a:rPr lang="en-US" b="1" dirty="0" smtClean="0"/>
              <a:t>Conti.</a:t>
            </a:r>
            <a:endParaRPr lang="en-US" b="1" dirty="0"/>
          </a:p>
        </p:txBody>
      </p:sp>
      <p:sp>
        <p:nvSpPr>
          <p:cNvPr id="3" name="Subtitle 2"/>
          <p:cNvSpPr>
            <a:spLocks noGrp="1"/>
          </p:cNvSpPr>
          <p:nvPr>
            <p:ph type="subTitle" idx="1"/>
          </p:nvPr>
        </p:nvSpPr>
        <p:spPr>
          <a:xfrm>
            <a:off x="0" y="457200"/>
            <a:ext cx="9144000" cy="6400800"/>
          </a:xfrm>
        </p:spPr>
        <p:txBody>
          <a:bodyPr>
            <a:normAutofit/>
          </a:bodyPr>
          <a:lstStyle/>
          <a:p>
            <a:pPr marL="457200" indent="-457200" algn="just">
              <a:buFont typeface="Wingdings" panose="05000000000000000000" pitchFamily="2" charset="2"/>
              <a:buChar char="Ø"/>
            </a:pPr>
            <a:r>
              <a:rPr lang="en-US" b="1" dirty="0" smtClean="0">
                <a:solidFill>
                  <a:schemeClr val="tx1"/>
                </a:solidFill>
              </a:rPr>
              <a:t>On </a:t>
            </a:r>
            <a:r>
              <a:rPr lang="en-US" b="1" dirty="0">
                <a:solidFill>
                  <a:schemeClr val="tx1"/>
                </a:solidFill>
              </a:rPr>
              <a:t>the basis of review, he should consider the priority field of the study. </a:t>
            </a:r>
          </a:p>
          <a:p>
            <a:pPr marL="457200" indent="-457200" algn="just">
              <a:buFont typeface="Wingdings" panose="05000000000000000000" pitchFamily="2" charset="2"/>
              <a:buChar char="Ø"/>
            </a:pP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He </a:t>
            </a:r>
            <a:r>
              <a:rPr lang="en-US" b="1" dirty="0">
                <a:solidFill>
                  <a:schemeClr val="tx1"/>
                </a:solidFill>
              </a:rPr>
              <a:t>should draw an analogy and insight in identifying a problem or employ his personal experience of the field in locating the problem. He may take help of supervisor or expert of the field. </a:t>
            </a:r>
          </a:p>
          <a:p>
            <a:pPr marL="457200" indent="-457200" algn="just">
              <a:buFont typeface="Wingdings" panose="05000000000000000000" pitchFamily="2" charset="2"/>
              <a:buChar char="Ø"/>
            </a:pPr>
            <a:r>
              <a:rPr lang="en-US" b="1" dirty="0" smtClean="0">
                <a:solidFill>
                  <a:schemeClr val="tx1"/>
                </a:solidFill>
              </a:rPr>
              <a:t>He </a:t>
            </a:r>
            <a:r>
              <a:rPr lang="en-US" b="1" dirty="0">
                <a:solidFill>
                  <a:schemeClr val="tx1"/>
                </a:solidFill>
              </a:rPr>
              <a:t>should pin point specific aspect of the problem which is to be investigated. </a:t>
            </a:r>
          </a:p>
        </p:txBody>
      </p:sp>
    </p:spTree>
    <p:extLst>
      <p:ext uri="{BB962C8B-B14F-4D97-AF65-F5344CB8AC3E}">
        <p14:creationId xmlns:p14="http://schemas.microsoft.com/office/powerpoint/2010/main" val="2295840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57200"/>
          </a:xfrm>
        </p:spPr>
        <p:txBody>
          <a:bodyPr>
            <a:normAutofit fontScale="90000"/>
          </a:bodyPr>
          <a:lstStyle/>
          <a:p>
            <a:r>
              <a:rPr lang="en-US" sz="3200" b="1" dirty="0" smtClean="0"/>
              <a:t/>
            </a:r>
            <a:br>
              <a:rPr lang="en-US" sz="3200" b="1" dirty="0" smtClean="0"/>
            </a:br>
            <a:r>
              <a:rPr lang="en-US" sz="3200" b="1" dirty="0" smtClean="0"/>
              <a:t>Sources </a:t>
            </a:r>
            <a:r>
              <a:rPr lang="en-US" sz="3200" b="1" dirty="0"/>
              <a:t>of the Problem: </a:t>
            </a:r>
            <a:r>
              <a:rPr lang="en-US" sz="3200" dirty="0"/>
              <a:t/>
            </a:r>
            <a:br>
              <a:rPr lang="en-US" sz="3200" dirty="0"/>
            </a:br>
            <a:endParaRPr lang="en-US" sz="3200" dirty="0"/>
          </a:p>
        </p:txBody>
      </p:sp>
      <p:sp>
        <p:nvSpPr>
          <p:cNvPr id="3" name="Subtitle 2"/>
          <p:cNvSpPr>
            <a:spLocks noGrp="1"/>
          </p:cNvSpPr>
          <p:nvPr>
            <p:ph type="subTitle" idx="1"/>
          </p:nvPr>
        </p:nvSpPr>
        <p:spPr>
          <a:xfrm>
            <a:off x="0" y="457200"/>
            <a:ext cx="9144000" cy="6400800"/>
          </a:xfrm>
        </p:spPr>
        <p:txBody>
          <a:bodyPr>
            <a:normAutofit/>
          </a:bodyPr>
          <a:lstStyle/>
          <a:p>
            <a:pPr marL="457200" indent="-457200" algn="just">
              <a:buFont typeface="Wingdings" panose="05000000000000000000" pitchFamily="2" charset="2"/>
              <a:buChar char="Ø"/>
            </a:pPr>
            <a:r>
              <a:rPr lang="en-US" b="1" dirty="0" smtClean="0">
                <a:solidFill>
                  <a:schemeClr val="tx1"/>
                </a:solidFill>
              </a:rPr>
              <a:t>The </a:t>
            </a:r>
            <a:r>
              <a:rPr lang="en-US" b="1" dirty="0">
                <a:solidFill>
                  <a:schemeClr val="tx1"/>
                </a:solidFill>
              </a:rPr>
              <a:t>classroom, school, home, community and other agencies of education are obvious sources</a:t>
            </a:r>
            <a:r>
              <a:rPr lang="en-US" b="1" dirty="0" smtClean="0">
                <a:solidFill>
                  <a:schemeClr val="tx1"/>
                </a:solidFill>
              </a:rPr>
              <a:t>.</a:t>
            </a:r>
          </a:p>
          <a:p>
            <a:pPr marL="457200" indent="-457200" algn="just">
              <a:buFont typeface="Wingdings" panose="05000000000000000000" pitchFamily="2" charset="2"/>
              <a:buChar char="Ø"/>
            </a:pPr>
            <a:r>
              <a:rPr lang="en-US" b="1" dirty="0" smtClean="0">
                <a:solidFill>
                  <a:schemeClr val="tx1"/>
                </a:solidFill>
              </a:rPr>
              <a:t>Social </a:t>
            </a:r>
            <a:r>
              <a:rPr lang="en-US" b="1" dirty="0">
                <a:solidFill>
                  <a:schemeClr val="tx1"/>
                </a:solidFill>
              </a:rPr>
              <a:t>developments and technological changes are constantly bringing forth new problems and opportunities for research. </a:t>
            </a:r>
            <a:endParaRPr lang="en-US" b="1" dirty="0" smtClean="0">
              <a:solidFill>
                <a:schemeClr val="tx1"/>
              </a:solidFill>
            </a:endParaRPr>
          </a:p>
          <a:p>
            <a:pPr marL="457200" indent="-457200" algn="just">
              <a:buFont typeface="Wingdings" panose="05000000000000000000" pitchFamily="2" charset="2"/>
              <a:buChar char="Ø"/>
            </a:pPr>
            <a:r>
              <a:rPr lang="en-US" b="1" dirty="0" smtClean="0">
                <a:solidFill>
                  <a:schemeClr val="tx1"/>
                </a:solidFill>
              </a:rPr>
              <a:t>Record </a:t>
            </a:r>
            <a:r>
              <a:rPr lang="en-US" b="1" dirty="0">
                <a:solidFill>
                  <a:schemeClr val="tx1"/>
                </a:solidFill>
              </a:rPr>
              <a:t>of previous research such specialized sources as the encyclopedias of educational, research abstracts, research bulletins, research reports, journals of researches, dissertations and many similar publications are rich sources of research problems. </a:t>
            </a:r>
            <a:endParaRPr lang="en-US" dirty="0"/>
          </a:p>
          <a:p>
            <a:endParaRPr lang="en-US" dirty="0"/>
          </a:p>
        </p:txBody>
      </p:sp>
    </p:spTree>
    <p:extLst>
      <p:ext uri="{BB962C8B-B14F-4D97-AF65-F5344CB8AC3E}">
        <p14:creationId xmlns:p14="http://schemas.microsoft.com/office/powerpoint/2010/main" val="749344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381000"/>
          </a:xfrm>
        </p:spPr>
        <p:txBody>
          <a:bodyPr>
            <a:noAutofit/>
          </a:bodyPr>
          <a:lstStyle/>
          <a:p>
            <a:r>
              <a:rPr lang="en-US" sz="3200" b="1" dirty="0" smtClean="0"/>
              <a:t>Problem source </a:t>
            </a:r>
            <a:endParaRPr lang="en-US" sz="3200" b="1" dirty="0"/>
          </a:p>
        </p:txBody>
      </p:sp>
      <p:sp>
        <p:nvSpPr>
          <p:cNvPr id="3" name="Subtitle 2"/>
          <p:cNvSpPr>
            <a:spLocks noGrp="1"/>
          </p:cNvSpPr>
          <p:nvPr>
            <p:ph type="subTitle" idx="1"/>
          </p:nvPr>
        </p:nvSpPr>
        <p:spPr>
          <a:xfrm>
            <a:off x="0" y="381000"/>
            <a:ext cx="9144000" cy="6477000"/>
          </a:xfrm>
        </p:spPr>
        <p:txBody>
          <a:bodyPr>
            <a:normAutofit lnSpcReduction="10000"/>
          </a:bodyPr>
          <a:lstStyle/>
          <a:p>
            <a:pPr marL="457200" indent="-457200" algn="just">
              <a:buFont typeface="Wingdings" panose="05000000000000000000" pitchFamily="2" charset="2"/>
              <a:buChar char="Ø"/>
            </a:pPr>
            <a:r>
              <a:rPr lang="en-US" sz="2800" b="1" dirty="0">
                <a:solidFill>
                  <a:schemeClr val="tx1"/>
                </a:solidFill>
              </a:rPr>
              <a:t>Text book assignments, special assignments, reports and term papers will suggest additional areas of needed research. </a:t>
            </a:r>
            <a:endParaRPr lang="en-US" sz="3000" b="1" dirty="0" smtClean="0">
              <a:solidFill>
                <a:schemeClr val="tx1"/>
              </a:solidFill>
            </a:endParaRPr>
          </a:p>
          <a:p>
            <a:pPr marL="457200" indent="-457200" algn="just">
              <a:buFont typeface="Wingdings" panose="05000000000000000000" pitchFamily="2" charset="2"/>
              <a:buChar char="Ø"/>
            </a:pPr>
            <a:r>
              <a:rPr lang="en-US" sz="3000" b="1" dirty="0" smtClean="0">
                <a:solidFill>
                  <a:schemeClr val="tx1"/>
                </a:solidFill>
              </a:rPr>
              <a:t>Discussions-Classroom </a:t>
            </a:r>
            <a:r>
              <a:rPr lang="en-US" sz="3000" b="1" dirty="0">
                <a:solidFill>
                  <a:schemeClr val="tx1"/>
                </a:solidFill>
              </a:rPr>
              <a:t>discussions, seminars and exchange of ideas with faculty members and fellow scholars and students will suggest many stimulating problems to be solved, close professional relationships, academic discussions and constructive academic climate are especially advantageous opportunities. </a:t>
            </a:r>
            <a:endParaRPr lang="en-US" sz="3000" b="1" dirty="0" smtClean="0">
              <a:solidFill>
                <a:schemeClr val="tx1"/>
              </a:solidFill>
            </a:endParaRPr>
          </a:p>
          <a:p>
            <a:pPr marL="457200" indent="-457200" algn="just">
              <a:buFont typeface="Wingdings" panose="05000000000000000000" pitchFamily="2" charset="2"/>
              <a:buChar char="Ø"/>
            </a:pPr>
            <a:r>
              <a:rPr lang="en-US" sz="3000" b="1" dirty="0" smtClean="0">
                <a:solidFill>
                  <a:schemeClr val="tx1"/>
                </a:solidFill>
              </a:rPr>
              <a:t>Questioning </a:t>
            </a:r>
            <a:r>
              <a:rPr lang="en-US" sz="3000" b="1" dirty="0">
                <a:solidFill>
                  <a:schemeClr val="tx1"/>
                </a:solidFill>
              </a:rPr>
              <a:t>attitude: A questioning attitude towards prevailing practices and research oriented academic experience will effectively promote problem awareness. </a:t>
            </a:r>
            <a:endParaRPr lang="en-US" sz="3000" b="1" dirty="0" smtClean="0">
              <a:solidFill>
                <a:schemeClr val="tx1"/>
              </a:solidFill>
            </a:endParaRPr>
          </a:p>
        </p:txBody>
      </p:sp>
    </p:spTree>
    <p:extLst>
      <p:ext uri="{BB962C8B-B14F-4D97-AF65-F5344CB8AC3E}">
        <p14:creationId xmlns:p14="http://schemas.microsoft.com/office/powerpoint/2010/main" val="27609322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5" y="-34636"/>
            <a:ext cx="7772400" cy="476250"/>
          </a:xfrm>
        </p:spPr>
        <p:txBody>
          <a:bodyPr>
            <a:noAutofit/>
          </a:bodyPr>
          <a:lstStyle/>
          <a:p>
            <a:r>
              <a:rPr lang="en-US" sz="3200" b="1" dirty="0" smtClean="0"/>
              <a:t>Conti.</a:t>
            </a:r>
            <a:endParaRPr lang="en-US" sz="3200" b="1" dirty="0"/>
          </a:p>
        </p:txBody>
      </p:sp>
      <p:sp>
        <p:nvSpPr>
          <p:cNvPr id="3" name="Subtitle 2"/>
          <p:cNvSpPr>
            <a:spLocks noGrp="1"/>
          </p:cNvSpPr>
          <p:nvPr>
            <p:ph type="subTitle" idx="1"/>
          </p:nvPr>
        </p:nvSpPr>
        <p:spPr>
          <a:xfrm>
            <a:off x="0" y="381000"/>
            <a:ext cx="9144000" cy="6477000"/>
          </a:xfrm>
        </p:spPr>
        <p:txBody>
          <a:bodyPr>
            <a:normAutofit fontScale="92500" lnSpcReduction="20000"/>
          </a:bodyPr>
          <a:lstStyle/>
          <a:p>
            <a:pPr algn="just"/>
            <a:r>
              <a:rPr lang="en-US" b="1" dirty="0">
                <a:solidFill>
                  <a:schemeClr val="tx1"/>
                </a:solidFill>
              </a:rPr>
              <a:t>The most practical source of problem is to consult supervisor, experts of the field and most experienced persons of the field. They may suggest most significant problems of the area. He can discuss certain issues of the area to emerge a problem</a:t>
            </a:r>
            <a:r>
              <a:rPr lang="en-US" b="1" dirty="0" smtClean="0">
                <a:solidFill>
                  <a:schemeClr val="tx1"/>
                </a:solidFill>
              </a:rPr>
              <a:t>.</a:t>
            </a:r>
            <a:endParaRPr lang="en-US" b="1" dirty="0">
              <a:solidFill>
                <a:schemeClr val="tx1"/>
              </a:solidFill>
            </a:endParaRPr>
          </a:p>
          <a:p>
            <a:pPr algn="just"/>
            <a:endParaRPr lang="en-US" b="1" dirty="0" smtClean="0"/>
          </a:p>
          <a:p>
            <a:pPr algn="just"/>
            <a:r>
              <a:rPr lang="en-US" b="1" dirty="0" smtClean="0"/>
              <a:t>Although </a:t>
            </a:r>
            <a:r>
              <a:rPr lang="en-US" b="1" dirty="0"/>
              <a:t>research problems should not be assigned or they should not be proposed and allotted by a guide but consultation with the more experienced faculty member or research worker is a desirable practice. </a:t>
            </a:r>
            <a:endParaRPr lang="en-US" b="1" dirty="0" smtClean="0"/>
          </a:p>
          <a:p>
            <a:pPr algn="just"/>
            <a:endParaRPr lang="en-US" dirty="0"/>
          </a:p>
          <a:p>
            <a:pPr algn="just"/>
            <a:r>
              <a:rPr lang="en-US" b="1" dirty="0">
                <a:solidFill>
                  <a:schemeClr val="tx1"/>
                </a:solidFill>
              </a:rPr>
              <a:t>One of the most important functions of the research guide is to help the student clarify his thinking, achieve a sense of focus and develop a manageable problem from one that may be vague and too complex. </a:t>
            </a:r>
          </a:p>
          <a:p>
            <a:endParaRPr lang="en-US" dirty="0"/>
          </a:p>
        </p:txBody>
      </p:sp>
    </p:spTree>
    <p:extLst>
      <p:ext uri="{BB962C8B-B14F-4D97-AF65-F5344CB8AC3E}">
        <p14:creationId xmlns:p14="http://schemas.microsoft.com/office/powerpoint/2010/main" val="33142774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r>
              <a:rPr lang="en-US" b="1" dirty="0" smtClean="0"/>
              <a:t/>
            </a:r>
            <a:br>
              <a:rPr lang="en-US" b="1" dirty="0" smtClean="0"/>
            </a:br>
            <a:r>
              <a:rPr lang="en-US" b="1" dirty="0" smtClean="0"/>
              <a:t>Statement </a:t>
            </a:r>
            <a:r>
              <a:rPr lang="en-US" b="1" dirty="0"/>
              <a:t>of </a:t>
            </a:r>
            <a:r>
              <a:rPr lang="en-US" b="1" dirty="0" smtClean="0"/>
              <a:t>the Problem</a:t>
            </a:r>
            <a:r>
              <a:rPr lang="en-US" b="1" dirty="0"/>
              <a:t>: </a:t>
            </a:r>
            <a:r>
              <a:rPr lang="en-US" dirty="0"/>
              <a:t/>
            </a:r>
            <a:br>
              <a:rPr lang="en-US" dirty="0"/>
            </a:br>
            <a:endParaRPr lang="en-US" dirty="0"/>
          </a:p>
        </p:txBody>
      </p:sp>
      <p:sp>
        <p:nvSpPr>
          <p:cNvPr id="3" name="Subtitle 2"/>
          <p:cNvSpPr>
            <a:spLocks noGrp="1"/>
          </p:cNvSpPr>
          <p:nvPr>
            <p:ph type="subTitle" idx="1"/>
          </p:nvPr>
        </p:nvSpPr>
        <p:spPr>
          <a:xfrm>
            <a:off x="0" y="457200"/>
            <a:ext cx="9144000" cy="6400800"/>
          </a:xfrm>
        </p:spPr>
        <p:txBody>
          <a:bodyPr>
            <a:normAutofit lnSpcReduction="10000"/>
          </a:bodyPr>
          <a:lstStyle/>
          <a:p>
            <a:pPr algn="just"/>
            <a:r>
              <a:rPr lang="en-US" b="1" dirty="0" err="1" smtClean="0">
                <a:solidFill>
                  <a:schemeClr val="tx1"/>
                </a:solidFill>
              </a:rPr>
              <a:t>Kerlinger</a:t>
            </a:r>
            <a:r>
              <a:rPr lang="en-US" b="1" dirty="0" smtClean="0"/>
              <a:t> </a:t>
            </a:r>
            <a:r>
              <a:rPr lang="en-US" dirty="0"/>
              <a:t>has identified following </a:t>
            </a:r>
            <a:r>
              <a:rPr lang="en-US" dirty="0">
                <a:solidFill>
                  <a:srgbClr val="FF0000"/>
                </a:solidFill>
              </a:rPr>
              <a:t>three criteria of good problem</a:t>
            </a:r>
            <a:r>
              <a:rPr lang="en-US" dirty="0"/>
              <a:t> statements; </a:t>
            </a:r>
          </a:p>
          <a:p>
            <a:pPr marL="457200" indent="-457200" algn="just">
              <a:buFont typeface="Wingdings" panose="05000000000000000000" pitchFamily="2" charset="2"/>
              <a:buChar char="v"/>
            </a:pPr>
            <a:r>
              <a:rPr lang="en-US" b="1" dirty="0" smtClean="0">
                <a:solidFill>
                  <a:schemeClr val="tx1"/>
                </a:solidFill>
              </a:rPr>
              <a:t>A </a:t>
            </a:r>
            <a:r>
              <a:rPr lang="en-US" b="1" dirty="0">
                <a:solidFill>
                  <a:schemeClr val="tx1"/>
                </a:solidFill>
              </a:rPr>
              <a:t>problem should be concerned with relation between two or more variables. </a:t>
            </a:r>
          </a:p>
          <a:p>
            <a:pPr marL="457200" indent="-457200" algn="just">
              <a:buFont typeface="Wingdings" panose="05000000000000000000" pitchFamily="2" charset="2"/>
              <a:buChar char="v"/>
            </a:pPr>
            <a:r>
              <a:rPr lang="en-US" b="1" dirty="0" smtClean="0">
                <a:solidFill>
                  <a:schemeClr val="tx1"/>
                </a:solidFill>
              </a:rPr>
              <a:t>It </a:t>
            </a:r>
            <a:r>
              <a:rPr lang="en-US" b="1" dirty="0">
                <a:solidFill>
                  <a:schemeClr val="tx1"/>
                </a:solidFill>
              </a:rPr>
              <a:t>should be stated ‘clearly and unambiguously in question form’. </a:t>
            </a:r>
            <a:endParaRPr lang="en-US" b="1" dirty="0" smtClean="0">
              <a:solidFill>
                <a:schemeClr val="tx1"/>
              </a:solidFill>
            </a:endParaRPr>
          </a:p>
          <a:p>
            <a:pPr marL="457200" indent="-457200" algn="just">
              <a:buFont typeface="Wingdings" panose="05000000000000000000" pitchFamily="2" charset="2"/>
              <a:buChar char="v"/>
            </a:pPr>
            <a:r>
              <a:rPr lang="en-US" b="1" dirty="0" smtClean="0">
                <a:solidFill>
                  <a:schemeClr val="tx1"/>
                </a:solidFill>
              </a:rPr>
              <a:t>It </a:t>
            </a:r>
            <a:r>
              <a:rPr lang="en-US" b="1" dirty="0">
                <a:solidFill>
                  <a:schemeClr val="tx1"/>
                </a:solidFill>
              </a:rPr>
              <a:t>should be </a:t>
            </a:r>
            <a:r>
              <a:rPr lang="en-US" b="1" dirty="0" smtClean="0">
                <a:solidFill>
                  <a:schemeClr val="tx1"/>
                </a:solidFill>
              </a:rPr>
              <a:t>amenable/ or willing or agreeable </a:t>
            </a:r>
            <a:r>
              <a:rPr lang="en-US" b="1" dirty="0">
                <a:solidFill>
                  <a:schemeClr val="tx1"/>
                </a:solidFill>
              </a:rPr>
              <a:t>to empirical testing. </a:t>
            </a:r>
          </a:p>
          <a:p>
            <a:pPr algn="just"/>
            <a:endParaRPr lang="en-US" dirty="0"/>
          </a:p>
          <a:p>
            <a:pPr algn="just"/>
            <a:r>
              <a:rPr lang="en-US" b="1" dirty="0">
                <a:solidFill>
                  <a:srgbClr val="000099"/>
                </a:solidFill>
              </a:rPr>
              <a:t>Meeting these criteria in his problem statement will result, in a clear and </a:t>
            </a:r>
            <a:r>
              <a:rPr lang="en-US" b="1" dirty="0" smtClean="0">
                <a:solidFill>
                  <a:srgbClr val="000099"/>
                </a:solidFill>
              </a:rPr>
              <a:t>summarized </a:t>
            </a:r>
            <a:r>
              <a:rPr lang="en-US" b="1" dirty="0">
                <a:solidFill>
                  <a:srgbClr val="000099"/>
                </a:solidFill>
              </a:rPr>
              <a:t>idea of what the researcher wants to do. This sets the state for further planning. </a:t>
            </a:r>
          </a:p>
        </p:txBody>
      </p:sp>
    </p:spTree>
    <p:extLst>
      <p:ext uri="{BB962C8B-B14F-4D97-AF65-F5344CB8AC3E}">
        <p14:creationId xmlns:p14="http://schemas.microsoft.com/office/powerpoint/2010/main" val="535249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b="1" dirty="0" smtClean="0"/>
              <a:t>Research Assumptions </a:t>
            </a:r>
            <a:endParaRPr lang="en-US" sz="3200" b="1" dirty="0"/>
          </a:p>
        </p:txBody>
      </p:sp>
      <p:sp>
        <p:nvSpPr>
          <p:cNvPr id="3" name="Subtitle 2"/>
          <p:cNvSpPr>
            <a:spLocks noGrp="1"/>
          </p:cNvSpPr>
          <p:nvPr>
            <p:ph type="subTitle" idx="1"/>
          </p:nvPr>
        </p:nvSpPr>
        <p:spPr>
          <a:xfrm>
            <a:off x="0" y="457200"/>
            <a:ext cx="9144000" cy="6400800"/>
          </a:xfrm>
        </p:spPr>
        <p:txBody>
          <a:bodyPr>
            <a:normAutofit fontScale="70000" lnSpcReduction="20000"/>
          </a:bodyPr>
          <a:lstStyle/>
          <a:p>
            <a:pPr algn="just"/>
            <a:r>
              <a:rPr lang="en-US" b="1" dirty="0" smtClean="0">
                <a:solidFill>
                  <a:schemeClr val="tx1"/>
                </a:solidFill>
              </a:rPr>
              <a:t>Any research and its method incorporate </a:t>
            </a:r>
            <a:r>
              <a:rPr lang="en-US" b="1" dirty="0">
                <a:solidFill>
                  <a:schemeClr val="tx1"/>
                </a:solidFill>
              </a:rPr>
              <a:t>several assumptions and approximations that may not represent the real world particularly with parameter estimation, recharge estimation, data inadequacy and errors. </a:t>
            </a:r>
            <a:endParaRPr lang="en-US" b="1" dirty="0" smtClean="0">
              <a:solidFill>
                <a:schemeClr val="tx1"/>
              </a:solidFill>
            </a:endParaRPr>
          </a:p>
          <a:p>
            <a:pPr algn="just"/>
            <a:endParaRPr lang="en-US" b="1" dirty="0">
              <a:solidFill>
                <a:schemeClr val="tx1"/>
              </a:solidFill>
            </a:endParaRPr>
          </a:p>
          <a:p>
            <a:pPr algn="just"/>
            <a:r>
              <a:rPr lang="en-US" b="1" dirty="0" smtClean="0">
                <a:solidFill>
                  <a:srgbClr val="C00000"/>
                </a:solidFill>
              </a:rPr>
              <a:t>Because it </a:t>
            </a:r>
            <a:r>
              <a:rPr lang="en-US" b="1" dirty="0">
                <a:solidFill>
                  <a:srgbClr val="C00000"/>
                </a:solidFill>
              </a:rPr>
              <a:t>is quite difficult to represent all valuable hug data sets accurately or it is not feasible to feed the complexities of the natural system in to a computer model. </a:t>
            </a:r>
            <a:endParaRPr lang="en-US" b="1" dirty="0" smtClean="0">
              <a:solidFill>
                <a:srgbClr val="C00000"/>
              </a:solidFill>
            </a:endParaRPr>
          </a:p>
          <a:p>
            <a:pPr algn="just"/>
            <a:endParaRPr lang="en-US" b="1" dirty="0">
              <a:solidFill>
                <a:schemeClr val="tx1"/>
              </a:solidFill>
            </a:endParaRPr>
          </a:p>
          <a:p>
            <a:pPr algn="just"/>
            <a:r>
              <a:rPr lang="en-US" b="1" dirty="0" smtClean="0">
                <a:solidFill>
                  <a:srgbClr val="000099"/>
                </a:solidFill>
              </a:rPr>
              <a:t>Instead </a:t>
            </a:r>
            <a:r>
              <a:rPr lang="en-US" b="1" dirty="0">
                <a:solidFill>
                  <a:srgbClr val="000099"/>
                </a:solidFill>
              </a:rPr>
              <a:t>simplifying the actual </a:t>
            </a:r>
            <a:r>
              <a:rPr lang="en-US" b="1" dirty="0" smtClean="0">
                <a:solidFill>
                  <a:srgbClr val="000099"/>
                </a:solidFill>
              </a:rPr>
              <a:t>system </a:t>
            </a:r>
            <a:r>
              <a:rPr lang="en-US" b="1" dirty="0">
                <a:solidFill>
                  <a:srgbClr val="000099"/>
                </a:solidFill>
              </a:rPr>
              <a:t>being examine and organizes the data via inclusions of assumptions is necessary so the system can be analyzed effectively. </a:t>
            </a:r>
            <a:endParaRPr lang="en-US" b="1" dirty="0" smtClean="0">
              <a:solidFill>
                <a:srgbClr val="000099"/>
              </a:solidFill>
            </a:endParaRPr>
          </a:p>
          <a:p>
            <a:pPr algn="just"/>
            <a:endParaRPr lang="en-US" b="1" dirty="0">
              <a:solidFill>
                <a:srgbClr val="00B050"/>
              </a:solidFill>
            </a:endParaRPr>
          </a:p>
          <a:p>
            <a:pPr algn="just"/>
            <a:r>
              <a:rPr lang="en-US" b="1" dirty="0" smtClean="0">
                <a:solidFill>
                  <a:srgbClr val="00B050"/>
                </a:solidFill>
              </a:rPr>
              <a:t>e.g. Model conceptualizing  that aids </a:t>
            </a:r>
            <a:r>
              <a:rPr lang="en-US" b="1" dirty="0">
                <a:solidFill>
                  <a:srgbClr val="00B050"/>
                </a:solidFill>
              </a:rPr>
              <a:t>to simplify the field problem and organize the associated field data so that the system can be analyzed more easily in a better understanding manner of site condition </a:t>
            </a:r>
            <a:endParaRPr lang="en-US" b="1" dirty="0" smtClean="0">
              <a:solidFill>
                <a:srgbClr val="00B050"/>
              </a:solidFill>
            </a:endParaRPr>
          </a:p>
          <a:p>
            <a:pPr algn="just"/>
            <a:endParaRPr lang="en-US" b="1" dirty="0">
              <a:solidFill>
                <a:schemeClr val="tx1"/>
              </a:solidFill>
            </a:endParaRPr>
          </a:p>
          <a:p>
            <a:pPr algn="just"/>
            <a:r>
              <a:rPr lang="en-US" b="1" dirty="0" smtClean="0">
                <a:solidFill>
                  <a:srgbClr val="FF0000"/>
                </a:solidFill>
              </a:rPr>
              <a:t>However</a:t>
            </a:r>
            <a:r>
              <a:rPr lang="en-US" b="1" dirty="0">
                <a:solidFill>
                  <a:srgbClr val="FF0000"/>
                </a:solidFill>
              </a:rPr>
              <a:t>, apart from to data adequacy and quality, </a:t>
            </a:r>
            <a:r>
              <a:rPr lang="en-US" b="1" dirty="0" smtClean="0">
                <a:solidFill>
                  <a:srgbClr val="FF0000"/>
                </a:solidFill>
              </a:rPr>
              <a:t>skills and </a:t>
            </a:r>
            <a:r>
              <a:rPr lang="en-US" b="1" dirty="0">
                <a:solidFill>
                  <a:srgbClr val="FF0000"/>
                </a:solidFill>
              </a:rPr>
              <a:t>level of </a:t>
            </a:r>
            <a:r>
              <a:rPr lang="en-US" b="1" dirty="0" smtClean="0">
                <a:solidFill>
                  <a:srgbClr val="FF0000"/>
                </a:solidFill>
              </a:rPr>
              <a:t>details; reliability </a:t>
            </a:r>
            <a:r>
              <a:rPr lang="en-US" b="1" dirty="0">
                <a:solidFill>
                  <a:srgbClr val="FF0000"/>
                </a:solidFill>
              </a:rPr>
              <a:t>of the </a:t>
            </a:r>
            <a:r>
              <a:rPr lang="en-US" b="1" dirty="0" smtClean="0">
                <a:solidFill>
                  <a:srgbClr val="FF0000"/>
                </a:solidFill>
              </a:rPr>
              <a:t>result </a:t>
            </a:r>
            <a:r>
              <a:rPr lang="en-US" b="1" dirty="0">
                <a:solidFill>
                  <a:srgbClr val="FF0000"/>
                </a:solidFill>
              </a:rPr>
              <a:t>depends on </a:t>
            </a:r>
            <a:r>
              <a:rPr lang="en-US" b="1" dirty="0" smtClean="0">
                <a:solidFill>
                  <a:srgbClr val="FF0000"/>
                </a:solidFill>
              </a:rPr>
              <a:t>the </a:t>
            </a:r>
            <a:r>
              <a:rPr lang="en-US" b="1" dirty="0">
                <a:solidFill>
                  <a:srgbClr val="FF0000"/>
                </a:solidFill>
              </a:rPr>
              <a:t>dimension of the </a:t>
            </a:r>
            <a:r>
              <a:rPr lang="en-US" b="1" dirty="0" smtClean="0">
                <a:solidFill>
                  <a:srgbClr val="FF0000"/>
                </a:solidFill>
              </a:rPr>
              <a:t>designed assumptions</a:t>
            </a:r>
            <a:endParaRPr lang="en-US" b="1" dirty="0">
              <a:solidFill>
                <a:srgbClr val="FF0000"/>
              </a:solidFill>
            </a:endParaRPr>
          </a:p>
        </p:txBody>
      </p:sp>
    </p:spTree>
    <p:extLst>
      <p:ext uri="{BB962C8B-B14F-4D97-AF65-F5344CB8AC3E}">
        <p14:creationId xmlns:p14="http://schemas.microsoft.com/office/powerpoint/2010/main" val="15683043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rmAutofit fontScale="90000"/>
          </a:bodyPr>
          <a:lstStyle/>
          <a:p>
            <a:r>
              <a:rPr lang="en-US" sz="3200" b="1" dirty="0" smtClean="0"/>
              <a:t/>
            </a:r>
            <a:br>
              <a:rPr lang="en-US" sz="3200" b="1" dirty="0" smtClean="0"/>
            </a:br>
            <a:r>
              <a:rPr lang="en-US" sz="3200" b="1" dirty="0" smtClean="0"/>
              <a:t>Objectives </a:t>
            </a:r>
            <a:r>
              <a:rPr lang="en-US" sz="3200" b="1" dirty="0"/>
              <a:t>of Assumptions about the Problem: </a:t>
            </a:r>
            <a:r>
              <a:rPr lang="en-US" sz="3200" dirty="0"/>
              <a:t/>
            </a:r>
            <a:br>
              <a:rPr lang="en-US" sz="3200" dirty="0"/>
            </a:br>
            <a:endParaRPr lang="en-US" sz="3200" dirty="0"/>
          </a:p>
        </p:txBody>
      </p:sp>
      <p:sp>
        <p:nvSpPr>
          <p:cNvPr id="3" name="Subtitle 2"/>
          <p:cNvSpPr>
            <a:spLocks noGrp="1"/>
          </p:cNvSpPr>
          <p:nvPr>
            <p:ph type="subTitle" idx="1"/>
          </p:nvPr>
        </p:nvSpPr>
        <p:spPr>
          <a:xfrm>
            <a:off x="0" y="457200"/>
            <a:ext cx="9144000" cy="6400800"/>
          </a:xfrm>
        </p:spPr>
        <p:txBody>
          <a:bodyPr>
            <a:normAutofit fontScale="70000" lnSpcReduction="20000"/>
          </a:bodyPr>
          <a:lstStyle/>
          <a:p>
            <a:pPr algn="just"/>
            <a:r>
              <a:rPr lang="en-US" b="1" dirty="0" smtClean="0">
                <a:solidFill>
                  <a:schemeClr val="tx1"/>
                </a:solidFill>
              </a:rPr>
              <a:t>1</a:t>
            </a:r>
            <a:r>
              <a:rPr lang="en-US" b="1" dirty="0">
                <a:solidFill>
                  <a:schemeClr val="tx1"/>
                </a:solidFill>
              </a:rPr>
              <a:t>. To make the research work feasible. </a:t>
            </a:r>
          </a:p>
          <a:p>
            <a:pPr algn="just"/>
            <a:r>
              <a:rPr lang="en-US" b="1" dirty="0">
                <a:solidFill>
                  <a:schemeClr val="tx1"/>
                </a:solidFill>
              </a:rPr>
              <a:t>2. To delimit the scope of the problem.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e.g. aquifer boundary conditions</a:t>
            </a:r>
          </a:p>
          <a:p>
            <a:pPr algn="just"/>
            <a:endParaRPr lang="en-US" b="1" dirty="0">
              <a:solidFill>
                <a:schemeClr val="tx1"/>
              </a:solidFill>
            </a:endParaRPr>
          </a:p>
          <a:p>
            <a:pPr algn="just"/>
            <a:r>
              <a:rPr lang="en-US" b="1" dirty="0">
                <a:solidFill>
                  <a:schemeClr val="tx1"/>
                </a:solidFill>
              </a:rPr>
              <a:t>3. To establish the proper frame of </a:t>
            </a:r>
            <a:r>
              <a:rPr lang="en-US" b="1" dirty="0" smtClean="0">
                <a:solidFill>
                  <a:schemeClr val="tx1"/>
                </a:solidFill>
              </a:rPr>
              <a:t>reference </a:t>
            </a:r>
          </a:p>
          <a:p>
            <a:pPr algn="just"/>
            <a:r>
              <a:rPr lang="en-US" b="1" dirty="0" smtClean="0">
                <a:solidFill>
                  <a:schemeClr val="tx1"/>
                </a:solidFill>
              </a:rPr>
              <a:t>e.g. model framework </a:t>
            </a:r>
            <a:endParaRPr lang="en-US" b="1" dirty="0">
              <a:solidFill>
                <a:schemeClr val="tx1"/>
              </a:solidFill>
            </a:endParaRPr>
          </a:p>
          <a:p>
            <a:pPr algn="just"/>
            <a:endParaRPr lang="en-US" b="1" dirty="0">
              <a:solidFill>
                <a:schemeClr val="tx1"/>
              </a:solidFill>
            </a:endParaRPr>
          </a:p>
          <a:p>
            <a:pPr algn="just"/>
            <a:r>
              <a:rPr lang="en-US" b="1" u="sng" dirty="0">
                <a:solidFill>
                  <a:srgbClr val="FF0000"/>
                </a:solidFill>
              </a:rPr>
              <a:t>Aspects of </a:t>
            </a:r>
            <a:r>
              <a:rPr lang="en-US" b="1" u="sng" dirty="0" smtClean="0">
                <a:solidFill>
                  <a:srgbClr val="FF0000"/>
                </a:solidFill>
              </a:rPr>
              <a:t>Delimiting/ or delineating or bounding / demarcating a </a:t>
            </a:r>
            <a:r>
              <a:rPr lang="en-US" b="1" u="sng" dirty="0">
                <a:solidFill>
                  <a:srgbClr val="FF0000"/>
                </a:solidFill>
              </a:rPr>
              <a:t>Problem: </a:t>
            </a:r>
            <a:endParaRPr lang="en-US" b="1" u="sng" dirty="0" smtClean="0">
              <a:solidFill>
                <a:srgbClr val="FF0000"/>
              </a:solidFill>
            </a:endParaRPr>
          </a:p>
          <a:p>
            <a:pPr algn="just"/>
            <a:endParaRPr lang="en-US" b="1" u="sng" dirty="0">
              <a:solidFill>
                <a:srgbClr val="FF0000"/>
              </a:solidFill>
            </a:endParaRPr>
          </a:p>
          <a:p>
            <a:pPr algn="just"/>
            <a:r>
              <a:rPr lang="en-US" b="1" dirty="0" smtClean="0">
                <a:solidFill>
                  <a:schemeClr val="tx1"/>
                </a:solidFill>
              </a:rPr>
              <a:t>1.Bound to </a:t>
            </a:r>
            <a:r>
              <a:rPr lang="en-US" b="1" dirty="0">
                <a:solidFill>
                  <a:schemeClr val="tx1"/>
                </a:solidFill>
              </a:rPr>
              <a:t>certain variables that should be mentioned clearly in the problem.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2.Bound to </a:t>
            </a:r>
            <a:r>
              <a:rPr lang="en-US" b="1" dirty="0">
                <a:solidFill>
                  <a:schemeClr val="tx1"/>
                </a:solidFill>
              </a:rPr>
              <a:t>the area or level as primary level, secondary level, college or university level.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3.Bound to </a:t>
            </a:r>
            <a:r>
              <a:rPr lang="en-US" b="1" dirty="0">
                <a:solidFill>
                  <a:schemeClr val="tx1"/>
                </a:solidFill>
              </a:rPr>
              <a:t>size of sample, considering the time, energy and money. </a:t>
            </a:r>
          </a:p>
          <a:p>
            <a:pPr algn="just"/>
            <a:endParaRPr lang="en-US" dirty="0"/>
          </a:p>
        </p:txBody>
      </p:sp>
    </p:spTree>
    <p:extLst>
      <p:ext uri="{BB962C8B-B14F-4D97-AF65-F5344CB8AC3E}">
        <p14:creationId xmlns:p14="http://schemas.microsoft.com/office/powerpoint/2010/main" val="4272974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14"/>
            <a:ext cx="9144000" cy="552450"/>
          </a:xfrm>
        </p:spPr>
        <p:txBody>
          <a:bodyPr>
            <a:normAutofit fontScale="90000"/>
          </a:bodyPr>
          <a:lstStyle/>
          <a:p>
            <a:r>
              <a:rPr lang="en-GB" dirty="0" smtClean="0"/>
              <a:t>Data </a:t>
            </a:r>
            <a:r>
              <a:rPr lang="en-GB" dirty="0"/>
              <a:t>analysis and </a:t>
            </a:r>
            <a:r>
              <a:rPr lang="en-GB" dirty="0" smtClean="0"/>
              <a:t>Interpretation</a:t>
            </a:r>
            <a:endParaRPr lang="en-US" dirty="0"/>
          </a:p>
        </p:txBody>
      </p:sp>
      <p:sp>
        <p:nvSpPr>
          <p:cNvPr id="3" name="Subtitle 2"/>
          <p:cNvSpPr>
            <a:spLocks noGrp="1"/>
          </p:cNvSpPr>
          <p:nvPr>
            <p:ph type="subTitle" idx="1"/>
          </p:nvPr>
        </p:nvSpPr>
        <p:spPr>
          <a:xfrm>
            <a:off x="0" y="533400"/>
            <a:ext cx="9144000" cy="6324600"/>
          </a:xfrm>
        </p:spPr>
        <p:txBody>
          <a:bodyPr>
            <a:normAutofit fontScale="92500" lnSpcReduction="20000"/>
          </a:bodyPr>
          <a:lstStyle/>
          <a:p>
            <a:pPr algn="just"/>
            <a:r>
              <a:rPr lang="en-GB" b="1" dirty="0" smtClean="0">
                <a:solidFill>
                  <a:srgbClr val="C00000"/>
                </a:solidFill>
              </a:rPr>
              <a:t>Missing data</a:t>
            </a:r>
            <a:r>
              <a:rPr lang="en-US" b="1" dirty="0" smtClean="0">
                <a:solidFill>
                  <a:srgbClr val="C00000"/>
                </a:solidFill>
              </a:rPr>
              <a:t> and </a:t>
            </a:r>
            <a:r>
              <a:rPr lang="en-GB" b="1" dirty="0" smtClean="0">
                <a:solidFill>
                  <a:srgbClr val="C00000"/>
                </a:solidFill>
              </a:rPr>
              <a:t>Data </a:t>
            </a:r>
            <a:r>
              <a:rPr lang="en-GB" b="1" dirty="0">
                <a:solidFill>
                  <a:srgbClr val="C00000"/>
                </a:solidFill>
              </a:rPr>
              <a:t>trend analysis</a:t>
            </a:r>
            <a:endParaRPr lang="en-US" b="1" dirty="0">
              <a:solidFill>
                <a:srgbClr val="C00000"/>
              </a:solidFill>
            </a:endParaRPr>
          </a:p>
          <a:p>
            <a:pPr algn="just"/>
            <a:r>
              <a:rPr lang="en-GB" b="1" dirty="0" smtClean="0">
                <a:solidFill>
                  <a:srgbClr val="C00000"/>
                </a:solidFill>
              </a:rPr>
              <a:t>Data analysis : </a:t>
            </a:r>
            <a:endParaRPr lang="en-US" b="1" dirty="0">
              <a:solidFill>
                <a:srgbClr val="C00000"/>
              </a:solidFill>
            </a:endParaRPr>
          </a:p>
          <a:p>
            <a:pPr lvl="1" algn="just"/>
            <a:r>
              <a:rPr lang="en-GB" b="1" dirty="0" smtClean="0">
                <a:solidFill>
                  <a:srgbClr val="C00000"/>
                </a:solidFill>
              </a:rPr>
              <a:t>Analysis </a:t>
            </a:r>
            <a:r>
              <a:rPr lang="en-GB" b="1" dirty="0">
                <a:solidFill>
                  <a:srgbClr val="C00000"/>
                </a:solidFill>
              </a:rPr>
              <a:t>of variance (ANOVA)</a:t>
            </a:r>
            <a:endParaRPr lang="en-US" b="1" dirty="0">
              <a:solidFill>
                <a:srgbClr val="C00000"/>
              </a:solidFill>
            </a:endParaRPr>
          </a:p>
          <a:p>
            <a:pPr lvl="1" algn="just"/>
            <a:r>
              <a:rPr lang="en-GB" b="1" dirty="0" smtClean="0">
                <a:solidFill>
                  <a:srgbClr val="C00000"/>
                </a:solidFill>
              </a:rPr>
              <a:t>Mean </a:t>
            </a:r>
            <a:r>
              <a:rPr lang="en-GB" b="1" dirty="0">
                <a:solidFill>
                  <a:srgbClr val="C00000"/>
                </a:solidFill>
              </a:rPr>
              <a:t>separation</a:t>
            </a:r>
            <a:endParaRPr lang="en-US" b="1" dirty="0">
              <a:solidFill>
                <a:srgbClr val="C00000"/>
              </a:solidFill>
            </a:endParaRPr>
          </a:p>
          <a:p>
            <a:pPr lvl="1" algn="just"/>
            <a:r>
              <a:rPr lang="en-GB" b="1" dirty="0" smtClean="0">
                <a:solidFill>
                  <a:srgbClr val="C00000"/>
                </a:solidFill>
              </a:rPr>
              <a:t>Correlation </a:t>
            </a:r>
            <a:r>
              <a:rPr lang="en-GB" b="1" dirty="0">
                <a:solidFill>
                  <a:srgbClr val="C00000"/>
                </a:solidFill>
              </a:rPr>
              <a:t>and regression analysis</a:t>
            </a:r>
            <a:endParaRPr lang="en-US" b="1" dirty="0">
              <a:solidFill>
                <a:srgbClr val="C00000"/>
              </a:solidFill>
            </a:endParaRPr>
          </a:p>
          <a:p>
            <a:pPr lvl="1" algn="just"/>
            <a:r>
              <a:rPr lang="en-GB" b="1" dirty="0" smtClean="0">
                <a:solidFill>
                  <a:srgbClr val="C00000"/>
                </a:solidFill>
              </a:rPr>
              <a:t>t-test </a:t>
            </a:r>
            <a:endParaRPr lang="en-US" b="1" dirty="0">
              <a:solidFill>
                <a:srgbClr val="C00000"/>
              </a:solidFill>
            </a:endParaRPr>
          </a:p>
          <a:p>
            <a:pPr lvl="1" algn="just"/>
            <a:r>
              <a:rPr lang="en-GB" b="1" dirty="0" smtClean="0">
                <a:solidFill>
                  <a:srgbClr val="C00000"/>
                </a:solidFill>
              </a:rPr>
              <a:t>Chi </a:t>
            </a:r>
            <a:r>
              <a:rPr lang="en-GB" b="1" dirty="0">
                <a:solidFill>
                  <a:srgbClr val="C00000"/>
                </a:solidFill>
              </a:rPr>
              <a:t>square test</a:t>
            </a:r>
            <a:endParaRPr lang="en-US" b="1" dirty="0">
              <a:solidFill>
                <a:srgbClr val="C00000"/>
              </a:solidFill>
            </a:endParaRPr>
          </a:p>
          <a:p>
            <a:pPr lvl="1" algn="just"/>
            <a:r>
              <a:rPr lang="en-GB" b="1" dirty="0" smtClean="0">
                <a:solidFill>
                  <a:srgbClr val="C00000"/>
                </a:solidFill>
              </a:rPr>
              <a:t>Statistical </a:t>
            </a:r>
            <a:r>
              <a:rPr lang="en-GB" b="1" dirty="0">
                <a:solidFill>
                  <a:srgbClr val="C00000"/>
                </a:solidFill>
              </a:rPr>
              <a:t>packages (SPSS, SAS, MS-Excel)</a:t>
            </a:r>
            <a:endParaRPr lang="en-US" b="1" dirty="0">
              <a:solidFill>
                <a:srgbClr val="C00000"/>
              </a:solidFill>
            </a:endParaRPr>
          </a:p>
          <a:p>
            <a:pPr algn="just"/>
            <a:r>
              <a:rPr lang="en-GB" b="1" dirty="0" smtClean="0">
                <a:solidFill>
                  <a:srgbClr val="C00000"/>
                </a:solidFill>
              </a:rPr>
              <a:t>Interpretation</a:t>
            </a:r>
            <a:endParaRPr lang="en-US" b="1" dirty="0">
              <a:solidFill>
                <a:srgbClr val="C00000"/>
              </a:solidFill>
            </a:endParaRPr>
          </a:p>
          <a:p>
            <a:pPr marL="342900" indent="-342900" algn="just">
              <a:buFont typeface="Wingdings" pitchFamily="2" charset="2"/>
              <a:buChar char="Ø"/>
            </a:pPr>
            <a:r>
              <a:rPr lang="en-GB" b="1" dirty="0">
                <a:solidFill>
                  <a:srgbClr val="C00000"/>
                </a:solidFill>
              </a:rPr>
              <a:t> </a:t>
            </a:r>
            <a:r>
              <a:rPr lang="en-US" b="1" dirty="0">
                <a:solidFill>
                  <a:schemeClr val="tx1"/>
                </a:solidFill>
                <a:latin typeface="Times New Roman" pitchFamily="18" charset="0"/>
                <a:cs typeface="Times New Roman" pitchFamily="18" charset="0"/>
              </a:rPr>
              <a:t>Interpretation and summarization of results; </a:t>
            </a:r>
          </a:p>
          <a:p>
            <a:pPr marL="342900" indent="-342900" algn="just">
              <a:buFont typeface="Wingdings" pitchFamily="2" charset="2"/>
              <a:buChar char="Ø"/>
            </a:pPr>
            <a:r>
              <a:rPr lang="en-GB" b="1" dirty="0" smtClean="0">
                <a:solidFill>
                  <a:srgbClr val="C00000"/>
                </a:solidFill>
              </a:rPr>
              <a:t>Scientific </a:t>
            </a:r>
            <a:r>
              <a:rPr lang="en-GB" b="1" dirty="0">
                <a:solidFill>
                  <a:srgbClr val="C00000"/>
                </a:solidFill>
              </a:rPr>
              <a:t>report </a:t>
            </a:r>
            <a:r>
              <a:rPr lang="en-GB" b="1" dirty="0" smtClean="0">
                <a:solidFill>
                  <a:srgbClr val="C00000"/>
                </a:solidFill>
              </a:rPr>
              <a:t>writing </a:t>
            </a:r>
            <a:r>
              <a:rPr lang="en-US" b="1" dirty="0" smtClean="0">
                <a:solidFill>
                  <a:schemeClr val="tx1"/>
                </a:solidFill>
                <a:latin typeface="Times New Roman" pitchFamily="18" charset="0"/>
                <a:cs typeface="Times New Roman" pitchFamily="18" charset="0"/>
              </a:rPr>
              <a:t>and </a:t>
            </a:r>
          </a:p>
          <a:p>
            <a:pPr algn="just"/>
            <a:r>
              <a:rPr lang="en-US" b="1" dirty="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                         developing </a:t>
            </a:r>
            <a:r>
              <a:rPr lang="en-US" b="1" dirty="0">
                <a:solidFill>
                  <a:schemeClr val="tx1"/>
                </a:solidFill>
                <a:latin typeface="Times New Roman" pitchFamily="18" charset="0"/>
                <a:cs typeface="Times New Roman" pitchFamily="18" charset="0"/>
              </a:rPr>
              <a:t>a research </a:t>
            </a:r>
            <a:r>
              <a:rPr lang="en-US" b="1" dirty="0" smtClean="0">
                <a:solidFill>
                  <a:schemeClr val="tx1"/>
                </a:solidFill>
                <a:latin typeface="Times New Roman" pitchFamily="18" charset="0"/>
                <a:cs typeface="Times New Roman" pitchFamily="18" charset="0"/>
              </a:rPr>
              <a:t>proposal</a:t>
            </a:r>
            <a:endParaRPr lang="en-US" b="1" dirty="0">
              <a:solidFill>
                <a:schemeClr val="tx1"/>
              </a:solidFill>
              <a:latin typeface="Times New Roman" pitchFamily="18" charset="0"/>
              <a:cs typeface="Times New Roman" pitchFamily="18" charset="0"/>
            </a:endParaRPr>
          </a:p>
          <a:p>
            <a:pPr algn="just"/>
            <a:endParaRPr lang="en-US" b="1" dirty="0">
              <a:solidFill>
                <a:srgbClr val="C00000"/>
              </a:solidFill>
            </a:endParaRPr>
          </a:p>
          <a:p>
            <a:pPr algn="just"/>
            <a:r>
              <a:rPr lang="en-GB" b="1" dirty="0" smtClean="0">
                <a:solidFill>
                  <a:srgbClr val="C00000"/>
                </a:solidFill>
              </a:rPr>
              <a:t>Presentation </a:t>
            </a:r>
            <a:r>
              <a:rPr lang="en-GB" b="1" dirty="0">
                <a:solidFill>
                  <a:srgbClr val="C00000"/>
                </a:solidFill>
              </a:rPr>
              <a:t>of research results</a:t>
            </a:r>
            <a:endParaRPr lang="en-US" b="1" dirty="0">
              <a:solidFill>
                <a:srgbClr val="C00000"/>
              </a:solidFill>
            </a:endParaRPr>
          </a:p>
          <a:p>
            <a:endParaRPr lang="en-US" dirty="0"/>
          </a:p>
        </p:txBody>
      </p:sp>
    </p:spTree>
    <p:extLst>
      <p:ext uri="{BB962C8B-B14F-4D97-AF65-F5344CB8AC3E}">
        <p14:creationId xmlns:p14="http://schemas.microsoft.com/office/powerpoint/2010/main" val="945953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81000"/>
          </a:xfrm>
        </p:spPr>
        <p:txBody>
          <a:bodyPr>
            <a:normAutofit fontScale="90000"/>
          </a:bodyPr>
          <a:lstStyle/>
          <a:p>
            <a:r>
              <a:rPr lang="en-US" sz="3600" b="1" dirty="0" smtClean="0"/>
              <a:t>Conti.</a:t>
            </a:r>
            <a:r>
              <a:rPr lang="en-US" dirty="0" smtClean="0"/>
              <a:t> </a:t>
            </a:r>
            <a:endParaRPr lang="en-US" dirty="0"/>
          </a:p>
        </p:txBody>
      </p:sp>
      <p:sp>
        <p:nvSpPr>
          <p:cNvPr id="3" name="Subtitle 2"/>
          <p:cNvSpPr>
            <a:spLocks noGrp="1"/>
          </p:cNvSpPr>
          <p:nvPr>
            <p:ph type="subTitle" idx="1"/>
          </p:nvPr>
        </p:nvSpPr>
        <p:spPr>
          <a:xfrm>
            <a:off x="0" y="381000"/>
            <a:ext cx="9144000" cy="6477000"/>
          </a:xfrm>
        </p:spPr>
        <p:txBody>
          <a:bodyPr>
            <a:normAutofit/>
          </a:bodyPr>
          <a:lstStyle/>
          <a:p>
            <a:pPr algn="just"/>
            <a:r>
              <a:rPr lang="en-US" b="1" dirty="0" smtClean="0">
                <a:solidFill>
                  <a:schemeClr val="tx1"/>
                </a:solidFill>
              </a:rPr>
              <a:t>4. Delimited </a:t>
            </a:r>
            <a:r>
              <a:rPr lang="en-US" b="1" dirty="0">
                <a:solidFill>
                  <a:schemeClr val="tx1"/>
                </a:solidFill>
              </a:rPr>
              <a:t>to the best method only. </a:t>
            </a:r>
          </a:p>
          <a:p>
            <a:pPr algn="just"/>
            <a:r>
              <a:rPr lang="en-US" b="1" dirty="0">
                <a:solidFill>
                  <a:schemeClr val="tx1"/>
                </a:solidFill>
              </a:rPr>
              <a:t>5. Delimited to the best available tool for measuring the variable. </a:t>
            </a:r>
            <a:r>
              <a:rPr lang="en-US" b="1" dirty="0" smtClean="0">
                <a:solidFill>
                  <a:srgbClr val="FF0000"/>
                </a:solidFill>
              </a:rPr>
              <a:t>E.g. available model type, skill or familiarize with the model </a:t>
            </a:r>
            <a:endParaRPr lang="en-US" b="1" dirty="0">
              <a:solidFill>
                <a:srgbClr val="FF0000"/>
              </a:solidFill>
            </a:endParaRPr>
          </a:p>
          <a:p>
            <a:pPr algn="just"/>
            <a:r>
              <a:rPr lang="en-US" b="1" dirty="0">
                <a:solidFill>
                  <a:schemeClr val="tx1"/>
                </a:solidFill>
              </a:rPr>
              <a:t>6. Delimited to the most appropriate techniques. </a:t>
            </a:r>
          </a:p>
          <a:p>
            <a:pPr algn="just"/>
            <a:r>
              <a:rPr lang="en-US" b="1" dirty="0">
                <a:solidFill>
                  <a:schemeClr val="tx1"/>
                </a:solidFill>
              </a:rPr>
              <a:t>7. Other delimitations particular to a problem. </a:t>
            </a:r>
          </a:p>
          <a:p>
            <a:pPr algn="just"/>
            <a:endParaRPr lang="en-US" b="1" dirty="0">
              <a:solidFill>
                <a:schemeClr val="tx1"/>
              </a:solidFill>
            </a:endParaRPr>
          </a:p>
          <a:p>
            <a:pPr algn="just"/>
            <a:r>
              <a:rPr lang="en-US" b="1" dirty="0">
                <a:solidFill>
                  <a:schemeClr val="tx1"/>
                </a:solidFill>
              </a:rPr>
              <a:t>As the above delimitations help the researcher for conducting the study, the findings of studies also confine to these delimitations. </a:t>
            </a:r>
          </a:p>
          <a:p>
            <a:endParaRPr lang="en-US" dirty="0"/>
          </a:p>
        </p:txBody>
      </p:sp>
    </p:spTree>
    <p:extLst>
      <p:ext uri="{BB962C8B-B14F-4D97-AF65-F5344CB8AC3E}">
        <p14:creationId xmlns:p14="http://schemas.microsoft.com/office/powerpoint/2010/main" val="33388784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52450"/>
          </a:xfrm>
        </p:spPr>
        <p:txBody>
          <a:bodyPr>
            <a:normAutofit fontScale="90000"/>
          </a:bodyPr>
          <a:lstStyle/>
          <a:p>
            <a:r>
              <a:rPr lang="en-US" sz="3200" b="1" dirty="0" smtClean="0"/>
              <a:t/>
            </a:r>
            <a:br>
              <a:rPr lang="en-US" sz="3200" b="1" dirty="0" smtClean="0"/>
            </a:br>
            <a:r>
              <a:rPr lang="en-US" sz="3200" b="1" dirty="0" smtClean="0"/>
              <a:t>Evaluation </a:t>
            </a:r>
            <a:r>
              <a:rPr lang="en-US" sz="3200" b="1" dirty="0"/>
              <a:t>of the Problem: </a:t>
            </a:r>
            <a:r>
              <a:rPr lang="en-US" sz="3200" dirty="0"/>
              <a:t/>
            </a:r>
            <a:br>
              <a:rPr lang="en-US" sz="3200" dirty="0"/>
            </a:br>
            <a:endParaRPr lang="en-US" sz="3200"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smtClean="0">
                <a:solidFill>
                  <a:schemeClr val="tx1"/>
                </a:solidFill>
              </a:rPr>
              <a:t>When </a:t>
            </a:r>
            <a:r>
              <a:rPr lang="en-US" b="1" dirty="0">
                <a:solidFill>
                  <a:schemeClr val="tx1"/>
                </a:solidFill>
              </a:rPr>
              <a:t>considering a problem a researcher is required to ask himself a series of questions about it. These are helpful in the evaluation of the problem on the basis of personal suitability of the researcher and social value of the problem. </a:t>
            </a:r>
            <a:endParaRPr lang="en-US" b="1" dirty="0" smtClean="0">
              <a:solidFill>
                <a:schemeClr val="tx1"/>
              </a:solidFill>
            </a:endParaRPr>
          </a:p>
          <a:p>
            <a:pPr algn="just"/>
            <a:endParaRPr lang="en-US" dirty="0"/>
          </a:p>
          <a:p>
            <a:pPr algn="just"/>
            <a:r>
              <a:rPr lang="en-US" b="1" dirty="0">
                <a:solidFill>
                  <a:srgbClr val="000099"/>
                </a:solidFill>
              </a:rPr>
              <a:t>Following questions must be answered affirmatively before the study is under Taken: </a:t>
            </a:r>
            <a:endParaRPr lang="en-US" b="1" dirty="0" smtClean="0">
              <a:solidFill>
                <a:srgbClr val="000099"/>
              </a:solidFill>
            </a:endParaRPr>
          </a:p>
          <a:p>
            <a:pPr algn="just"/>
            <a:endParaRPr lang="en-US" b="1" dirty="0">
              <a:solidFill>
                <a:srgbClr val="FF0000"/>
              </a:solidFill>
            </a:endParaRPr>
          </a:p>
          <a:p>
            <a:pPr algn="just"/>
            <a:r>
              <a:rPr lang="en-US" b="1" dirty="0">
                <a:solidFill>
                  <a:srgbClr val="FF0000"/>
                </a:solidFill>
              </a:rPr>
              <a:t>1. Is the Problem Researchable? </a:t>
            </a:r>
          </a:p>
          <a:p>
            <a:pPr algn="just"/>
            <a:r>
              <a:rPr lang="en-US" b="1" dirty="0">
                <a:solidFill>
                  <a:srgbClr val="FF0000"/>
                </a:solidFill>
              </a:rPr>
              <a:t>2. Is the Problem New? </a:t>
            </a:r>
            <a:endParaRPr lang="en-US" b="1" dirty="0" smtClean="0">
              <a:solidFill>
                <a:srgbClr val="FF0000"/>
              </a:solidFill>
            </a:endParaRPr>
          </a:p>
          <a:p>
            <a:pPr algn="just"/>
            <a:endParaRPr lang="en-US" dirty="0"/>
          </a:p>
          <a:p>
            <a:endParaRPr lang="en-US" dirty="0"/>
          </a:p>
        </p:txBody>
      </p:sp>
    </p:spTree>
    <p:extLst>
      <p:ext uri="{BB962C8B-B14F-4D97-AF65-F5344CB8AC3E}">
        <p14:creationId xmlns:p14="http://schemas.microsoft.com/office/powerpoint/2010/main" val="813962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57199"/>
          </a:xfrm>
        </p:spPr>
        <p:txBody>
          <a:bodyPr>
            <a:normAutofit fontScale="90000"/>
          </a:bodyPr>
          <a:lstStyle/>
          <a:p>
            <a:r>
              <a:rPr lang="en-US" dirty="0" smtClean="0"/>
              <a:t>Conti.</a:t>
            </a:r>
            <a:endParaRPr lang="en-US" dirty="0"/>
          </a:p>
        </p:txBody>
      </p:sp>
      <p:sp>
        <p:nvSpPr>
          <p:cNvPr id="3" name="Subtitle 2"/>
          <p:cNvSpPr>
            <a:spLocks noGrp="1"/>
          </p:cNvSpPr>
          <p:nvPr>
            <p:ph type="subTitle" idx="1"/>
          </p:nvPr>
        </p:nvSpPr>
        <p:spPr>
          <a:xfrm>
            <a:off x="0" y="457200"/>
            <a:ext cx="9144000" cy="6400800"/>
          </a:xfrm>
        </p:spPr>
        <p:txBody>
          <a:bodyPr>
            <a:normAutofit fontScale="92500"/>
          </a:bodyPr>
          <a:lstStyle/>
          <a:p>
            <a:pPr algn="just"/>
            <a:r>
              <a:rPr lang="en-US" b="1" dirty="0" smtClean="0">
                <a:solidFill>
                  <a:srgbClr val="FF0000"/>
                </a:solidFill>
              </a:rPr>
              <a:t>3</a:t>
            </a:r>
            <a:r>
              <a:rPr lang="en-US" b="1" dirty="0">
                <a:solidFill>
                  <a:srgbClr val="FF0000"/>
                </a:solidFill>
              </a:rPr>
              <a:t>. Is the Problem Significant? </a:t>
            </a:r>
          </a:p>
          <a:p>
            <a:pPr algn="just"/>
            <a:r>
              <a:rPr lang="en-US" b="1" dirty="0">
                <a:solidFill>
                  <a:srgbClr val="FF0000"/>
                </a:solidFill>
              </a:rPr>
              <a:t>4. Is the Problem Feasible for the Particular Researcher? </a:t>
            </a:r>
            <a:endParaRPr lang="en-US" b="1" dirty="0" smtClean="0">
              <a:solidFill>
                <a:srgbClr val="FF0000"/>
              </a:solidFill>
            </a:endParaRPr>
          </a:p>
          <a:p>
            <a:pPr algn="just"/>
            <a:endParaRPr lang="en-US" dirty="0"/>
          </a:p>
          <a:p>
            <a:pPr algn="just"/>
            <a:r>
              <a:rPr lang="en-US" b="1" dirty="0">
                <a:solidFill>
                  <a:srgbClr val="006600"/>
                </a:solidFill>
              </a:rPr>
              <a:t>In order to be feasible, a problem should agree with the following: </a:t>
            </a:r>
            <a:endParaRPr lang="en-US" b="1" dirty="0" smtClean="0">
              <a:solidFill>
                <a:srgbClr val="006600"/>
              </a:solidFill>
            </a:endParaRPr>
          </a:p>
          <a:p>
            <a:pPr algn="just"/>
            <a:endParaRPr lang="en-US" dirty="0"/>
          </a:p>
          <a:p>
            <a:pPr algn="just"/>
            <a:r>
              <a:rPr lang="en-US" b="1" dirty="0">
                <a:solidFill>
                  <a:srgbClr val="000099"/>
                </a:solidFill>
              </a:rPr>
              <a:t>a) Research competencies of the Researcher </a:t>
            </a:r>
          </a:p>
          <a:p>
            <a:pPr algn="just"/>
            <a:r>
              <a:rPr lang="en-US" b="1" dirty="0">
                <a:solidFill>
                  <a:srgbClr val="000099"/>
                </a:solidFill>
              </a:rPr>
              <a:t>b) Interest </a:t>
            </a:r>
            <a:r>
              <a:rPr lang="en-US" b="1" dirty="0" smtClean="0">
                <a:solidFill>
                  <a:srgbClr val="000099"/>
                </a:solidFill>
              </a:rPr>
              <a:t>&amp; enthusiasm / eagerness </a:t>
            </a:r>
            <a:r>
              <a:rPr lang="en-US" b="1" dirty="0">
                <a:solidFill>
                  <a:srgbClr val="000099"/>
                </a:solidFill>
              </a:rPr>
              <a:t>of the Researcher </a:t>
            </a:r>
          </a:p>
          <a:p>
            <a:pPr algn="just"/>
            <a:r>
              <a:rPr lang="en-US" b="1" dirty="0">
                <a:solidFill>
                  <a:srgbClr val="000099"/>
                </a:solidFill>
              </a:rPr>
              <a:t>c) Financial consideration in the Project </a:t>
            </a:r>
          </a:p>
          <a:p>
            <a:pPr algn="just"/>
            <a:r>
              <a:rPr lang="en-US" b="1" dirty="0">
                <a:solidFill>
                  <a:srgbClr val="000099"/>
                </a:solidFill>
              </a:rPr>
              <a:t>d) Time requirement for the Project </a:t>
            </a:r>
          </a:p>
          <a:p>
            <a:pPr algn="just"/>
            <a:r>
              <a:rPr lang="en-US" b="1" dirty="0">
                <a:solidFill>
                  <a:srgbClr val="000099"/>
                </a:solidFill>
              </a:rPr>
              <a:t>e) Administrative considerations in the Project. </a:t>
            </a:r>
          </a:p>
          <a:p>
            <a:endParaRPr lang="en-US" dirty="0"/>
          </a:p>
        </p:txBody>
      </p:sp>
    </p:spTree>
    <p:extLst>
      <p:ext uri="{BB962C8B-B14F-4D97-AF65-F5344CB8AC3E}">
        <p14:creationId xmlns:p14="http://schemas.microsoft.com/office/powerpoint/2010/main" val="4209748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927"/>
            <a:ext cx="9144000" cy="628650"/>
          </a:xfrm>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2</a:t>
            </a:r>
            <a:r>
              <a:rPr lang="en-US" dirty="0">
                <a:solidFill>
                  <a:srgbClr val="FF0000"/>
                </a:solidFill>
              </a:rPr>
              <a:t>. </a:t>
            </a:r>
            <a:r>
              <a:rPr lang="en-US" b="1" dirty="0">
                <a:solidFill>
                  <a:srgbClr val="FF0000"/>
                </a:solidFill>
              </a:rPr>
              <a:t>Extensive Literature Survey</a:t>
            </a:r>
            <a:r>
              <a:rPr lang="en-US" dirty="0">
                <a:solidFill>
                  <a:srgbClr val="FF0000"/>
                </a:solidFill>
              </a:rPr>
              <a:t>: </a:t>
            </a:r>
            <a:br>
              <a:rPr lang="en-US" dirty="0">
                <a:solidFill>
                  <a:srgbClr val="FF0000"/>
                </a:solidFill>
              </a:rPr>
            </a:br>
            <a:endParaRPr lang="en-US" b="1" dirty="0"/>
          </a:p>
        </p:txBody>
      </p:sp>
      <p:sp>
        <p:nvSpPr>
          <p:cNvPr id="3" name="Subtitle 2"/>
          <p:cNvSpPr>
            <a:spLocks noGrp="1"/>
          </p:cNvSpPr>
          <p:nvPr>
            <p:ph type="subTitle" idx="1"/>
          </p:nvPr>
        </p:nvSpPr>
        <p:spPr>
          <a:xfrm>
            <a:off x="0" y="685800"/>
            <a:ext cx="9144000" cy="6172200"/>
          </a:xfrm>
        </p:spPr>
        <p:txBody>
          <a:bodyPr>
            <a:normAutofit fontScale="92500" lnSpcReduction="20000"/>
          </a:bodyPr>
          <a:lstStyle/>
          <a:p>
            <a:pPr algn="just"/>
            <a:r>
              <a:rPr lang="en-US" b="1" dirty="0" smtClean="0">
                <a:solidFill>
                  <a:schemeClr val="tx1"/>
                </a:solidFill>
              </a:rPr>
              <a:t>Once </a:t>
            </a:r>
            <a:r>
              <a:rPr lang="en-US" b="1" dirty="0">
                <a:solidFill>
                  <a:schemeClr val="tx1"/>
                </a:solidFill>
              </a:rPr>
              <a:t>formulated </a:t>
            </a:r>
            <a:r>
              <a:rPr lang="en-US" b="1" dirty="0" smtClean="0">
                <a:solidFill>
                  <a:schemeClr val="tx1"/>
                </a:solidFill>
              </a:rPr>
              <a:t>the problem; the </a:t>
            </a:r>
            <a:r>
              <a:rPr lang="en-US" b="1" dirty="0">
                <a:solidFill>
                  <a:schemeClr val="tx1"/>
                </a:solidFill>
              </a:rPr>
              <a:t>researcher should undertake extensive literature survey connected with the problem.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For </a:t>
            </a:r>
            <a:r>
              <a:rPr lang="en-US" b="1" dirty="0">
                <a:solidFill>
                  <a:schemeClr val="tx1"/>
                </a:solidFill>
              </a:rPr>
              <a:t>this purpose, the abstracting and indexing journals and published or </a:t>
            </a:r>
            <a:r>
              <a:rPr lang="en-US" b="1" dirty="0" smtClean="0">
                <a:solidFill>
                  <a:schemeClr val="tx1"/>
                </a:solidFill>
              </a:rPr>
              <a:t>unpublished </a:t>
            </a:r>
            <a:r>
              <a:rPr lang="en-US" b="1" dirty="0">
                <a:solidFill>
                  <a:schemeClr val="tx1"/>
                </a:solidFill>
              </a:rPr>
              <a:t>bibliographies are the first place to go to academic journals, conference proceedings, government reports, books etc. must be tapped depending on the nature of the problem. </a:t>
            </a:r>
          </a:p>
          <a:p>
            <a:pPr algn="just"/>
            <a:endParaRPr lang="en-US" b="1" dirty="0">
              <a:solidFill>
                <a:schemeClr val="tx1"/>
              </a:solidFill>
            </a:endParaRPr>
          </a:p>
          <a:p>
            <a:pPr algn="just"/>
            <a:r>
              <a:rPr lang="en-US" b="1" dirty="0">
                <a:solidFill>
                  <a:schemeClr val="tx1"/>
                </a:solidFill>
              </a:rPr>
              <a:t>Review literature relevant to their field or interests and determine </a:t>
            </a:r>
            <a:r>
              <a:rPr lang="en-US" b="1" dirty="0">
                <a:solidFill>
                  <a:srgbClr val="000099"/>
                </a:solidFill>
              </a:rPr>
              <a:t>how research findings are useful in forming their understanding of their work</a:t>
            </a:r>
            <a:r>
              <a:rPr lang="en-US" b="1" dirty="0">
                <a:solidFill>
                  <a:schemeClr val="tx1"/>
                </a:solidFill>
              </a:rPr>
              <a:t>, social, local and global environment. </a:t>
            </a:r>
          </a:p>
          <a:p>
            <a:endParaRPr lang="en-US" dirty="0"/>
          </a:p>
        </p:txBody>
      </p:sp>
    </p:spTree>
    <p:extLst>
      <p:ext uri="{BB962C8B-B14F-4D97-AF65-F5344CB8AC3E}">
        <p14:creationId xmlns:p14="http://schemas.microsoft.com/office/powerpoint/2010/main" val="5017393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709"/>
            <a:ext cx="9144000" cy="484909"/>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rPr>
              <a:t>3</a:t>
            </a:r>
            <a:r>
              <a:rPr lang="en-US" b="1" dirty="0">
                <a:solidFill>
                  <a:srgbClr val="FF0000"/>
                </a:solidFill>
              </a:rPr>
              <a:t>. Development of Working Hypothesis</a:t>
            </a:r>
            <a:r>
              <a:rPr lang="en-US" dirty="0">
                <a:solidFill>
                  <a:srgbClr val="FF0000"/>
                </a:solidFill>
              </a:rPr>
              <a:t>: </a:t>
            </a:r>
            <a:br>
              <a:rPr lang="en-US" dirty="0">
                <a:solidFill>
                  <a:srgbClr val="FF0000"/>
                </a:solidFill>
              </a:rPr>
            </a:br>
            <a:endParaRPr lang="en-US" b="1" dirty="0">
              <a:solidFill>
                <a:srgbClr val="FF0000"/>
              </a:solidFill>
            </a:endParaRPr>
          </a:p>
        </p:txBody>
      </p:sp>
      <p:sp>
        <p:nvSpPr>
          <p:cNvPr id="3" name="Subtitle 2"/>
          <p:cNvSpPr>
            <a:spLocks noGrp="1"/>
          </p:cNvSpPr>
          <p:nvPr>
            <p:ph type="subTitle" idx="1"/>
          </p:nvPr>
        </p:nvSpPr>
        <p:spPr>
          <a:xfrm>
            <a:off x="0" y="457200"/>
            <a:ext cx="9144000" cy="6400800"/>
          </a:xfrm>
        </p:spPr>
        <p:txBody>
          <a:bodyPr>
            <a:normAutofit fontScale="92500"/>
          </a:bodyPr>
          <a:lstStyle/>
          <a:p>
            <a:pPr algn="just"/>
            <a:r>
              <a:rPr lang="en-US" b="1" dirty="0" smtClean="0">
                <a:solidFill>
                  <a:schemeClr val="tx1"/>
                </a:solidFill>
              </a:rPr>
              <a:t>After </a:t>
            </a:r>
            <a:r>
              <a:rPr lang="en-US" b="1" dirty="0">
                <a:solidFill>
                  <a:schemeClr val="tx1"/>
                </a:solidFill>
              </a:rPr>
              <a:t>extensive literature survey, researcher should state in clear terms the working hypothesis or hypotheses. </a:t>
            </a:r>
            <a:endParaRPr lang="en-US" b="1" dirty="0" smtClean="0">
              <a:solidFill>
                <a:schemeClr val="tx1"/>
              </a:solidFill>
            </a:endParaRPr>
          </a:p>
          <a:p>
            <a:pPr algn="just"/>
            <a:endParaRPr lang="en-US" b="1" dirty="0">
              <a:solidFill>
                <a:schemeClr val="tx1"/>
              </a:solidFill>
            </a:endParaRPr>
          </a:p>
          <a:p>
            <a:pPr algn="just"/>
            <a:r>
              <a:rPr lang="en-US" b="1" dirty="0" smtClean="0">
                <a:solidFill>
                  <a:srgbClr val="FF0000"/>
                </a:solidFill>
              </a:rPr>
              <a:t>e.g. </a:t>
            </a:r>
            <a:r>
              <a:rPr lang="en-US" b="1" dirty="0" smtClean="0">
                <a:solidFill>
                  <a:schemeClr val="tx1"/>
                </a:solidFill>
              </a:rPr>
              <a:t>what are the possible derivers for decaling </a:t>
            </a:r>
            <a:r>
              <a:rPr lang="en-US" b="1" dirty="0">
                <a:solidFill>
                  <a:schemeClr val="tx1"/>
                </a:solidFill>
              </a:rPr>
              <a:t>of </a:t>
            </a:r>
            <a:r>
              <a:rPr lang="en-US" b="1" dirty="0" smtClean="0">
                <a:solidFill>
                  <a:schemeClr val="tx1"/>
                </a:solidFill>
              </a:rPr>
              <a:t>water </a:t>
            </a:r>
            <a:r>
              <a:rPr lang="en-US" b="1" dirty="0">
                <a:solidFill>
                  <a:schemeClr val="tx1"/>
                </a:solidFill>
              </a:rPr>
              <a:t>table </a:t>
            </a:r>
            <a:r>
              <a:rPr lang="en-US" b="1" dirty="0" smtClean="0">
                <a:solidFill>
                  <a:schemeClr val="tx1"/>
                </a:solidFill>
              </a:rPr>
              <a:t>over an area under consideration? </a:t>
            </a:r>
          </a:p>
          <a:p>
            <a:pPr algn="just"/>
            <a:endParaRPr lang="en-US" b="1" dirty="0">
              <a:solidFill>
                <a:schemeClr val="tx1"/>
              </a:solidFill>
            </a:endParaRPr>
          </a:p>
          <a:p>
            <a:pPr algn="just"/>
            <a:r>
              <a:rPr lang="en-US" b="1" dirty="0" smtClean="0">
                <a:solidFill>
                  <a:schemeClr val="tx1"/>
                </a:solidFill>
              </a:rPr>
              <a:t>Or possible factors led to dry surface water (lake, etc.)</a:t>
            </a:r>
          </a:p>
          <a:p>
            <a:pPr algn="just"/>
            <a:endParaRPr lang="en-US" b="1" dirty="0" smtClean="0">
              <a:solidFill>
                <a:schemeClr val="tx1"/>
              </a:solidFill>
            </a:endParaRPr>
          </a:p>
          <a:p>
            <a:pPr algn="just"/>
            <a:r>
              <a:rPr lang="en-US" b="1" dirty="0" smtClean="0">
                <a:solidFill>
                  <a:schemeClr val="tx1"/>
                </a:solidFill>
              </a:rPr>
              <a:t>Working </a:t>
            </a:r>
            <a:r>
              <a:rPr lang="en-US" b="1" dirty="0">
                <a:solidFill>
                  <a:schemeClr val="tx1"/>
                </a:solidFill>
              </a:rPr>
              <a:t>hypothesis is tentative assumption made in order to draw out and test its logical or empirical consequences. </a:t>
            </a:r>
            <a:r>
              <a:rPr lang="en-US" b="1" dirty="0">
                <a:solidFill>
                  <a:srgbClr val="000099"/>
                </a:solidFill>
              </a:rPr>
              <a:t>It’s very important or it provides the focal point for research. </a:t>
            </a:r>
          </a:p>
        </p:txBody>
      </p:sp>
    </p:spTree>
    <p:extLst>
      <p:ext uri="{BB962C8B-B14F-4D97-AF65-F5344CB8AC3E}">
        <p14:creationId xmlns:p14="http://schemas.microsoft.com/office/powerpoint/2010/main" val="35403021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8" y="1"/>
            <a:ext cx="9150927" cy="381000"/>
          </a:xfrm>
        </p:spPr>
        <p:txBody>
          <a:bodyPr>
            <a:normAutofit fontScale="90000"/>
          </a:bodyPr>
          <a:lstStyle/>
          <a:p>
            <a:r>
              <a:rPr lang="en-US" sz="3200" b="1" dirty="0" smtClean="0"/>
              <a:t/>
            </a:r>
            <a:br>
              <a:rPr lang="en-US" sz="3200" b="1" dirty="0" smtClean="0"/>
            </a:br>
            <a:r>
              <a:rPr lang="en-US" sz="3200" b="1" dirty="0" smtClean="0"/>
              <a:t>Formulation </a:t>
            </a:r>
            <a:r>
              <a:rPr lang="en-US" sz="3200" b="1" dirty="0"/>
              <a:t>of Hypothesis </a:t>
            </a:r>
            <a:br>
              <a:rPr lang="en-US" sz="3200" b="1" dirty="0"/>
            </a:br>
            <a:endParaRPr lang="en-US" sz="3200" b="1" dirty="0"/>
          </a:p>
        </p:txBody>
      </p:sp>
      <p:sp>
        <p:nvSpPr>
          <p:cNvPr id="3" name="Subtitle 2"/>
          <p:cNvSpPr>
            <a:spLocks noGrp="1"/>
          </p:cNvSpPr>
          <p:nvPr>
            <p:ph type="subTitle" idx="1"/>
          </p:nvPr>
        </p:nvSpPr>
        <p:spPr>
          <a:xfrm>
            <a:off x="0" y="381000"/>
            <a:ext cx="9144000" cy="6477000"/>
          </a:xfrm>
        </p:spPr>
        <p:txBody>
          <a:bodyPr>
            <a:normAutofit fontScale="85000" lnSpcReduction="10000"/>
          </a:bodyPr>
          <a:lstStyle/>
          <a:p>
            <a:pPr algn="just"/>
            <a:r>
              <a:rPr lang="en-US" b="1" dirty="0" smtClean="0">
                <a:solidFill>
                  <a:schemeClr val="tx1"/>
                </a:solidFill>
              </a:rPr>
              <a:t>The </a:t>
            </a:r>
            <a:r>
              <a:rPr lang="en-US" b="1" dirty="0">
                <a:solidFill>
                  <a:schemeClr val="tx1"/>
                </a:solidFill>
              </a:rPr>
              <a:t>word hypothesis consists of two words –</a:t>
            </a:r>
            <a:r>
              <a:rPr lang="en-US" b="1" dirty="0" smtClean="0">
                <a:solidFill>
                  <a:schemeClr val="tx1"/>
                </a:solidFill>
              </a:rPr>
              <a:t>Hypo + Thesis</a:t>
            </a:r>
            <a:r>
              <a:rPr lang="en-US" b="1" dirty="0">
                <a:solidFill>
                  <a:schemeClr val="tx1"/>
                </a:solidFill>
              </a:rPr>
              <a:t>. ‘Hypo’ means tentative or subject to the verification.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rgbClr val="000099"/>
                </a:solidFill>
              </a:rPr>
              <a:t>‘</a:t>
            </a:r>
            <a:r>
              <a:rPr lang="en-US" b="1" dirty="0">
                <a:solidFill>
                  <a:srgbClr val="000099"/>
                </a:solidFill>
              </a:rPr>
              <a:t>Thesis’ means statement about solution of the problem. </a:t>
            </a:r>
            <a:endParaRPr lang="en-US" b="1" dirty="0" smtClean="0">
              <a:solidFill>
                <a:srgbClr val="000099"/>
              </a:solidFill>
            </a:endParaRPr>
          </a:p>
          <a:p>
            <a:pPr algn="just"/>
            <a:r>
              <a:rPr lang="en-US" b="1" dirty="0" smtClean="0">
                <a:solidFill>
                  <a:srgbClr val="000099"/>
                </a:solidFill>
              </a:rPr>
              <a:t>M</a:t>
            </a:r>
            <a:r>
              <a:rPr lang="en-US" b="1" dirty="0" smtClean="0">
                <a:solidFill>
                  <a:schemeClr val="tx1"/>
                </a:solidFill>
              </a:rPr>
              <a:t>eaning </a:t>
            </a:r>
            <a:r>
              <a:rPr lang="en-US" b="1" dirty="0">
                <a:solidFill>
                  <a:schemeClr val="tx1"/>
                </a:solidFill>
              </a:rPr>
              <a:t>of the term hypothesis is a tentative statement about the solution of the problem.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Hypothesis </a:t>
            </a:r>
            <a:r>
              <a:rPr lang="en-US" b="1" dirty="0">
                <a:solidFill>
                  <a:schemeClr val="tx1"/>
                </a:solidFill>
              </a:rPr>
              <a:t>offers a solution of the problem that is to be verified empirically and based on some rationale.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Again</a:t>
            </a:r>
            <a:r>
              <a:rPr lang="en-US" b="1" dirty="0">
                <a:solidFill>
                  <a:schemeClr val="tx1"/>
                </a:solidFill>
              </a:rPr>
              <a:t>, ’hypo’ means the composition of two or more variables which are to be verified and ‘thesis’ means position of these variables in the specific frame of reference. </a:t>
            </a:r>
          </a:p>
          <a:p>
            <a:endParaRPr lang="en-US" b="1" dirty="0" smtClean="0"/>
          </a:p>
        </p:txBody>
      </p:sp>
    </p:spTree>
    <p:extLst>
      <p:ext uri="{BB962C8B-B14F-4D97-AF65-F5344CB8AC3E}">
        <p14:creationId xmlns:p14="http://schemas.microsoft.com/office/powerpoint/2010/main" val="38199202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52450"/>
          </a:xfrm>
        </p:spPr>
        <p:txBody>
          <a:bodyPr>
            <a:normAutofit/>
          </a:bodyPr>
          <a:lstStyle/>
          <a:p>
            <a:r>
              <a:rPr lang="en-US" sz="2800" b="1" dirty="0"/>
              <a:t>There are  a number of definitions about </a:t>
            </a:r>
            <a:r>
              <a:rPr lang="en-US" sz="2800" b="1" dirty="0" smtClean="0"/>
              <a:t>hypothesis</a:t>
            </a:r>
            <a:endParaRPr lang="en-US" sz="2800" b="1" dirty="0"/>
          </a:p>
        </p:txBody>
      </p:sp>
      <p:sp>
        <p:nvSpPr>
          <p:cNvPr id="3" name="Subtitle 2"/>
          <p:cNvSpPr>
            <a:spLocks noGrp="1"/>
          </p:cNvSpPr>
          <p:nvPr>
            <p:ph type="subTitle" idx="1"/>
          </p:nvPr>
        </p:nvSpPr>
        <p:spPr>
          <a:xfrm>
            <a:off x="0" y="457200"/>
            <a:ext cx="9144000" cy="6400800"/>
          </a:xfrm>
        </p:spPr>
        <p:txBody>
          <a:bodyPr>
            <a:normAutofit lnSpcReduction="10000"/>
          </a:bodyPr>
          <a:lstStyle/>
          <a:p>
            <a:pPr algn="just"/>
            <a:endParaRPr lang="en-US" dirty="0">
              <a:solidFill>
                <a:schemeClr val="tx1"/>
              </a:solidFill>
            </a:endParaRPr>
          </a:p>
          <a:p>
            <a:pPr algn="just"/>
            <a:r>
              <a:rPr lang="en-US" b="1" i="1" dirty="0">
                <a:solidFill>
                  <a:schemeClr val="tx1"/>
                </a:solidFill>
              </a:rPr>
              <a:t>J.S. Mill:  </a:t>
            </a:r>
            <a:r>
              <a:rPr lang="en-US" dirty="0">
                <a:solidFill>
                  <a:schemeClr val="tx1"/>
                </a:solidFill>
              </a:rPr>
              <a:t>“Any supposition which we make in order to endeavor to deduce conclusions in accordance with facts which are known to be real under the idea that if the conclusions to which the hypothesis leads are known truths, the hypothesis itself either must be or at least likely to be true.” </a:t>
            </a:r>
          </a:p>
          <a:p>
            <a:pPr algn="just"/>
            <a:endParaRPr lang="en-US" dirty="0">
              <a:solidFill>
                <a:schemeClr val="tx1"/>
              </a:solidFill>
            </a:endParaRPr>
          </a:p>
          <a:p>
            <a:pPr algn="just"/>
            <a:r>
              <a:rPr lang="en-US" b="1" i="1" dirty="0">
                <a:solidFill>
                  <a:schemeClr val="tx1"/>
                </a:solidFill>
              </a:rPr>
              <a:t>Lundberg: </a:t>
            </a:r>
            <a:r>
              <a:rPr lang="en-US" dirty="0">
                <a:solidFill>
                  <a:schemeClr val="tx1"/>
                </a:solidFill>
              </a:rPr>
              <a:t>“A hypothesis is a tentative generalization the validity of which remains to be tested. In its most elementary stage the hypothesis may be any hunch, guess, imaginative idea which becomes basis for further investigation.” </a:t>
            </a:r>
          </a:p>
          <a:p>
            <a:endParaRPr lang="en-US" dirty="0">
              <a:solidFill>
                <a:schemeClr val="tx1"/>
              </a:solidFill>
            </a:endParaRPr>
          </a:p>
        </p:txBody>
      </p:sp>
    </p:spTree>
    <p:extLst>
      <p:ext uri="{BB962C8B-B14F-4D97-AF65-F5344CB8AC3E}">
        <p14:creationId xmlns:p14="http://schemas.microsoft.com/office/powerpoint/2010/main" val="1484419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33400"/>
          </a:xfrm>
        </p:spPr>
        <p:txBody>
          <a:bodyPr>
            <a:normAutofit fontScale="90000"/>
          </a:bodyPr>
          <a:lstStyle/>
          <a:p>
            <a:r>
              <a:rPr lang="en-US" b="1" dirty="0" smtClean="0"/>
              <a:t>Definitions </a:t>
            </a:r>
            <a:r>
              <a:rPr lang="en-US" b="1" dirty="0"/>
              <a:t>of hypothesis</a:t>
            </a:r>
            <a:endParaRPr lang="en-US" dirty="0"/>
          </a:p>
        </p:txBody>
      </p:sp>
      <p:sp>
        <p:nvSpPr>
          <p:cNvPr id="3" name="Subtitle 2"/>
          <p:cNvSpPr>
            <a:spLocks noGrp="1"/>
          </p:cNvSpPr>
          <p:nvPr>
            <p:ph type="subTitle" idx="1"/>
          </p:nvPr>
        </p:nvSpPr>
        <p:spPr>
          <a:xfrm>
            <a:off x="0" y="533400"/>
            <a:ext cx="9144000" cy="6324600"/>
          </a:xfrm>
        </p:spPr>
        <p:txBody>
          <a:bodyPr/>
          <a:lstStyle/>
          <a:p>
            <a:pPr algn="just"/>
            <a:r>
              <a:rPr lang="en-US" b="1" i="1" dirty="0">
                <a:solidFill>
                  <a:schemeClr val="tx1"/>
                </a:solidFill>
              </a:rPr>
              <a:t>Barr and </a:t>
            </a:r>
            <a:r>
              <a:rPr lang="en-US" b="1" i="1" dirty="0" err="1" smtClean="0">
                <a:solidFill>
                  <a:schemeClr val="tx1"/>
                </a:solidFill>
              </a:rPr>
              <a:t>Scates</a:t>
            </a:r>
            <a:r>
              <a:rPr lang="en-US" b="1" i="1" dirty="0" smtClean="0">
                <a:solidFill>
                  <a:schemeClr val="tx1"/>
                </a:solidFill>
              </a:rPr>
              <a:t>: </a:t>
            </a:r>
            <a:r>
              <a:rPr lang="en-US" b="1" dirty="0" smtClean="0">
                <a:solidFill>
                  <a:srgbClr val="000099"/>
                </a:solidFill>
              </a:rPr>
              <a:t>“</a:t>
            </a:r>
            <a:r>
              <a:rPr lang="en-US" b="1" dirty="0">
                <a:solidFill>
                  <a:srgbClr val="000099"/>
                </a:solidFill>
              </a:rPr>
              <a:t>A hypothesis is a statement </a:t>
            </a:r>
            <a:r>
              <a:rPr lang="en-US" b="1" dirty="0">
                <a:solidFill>
                  <a:srgbClr val="FF0000"/>
                </a:solidFill>
              </a:rPr>
              <a:t>temporarily accepted as true </a:t>
            </a:r>
            <a:r>
              <a:rPr lang="en-US" b="1" dirty="0">
                <a:solidFill>
                  <a:srgbClr val="000099"/>
                </a:solidFill>
              </a:rPr>
              <a:t>in the light of what is, at the time, known about a phenomenon, and it is employed as a basis for action in the search for new, truth, when the hypothesis is fully established, it may take the form of facts, principles and theories.” </a:t>
            </a:r>
            <a:endParaRPr lang="en-US" b="1" dirty="0" smtClean="0">
              <a:solidFill>
                <a:srgbClr val="000099"/>
              </a:solidFill>
            </a:endParaRPr>
          </a:p>
          <a:p>
            <a:pPr algn="just"/>
            <a:endParaRPr lang="en-US" dirty="0"/>
          </a:p>
          <a:p>
            <a:pPr algn="just"/>
            <a:r>
              <a:rPr lang="en-US" b="1" i="1" dirty="0">
                <a:solidFill>
                  <a:schemeClr val="tx1"/>
                </a:solidFill>
              </a:rPr>
              <a:t>Gorge J. </a:t>
            </a:r>
            <a:r>
              <a:rPr lang="en-US" b="1" i="1" dirty="0" err="1" smtClean="0">
                <a:solidFill>
                  <a:schemeClr val="tx1"/>
                </a:solidFill>
              </a:rPr>
              <a:t>Mouly</a:t>
            </a:r>
            <a:r>
              <a:rPr lang="en-US" b="1" i="1" dirty="0" smtClean="0">
                <a:solidFill>
                  <a:schemeClr val="tx1"/>
                </a:solidFill>
              </a:rPr>
              <a:t>: </a:t>
            </a:r>
            <a:r>
              <a:rPr lang="en-US" b="1" dirty="0" smtClean="0">
                <a:solidFill>
                  <a:schemeClr val="tx1"/>
                </a:solidFill>
              </a:rPr>
              <a:t>“</a:t>
            </a:r>
            <a:r>
              <a:rPr lang="en-US" b="1" dirty="0">
                <a:solidFill>
                  <a:schemeClr val="tx1"/>
                </a:solidFill>
              </a:rPr>
              <a:t>Hypothesis is an assumption whose testability is to be tested on the basis of the compatibility of its implications with empirical evidence and previous knowledge.” </a:t>
            </a:r>
          </a:p>
        </p:txBody>
      </p:sp>
    </p:spTree>
    <p:extLst>
      <p:ext uri="{BB962C8B-B14F-4D97-AF65-F5344CB8AC3E}">
        <p14:creationId xmlns:p14="http://schemas.microsoft.com/office/powerpoint/2010/main" val="1950415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rmAutofit fontScale="90000"/>
          </a:bodyPr>
          <a:lstStyle/>
          <a:p>
            <a:r>
              <a:rPr lang="en-US" sz="3200" b="1" dirty="0" smtClean="0"/>
              <a:t/>
            </a:r>
            <a:br>
              <a:rPr lang="en-US" sz="3200" b="1" dirty="0" smtClean="0"/>
            </a:br>
            <a:r>
              <a:rPr lang="en-US" sz="3200" b="1" dirty="0" smtClean="0"/>
              <a:t>Functions </a:t>
            </a:r>
            <a:r>
              <a:rPr lang="en-US" sz="3200" b="1" dirty="0"/>
              <a:t>of Hypothesis: </a:t>
            </a:r>
            <a:r>
              <a:rPr lang="en-US" sz="3200" dirty="0"/>
              <a:t/>
            </a:r>
            <a:br>
              <a:rPr lang="en-US" sz="3200" dirty="0"/>
            </a:br>
            <a:endParaRPr lang="en-US" sz="3200" dirty="0"/>
          </a:p>
        </p:txBody>
      </p:sp>
      <p:sp>
        <p:nvSpPr>
          <p:cNvPr id="3" name="Subtitle 2"/>
          <p:cNvSpPr>
            <a:spLocks noGrp="1"/>
          </p:cNvSpPr>
          <p:nvPr>
            <p:ph type="subTitle" idx="1"/>
          </p:nvPr>
        </p:nvSpPr>
        <p:spPr>
          <a:xfrm>
            <a:off x="0" y="533400"/>
            <a:ext cx="9144000" cy="6324600"/>
          </a:xfrm>
        </p:spPr>
        <p:txBody>
          <a:bodyPr>
            <a:normAutofit lnSpcReduction="10000"/>
          </a:bodyPr>
          <a:lstStyle/>
          <a:p>
            <a:pPr algn="just"/>
            <a:r>
              <a:rPr lang="en-US" b="1" dirty="0" smtClean="0">
                <a:solidFill>
                  <a:schemeClr val="tx1"/>
                </a:solidFill>
              </a:rPr>
              <a:t>Hypothesis may have several functions</a:t>
            </a:r>
            <a:endParaRPr lang="en-US" b="1" dirty="0">
              <a:solidFill>
                <a:schemeClr val="tx1"/>
              </a:solidFill>
            </a:endParaRPr>
          </a:p>
          <a:p>
            <a:pPr marL="571500" indent="-571500" algn="just">
              <a:buAutoNum type="romanLcParenBoth"/>
            </a:pPr>
            <a:r>
              <a:rPr lang="en-US" b="1" dirty="0" smtClean="0">
                <a:solidFill>
                  <a:schemeClr val="tx1"/>
                </a:solidFill>
              </a:rPr>
              <a:t>It </a:t>
            </a:r>
            <a:r>
              <a:rPr lang="en-US" b="1" dirty="0">
                <a:solidFill>
                  <a:schemeClr val="tx1"/>
                </a:solidFill>
              </a:rPr>
              <a:t>is a </a:t>
            </a:r>
            <a:r>
              <a:rPr lang="en-US" b="1" dirty="0">
                <a:solidFill>
                  <a:srgbClr val="000099"/>
                </a:solidFill>
              </a:rPr>
              <a:t>temporary solution </a:t>
            </a:r>
            <a:r>
              <a:rPr lang="en-US" b="1" dirty="0">
                <a:solidFill>
                  <a:schemeClr val="tx1"/>
                </a:solidFill>
              </a:rPr>
              <a:t>of a problem concerning with some truth which </a:t>
            </a:r>
            <a:r>
              <a:rPr lang="en-US" b="1" dirty="0">
                <a:solidFill>
                  <a:srgbClr val="000099"/>
                </a:solidFill>
              </a:rPr>
              <a:t>enables an investigator to start his research works</a:t>
            </a:r>
            <a:r>
              <a:rPr lang="en-US" b="1" dirty="0">
                <a:solidFill>
                  <a:schemeClr val="tx1"/>
                </a:solidFill>
              </a:rPr>
              <a:t>. </a:t>
            </a:r>
            <a:endParaRPr lang="en-US" b="1" dirty="0" smtClean="0">
              <a:solidFill>
                <a:schemeClr val="tx1"/>
              </a:solidFill>
            </a:endParaRPr>
          </a:p>
          <a:p>
            <a:pPr algn="just"/>
            <a:endParaRPr lang="en-US" b="1" dirty="0">
              <a:solidFill>
                <a:schemeClr val="tx1"/>
              </a:solidFill>
            </a:endParaRPr>
          </a:p>
          <a:p>
            <a:pPr algn="just"/>
            <a:r>
              <a:rPr lang="en-US" b="1" dirty="0">
                <a:solidFill>
                  <a:schemeClr val="tx1"/>
                </a:solidFill>
              </a:rPr>
              <a:t>(ii) It offers a basis in establishing the specifics what to study for and may provide possible solutions to the problem. </a:t>
            </a:r>
            <a:endParaRPr lang="en-US" b="1" dirty="0" smtClean="0">
              <a:solidFill>
                <a:schemeClr val="tx1"/>
              </a:solidFill>
            </a:endParaRPr>
          </a:p>
          <a:p>
            <a:pPr algn="just"/>
            <a:endParaRPr lang="en-US" b="1" dirty="0">
              <a:solidFill>
                <a:schemeClr val="tx1"/>
              </a:solidFill>
            </a:endParaRPr>
          </a:p>
          <a:p>
            <a:pPr algn="just"/>
            <a:r>
              <a:rPr lang="en-US" b="1" dirty="0">
                <a:solidFill>
                  <a:schemeClr val="tx1"/>
                </a:solidFill>
              </a:rPr>
              <a:t>(iii) It may lead to formulate another hypothesis. </a:t>
            </a:r>
          </a:p>
          <a:p>
            <a:pPr algn="just"/>
            <a:r>
              <a:rPr lang="en-US" b="1" dirty="0">
                <a:solidFill>
                  <a:schemeClr val="tx1"/>
                </a:solidFill>
              </a:rPr>
              <a:t>(iv) A preliminary hypothesis may take the shape of final hypothesis. </a:t>
            </a:r>
          </a:p>
          <a:p>
            <a:endParaRPr lang="en-US" dirty="0"/>
          </a:p>
        </p:txBody>
      </p:sp>
    </p:spTree>
    <p:extLst>
      <p:ext uri="{BB962C8B-B14F-4D97-AF65-F5344CB8AC3E}">
        <p14:creationId xmlns:p14="http://schemas.microsoft.com/office/powerpoint/2010/main" val="2458154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81000"/>
          </a:xfrm>
        </p:spPr>
        <p:txBody>
          <a:bodyPr>
            <a:normAutofit fontScale="90000"/>
          </a:bodyPr>
          <a:lstStyle/>
          <a:p>
            <a:r>
              <a:rPr lang="en-US" b="1" dirty="0" smtClean="0"/>
              <a:t>Conti.</a:t>
            </a:r>
            <a:endParaRPr lang="en-US" b="1"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a:solidFill>
                  <a:schemeClr val="tx1"/>
                </a:solidFill>
              </a:rPr>
              <a:t>(v) Each hypothesis provides the investigator with definite statement which may be </a:t>
            </a:r>
            <a:r>
              <a:rPr lang="en-US" b="1" dirty="0">
                <a:solidFill>
                  <a:srgbClr val="000099"/>
                </a:solidFill>
              </a:rPr>
              <a:t>objectively tested and accepted or rejected and leads for interpreting results and drawing conclusions that is related to original purpose. </a:t>
            </a:r>
            <a:endParaRPr lang="en-US" b="1" dirty="0" smtClean="0">
              <a:solidFill>
                <a:srgbClr val="000099"/>
              </a:solidFill>
            </a:endParaRPr>
          </a:p>
          <a:p>
            <a:pPr algn="just"/>
            <a:endParaRPr lang="en-US" b="1" dirty="0">
              <a:solidFill>
                <a:srgbClr val="000099"/>
              </a:solidFill>
            </a:endParaRPr>
          </a:p>
          <a:p>
            <a:pPr algn="just"/>
            <a:r>
              <a:rPr lang="en-US" b="1" dirty="0" smtClean="0">
                <a:solidFill>
                  <a:schemeClr val="tx1"/>
                </a:solidFill>
              </a:rPr>
              <a:t>(vi) </a:t>
            </a:r>
            <a:r>
              <a:rPr lang="en-US" b="1" dirty="0">
                <a:solidFill>
                  <a:schemeClr val="tx1"/>
                </a:solidFill>
              </a:rPr>
              <a:t>It sensitizes the researcher so that he should work selectively, </a:t>
            </a:r>
            <a:r>
              <a:rPr lang="en-US" dirty="0"/>
              <a:t>and </a:t>
            </a:r>
            <a:r>
              <a:rPr lang="en-US" b="1" dirty="0">
                <a:solidFill>
                  <a:srgbClr val="000099"/>
                </a:solidFill>
              </a:rPr>
              <a:t>have very realistic approach to the problem. </a:t>
            </a:r>
            <a:endParaRPr lang="en-US" b="1" dirty="0" smtClean="0">
              <a:solidFill>
                <a:srgbClr val="000099"/>
              </a:solidFill>
            </a:endParaRPr>
          </a:p>
          <a:p>
            <a:pPr algn="just"/>
            <a:endParaRPr lang="en-US" b="1" dirty="0">
              <a:solidFill>
                <a:srgbClr val="000099"/>
              </a:solidFill>
            </a:endParaRPr>
          </a:p>
          <a:p>
            <a:pPr algn="just"/>
            <a:r>
              <a:rPr lang="en-US" b="1" dirty="0">
                <a:solidFill>
                  <a:schemeClr val="tx1"/>
                </a:solidFill>
              </a:rPr>
              <a:t>(</a:t>
            </a:r>
            <a:r>
              <a:rPr lang="en-US" b="1" dirty="0" smtClean="0">
                <a:solidFill>
                  <a:schemeClr val="tx1"/>
                </a:solidFill>
              </a:rPr>
              <a:t>vii</a:t>
            </a:r>
            <a:r>
              <a:rPr lang="en-US" b="1" dirty="0">
                <a:solidFill>
                  <a:schemeClr val="tx1"/>
                </a:solidFill>
              </a:rPr>
              <a:t>) It offers the simple means for collecting evidences for verification. </a:t>
            </a:r>
          </a:p>
          <a:p>
            <a:pPr marL="571500" indent="-571500" algn="just">
              <a:buAutoNum type="romanLcParenBoth"/>
            </a:pPr>
            <a:endParaRPr lang="en-US" dirty="0"/>
          </a:p>
          <a:p>
            <a:endParaRPr lang="en-US" dirty="0"/>
          </a:p>
        </p:txBody>
      </p:sp>
    </p:spTree>
    <p:extLst>
      <p:ext uri="{BB962C8B-B14F-4D97-AF65-F5344CB8AC3E}">
        <p14:creationId xmlns:p14="http://schemas.microsoft.com/office/powerpoint/2010/main" val="1815038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8305800" cy="457200"/>
          </a:xfrm>
        </p:spPr>
        <p:txBody>
          <a:bodyPr>
            <a:noAutofit/>
          </a:bodyPr>
          <a:lstStyle/>
          <a:p>
            <a:pPr marL="182880"/>
            <a:r>
              <a:rPr lang="en-US" sz="2800" b="1" dirty="0" smtClean="0"/>
              <a:t>General Objectives</a:t>
            </a:r>
            <a:endParaRPr lang="en-US" sz="2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457200"/>
            <a:ext cx="9144000" cy="6400800"/>
          </a:xfrm>
        </p:spPr>
        <p:txBody>
          <a:bodyPr>
            <a:noAutofit/>
          </a:bodyPr>
          <a:lstStyle/>
          <a:p>
            <a:pPr lvl="0" algn="just"/>
            <a:r>
              <a:rPr lang="en-US" sz="2400" b="1" dirty="0" smtClean="0">
                <a:solidFill>
                  <a:schemeClr val="tx1"/>
                </a:solidFill>
              </a:rPr>
              <a:t>To familiarize students about</a:t>
            </a:r>
          </a:p>
          <a:p>
            <a:pPr marL="342900" lvl="0" indent="-342900" algn="just">
              <a:buFont typeface="Wingdings" panose="05000000000000000000" pitchFamily="2" charset="2"/>
              <a:buChar char="Ø"/>
            </a:pPr>
            <a:r>
              <a:rPr lang="en-US" sz="2400" b="1" dirty="0">
                <a:solidFill>
                  <a:schemeClr val="tx1"/>
                </a:solidFill>
              </a:rPr>
              <a:t>R</a:t>
            </a:r>
            <a:r>
              <a:rPr lang="en-US" sz="2400" b="1" dirty="0" smtClean="0">
                <a:solidFill>
                  <a:schemeClr val="tx1"/>
                </a:solidFill>
              </a:rPr>
              <a:t>esearch </a:t>
            </a:r>
            <a:r>
              <a:rPr lang="en-US" sz="2400" b="1" dirty="0">
                <a:solidFill>
                  <a:schemeClr val="tx1"/>
                </a:solidFill>
              </a:rPr>
              <a:t>methodology, </a:t>
            </a:r>
          </a:p>
          <a:p>
            <a:pPr marL="342900" lvl="0" indent="-342900" algn="just">
              <a:buFont typeface="Wingdings" panose="05000000000000000000" pitchFamily="2" charset="2"/>
              <a:buChar char="Ø"/>
            </a:pPr>
            <a:r>
              <a:rPr lang="en-US" sz="2400" b="1" dirty="0" smtClean="0">
                <a:solidFill>
                  <a:schemeClr val="tx1"/>
                </a:solidFill>
              </a:rPr>
              <a:t>Develop </a:t>
            </a:r>
            <a:r>
              <a:rPr lang="en-US" sz="2400" b="1" dirty="0">
                <a:solidFill>
                  <a:schemeClr val="tx1"/>
                </a:solidFill>
              </a:rPr>
              <a:t>and improve skills in scientific writing </a:t>
            </a:r>
            <a:endParaRPr lang="en-US" sz="2400" b="1" dirty="0" smtClean="0">
              <a:solidFill>
                <a:schemeClr val="tx1"/>
              </a:solidFill>
            </a:endParaRPr>
          </a:p>
          <a:p>
            <a:pPr lvl="0" algn="just"/>
            <a:endParaRPr lang="en-US" sz="2400" b="1" dirty="0">
              <a:solidFill>
                <a:schemeClr val="tx1"/>
              </a:solidFill>
            </a:endParaRPr>
          </a:p>
          <a:p>
            <a:pPr lvl="0" algn="just"/>
            <a:r>
              <a:rPr lang="en-US" sz="2400" b="1" dirty="0" smtClean="0">
                <a:solidFill>
                  <a:schemeClr val="tx1"/>
                </a:solidFill>
              </a:rPr>
              <a:t>To evaluate </a:t>
            </a:r>
            <a:r>
              <a:rPr lang="en-US" sz="2400" b="1" dirty="0">
                <a:solidFill>
                  <a:schemeClr val="tx1"/>
                </a:solidFill>
              </a:rPr>
              <a:t>and explain the relevance of published work in the context of their own research </a:t>
            </a:r>
            <a:r>
              <a:rPr lang="en-US" sz="2400" b="1" dirty="0" smtClean="0">
                <a:solidFill>
                  <a:schemeClr val="tx1"/>
                </a:solidFill>
              </a:rPr>
              <a:t>interests;</a:t>
            </a:r>
          </a:p>
          <a:p>
            <a:pPr lvl="0" algn="just"/>
            <a:endParaRPr lang="en-US" sz="2400" b="1" dirty="0" smtClean="0">
              <a:solidFill>
                <a:schemeClr val="tx1"/>
              </a:solidFill>
            </a:endParaRPr>
          </a:p>
          <a:p>
            <a:pPr lvl="0" algn="just"/>
            <a:r>
              <a:rPr lang="en-US" sz="2400" b="1" dirty="0">
                <a:solidFill>
                  <a:schemeClr val="tx1"/>
                </a:solidFill>
              </a:rPr>
              <a:t>C</a:t>
            </a:r>
            <a:r>
              <a:rPr lang="en-US" sz="2400" b="1" dirty="0" smtClean="0">
                <a:solidFill>
                  <a:schemeClr val="tx1"/>
                </a:solidFill>
              </a:rPr>
              <a:t>hosen </a:t>
            </a:r>
            <a:r>
              <a:rPr lang="en-US" sz="2400" b="1" dirty="0">
                <a:solidFill>
                  <a:schemeClr val="tx1"/>
                </a:solidFill>
              </a:rPr>
              <a:t>topics and be able to create hypotheses of their own when literature doesn’t </a:t>
            </a:r>
            <a:r>
              <a:rPr lang="en-US" sz="2400" b="1" dirty="0" smtClean="0">
                <a:solidFill>
                  <a:schemeClr val="tx1"/>
                </a:solidFill>
              </a:rPr>
              <a:t>exist.</a:t>
            </a:r>
          </a:p>
          <a:p>
            <a:pPr lvl="0" algn="just"/>
            <a:endParaRPr lang="en-US" sz="2400" b="1" dirty="0">
              <a:solidFill>
                <a:schemeClr val="tx1"/>
              </a:solidFill>
            </a:endParaRPr>
          </a:p>
          <a:p>
            <a:pPr lvl="0" algn="just"/>
            <a:r>
              <a:rPr lang="en-US" sz="2400" b="1" dirty="0" smtClean="0">
                <a:solidFill>
                  <a:schemeClr val="tx1"/>
                </a:solidFill>
              </a:rPr>
              <a:t>Effectively </a:t>
            </a:r>
            <a:r>
              <a:rPr lang="en-US" sz="2400" b="1" dirty="0">
                <a:solidFill>
                  <a:schemeClr val="tx1"/>
                </a:solidFill>
              </a:rPr>
              <a:t>and systematically perform a literature search for primary research articles related to their own chosen </a:t>
            </a:r>
            <a:r>
              <a:rPr lang="en-US" sz="2400" b="1" dirty="0" smtClean="0">
                <a:solidFill>
                  <a:schemeClr val="tx1"/>
                </a:solidFill>
              </a:rPr>
              <a:t>topics</a:t>
            </a:r>
          </a:p>
        </p:txBody>
      </p:sp>
    </p:spTree>
    <p:extLst>
      <p:ext uri="{BB962C8B-B14F-4D97-AF65-F5344CB8AC3E}">
        <p14:creationId xmlns:p14="http://schemas.microsoft.com/office/powerpoint/2010/main" val="41393337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8" y="0"/>
            <a:ext cx="9150927" cy="457200"/>
          </a:xfrm>
        </p:spPr>
        <p:txBody>
          <a:bodyPr>
            <a:normAutofit fontScale="90000"/>
          </a:bodyPr>
          <a:lstStyle/>
          <a:p>
            <a:r>
              <a:rPr lang="en-US" sz="3200" b="1" dirty="0" smtClean="0"/>
              <a:t>Generally, </a:t>
            </a:r>
            <a:endParaRPr lang="en-US" sz="3200"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smtClean="0">
                <a:solidFill>
                  <a:srgbClr val="000099"/>
                </a:solidFill>
              </a:rPr>
              <a:t>Without </a:t>
            </a:r>
            <a:r>
              <a:rPr lang="en-US" b="1" dirty="0">
                <a:solidFill>
                  <a:srgbClr val="000099"/>
                </a:solidFill>
              </a:rPr>
              <a:t>hypothesis, a research is unfocussed research and remains like a random empirical wandering. </a:t>
            </a:r>
          </a:p>
        </p:txBody>
      </p:sp>
    </p:spTree>
    <p:extLst>
      <p:ext uri="{BB962C8B-B14F-4D97-AF65-F5344CB8AC3E}">
        <p14:creationId xmlns:p14="http://schemas.microsoft.com/office/powerpoint/2010/main" val="28994958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6" y="0"/>
            <a:ext cx="9137073" cy="476250"/>
          </a:xfrm>
        </p:spPr>
        <p:txBody>
          <a:bodyPr>
            <a:normAutofit fontScale="90000"/>
          </a:bodyPr>
          <a:lstStyle/>
          <a:p>
            <a:r>
              <a:rPr lang="en-US" sz="3200" b="1" dirty="0" smtClean="0"/>
              <a:t/>
            </a:r>
            <a:br>
              <a:rPr lang="en-US" sz="3200" b="1" dirty="0" smtClean="0"/>
            </a:br>
            <a:r>
              <a:rPr lang="en-US" sz="3200" b="1" dirty="0" smtClean="0"/>
              <a:t>Forms </a:t>
            </a:r>
            <a:r>
              <a:rPr lang="en-US" sz="3200" b="1" dirty="0"/>
              <a:t>of Hypothesis: </a:t>
            </a:r>
            <a:r>
              <a:rPr lang="en-US" sz="3200" dirty="0"/>
              <a:t/>
            </a:r>
            <a:br>
              <a:rPr lang="en-US" sz="3200" dirty="0"/>
            </a:br>
            <a:endParaRPr lang="en-US" sz="3200"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smtClean="0"/>
              <a:t>(</a:t>
            </a:r>
            <a:r>
              <a:rPr lang="en-US" b="1" dirty="0"/>
              <a:t>i) Question form: </a:t>
            </a:r>
            <a:endParaRPr lang="en-US" dirty="0"/>
          </a:p>
          <a:p>
            <a:pPr algn="just"/>
            <a:r>
              <a:rPr lang="en-US" dirty="0"/>
              <a:t>A hypothesis stated as a question represents the simplest level of empirical observation. It fails to fit most definitions of hypothesis. It frequently appears in the list. There are cases of simple investigation which can be adequately implemented by raising a question, rather than dichotomizing the hypothesis forms into acceptable / reject able categories. </a:t>
            </a:r>
          </a:p>
        </p:txBody>
      </p:sp>
    </p:spTree>
    <p:extLst>
      <p:ext uri="{BB962C8B-B14F-4D97-AF65-F5344CB8AC3E}">
        <p14:creationId xmlns:p14="http://schemas.microsoft.com/office/powerpoint/2010/main" val="32903830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927"/>
            <a:ext cx="7772400" cy="628650"/>
          </a:xfrm>
        </p:spPr>
        <p:txBody>
          <a:bodyPr>
            <a:normAutofit fontScale="90000"/>
          </a:bodyPr>
          <a:lstStyle/>
          <a:p>
            <a:r>
              <a:rPr lang="en-US" dirty="0" smtClean="0"/>
              <a:t>Conti. </a:t>
            </a:r>
            <a:endParaRPr lang="en-US" dirty="0"/>
          </a:p>
        </p:txBody>
      </p:sp>
      <p:sp>
        <p:nvSpPr>
          <p:cNvPr id="3" name="Subtitle 2"/>
          <p:cNvSpPr>
            <a:spLocks noGrp="1"/>
          </p:cNvSpPr>
          <p:nvPr>
            <p:ph type="subTitle" idx="1"/>
          </p:nvPr>
        </p:nvSpPr>
        <p:spPr>
          <a:xfrm>
            <a:off x="0" y="609600"/>
            <a:ext cx="9144000" cy="6248400"/>
          </a:xfrm>
        </p:spPr>
        <p:txBody>
          <a:bodyPr>
            <a:normAutofit fontScale="77500" lnSpcReduction="20000"/>
          </a:bodyPr>
          <a:lstStyle/>
          <a:p>
            <a:pPr algn="just"/>
            <a:r>
              <a:rPr lang="en-US" b="1" dirty="0" smtClean="0"/>
              <a:t>(</a:t>
            </a:r>
            <a:r>
              <a:rPr lang="en-US" b="1" dirty="0"/>
              <a:t>ii) Declarative Statement </a:t>
            </a:r>
            <a:r>
              <a:rPr lang="en-US" dirty="0"/>
              <a:t>: </a:t>
            </a:r>
            <a:r>
              <a:rPr lang="en-US" dirty="0" smtClean="0"/>
              <a:t>A </a:t>
            </a:r>
            <a:r>
              <a:rPr lang="en-US" dirty="0"/>
              <a:t>hypothesis developed as a declarative statement provides an anticipated relationship or difference between variables. Such a hypothesis developer has examined existing evidence which led him to believe that a difference may be anticipated as additional evidence. It is merely a declaration of the independent variables effect on the criterion variable. </a:t>
            </a:r>
            <a:endParaRPr lang="en-US" dirty="0" smtClean="0"/>
          </a:p>
          <a:p>
            <a:pPr algn="just"/>
            <a:endParaRPr lang="en-US" dirty="0"/>
          </a:p>
          <a:p>
            <a:pPr algn="just"/>
            <a:r>
              <a:rPr lang="en-US" b="1" dirty="0"/>
              <a:t>(iii) Directional Hypothesis : </a:t>
            </a:r>
            <a:r>
              <a:rPr lang="en-US" dirty="0" smtClean="0"/>
              <a:t>A </a:t>
            </a:r>
            <a:r>
              <a:rPr lang="en-US" dirty="0"/>
              <a:t>directional hypothesis connotes an expected direction in the relationship or difference between variables. This type of hypothesis developer appears more certain of anticipated evidence. If seeking a tenable hypothesis is the general interest of the researcher, this hypothesis is less safe than the others because it reveals two possible conditions. First that the problem of seeking relationship between variables is so obvious that additional evidence is scarcely needed. Secondly, researcher has examined the variables very thoroughly and the available evidence supports the statement of a particular anticipated outcome. </a:t>
            </a:r>
          </a:p>
          <a:p>
            <a:pPr algn="just"/>
            <a:endParaRPr lang="en-US" b="1" dirty="0" smtClean="0"/>
          </a:p>
        </p:txBody>
      </p:sp>
    </p:spTree>
    <p:extLst>
      <p:ext uri="{BB962C8B-B14F-4D97-AF65-F5344CB8AC3E}">
        <p14:creationId xmlns:p14="http://schemas.microsoft.com/office/powerpoint/2010/main" val="15957439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r>
              <a:rPr lang="en-US" dirty="0" smtClean="0"/>
              <a:t>Conti.</a:t>
            </a:r>
            <a:endParaRPr lang="en-US"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a:t>(iv) Non –Directional Hypothesis or Null Hypothesis: </a:t>
            </a:r>
            <a:r>
              <a:rPr lang="en-US" b="1" dirty="0" smtClean="0"/>
              <a:t> </a:t>
            </a:r>
            <a:r>
              <a:rPr lang="en-US" b="1" dirty="0" smtClean="0">
                <a:solidFill>
                  <a:srgbClr val="0033CC"/>
                </a:solidFill>
              </a:rPr>
              <a:t>This </a:t>
            </a:r>
            <a:r>
              <a:rPr lang="en-US" b="1" dirty="0">
                <a:solidFill>
                  <a:srgbClr val="0033CC"/>
                </a:solidFill>
              </a:rPr>
              <a:t>hypothesis is stated in the null form which is an assertion that no relationship or no difference exists between or among the variables. </a:t>
            </a:r>
            <a:endParaRPr lang="en-US" b="1" dirty="0" smtClean="0">
              <a:solidFill>
                <a:srgbClr val="0033CC"/>
              </a:solidFill>
            </a:endParaRPr>
          </a:p>
          <a:p>
            <a:pPr algn="just"/>
            <a:endParaRPr lang="en-US" b="1" dirty="0">
              <a:solidFill>
                <a:srgbClr val="0033CC"/>
              </a:solidFill>
            </a:endParaRPr>
          </a:p>
          <a:p>
            <a:pPr algn="just"/>
            <a:r>
              <a:rPr lang="en-US" b="1" dirty="0" smtClean="0">
                <a:solidFill>
                  <a:srgbClr val="0033CC"/>
                </a:solidFill>
              </a:rPr>
              <a:t>Null </a:t>
            </a:r>
            <a:r>
              <a:rPr lang="en-US" b="1" dirty="0">
                <a:solidFill>
                  <a:srgbClr val="0033CC"/>
                </a:solidFill>
              </a:rPr>
              <a:t>hypothesis is a statistical hypothesis testable within the framework of probability theory. It is a non-directional form of hypothesis. </a:t>
            </a:r>
            <a:endParaRPr lang="en-US" b="1" dirty="0" smtClean="0">
              <a:solidFill>
                <a:srgbClr val="0033CC"/>
              </a:solidFill>
            </a:endParaRPr>
          </a:p>
          <a:p>
            <a:pPr algn="just"/>
            <a:endParaRPr lang="en-US" dirty="0"/>
          </a:p>
          <a:p>
            <a:endParaRPr lang="en-US" dirty="0"/>
          </a:p>
        </p:txBody>
      </p:sp>
    </p:spTree>
    <p:extLst>
      <p:ext uri="{BB962C8B-B14F-4D97-AF65-F5344CB8AC3E}">
        <p14:creationId xmlns:p14="http://schemas.microsoft.com/office/powerpoint/2010/main" val="2302033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81000"/>
          </a:xfrm>
        </p:spPr>
        <p:txBody>
          <a:bodyPr>
            <a:normAutofit fontScale="90000"/>
          </a:bodyPr>
          <a:lstStyle/>
          <a:p>
            <a:r>
              <a:rPr lang="en-US" b="1" dirty="0" smtClean="0"/>
              <a:t>Conti. </a:t>
            </a:r>
            <a:endParaRPr lang="en-US" b="1" dirty="0"/>
          </a:p>
        </p:txBody>
      </p:sp>
      <p:sp>
        <p:nvSpPr>
          <p:cNvPr id="3" name="Subtitle 2"/>
          <p:cNvSpPr>
            <a:spLocks noGrp="1"/>
          </p:cNvSpPr>
          <p:nvPr>
            <p:ph type="subTitle" idx="1"/>
          </p:nvPr>
        </p:nvSpPr>
        <p:spPr>
          <a:xfrm>
            <a:off x="0" y="533400"/>
            <a:ext cx="9144000" cy="6324600"/>
          </a:xfrm>
        </p:spPr>
        <p:txBody>
          <a:bodyPr>
            <a:normAutofit fontScale="92500" lnSpcReduction="10000"/>
          </a:bodyPr>
          <a:lstStyle/>
          <a:p>
            <a:pPr algn="just"/>
            <a:r>
              <a:rPr lang="en-US" b="1" dirty="0"/>
              <a:t>There is </a:t>
            </a:r>
            <a:r>
              <a:rPr lang="en-US" b="1" dirty="0">
                <a:solidFill>
                  <a:srgbClr val="000099"/>
                </a:solidFill>
              </a:rPr>
              <a:t>a trend to employ or develop null hypothesis </a:t>
            </a:r>
            <a:r>
              <a:rPr lang="en-US" b="1" dirty="0"/>
              <a:t>in research in most of the disciplines. A null hypothesis tentatively states that on the basis of evidence tested there is no difference. </a:t>
            </a:r>
            <a:endParaRPr lang="en-US" b="1" dirty="0" smtClean="0"/>
          </a:p>
          <a:p>
            <a:pPr algn="just"/>
            <a:endParaRPr lang="en-US" b="1" dirty="0" smtClean="0"/>
          </a:p>
          <a:p>
            <a:pPr algn="just"/>
            <a:r>
              <a:rPr lang="en-US" b="1" dirty="0" smtClean="0"/>
              <a:t>If </a:t>
            </a:r>
            <a:r>
              <a:rPr lang="en-US" b="1" dirty="0"/>
              <a:t>the null hypothesis is rejected, there is a difference but we do not know the alternative or the differences. In this the researcher has not to anticipate or give the rational for the declaration or directional form. It does not make researcher biased or prejudiced. </a:t>
            </a:r>
            <a:endParaRPr lang="en-US" b="1" dirty="0" smtClean="0"/>
          </a:p>
          <a:p>
            <a:pPr algn="just"/>
            <a:endParaRPr lang="en-US" b="1" dirty="0"/>
          </a:p>
          <a:p>
            <a:pPr algn="just"/>
            <a:r>
              <a:rPr lang="en-US" b="1" dirty="0" smtClean="0"/>
              <a:t>you </a:t>
            </a:r>
            <a:r>
              <a:rPr lang="en-US" b="1" dirty="0"/>
              <a:t>may be objective about the expected outcomes of the research or findings. </a:t>
            </a:r>
          </a:p>
          <a:p>
            <a:endParaRPr lang="en-US" dirty="0"/>
          </a:p>
        </p:txBody>
      </p:sp>
    </p:spTree>
    <p:extLst>
      <p:ext uri="{BB962C8B-B14F-4D97-AF65-F5344CB8AC3E}">
        <p14:creationId xmlns:p14="http://schemas.microsoft.com/office/powerpoint/2010/main" val="21380930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304800"/>
          </a:xfrm>
        </p:spPr>
        <p:txBody>
          <a:bodyPr>
            <a:normAutofit fontScale="90000"/>
          </a:bodyPr>
          <a:lstStyle/>
          <a:p>
            <a:r>
              <a:rPr lang="en-US" sz="2800" b="1" dirty="0"/>
              <a:t>Identifications of variables and their types </a:t>
            </a:r>
            <a:endParaRPr lang="en-US" sz="2800" dirty="0"/>
          </a:p>
        </p:txBody>
      </p:sp>
      <p:sp>
        <p:nvSpPr>
          <p:cNvPr id="3" name="Subtitle 2"/>
          <p:cNvSpPr>
            <a:spLocks noGrp="1"/>
          </p:cNvSpPr>
          <p:nvPr>
            <p:ph type="subTitle" idx="1"/>
          </p:nvPr>
        </p:nvSpPr>
        <p:spPr>
          <a:xfrm>
            <a:off x="0" y="304800"/>
            <a:ext cx="9144000" cy="6553200"/>
          </a:xfrm>
        </p:spPr>
        <p:txBody>
          <a:bodyPr>
            <a:normAutofit fontScale="70000" lnSpcReduction="20000"/>
          </a:bodyPr>
          <a:lstStyle/>
          <a:p>
            <a:pPr algn="just"/>
            <a:r>
              <a:rPr lang="en-US" b="1" dirty="0" smtClean="0">
                <a:solidFill>
                  <a:schemeClr val="tx1"/>
                </a:solidFill>
              </a:rPr>
              <a:t>A </a:t>
            </a:r>
            <a:r>
              <a:rPr lang="en-US" b="1" dirty="0">
                <a:solidFill>
                  <a:schemeClr val="tx1"/>
                </a:solidFill>
              </a:rPr>
              <a:t>Variable is a concept which can take on different quantitative values. </a:t>
            </a:r>
          </a:p>
          <a:p>
            <a:pPr algn="just"/>
            <a:r>
              <a:rPr lang="en-US" b="1" dirty="0">
                <a:solidFill>
                  <a:schemeClr val="tx1"/>
                </a:solidFill>
              </a:rPr>
              <a:t>A Variable is a quantity which can vary from one individual to another. </a:t>
            </a:r>
          </a:p>
          <a:p>
            <a:pPr algn="just"/>
            <a:r>
              <a:rPr lang="en-US" b="1" dirty="0">
                <a:solidFill>
                  <a:schemeClr val="tx1"/>
                </a:solidFill>
              </a:rPr>
              <a:t>The quantity which can vary from person to person. </a:t>
            </a:r>
          </a:p>
          <a:p>
            <a:pPr algn="just"/>
            <a:endParaRPr lang="en-US" b="1" dirty="0">
              <a:solidFill>
                <a:schemeClr val="tx1"/>
              </a:solidFill>
            </a:endParaRPr>
          </a:p>
          <a:p>
            <a:pPr algn="just"/>
            <a:r>
              <a:rPr lang="en-US" b="1" dirty="0">
                <a:solidFill>
                  <a:schemeClr val="tx1"/>
                </a:solidFill>
              </a:rPr>
              <a:t>It is any feature or aspect of an event, function or process that, by its presence and nature, affects some other event or process, which is being studied. </a:t>
            </a:r>
          </a:p>
          <a:p>
            <a:pPr algn="just"/>
            <a:endParaRPr lang="en-US" b="1" dirty="0">
              <a:solidFill>
                <a:schemeClr val="tx1"/>
              </a:solidFill>
            </a:endParaRPr>
          </a:p>
          <a:p>
            <a:pPr algn="just"/>
            <a:r>
              <a:rPr lang="en-US" b="1" dirty="0">
                <a:solidFill>
                  <a:schemeClr val="tx1"/>
                </a:solidFill>
              </a:rPr>
              <a:t>For example; height, weight, income, age etc. </a:t>
            </a:r>
          </a:p>
          <a:p>
            <a:pPr algn="just"/>
            <a:endParaRPr lang="en-US" b="1" dirty="0">
              <a:solidFill>
                <a:schemeClr val="tx1"/>
              </a:solidFill>
            </a:endParaRPr>
          </a:p>
          <a:p>
            <a:pPr algn="just"/>
            <a:r>
              <a:rPr lang="en-US" b="1" dirty="0">
                <a:solidFill>
                  <a:schemeClr val="tx1"/>
                </a:solidFill>
              </a:rPr>
              <a:t>The main focus of the scientific study is therefore, to analyze the functional relationship of the variables. </a:t>
            </a:r>
          </a:p>
          <a:p>
            <a:pPr algn="just"/>
            <a:endParaRPr lang="en-US" b="1" dirty="0">
              <a:solidFill>
                <a:schemeClr val="tx1"/>
              </a:solidFill>
            </a:endParaRPr>
          </a:p>
          <a:p>
            <a:r>
              <a:rPr lang="en-US" sz="4000" b="1" dirty="0">
                <a:solidFill>
                  <a:srgbClr val="000099"/>
                </a:solidFill>
              </a:rPr>
              <a:t>Types of variables </a:t>
            </a:r>
          </a:p>
          <a:p>
            <a:pPr algn="just"/>
            <a:endParaRPr lang="en-US" b="1" dirty="0">
              <a:solidFill>
                <a:schemeClr val="tx1"/>
              </a:solidFill>
            </a:endParaRPr>
          </a:p>
          <a:p>
            <a:pPr algn="just"/>
            <a:r>
              <a:rPr lang="en-US" b="1" dirty="0">
                <a:solidFill>
                  <a:srgbClr val="FF0000"/>
                </a:solidFill>
              </a:rPr>
              <a:t>(i) Continuous Variable: </a:t>
            </a:r>
          </a:p>
          <a:p>
            <a:pPr algn="just"/>
            <a:endParaRPr lang="en-US" b="1" dirty="0">
              <a:solidFill>
                <a:schemeClr val="tx1"/>
              </a:solidFill>
            </a:endParaRPr>
          </a:p>
          <a:p>
            <a:pPr algn="just"/>
            <a:r>
              <a:rPr lang="en-US" b="1" dirty="0">
                <a:solidFill>
                  <a:schemeClr val="tx1"/>
                </a:solidFill>
              </a:rPr>
              <a:t>It is that which can assume any numerical value within a specific range. </a:t>
            </a:r>
          </a:p>
          <a:p>
            <a:pPr algn="just"/>
            <a:r>
              <a:rPr lang="en-US" b="1" dirty="0">
                <a:solidFill>
                  <a:schemeClr val="tx1"/>
                </a:solidFill>
              </a:rPr>
              <a:t>e.g. 10  - 100 (number. Unit or … )</a:t>
            </a:r>
          </a:p>
          <a:p>
            <a:endParaRPr lang="en-US" dirty="0"/>
          </a:p>
        </p:txBody>
      </p:sp>
    </p:spTree>
    <p:extLst>
      <p:ext uri="{BB962C8B-B14F-4D97-AF65-F5344CB8AC3E}">
        <p14:creationId xmlns:p14="http://schemas.microsoft.com/office/powerpoint/2010/main" val="34892483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304799"/>
          </a:xfrm>
        </p:spPr>
        <p:txBody>
          <a:bodyPr>
            <a:normAutofit fontScale="90000"/>
          </a:bodyPr>
          <a:lstStyle/>
          <a:p>
            <a:r>
              <a:rPr lang="en-US" b="1" dirty="0">
                <a:solidFill>
                  <a:srgbClr val="FF0000"/>
                </a:solidFill>
              </a:rPr>
              <a:t>(ii) Discrete Variable: </a:t>
            </a:r>
            <a:endParaRPr lang="en-US" dirty="0"/>
          </a:p>
        </p:txBody>
      </p:sp>
      <p:sp>
        <p:nvSpPr>
          <p:cNvPr id="3" name="Subtitle 2"/>
          <p:cNvSpPr>
            <a:spLocks noGrp="1"/>
          </p:cNvSpPr>
          <p:nvPr>
            <p:ph type="subTitle" idx="1"/>
          </p:nvPr>
        </p:nvSpPr>
        <p:spPr>
          <a:xfrm>
            <a:off x="0" y="457200"/>
            <a:ext cx="9144000" cy="6400800"/>
          </a:xfrm>
        </p:spPr>
        <p:txBody>
          <a:bodyPr>
            <a:normAutofit fontScale="77500" lnSpcReduction="20000"/>
          </a:bodyPr>
          <a:lstStyle/>
          <a:p>
            <a:pPr algn="just"/>
            <a:r>
              <a:rPr lang="en-US" b="1" dirty="0" smtClean="0">
                <a:solidFill>
                  <a:schemeClr val="tx1"/>
                </a:solidFill>
              </a:rPr>
              <a:t>A </a:t>
            </a:r>
            <a:r>
              <a:rPr lang="en-US" b="1" dirty="0">
                <a:solidFill>
                  <a:schemeClr val="tx1"/>
                </a:solidFill>
              </a:rPr>
              <a:t>variable for which the individual values fall on the scale only with distinct gaps is called a discrete variable. </a:t>
            </a:r>
          </a:p>
          <a:p>
            <a:r>
              <a:rPr lang="en-US" b="1" dirty="0">
                <a:solidFill>
                  <a:srgbClr val="000099"/>
                </a:solidFill>
              </a:rPr>
              <a:t>e.g. 4 – 8; 8 – 12; 12 – 16 ……</a:t>
            </a:r>
          </a:p>
          <a:p>
            <a:pPr algn="just"/>
            <a:r>
              <a:rPr lang="en-US" dirty="0">
                <a:solidFill>
                  <a:srgbClr val="FF0000"/>
                </a:solidFill>
              </a:rPr>
              <a:t>(iii) </a:t>
            </a:r>
            <a:r>
              <a:rPr lang="en-US" b="1" dirty="0">
                <a:solidFill>
                  <a:srgbClr val="FF0000"/>
                </a:solidFill>
              </a:rPr>
              <a:t>Dependent Variable</a:t>
            </a:r>
            <a:endParaRPr lang="en-US" dirty="0"/>
          </a:p>
          <a:p>
            <a:pPr algn="just"/>
            <a:r>
              <a:rPr lang="en-US" b="1" dirty="0">
                <a:solidFill>
                  <a:schemeClr val="tx1"/>
                </a:solidFill>
              </a:rPr>
              <a:t>If one variable depends or is a consequence of other, it is termed as dependent variable. Criterion variable is the basis on which the effectiveness of the experimental variable is studied. </a:t>
            </a:r>
          </a:p>
          <a:p>
            <a:pPr algn="just"/>
            <a:endParaRPr lang="en-US" b="1" dirty="0">
              <a:solidFill>
                <a:schemeClr val="tx1"/>
              </a:solidFill>
            </a:endParaRPr>
          </a:p>
          <a:p>
            <a:pPr algn="just"/>
            <a:r>
              <a:rPr lang="en-US" b="1" dirty="0">
                <a:solidFill>
                  <a:srgbClr val="000099"/>
                </a:solidFill>
              </a:rPr>
              <a:t>e.g. groundwater level depends on </a:t>
            </a:r>
            <a:r>
              <a:rPr lang="en-US" b="1" dirty="0">
                <a:solidFill>
                  <a:srgbClr val="006600"/>
                </a:solidFill>
              </a:rPr>
              <a:t>Human effect, Rainfall, geology, tectonic, ……</a:t>
            </a:r>
          </a:p>
          <a:p>
            <a:pPr algn="just"/>
            <a:endParaRPr lang="en-US" b="1" dirty="0">
              <a:solidFill>
                <a:srgbClr val="006600"/>
              </a:solidFill>
            </a:endParaRPr>
          </a:p>
          <a:p>
            <a:pPr algn="just"/>
            <a:r>
              <a:rPr lang="en-US" b="1" dirty="0">
                <a:solidFill>
                  <a:schemeClr val="tx1"/>
                </a:solidFill>
              </a:rPr>
              <a:t> Rainfall also depends on Temperature, wind, humidity, location, ….</a:t>
            </a:r>
          </a:p>
          <a:p>
            <a:pPr algn="just"/>
            <a:endParaRPr lang="en-US" b="1" dirty="0">
              <a:solidFill>
                <a:schemeClr val="tx1"/>
              </a:solidFill>
            </a:endParaRPr>
          </a:p>
          <a:p>
            <a:pPr algn="just"/>
            <a:r>
              <a:rPr lang="en-US" dirty="0">
                <a:solidFill>
                  <a:srgbClr val="FF0000"/>
                </a:solidFill>
              </a:rPr>
              <a:t>(iv) </a:t>
            </a:r>
            <a:r>
              <a:rPr lang="en-US" b="1" dirty="0">
                <a:solidFill>
                  <a:srgbClr val="FF0000"/>
                </a:solidFill>
              </a:rPr>
              <a:t>Independent Variable or Experimental Variable</a:t>
            </a:r>
            <a:r>
              <a:rPr lang="en-US" dirty="0">
                <a:solidFill>
                  <a:srgbClr val="FF0000"/>
                </a:solidFill>
              </a:rPr>
              <a:t>: </a:t>
            </a:r>
          </a:p>
          <a:p>
            <a:pPr algn="just"/>
            <a:endParaRPr lang="en-US" dirty="0"/>
          </a:p>
          <a:p>
            <a:pPr marL="457200" indent="-457200" algn="just">
              <a:buFont typeface="Wingdings" pitchFamily="2" charset="2"/>
              <a:buChar char="Ø"/>
            </a:pPr>
            <a:r>
              <a:rPr lang="en-US" b="1" dirty="0">
                <a:solidFill>
                  <a:schemeClr val="tx1"/>
                </a:solidFill>
              </a:rPr>
              <a:t>The variable that is antecedent to the dependent variable. </a:t>
            </a:r>
          </a:p>
          <a:p>
            <a:pPr marL="457200" indent="-457200" algn="just">
              <a:buFont typeface="Wingdings" pitchFamily="2" charset="2"/>
              <a:buChar char="Ø"/>
            </a:pPr>
            <a:r>
              <a:rPr lang="en-US" b="1" dirty="0">
                <a:solidFill>
                  <a:schemeClr val="tx1"/>
                </a:solidFill>
              </a:rPr>
              <a:t>The variable whose effect is going to be known</a:t>
            </a:r>
            <a:endParaRPr lang="en-US" dirty="0"/>
          </a:p>
          <a:p>
            <a:pPr algn="just"/>
            <a:endParaRPr lang="en-US" sz="11000" dirty="0">
              <a:solidFill>
                <a:srgbClr val="FF0000"/>
              </a:solidFill>
            </a:endParaRPr>
          </a:p>
          <a:p>
            <a:pPr algn="just"/>
            <a:endParaRPr lang="en-US" sz="6600" b="1" dirty="0">
              <a:solidFill>
                <a:srgbClr val="000099"/>
              </a:solidFill>
            </a:endParaRPr>
          </a:p>
          <a:p>
            <a:endParaRPr lang="en-US" dirty="0"/>
          </a:p>
        </p:txBody>
      </p:sp>
    </p:spTree>
    <p:extLst>
      <p:ext uri="{BB962C8B-B14F-4D97-AF65-F5344CB8AC3E}">
        <p14:creationId xmlns:p14="http://schemas.microsoft.com/office/powerpoint/2010/main" val="32994981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8143"/>
            <a:ext cx="7772400" cy="399143"/>
          </a:xfrm>
        </p:spPr>
        <p:txBody>
          <a:bodyPr>
            <a:normAutofit fontScale="90000"/>
          </a:bodyPr>
          <a:lstStyle/>
          <a:p>
            <a:r>
              <a:rPr lang="en-US" dirty="0">
                <a:solidFill>
                  <a:srgbClr val="FF0000"/>
                </a:solidFill>
              </a:rPr>
              <a:t>(v) </a:t>
            </a:r>
            <a:r>
              <a:rPr lang="en-US" b="1" dirty="0">
                <a:solidFill>
                  <a:srgbClr val="FF0000"/>
                </a:solidFill>
              </a:rPr>
              <a:t>Controlled Variable: </a:t>
            </a:r>
            <a:endParaRPr lang="en-US" dirty="0"/>
          </a:p>
        </p:txBody>
      </p:sp>
      <p:sp>
        <p:nvSpPr>
          <p:cNvPr id="3" name="Subtitle 2"/>
          <p:cNvSpPr>
            <a:spLocks noGrp="1"/>
          </p:cNvSpPr>
          <p:nvPr>
            <p:ph type="subTitle" idx="1"/>
          </p:nvPr>
        </p:nvSpPr>
        <p:spPr>
          <a:xfrm>
            <a:off x="0" y="381000"/>
            <a:ext cx="9144000" cy="6477000"/>
          </a:xfrm>
        </p:spPr>
        <p:txBody>
          <a:bodyPr>
            <a:normAutofit fontScale="25000" lnSpcReduction="20000"/>
          </a:bodyPr>
          <a:lstStyle/>
          <a:p>
            <a:pPr algn="just"/>
            <a:r>
              <a:rPr lang="en-US" sz="9600" b="1" dirty="0" smtClean="0">
                <a:solidFill>
                  <a:schemeClr val="tx1"/>
                </a:solidFill>
              </a:rPr>
              <a:t>The </a:t>
            </a:r>
            <a:r>
              <a:rPr lang="en-US" sz="9600" b="1" dirty="0">
                <a:solidFill>
                  <a:schemeClr val="tx1"/>
                </a:solidFill>
              </a:rPr>
              <a:t>effectiveness of an experimental variable is examined by comparing with other </a:t>
            </a:r>
            <a:r>
              <a:rPr lang="en-US" sz="9600" b="1" dirty="0" smtClean="0">
                <a:solidFill>
                  <a:schemeClr val="tx1"/>
                </a:solidFill>
              </a:rPr>
              <a:t>variable</a:t>
            </a:r>
            <a:endParaRPr lang="en-US" sz="9600" b="1" dirty="0">
              <a:solidFill>
                <a:srgbClr val="000099"/>
              </a:solidFill>
            </a:endParaRPr>
          </a:p>
          <a:p>
            <a:r>
              <a:rPr lang="en-US" sz="9600" b="1" dirty="0">
                <a:solidFill>
                  <a:srgbClr val="000099"/>
                </a:solidFill>
              </a:rPr>
              <a:t>e.g. Groundwater level as controlled for model calibration</a:t>
            </a:r>
            <a:endParaRPr lang="en-US" sz="9600" dirty="0"/>
          </a:p>
          <a:p>
            <a:pPr algn="just"/>
            <a:r>
              <a:rPr lang="en-US" sz="9600" dirty="0">
                <a:solidFill>
                  <a:srgbClr val="FF0000"/>
                </a:solidFill>
              </a:rPr>
              <a:t>(vi) </a:t>
            </a:r>
            <a:r>
              <a:rPr lang="en-US" sz="9600" b="1" dirty="0">
                <a:solidFill>
                  <a:srgbClr val="FF0000"/>
                </a:solidFill>
              </a:rPr>
              <a:t>Confounding Variable</a:t>
            </a:r>
            <a:r>
              <a:rPr lang="en-US" sz="9600" dirty="0">
                <a:solidFill>
                  <a:srgbClr val="FF0000"/>
                </a:solidFill>
              </a:rPr>
              <a:t>: </a:t>
            </a:r>
            <a:r>
              <a:rPr lang="en-US" sz="9600" b="1" dirty="0">
                <a:solidFill>
                  <a:schemeClr val="tx1"/>
                </a:solidFill>
              </a:rPr>
              <a:t>Those aspects of study or sample, that might influence the dependent variable (outcome measures), and whose effect may be confused with the effects of the independent variable. </a:t>
            </a:r>
          </a:p>
          <a:p>
            <a:r>
              <a:rPr lang="en-US" sz="9600" b="1" dirty="0">
                <a:solidFill>
                  <a:srgbClr val="FF0000"/>
                </a:solidFill>
              </a:rPr>
              <a:t> </a:t>
            </a:r>
            <a:r>
              <a:rPr lang="en-US" sz="9600" b="1" dirty="0">
                <a:solidFill>
                  <a:schemeClr val="tx1"/>
                </a:solidFill>
              </a:rPr>
              <a:t>Especially if more variables are difficult to simulate</a:t>
            </a:r>
            <a:endParaRPr lang="en-US" sz="9600" b="1" dirty="0">
              <a:solidFill>
                <a:srgbClr val="FF0000"/>
              </a:solidFill>
            </a:endParaRPr>
          </a:p>
          <a:p>
            <a:pPr algn="just"/>
            <a:r>
              <a:rPr lang="en-US" sz="9600" b="1" dirty="0">
                <a:solidFill>
                  <a:srgbClr val="FF0000"/>
                </a:solidFill>
              </a:rPr>
              <a:t> E.g. land use in GW level (difficult to model), irrigation back water on </a:t>
            </a:r>
            <a:r>
              <a:rPr lang="en-US" sz="9600" b="1" dirty="0" smtClean="0">
                <a:solidFill>
                  <a:srgbClr val="FF0000"/>
                </a:solidFill>
              </a:rPr>
              <a:t>recharge</a:t>
            </a:r>
            <a:endParaRPr lang="en-US" sz="9600" b="1" dirty="0">
              <a:solidFill>
                <a:srgbClr val="FF0000"/>
              </a:solidFill>
            </a:endParaRPr>
          </a:p>
          <a:p>
            <a:r>
              <a:rPr lang="en-US" sz="9600" b="1" dirty="0">
                <a:solidFill>
                  <a:schemeClr val="tx1"/>
                </a:solidFill>
              </a:rPr>
              <a:t>Two types: Intervening and extraneous variable. </a:t>
            </a:r>
          </a:p>
          <a:p>
            <a:pPr algn="just"/>
            <a:r>
              <a:rPr lang="en-US" sz="9600" b="1" dirty="0">
                <a:solidFill>
                  <a:srgbClr val="FF0000"/>
                </a:solidFill>
              </a:rPr>
              <a:t>(vii) Intervening Variable: </a:t>
            </a:r>
            <a:r>
              <a:rPr lang="en-US" sz="9600" b="1" dirty="0">
                <a:solidFill>
                  <a:schemeClr val="tx1"/>
                </a:solidFill>
              </a:rPr>
              <a:t>There are a number of abstract variables in educational/social experiments, which intervene the effect of experimental or criterion variable. </a:t>
            </a:r>
          </a:p>
          <a:p>
            <a:pPr algn="just"/>
            <a:endParaRPr lang="en-US" sz="9600" b="1" dirty="0">
              <a:solidFill>
                <a:srgbClr val="FF0000"/>
              </a:solidFill>
            </a:endParaRPr>
          </a:p>
          <a:p>
            <a:pPr algn="just"/>
            <a:r>
              <a:rPr lang="en-US" sz="9600" b="1" dirty="0">
                <a:solidFill>
                  <a:srgbClr val="000099"/>
                </a:solidFill>
              </a:rPr>
              <a:t>For controlling intervening variable appropriate research design should be used. Intervening variables are hard if not impossible, to observe because they usually have to do with an individual’s feelings like stress, fatigue, excitement …..  etc.</a:t>
            </a:r>
          </a:p>
          <a:p>
            <a:endParaRPr lang="en-US" dirty="0"/>
          </a:p>
        </p:txBody>
      </p:sp>
    </p:spTree>
    <p:extLst>
      <p:ext uri="{BB962C8B-B14F-4D97-AF65-F5344CB8AC3E}">
        <p14:creationId xmlns:p14="http://schemas.microsoft.com/office/powerpoint/2010/main" val="42714442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0"/>
            <a:ext cx="7772400" cy="533400"/>
          </a:xfrm>
        </p:spPr>
        <p:txBody>
          <a:bodyPr>
            <a:normAutofit fontScale="90000"/>
          </a:bodyPr>
          <a:lstStyle/>
          <a:p>
            <a:r>
              <a:rPr lang="en-US" b="1" dirty="0"/>
              <a:t>(viii) Extraneous Variable: </a:t>
            </a:r>
            <a:endParaRPr lang="en-US" dirty="0"/>
          </a:p>
        </p:txBody>
      </p:sp>
      <p:sp>
        <p:nvSpPr>
          <p:cNvPr id="3" name="Subtitle 2"/>
          <p:cNvSpPr>
            <a:spLocks noGrp="1"/>
          </p:cNvSpPr>
          <p:nvPr>
            <p:ph type="subTitle" idx="1"/>
          </p:nvPr>
        </p:nvSpPr>
        <p:spPr>
          <a:xfrm>
            <a:off x="0" y="609600"/>
            <a:ext cx="9144000" cy="6248400"/>
          </a:xfrm>
        </p:spPr>
        <p:txBody>
          <a:bodyPr>
            <a:normAutofit fontScale="77500" lnSpcReduction="20000"/>
          </a:bodyPr>
          <a:lstStyle/>
          <a:p>
            <a:pPr algn="just"/>
            <a:r>
              <a:rPr lang="en-US" b="1" dirty="0" smtClean="0">
                <a:solidFill>
                  <a:schemeClr val="tx1"/>
                </a:solidFill>
              </a:rPr>
              <a:t>Independent </a:t>
            </a:r>
            <a:r>
              <a:rPr lang="en-US" b="1" dirty="0">
                <a:solidFill>
                  <a:schemeClr val="tx1"/>
                </a:solidFill>
              </a:rPr>
              <a:t>variables that are not related to the purpose of the study, but may affect the dependent variable</a:t>
            </a:r>
          </a:p>
          <a:p>
            <a:pPr algn="just"/>
            <a:endParaRPr lang="en-US" dirty="0">
              <a:solidFill>
                <a:schemeClr val="tx1"/>
              </a:solidFill>
            </a:endParaRPr>
          </a:p>
          <a:p>
            <a:pPr algn="just"/>
            <a:r>
              <a:rPr lang="en-US" b="1" dirty="0">
                <a:solidFill>
                  <a:srgbClr val="FF0000"/>
                </a:solidFill>
              </a:rPr>
              <a:t>e.g. watershed management, back recharge from irrigation</a:t>
            </a:r>
          </a:p>
          <a:p>
            <a:pPr algn="just"/>
            <a:endParaRPr lang="en-US" b="1" dirty="0">
              <a:solidFill>
                <a:schemeClr val="tx1"/>
              </a:solidFill>
            </a:endParaRPr>
          </a:p>
          <a:p>
            <a:pPr algn="just"/>
            <a:r>
              <a:rPr lang="en-US" b="1" dirty="0">
                <a:solidFill>
                  <a:schemeClr val="tx1"/>
                </a:solidFill>
              </a:rPr>
              <a:t>Whatever effect is noticed on dependent variable as a result of extraneous variable(s) is technically described as an ‘experimental error.’ </a:t>
            </a:r>
          </a:p>
          <a:p>
            <a:pPr algn="just"/>
            <a:endParaRPr lang="en-US" b="1" dirty="0">
              <a:solidFill>
                <a:schemeClr val="tx1"/>
              </a:solidFill>
            </a:endParaRPr>
          </a:p>
          <a:p>
            <a:pPr algn="just"/>
            <a:r>
              <a:rPr lang="en-US" b="1" dirty="0">
                <a:solidFill>
                  <a:schemeClr val="tx1"/>
                </a:solidFill>
              </a:rPr>
              <a:t>A study must always be so designed that the effect upon the dependent variable is attributed entirely to the independent variables and not to some extraneous variable(s).</a:t>
            </a:r>
          </a:p>
          <a:p>
            <a:pPr algn="just"/>
            <a:endParaRPr lang="en-US" b="1" dirty="0">
              <a:solidFill>
                <a:schemeClr val="tx1"/>
              </a:solidFill>
            </a:endParaRPr>
          </a:p>
          <a:p>
            <a:pPr algn="just"/>
            <a:r>
              <a:rPr lang="en-US" b="1" dirty="0">
                <a:solidFill>
                  <a:schemeClr val="tx1"/>
                </a:solidFill>
              </a:rPr>
              <a:t>When the dependent variable is not free from the influence of extraneous variable(s), the relationship between the dependent and independent variable is said to be confounded by an extraneous variable(s). </a:t>
            </a:r>
          </a:p>
          <a:p>
            <a:endParaRPr lang="en-US" dirty="0"/>
          </a:p>
        </p:txBody>
      </p:sp>
    </p:spTree>
    <p:extLst>
      <p:ext uri="{BB962C8B-B14F-4D97-AF65-F5344CB8AC3E}">
        <p14:creationId xmlns:p14="http://schemas.microsoft.com/office/powerpoint/2010/main" val="18280692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709"/>
            <a:ext cx="9144000" cy="476250"/>
          </a:xfrm>
        </p:spPr>
        <p:txBody>
          <a:bodyPr>
            <a:normAutofit fontScale="90000"/>
          </a:bodyPr>
          <a:lstStyle/>
          <a:p>
            <a:r>
              <a:rPr lang="en-US" dirty="0" smtClean="0"/>
              <a:t>Conti. </a:t>
            </a:r>
            <a:endParaRPr lang="en-US" dirty="0"/>
          </a:p>
        </p:txBody>
      </p:sp>
      <p:sp>
        <p:nvSpPr>
          <p:cNvPr id="3" name="Subtitle 2"/>
          <p:cNvSpPr>
            <a:spLocks noGrp="1"/>
          </p:cNvSpPr>
          <p:nvPr>
            <p:ph type="subTitle" idx="1"/>
          </p:nvPr>
        </p:nvSpPr>
        <p:spPr>
          <a:xfrm>
            <a:off x="0" y="457200"/>
            <a:ext cx="9144000" cy="6400800"/>
          </a:xfrm>
        </p:spPr>
        <p:txBody>
          <a:bodyPr>
            <a:noAutofit/>
          </a:bodyPr>
          <a:lstStyle/>
          <a:p>
            <a:pPr algn="just"/>
            <a:r>
              <a:rPr lang="en-US" sz="2400" b="1" dirty="0">
                <a:solidFill>
                  <a:schemeClr val="tx1"/>
                </a:solidFill>
              </a:rPr>
              <a:t>Actually this is a statistical hypothesis which is self- explanatory. Null hypothesis means zero hypotheses. A researcher has not to do anything in developing it. While research hypothesis is second step in the process of reflective thinking. </a:t>
            </a:r>
            <a:endParaRPr lang="en-US" sz="2400" b="1" dirty="0" smtClean="0">
              <a:solidFill>
                <a:schemeClr val="tx1"/>
              </a:solidFill>
            </a:endParaRPr>
          </a:p>
          <a:p>
            <a:pPr algn="just"/>
            <a:endParaRPr lang="en-US" sz="2400" b="1" dirty="0">
              <a:solidFill>
                <a:schemeClr val="tx1"/>
              </a:solidFill>
            </a:endParaRPr>
          </a:p>
          <a:p>
            <a:pPr algn="just"/>
            <a:r>
              <a:rPr lang="en-US" sz="2400" b="1" dirty="0" smtClean="0">
                <a:solidFill>
                  <a:schemeClr val="tx1"/>
                </a:solidFill>
              </a:rPr>
              <a:t>A </a:t>
            </a:r>
            <a:r>
              <a:rPr lang="en-US" sz="2400" b="1" dirty="0">
                <a:solidFill>
                  <a:schemeClr val="tx1"/>
                </a:solidFill>
              </a:rPr>
              <a:t>null hypothesis in an appropriate form is order to accommodate the object of inquiry for extracting this information. It does not necessarily reflect the expectations of the researcher so much as the utility of the null form as the best fitted to the logic of chance in statistical knowledge or science. </a:t>
            </a:r>
            <a:endParaRPr lang="en-US" sz="2400" b="1" dirty="0" smtClean="0">
              <a:solidFill>
                <a:schemeClr val="tx1"/>
              </a:solidFill>
            </a:endParaRPr>
          </a:p>
          <a:p>
            <a:pPr algn="just"/>
            <a:endParaRPr lang="en-US" sz="2400" b="1" dirty="0">
              <a:solidFill>
                <a:schemeClr val="tx1"/>
              </a:solidFill>
            </a:endParaRPr>
          </a:p>
          <a:p>
            <a:pPr algn="just"/>
            <a:r>
              <a:rPr lang="en-US" sz="2400" b="1" dirty="0" smtClean="0">
                <a:solidFill>
                  <a:schemeClr val="tx1"/>
                </a:solidFill>
              </a:rPr>
              <a:t>It </a:t>
            </a:r>
            <a:r>
              <a:rPr lang="en-US" sz="2400" b="1" dirty="0">
                <a:solidFill>
                  <a:schemeClr val="tx1"/>
                </a:solidFill>
              </a:rPr>
              <a:t>is the no difference form, i.e. there is no difference or relationship between or among variables under certain conditions. </a:t>
            </a:r>
            <a:endParaRPr lang="en-US" sz="2400" b="1" dirty="0" smtClean="0">
              <a:solidFill>
                <a:schemeClr val="tx1"/>
              </a:solidFill>
            </a:endParaRPr>
          </a:p>
          <a:p>
            <a:pPr algn="just"/>
            <a:endParaRPr lang="en-US" sz="2400" b="1" dirty="0">
              <a:solidFill>
                <a:schemeClr val="tx1"/>
              </a:solidFill>
            </a:endParaRPr>
          </a:p>
        </p:txBody>
      </p:sp>
    </p:spTree>
    <p:extLst>
      <p:ext uri="{BB962C8B-B14F-4D97-AF65-F5344CB8AC3E}">
        <p14:creationId xmlns:p14="http://schemas.microsoft.com/office/powerpoint/2010/main" val="885975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b="1" dirty="0" smtClean="0"/>
              <a:t>Conti. </a:t>
            </a:r>
            <a:endParaRPr lang="en-US" sz="3200" b="1" dirty="0"/>
          </a:p>
        </p:txBody>
      </p:sp>
      <p:sp>
        <p:nvSpPr>
          <p:cNvPr id="3" name="Subtitle 2"/>
          <p:cNvSpPr>
            <a:spLocks noGrp="1"/>
          </p:cNvSpPr>
          <p:nvPr>
            <p:ph type="subTitle" idx="1"/>
          </p:nvPr>
        </p:nvSpPr>
        <p:spPr>
          <a:xfrm>
            <a:off x="0" y="381000"/>
            <a:ext cx="9144000" cy="6477000"/>
          </a:xfrm>
        </p:spPr>
        <p:txBody>
          <a:bodyPr>
            <a:noAutofit/>
          </a:bodyPr>
          <a:lstStyle/>
          <a:p>
            <a:pPr algn="just"/>
            <a:r>
              <a:rPr lang="en-US" sz="2800" b="1" dirty="0" smtClean="0">
                <a:solidFill>
                  <a:schemeClr val="tx1"/>
                </a:solidFill>
              </a:rPr>
              <a:t>Your </a:t>
            </a:r>
            <a:r>
              <a:rPr lang="en-US" sz="2800" b="1" dirty="0">
                <a:solidFill>
                  <a:schemeClr val="tx1"/>
                </a:solidFill>
              </a:rPr>
              <a:t>research method depends on </a:t>
            </a:r>
            <a:endParaRPr lang="en-US" sz="2800" b="1" dirty="0" smtClean="0">
              <a:solidFill>
                <a:schemeClr val="tx1"/>
              </a:solidFill>
            </a:endParaRPr>
          </a:p>
          <a:p>
            <a:pPr marL="457200" indent="-457200" algn="just">
              <a:buFont typeface="Wingdings" pitchFamily="2" charset="2"/>
              <a:buChar char="v"/>
            </a:pPr>
            <a:r>
              <a:rPr lang="en-US" sz="2800" b="1" dirty="0">
                <a:solidFill>
                  <a:schemeClr val="tx1"/>
                </a:solidFill>
              </a:rPr>
              <a:t>T</a:t>
            </a:r>
            <a:r>
              <a:rPr lang="en-US" sz="2800" b="1" dirty="0" smtClean="0">
                <a:solidFill>
                  <a:schemeClr val="tx1"/>
                </a:solidFill>
              </a:rPr>
              <a:t>he </a:t>
            </a:r>
            <a:r>
              <a:rPr lang="en-US" sz="2800" b="1" dirty="0">
                <a:solidFill>
                  <a:schemeClr val="tx1"/>
                </a:solidFill>
              </a:rPr>
              <a:t>question that you wish to answer, and </a:t>
            </a:r>
            <a:endParaRPr lang="en-US" sz="2800" b="1" dirty="0" smtClean="0">
              <a:solidFill>
                <a:schemeClr val="tx1"/>
              </a:solidFill>
            </a:endParaRPr>
          </a:p>
          <a:p>
            <a:pPr marL="457200" indent="-457200" algn="just">
              <a:buFont typeface="Wingdings" pitchFamily="2" charset="2"/>
              <a:buChar char="v"/>
            </a:pPr>
            <a:r>
              <a:rPr lang="en-US" sz="2800" b="1" dirty="0">
                <a:solidFill>
                  <a:schemeClr val="tx1"/>
                </a:solidFill>
              </a:rPr>
              <a:t>T</a:t>
            </a:r>
            <a:r>
              <a:rPr lang="en-US" sz="2800" b="1" dirty="0" smtClean="0">
                <a:solidFill>
                  <a:schemeClr val="tx1"/>
                </a:solidFill>
              </a:rPr>
              <a:t>he </a:t>
            </a:r>
            <a:r>
              <a:rPr lang="en-US" sz="2800" b="1" dirty="0">
                <a:solidFill>
                  <a:schemeClr val="tx1"/>
                </a:solidFill>
              </a:rPr>
              <a:t>philosophy that underpins your view of </a:t>
            </a:r>
            <a:r>
              <a:rPr lang="en-US" sz="2800" b="1" dirty="0" smtClean="0">
                <a:solidFill>
                  <a:schemeClr val="tx1"/>
                </a:solidFill>
              </a:rPr>
              <a:t>research</a:t>
            </a:r>
            <a:endParaRPr lang="en-US" sz="2800" b="1" dirty="0">
              <a:solidFill>
                <a:schemeClr val="tx1"/>
              </a:solidFill>
            </a:endParaRPr>
          </a:p>
          <a:p>
            <a:pPr algn="just"/>
            <a:r>
              <a:rPr lang="en-US" sz="2800" b="1" dirty="0">
                <a:solidFill>
                  <a:schemeClr val="tx1"/>
                </a:solidFill>
              </a:rPr>
              <a:t>The best place to start is </a:t>
            </a:r>
            <a:r>
              <a:rPr lang="en-US" sz="2800" b="1" u="sng" dirty="0" smtClean="0">
                <a:solidFill>
                  <a:schemeClr val="tx1"/>
                </a:solidFill>
              </a:rPr>
              <a:t>introduction </a:t>
            </a:r>
            <a:r>
              <a:rPr lang="en-US" sz="2800" b="1" u="sng" dirty="0">
                <a:solidFill>
                  <a:schemeClr val="tx1"/>
                </a:solidFill>
              </a:rPr>
              <a:t>to research </a:t>
            </a:r>
            <a:r>
              <a:rPr lang="en-US" sz="2800" b="1" u="sng" dirty="0" smtClean="0">
                <a:solidFill>
                  <a:schemeClr val="tx1"/>
                </a:solidFill>
              </a:rPr>
              <a:t>methods </a:t>
            </a:r>
            <a:endParaRPr lang="en-US" sz="2800" b="1" u="sng" dirty="0">
              <a:solidFill>
                <a:schemeClr val="tx1"/>
              </a:solidFill>
            </a:endParaRPr>
          </a:p>
          <a:p>
            <a:pPr algn="just"/>
            <a:r>
              <a:rPr lang="en-US" sz="2800" b="1" dirty="0" smtClean="0">
                <a:solidFill>
                  <a:schemeClr val="tx1"/>
                </a:solidFill>
              </a:rPr>
              <a:t>This </a:t>
            </a:r>
            <a:r>
              <a:rPr lang="en-US" sz="2800" b="1" dirty="0">
                <a:solidFill>
                  <a:schemeClr val="tx1"/>
                </a:solidFill>
              </a:rPr>
              <a:t>sets out </a:t>
            </a:r>
            <a:endParaRPr lang="en-US" sz="2800" b="1" dirty="0" smtClean="0">
              <a:solidFill>
                <a:schemeClr val="tx1"/>
              </a:solidFill>
            </a:endParaRPr>
          </a:p>
          <a:p>
            <a:pPr marL="457200" indent="-457200" algn="just">
              <a:buFont typeface="Wingdings" pitchFamily="2" charset="2"/>
              <a:buChar char="Ø"/>
            </a:pPr>
            <a:r>
              <a:rPr lang="en-US" sz="2800" b="1" dirty="0">
                <a:solidFill>
                  <a:schemeClr val="tx1"/>
                </a:solidFill>
              </a:rPr>
              <a:t>T</a:t>
            </a:r>
            <a:r>
              <a:rPr lang="en-US" sz="2800" b="1" dirty="0" smtClean="0">
                <a:solidFill>
                  <a:schemeClr val="tx1"/>
                </a:solidFill>
              </a:rPr>
              <a:t>he </a:t>
            </a:r>
            <a:r>
              <a:rPr lang="en-US" sz="2800" b="1" dirty="0">
                <a:solidFill>
                  <a:schemeClr val="tx1"/>
                </a:solidFill>
              </a:rPr>
              <a:t>basic principles of research design, and </a:t>
            </a:r>
            <a:endParaRPr lang="en-US" sz="2800" b="1" dirty="0" smtClean="0">
              <a:solidFill>
                <a:schemeClr val="tx1"/>
              </a:solidFill>
            </a:endParaRPr>
          </a:p>
          <a:p>
            <a:pPr marL="457200" indent="-457200" algn="just">
              <a:buFont typeface="Wingdings" pitchFamily="2" charset="2"/>
              <a:buChar char="Ø"/>
            </a:pPr>
            <a:r>
              <a:rPr lang="en-US" sz="2800" b="1" dirty="0">
                <a:solidFill>
                  <a:schemeClr val="tx1"/>
                </a:solidFill>
              </a:rPr>
              <a:t>T</a:t>
            </a:r>
            <a:r>
              <a:rPr lang="en-US" sz="2800" b="1" dirty="0" smtClean="0">
                <a:solidFill>
                  <a:schemeClr val="tx1"/>
                </a:solidFill>
              </a:rPr>
              <a:t>he </a:t>
            </a:r>
            <a:r>
              <a:rPr lang="en-US" sz="2800" b="1" dirty="0">
                <a:solidFill>
                  <a:schemeClr val="tx1"/>
                </a:solidFill>
              </a:rPr>
              <a:t>role of the researcher</a:t>
            </a:r>
            <a:r>
              <a:rPr lang="en-US" sz="2800" b="1" dirty="0" smtClean="0">
                <a:solidFill>
                  <a:schemeClr val="tx1"/>
                </a:solidFill>
              </a:rPr>
              <a:t>.</a:t>
            </a:r>
            <a:endParaRPr lang="en-US" sz="2800" b="1" dirty="0">
              <a:solidFill>
                <a:schemeClr val="tx1"/>
              </a:solidFill>
            </a:endParaRPr>
          </a:p>
          <a:p>
            <a:pPr algn="just"/>
            <a:r>
              <a:rPr lang="en-US" sz="2800" b="1" dirty="0" smtClean="0">
                <a:solidFill>
                  <a:schemeClr val="tx1"/>
                </a:solidFill>
              </a:rPr>
              <a:t>Overall to introduce about </a:t>
            </a:r>
            <a:r>
              <a:rPr lang="en-US" sz="2800" b="1" dirty="0" smtClean="0">
                <a:solidFill>
                  <a:srgbClr val="00B050"/>
                </a:solidFill>
              </a:rPr>
              <a:t>designing </a:t>
            </a:r>
            <a:r>
              <a:rPr lang="en-US" sz="2800" b="1" dirty="0">
                <a:solidFill>
                  <a:srgbClr val="00B050"/>
                </a:solidFill>
              </a:rPr>
              <a:t>research </a:t>
            </a:r>
            <a:r>
              <a:rPr lang="en-US" sz="2800" b="1" dirty="0" smtClean="0">
                <a:solidFill>
                  <a:schemeClr val="tx1"/>
                </a:solidFill>
              </a:rPr>
              <a:t>which explains </a:t>
            </a:r>
            <a:r>
              <a:rPr lang="en-US" sz="2800" b="1" dirty="0">
                <a:solidFill>
                  <a:schemeClr val="tx1"/>
                </a:solidFill>
              </a:rPr>
              <a:t>how to approach research, and what to think about in designing your research. </a:t>
            </a:r>
            <a:endParaRPr lang="en-US" sz="2800" b="1" dirty="0" smtClean="0">
              <a:solidFill>
                <a:schemeClr val="tx1"/>
              </a:solidFill>
            </a:endParaRPr>
          </a:p>
          <a:p>
            <a:pPr algn="just"/>
            <a:r>
              <a:rPr lang="en-US" sz="2800" b="1" dirty="0" smtClean="0">
                <a:solidFill>
                  <a:schemeClr val="tx1"/>
                </a:solidFill>
              </a:rPr>
              <a:t>It </a:t>
            </a:r>
            <a:r>
              <a:rPr lang="en-US" sz="2800" b="1" dirty="0">
                <a:solidFill>
                  <a:schemeClr val="tx1"/>
                </a:solidFill>
              </a:rPr>
              <a:t>sets out some possible research approaches, including experimental and quasi-experimental designs, survey </a:t>
            </a:r>
            <a:r>
              <a:rPr lang="en-US" sz="2800" b="1" dirty="0" smtClean="0">
                <a:solidFill>
                  <a:schemeClr val="tx1"/>
                </a:solidFill>
              </a:rPr>
              <a:t>research</a:t>
            </a:r>
          </a:p>
          <a:p>
            <a:pPr algn="just"/>
            <a:endParaRPr lang="en-US" sz="2800" b="1" dirty="0">
              <a:solidFill>
                <a:schemeClr val="tx1"/>
              </a:solidFill>
            </a:endParaRPr>
          </a:p>
          <a:p>
            <a:pPr algn="just"/>
            <a:r>
              <a:rPr lang="en-US" sz="2800" b="1" dirty="0" smtClean="0">
                <a:solidFill>
                  <a:schemeClr val="tx1"/>
                </a:solidFill>
              </a:rPr>
              <a:t>Then you </a:t>
            </a:r>
            <a:r>
              <a:rPr lang="en-US" sz="2800" b="1" dirty="0">
                <a:solidFill>
                  <a:schemeClr val="tx1"/>
                </a:solidFill>
              </a:rPr>
              <a:t>need to make a decision about whether your research will be quantitative or qualitative or mixed or …. </a:t>
            </a:r>
          </a:p>
        </p:txBody>
      </p:sp>
    </p:spTree>
    <p:extLst>
      <p:ext uri="{BB962C8B-B14F-4D97-AF65-F5344CB8AC3E}">
        <p14:creationId xmlns:p14="http://schemas.microsoft.com/office/powerpoint/2010/main" val="6981532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927"/>
            <a:ext cx="9144000" cy="476250"/>
          </a:xfrm>
        </p:spPr>
        <p:txBody>
          <a:bodyPr>
            <a:noAutofit/>
          </a:bodyPr>
          <a:lstStyle/>
          <a:p>
            <a:r>
              <a:rPr lang="en-US" sz="3200" b="1" dirty="0" smtClean="0"/>
              <a:t>Conti.</a:t>
            </a:r>
            <a:endParaRPr lang="en-US" sz="3200" b="1" dirty="0"/>
          </a:p>
        </p:txBody>
      </p:sp>
      <p:sp>
        <p:nvSpPr>
          <p:cNvPr id="3" name="Subtitle 2"/>
          <p:cNvSpPr>
            <a:spLocks noGrp="1"/>
          </p:cNvSpPr>
          <p:nvPr>
            <p:ph type="subTitle" idx="1"/>
          </p:nvPr>
        </p:nvSpPr>
        <p:spPr>
          <a:xfrm>
            <a:off x="0" y="381000"/>
            <a:ext cx="9144000" cy="6477000"/>
          </a:xfrm>
        </p:spPr>
        <p:txBody>
          <a:bodyPr>
            <a:normAutofit/>
          </a:bodyPr>
          <a:lstStyle/>
          <a:p>
            <a:pPr algn="just"/>
            <a:endParaRPr lang="en-US" sz="4400" b="1" dirty="0">
              <a:solidFill>
                <a:srgbClr val="000099"/>
              </a:solidFill>
            </a:endParaRPr>
          </a:p>
        </p:txBody>
      </p:sp>
    </p:spTree>
    <p:extLst>
      <p:ext uri="{BB962C8B-B14F-4D97-AF65-F5344CB8AC3E}">
        <p14:creationId xmlns:p14="http://schemas.microsoft.com/office/powerpoint/2010/main" val="7172618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52450"/>
          </a:xfrm>
        </p:spPr>
        <p:txBody>
          <a:bodyPr>
            <a:normAutofit fontScale="90000"/>
          </a:bodyPr>
          <a:lstStyle/>
          <a:p>
            <a:r>
              <a:rPr lang="en-US" sz="2400" b="1" dirty="0"/>
              <a:t>the variance of </a:t>
            </a:r>
            <a:r>
              <a:rPr lang="en-US" sz="2400" b="1" i="1" dirty="0"/>
              <a:t>S</a:t>
            </a:r>
            <a:r>
              <a:rPr lang="en-US" sz="2400" b="1" dirty="0"/>
              <a:t>, </a:t>
            </a:r>
            <a:r>
              <a:rPr lang="en-US" sz="2400" b="1" i="1" dirty="0" err="1"/>
              <a:t>Var</a:t>
            </a:r>
            <a:r>
              <a:rPr lang="en-US" sz="2400" b="1" i="1" dirty="0"/>
              <a:t> </a:t>
            </a:r>
            <a:r>
              <a:rPr lang="en-US" sz="2400" b="1" dirty="0"/>
              <a:t>(</a:t>
            </a:r>
            <a:r>
              <a:rPr lang="en-US" sz="2400" b="1" i="1" dirty="0"/>
              <a:t>S</a:t>
            </a:r>
            <a:r>
              <a:rPr lang="en-US" sz="2400" b="1" dirty="0"/>
              <a:t>), for the situation where there may be ties (i.e., equal values) in the x </a:t>
            </a:r>
            <a:r>
              <a:rPr lang="en-US" sz="2400" b="1" dirty="0" smtClean="0"/>
              <a:t>values</a:t>
            </a:r>
            <a:r>
              <a:rPr lang="en-US" sz="2400" b="1" dirty="0"/>
              <a:t> is given by</a:t>
            </a:r>
            <a:endParaRPr lang="en-US" sz="2400"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0" y="533400"/>
                <a:ext cx="9144000" cy="6324600"/>
              </a:xfrm>
            </p:spPr>
            <p:txBody>
              <a:bodyPr>
                <a:noAutofit/>
              </a:bodyPr>
              <a:lstStyle/>
              <a:p>
                <a:r>
                  <a:rPr lang="en-US" sz="2400" b="1" dirty="0">
                    <a:solidFill>
                      <a:schemeClr val="tx1"/>
                    </a:solidFill>
                  </a:rPr>
                  <a:t> </a:t>
                </a:r>
                <a14:m>
                  <m:oMath xmlns:m="http://schemas.openxmlformats.org/officeDocument/2006/math">
                    <m:r>
                      <a:rPr lang="en-US" sz="2000" b="1" i="1">
                        <a:solidFill>
                          <a:schemeClr val="tx1"/>
                        </a:solidFill>
                        <a:latin typeface="Cambria Math"/>
                      </a:rPr>
                      <m:t> </m:t>
                    </m:r>
                    <m:sSubSup>
                      <m:sSubSupPr>
                        <m:ctrlPr>
                          <a:rPr lang="en-US" sz="2000" b="1" i="1">
                            <a:solidFill>
                              <a:schemeClr val="tx1"/>
                            </a:solidFill>
                            <a:latin typeface="Cambria Math"/>
                          </a:rPr>
                        </m:ctrlPr>
                      </m:sSubSupPr>
                      <m:e>
                        <m:r>
                          <a:rPr lang="en-US" sz="2000" b="1" i="1">
                            <a:solidFill>
                              <a:schemeClr val="tx1"/>
                            </a:solidFill>
                            <a:latin typeface="Cambria Math"/>
                          </a:rPr>
                          <m:t>𝜹</m:t>
                        </m:r>
                      </m:e>
                      <m:sub>
                        <m:r>
                          <a:rPr lang="en-US" sz="2000" b="1" i="1">
                            <a:solidFill>
                              <a:schemeClr val="tx1"/>
                            </a:solidFill>
                            <a:latin typeface="Cambria Math"/>
                          </a:rPr>
                          <m:t>𝒔</m:t>
                        </m:r>
                      </m:sub>
                      <m:sup>
                        <m:r>
                          <a:rPr lang="en-US" sz="2000" b="1" i="1">
                            <a:solidFill>
                              <a:schemeClr val="tx1"/>
                            </a:solidFill>
                            <a:latin typeface="Cambria Math"/>
                          </a:rPr>
                          <m:t>𝟐</m:t>
                        </m:r>
                      </m:sup>
                    </m:sSubSup>
                    <m:r>
                      <a:rPr lang="en-US" sz="2000" b="1" i="1">
                        <a:solidFill>
                          <a:schemeClr val="tx1"/>
                        </a:solidFill>
                        <a:latin typeface="Cambria Math"/>
                      </a:rPr>
                      <m:t>=</m:t>
                    </m:r>
                    <m:f>
                      <m:fPr>
                        <m:ctrlPr>
                          <a:rPr lang="en-US" sz="2000" b="1" i="1">
                            <a:solidFill>
                              <a:schemeClr val="tx1"/>
                            </a:solidFill>
                            <a:latin typeface="Cambria Math"/>
                          </a:rPr>
                        </m:ctrlPr>
                      </m:fPr>
                      <m:num>
                        <m:r>
                          <a:rPr lang="en-US" sz="2000" b="1" i="1">
                            <a:solidFill>
                              <a:schemeClr val="tx1"/>
                            </a:solidFill>
                            <a:latin typeface="Cambria Math"/>
                          </a:rPr>
                          <m:t>𝟏</m:t>
                        </m:r>
                      </m:num>
                      <m:den>
                        <m:r>
                          <a:rPr lang="en-US" sz="2000" b="1" i="1">
                            <a:solidFill>
                              <a:schemeClr val="tx1"/>
                            </a:solidFill>
                            <a:latin typeface="Cambria Math"/>
                          </a:rPr>
                          <m:t>𝟏𝟖</m:t>
                        </m:r>
                      </m:den>
                    </m:f>
                    <m:r>
                      <a:rPr lang="en-US" sz="2000" b="1" i="1">
                        <a:solidFill>
                          <a:schemeClr val="tx1"/>
                        </a:solidFill>
                        <a:latin typeface="Cambria Math"/>
                      </a:rPr>
                      <m:t>[</m:t>
                    </m:r>
                    <m:r>
                      <a:rPr lang="en-US" sz="2000" b="1" i="1">
                        <a:solidFill>
                          <a:schemeClr val="tx1"/>
                        </a:solidFill>
                        <a:latin typeface="Cambria Math"/>
                      </a:rPr>
                      <m:t>𝑵</m:t>
                    </m:r>
                    <m:d>
                      <m:dPr>
                        <m:ctrlPr>
                          <a:rPr lang="en-US" sz="2000" b="1" i="1">
                            <a:solidFill>
                              <a:schemeClr val="tx1"/>
                            </a:solidFill>
                            <a:latin typeface="Cambria Math"/>
                          </a:rPr>
                        </m:ctrlPr>
                      </m:dPr>
                      <m:e>
                        <m:r>
                          <a:rPr lang="en-US" sz="2000" b="1" i="1">
                            <a:solidFill>
                              <a:schemeClr val="tx1"/>
                            </a:solidFill>
                            <a:latin typeface="Cambria Math"/>
                          </a:rPr>
                          <m:t>𝑵</m:t>
                        </m:r>
                        <m:r>
                          <a:rPr lang="en-US" sz="2000" b="1" i="1">
                            <a:solidFill>
                              <a:schemeClr val="tx1"/>
                            </a:solidFill>
                            <a:latin typeface="Cambria Math"/>
                          </a:rPr>
                          <m:t>−</m:t>
                        </m:r>
                        <m:r>
                          <a:rPr lang="en-US" sz="2000" b="1" i="1">
                            <a:solidFill>
                              <a:schemeClr val="tx1"/>
                            </a:solidFill>
                            <a:latin typeface="Cambria Math"/>
                          </a:rPr>
                          <m:t>𝟏</m:t>
                        </m:r>
                      </m:e>
                    </m:d>
                    <m:d>
                      <m:dPr>
                        <m:ctrlPr>
                          <a:rPr lang="en-US" sz="2000" b="1" i="1">
                            <a:solidFill>
                              <a:schemeClr val="tx1"/>
                            </a:solidFill>
                            <a:latin typeface="Cambria Math"/>
                          </a:rPr>
                        </m:ctrlPr>
                      </m:dPr>
                      <m:e>
                        <m:r>
                          <a:rPr lang="en-US" sz="2000" b="1" i="1">
                            <a:solidFill>
                              <a:schemeClr val="tx1"/>
                            </a:solidFill>
                            <a:latin typeface="Cambria Math"/>
                          </a:rPr>
                          <m:t>𝟐</m:t>
                        </m:r>
                        <m:r>
                          <a:rPr lang="en-US" sz="2000" b="1" i="1">
                            <a:solidFill>
                              <a:schemeClr val="tx1"/>
                            </a:solidFill>
                            <a:latin typeface="Cambria Math"/>
                          </a:rPr>
                          <m:t>𝑵</m:t>
                        </m:r>
                        <m:r>
                          <a:rPr lang="en-US" sz="2000" b="1" i="1">
                            <a:solidFill>
                              <a:schemeClr val="tx1"/>
                            </a:solidFill>
                            <a:latin typeface="Cambria Math"/>
                          </a:rPr>
                          <m:t>+</m:t>
                        </m:r>
                        <m:r>
                          <a:rPr lang="en-US" sz="2000" b="1" i="1">
                            <a:solidFill>
                              <a:schemeClr val="tx1"/>
                            </a:solidFill>
                            <a:latin typeface="Cambria Math"/>
                          </a:rPr>
                          <m:t>𝟓</m:t>
                        </m:r>
                      </m:e>
                    </m:d>
                    <m:r>
                      <a:rPr lang="en-US" sz="2000" b="1" i="1">
                        <a:solidFill>
                          <a:schemeClr val="tx1"/>
                        </a:solidFill>
                        <a:latin typeface="Cambria Math"/>
                      </a:rPr>
                      <m:t>−</m:t>
                    </m:r>
                    <m:nary>
                      <m:naryPr>
                        <m:chr m:val="∑"/>
                        <m:grow m:val="on"/>
                        <m:ctrlPr>
                          <a:rPr lang="en-US" sz="2000" b="1" i="1">
                            <a:solidFill>
                              <a:schemeClr val="tx1"/>
                            </a:solidFill>
                            <a:latin typeface="Cambria Math"/>
                          </a:rPr>
                        </m:ctrlPr>
                      </m:naryPr>
                      <m:sub>
                        <m:r>
                          <a:rPr lang="en-US" sz="2000" b="1" i="1">
                            <a:solidFill>
                              <a:schemeClr val="tx1"/>
                            </a:solidFill>
                            <a:latin typeface="Cambria Math"/>
                          </a:rPr>
                          <m:t>𝒊</m:t>
                        </m:r>
                        <m:r>
                          <a:rPr lang="en-US" sz="2000" b="1" i="1">
                            <a:solidFill>
                              <a:schemeClr val="tx1"/>
                            </a:solidFill>
                            <a:latin typeface="Cambria Math"/>
                          </a:rPr>
                          <m:t>=</m:t>
                        </m:r>
                        <m:r>
                          <a:rPr lang="en-US" sz="2000" b="1" i="1">
                            <a:solidFill>
                              <a:schemeClr val="tx1"/>
                            </a:solidFill>
                            <a:latin typeface="Cambria Math"/>
                          </a:rPr>
                          <m:t>𝟏</m:t>
                        </m:r>
                      </m:sub>
                      <m:sup>
                        <m:r>
                          <a:rPr lang="en-US" sz="2000" b="1" i="1">
                            <a:solidFill>
                              <a:schemeClr val="tx1"/>
                            </a:solidFill>
                            <a:latin typeface="Cambria Math"/>
                          </a:rPr>
                          <m:t>𝒎</m:t>
                        </m:r>
                      </m:sup>
                      <m:e>
                        <m:r>
                          <a:rPr lang="en-US" sz="2000" b="1" i="1">
                            <a:solidFill>
                              <a:schemeClr val="tx1"/>
                            </a:solidFill>
                            <a:latin typeface="Cambria Math"/>
                          </a:rPr>
                          <m:t>𝐭𝐢</m:t>
                        </m:r>
                        <m:d>
                          <m:dPr>
                            <m:ctrlPr>
                              <a:rPr lang="en-US" sz="2000" b="1" i="1">
                                <a:solidFill>
                                  <a:schemeClr val="tx1"/>
                                </a:solidFill>
                                <a:latin typeface="Cambria Math"/>
                              </a:rPr>
                            </m:ctrlPr>
                          </m:dPr>
                          <m:e>
                            <m:r>
                              <a:rPr lang="en-US" sz="2000" b="1" i="1">
                                <a:solidFill>
                                  <a:schemeClr val="tx1"/>
                                </a:solidFill>
                                <a:latin typeface="Cambria Math"/>
                              </a:rPr>
                              <m:t>𝒕𝒊</m:t>
                            </m:r>
                            <m:r>
                              <a:rPr lang="en-US" sz="2000" b="1" i="1">
                                <a:solidFill>
                                  <a:schemeClr val="tx1"/>
                                </a:solidFill>
                                <a:latin typeface="Cambria Math"/>
                              </a:rPr>
                              <m:t>−</m:t>
                            </m:r>
                            <m:r>
                              <a:rPr lang="en-US" sz="2000" b="1" i="1">
                                <a:solidFill>
                                  <a:schemeClr val="tx1"/>
                                </a:solidFill>
                                <a:latin typeface="Cambria Math"/>
                              </a:rPr>
                              <m:t>𝟏</m:t>
                            </m:r>
                          </m:e>
                        </m:d>
                        <m:r>
                          <a:rPr lang="en-US" sz="2000" b="1">
                            <a:solidFill>
                              <a:schemeClr val="tx1"/>
                            </a:solidFill>
                            <a:latin typeface="Cambria Math"/>
                          </a:rPr>
                          <m:t>(</m:t>
                        </m:r>
                        <m:r>
                          <a:rPr lang="en-US" sz="2000" b="1" i="1">
                            <a:solidFill>
                              <a:schemeClr val="tx1"/>
                            </a:solidFill>
                            <a:latin typeface="Cambria Math"/>
                          </a:rPr>
                          <m:t>𝟐𝐭𝐢</m:t>
                        </m:r>
                        <m:r>
                          <a:rPr lang="en-US" sz="2000" b="1">
                            <a:solidFill>
                              <a:schemeClr val="tx1"/>
                            </a:solidFill>
                            <a:latin typeface="Cambria Math"/>
                          </a:rPr>
                          <m:t>+</m:t>
                        </m:r>
                        <m:r>
                          <a:rPr lang="en-US" sz="2000" b="1" i="1">
                            <a:solidFill>
                              <a:schemeClr val="tx1"/>
                            </a:solidFill>
                            <a:latin typeface="Cambria Math"/>
                          </a:rPr>
                          <m:t>𝟓</m:t>
                        </m:r>
                        <m:r>
                          <a:rPr lang="en-US" sz="2000" b="1">
                            <a:solidFill>
                              <a:schemeClr val="tx1"/>
                            </a:solidFill>
                            <a:latin typeface="Cambria Math"/>
                          </a:rPr>
                          <m:t>)</m:t>
                        </m:r>
                        <m:r>
                          <a:rPr lang="en-US" sz="2000" b="1">
                            <a:solidFill>
                              <a:schemeClr val="tx1"/>
                            </a:solidFill>
                            <a:latin typeface="Cambria Math"/>
                          </a:rPr>
                          <m:t>〕</m:t>
                        </m:r>
                      </m:e>
                    </m:nary>
                  </m:oMath>
                </a14:m>
                <a:r>
                  <a:rPr lang="en-US" sz="2000" b="1" baseline="-25000" dirty="0">
                    <a:solidFill>
                      <a:schemeClr val="tx1"/>
                    </a:solidFill>
                  </a:rPr>
                  <a:t> </a:t>
                </a:r>
                <a:r>
                  <a:rPr lang="en-US" sz="2000" b="1" dirty="0">
                    <a:solidFill>
                      <a:schemeClr val="tx1"/>
                    </a:solidFill>
                  </a:rPr>
                  <a:t>                                            </a:t>
                </a:r>
                <a:r>
                  <a:rPr lang="en-US" sz="2400" b="1" dirty="0">
                    <a:solidFill>
                      <a:schemeClr val="tx1"/>
                    </a:solidFill>
                  </a:rPr>
                  <a:t> </a:t>
                </a:r>
              </a:p>
              <a:p>
                <a:pPr algn="just"/>
                <a:r>
                  <a:rPr lang="en-US" sz="2400" b="1" dirty="0">
                    <a:solidFill>
                      <a:schemeClr val="tx1"/>
                    </a:solidFill>
                  </a:rPr>
                  <a:t>where, m is the number of tied groups in the data set and </a:t>
                </a:r>
                <a:r>
                  <a:rPr lang="en-US" sz="2400" b="1" dirty="0" err="1">
                    <a:solidFill>
                      <a:schemeClr val="tx1"/>
                    </a:solidFill>
                  </a:rPr>
                  <a:t>t</a:t>
                </a:r>
                <a:r>
                  <a:rPr lang="en-US" sz="2400" b="1" baseline="-25000" dirty="0" err="1">
                    <a:solidFill>
                      <a:schemeClr val="tx1"/>
                    </a:solidFill>
                  </a:rPr>
                  <a:t>i</a:t>
                </a:r>
                <a:r>
                  <a:rPr lang="en-US" sz="2400" b="1" dirty="0">
                    <a:solidFill>
                      <a:schemeClr val="tx1"/>
                    </a:solidFill>
                  </a:rPr>
                  <a:t> is the number of data points in the </a:t>
                </a:r>
                <a:r>
                  <a:rPr lang="en-US" sz="2400" b="1" dirty="0" err="1">
                    <a:solidFill>
                      <a:schemeClr val="tx1"/>
                    </a:solidFill>
                  </a:rPr>
                  <a:t>i</a:t>
                </a:r>
                <a:r>
                  <a:rPr lang="en-US" sz="2400" b="1" baseline="30000" dirty="0" err="1">
                    <a:solidFill>
                      <a:schemeClr val="tx1"/>
                    </a:solidFill>
                  </a:rPr>
                  <a:t>th</a:t>
                </a:r>
                <a:r>
                  <a:rPr lang="en-US" sz="2400" b="1" dirty="0">
                    <a:solidFill>
                      <a:schemeClr val="tx1"/>
                    </a:solidFill>
                  </a:rPr>
                  <a:t> tied group. </a:t>
                </a:r>
                <a:endParaRPr lang="en-US" sz="2400" b="1" dirty="0" smtClean="0">
                  <a:solidFill>
                    <a:schemeClr val="tx1"/>
                  </a:solidFill>
                </a:endParaRPr>
              </a:p>
              <a:p>
                <a:pPr algn="just"/>
                <a:endParaRPr lang="en-US" sz="2400" b="1" dirty="0" smtClean="0">
                  <a:solidFill>
                    <a:schemeClr val="tx1"/>
                  </a:solidFill>
                </a:endParaRPr>
              </a:p>
              <a:p>
                <a:pPr algn="just"/>
                <a:r>
                  <a:rPr lang="en-US" sz="2400" b="1" dirty="0" smtClean="0">
                    <a:solidFill>
                      <a:schemeClr val="tx1"/>
                    </a:solidFill>
                  </a:rPr>
                  <a:t>Under </a:t>
                </a:r>
                <a:r>
                  <a:rPr lang="en-US" sz="2400" b="1" dirty="0">
                    <a:solidFill>
                      <a:schemeClr val="tx1"/>
                    </a:solidFill>
                  </a:rPr>
                  <a:t>the null hypothesis, the quantity Z defined in the following equation is approximately standard normally distributed: </a:t>
                </a:r>
              </a:p>
              <a:p>
                <a:r>
                  <a:rPr lang="en-US" sz="2400" b="1" dirty="0">
                    <a:solidFill>
                      <a:schemeClr val="tx1"/>
                    </a:solidFill>
                  </a:rPr>
                  <a:t> </a:t>
                </a:r>
                <a14:m>
                  <m:oMath xmlns:m="http://schemas.openxmlformats.org/officeDocument/2006/math">
                    <m:r>
                      <a:rPr lang="en-US" sz="2400" b="1" i="1">
                        <a:solidFill>
                          <a:schemeClr val="tx1"/>
                        </a:solidFill>
                        <a:latin typeface="Cambria Math"/>
                      </a:rPr>
                      <m:t>𝒁</m:t>
                    </m:r>
                    <m:r>
                      <a:rPr lang="en-US" sz="2400" b="1" i="1">
                        <a:solidFill>
                          <a:schemeClr val="tx1"/>
                        </a:solidFill>
                        <a:latin typeface="Cambria Math"/>
                      </a:rPr>
                      <m:t>=</m:t>
                    </m:r>
                    <m:d>
                      <m:dPr>
                        <m:begChr m:val="{"/>
                        <m:endChr m:val=""/>
                        <m:ctrlPr>
                          <a:rPr lang="en-US" sz="2400" b="1" i="1">
                            <a:solidFill>
                              <a:schemeClr val="tx1"/>
                            </a:solidFill>
                            <a:latin typeface="Cambria Math"/>
                          </a:rPr>
                        </m:ctrlPr>
                      </m:dPr>
                      <m:e>
                        <m:eqArr>
                          <m:eqArrPr>
                            <m:ctrlPr>
                              <a:rPr lang="en-US" sz="2400" b="1" i="1">
                                <a:solidFill>
                                  <a:schemeClr val="tx1"/>
                                </a:solidFill>
                                <a:latin typeface="Cambria Math"/>
                              </a:rPr>
                            </m:ctrlPr>
                          </m:eqArrPr>
                          <m:e>
                            <m:f>
                              <m:fPr>
                                <m:ctrlPr>
                                  <a:rPr lang="en-US" sz="2400" b="1" i="1">
                                    <a:solidFill>
                                      <a:schemeClr val="tx1"/>
                                    </a:solidFill>
                                    <a:latin typeface="Cambria Math"/>
                                  </a:rPr>
                                </m:ctrlPr>
                              </m:fPr>
                              <m:num>
                                <m:r>
                                  <a:rPr lang="en-US" sz="2400" b="1" i="1">
                                    <a:solidFill>
                                      <a:schemeClr val="tx1"/>
                                    </a:solidFill>
                                    <a:latin typeface="Cambria Math"/>
                                  </a:rPr>
                                  <m:t>𝑺</m:t>
                                </m:r>
                                <m:r>
                                  <a:rPr lang="en-US" sz="2400" b="1" i="1">
                                    <a:solidFill>
                                      <a:schemeClr val="tx1"/>
                                    </a:solidFill>
                                    <a:latin typeface="Cambria Math"/>
                                  </a:rPr>
                                  <m:t>−</m:t>
                                </m:r>
                                <m:r>
                                  <a:rPr lang="en-US" sz="2400" b="1" i="1">
                                    <a:solidFill>
                                      <a:schemeClr val="tx1"/>
                                    </a:solidFill>
                                    <a:latin typeface="Cambria Math"/>
                                  </a:rPr>
                                  <m:t>𝟏</m:t>
                                </m:r>
                              </m:num>
                              <m:den>
                                <m:r>
                                  <a:rPr lang="en-US" sz="2400" b="1" i="1">
                                    <a:solidFill>
                                      <a:schemeClr val="tx1"/>
                                    </a:solidFill>
                                    <a:latin typeface="Cambria Math"/>
                                  </a:rPr>
                                  <m:t>𝜹</m:t>
                                </m:r>
                                <m:r>
                                  <a:rPr lang="en-US" sz="2400" b="1" i="1">
                                    <a:solidFill>
                                      <a:schemeClr val="tx1"/>
                                    </a:solidFill>
                                    <a:latin typeface="Cambria Math"/>
                                  </a:rPr>
                                  <m:t>𝒔</m:t>
                                </m:r>
                              </m:den>
                            </m:f>
                            <m:r>
                              <a:rPr lang="en-US" sz="2400" b="1" i="1">
                                <a:solidFill>
                                  <a:schemeClr val="tx1"/>
                                </a:solidFill>
                                <a:latin typeface="Cambria Math"/>
                              </a:rPr>
                              <m:t> </m:t>
                            </m:r>
                            <m:r>
                              <a:rPr lang="en-US" sz="2400" b="1" i="1">
                                <a:solidFill>
                                  <a:schemeClr val="tx1"/>
                                </a:solidFill>
                                <a:latin typeface="Cambria Math"/>
                              </a:rPr>
                              <m:t>𝒊𝒇</m:t>
                            </m:r>
                            <m:r>
                              <a:rPr lang="en-US" sz="2400" b="1" i="1">
                                <a:solidFill>
                                  <a:schemeClr val="tx1"/>
                                </a:solidFill>
                                <a:latin typeface="Cambria Math"/>
                              </a:rPr>
                              <m:t> </m:t>
                            </m:r>
                            <m:r>
                              <a:rPr lang="en-US" sz="2400" b="1" i="1">
                                <a:solidFill>
                                  <a:schemeClr val="tx1"/>
                                </a:solidFill>
                                <a:latin typeface="Cambria Math"/>
                              </a:rPr>
                              <m:t>𝑺</m:t>
                            </m:r>
                            <m:r>
                              <a:rPr lang="en-US" sz="2400" b="1" i="1">
                                <a:solidFill>
                                  <a:schemeClr val="tx1"/>
                                </a:solidFill>
                                <a:latin typeface="Cambria Math"/>
                              </a:rPr>
                              <m:t>&gt;</m:t>
                            </m:r>
                            <m:r>
                              <a:rPr lang="en-US" sz="2400" b="1" i="1">
                                <a:solidFill>
                                  <a:schemeClr val="tx1"/>
                                </a:solidFill>
                                <a:latin typeface="Cambria Math"/>
                              </a:rPr>
                              <m:t>𝟎</m:t>
                            </m:r>
                          </m:e>
                          <m:e>
                            <m:r>
                              <a:rPr lang="en-US" sz="2400" b="1" i="1">
                                <a:solidFill>
                                  <a:schemeClr val="tx1"/>
                                </a:solidFill>
                                <a:latin typeface="Cambria Math"/>
                              </a:rPr>
                              <m:t>𝟎</m:t>
                            </m:r>
                            <m:r>
                              <a:rPr lang="en-US" sz="2400" b="1" i="1">
                                <a:solidFill>
                                  <a:schemeClr val="tx1"/>
                                </a:solidFill>
                                <a:latin typeface="Cambria Math"/>
                              </a:rPr>
                              <m:t>   </m:t>
                            </m:r>
                            <m:r>
                              <a:rPr lang="en-US" sz="2400" b="1" i="1">
                                <a:solidFill>
                                  <a:schemeClr val="tx1"/>
                                </a:solidFill>
                                <a:latin typeface="Cambria Math"/>
                              </a:rPr>
                              <m:t>𝒊𝒇</m:t>
                            </m:r>
                            <m:r>
                              <a:rPr lang="en-US" sz="2400" b="1" i="1">
                                <a:solidFill>
                                  <a:schemeClr val="tx1"/>
                                </a:solidFill>
                                <a:latin typeface="Cambria Math"/>
                              </a:rPr>
                              <m:t> </m:t>
                            </m:r>
                            <m:r>
                              <a:rPr lang="en-US" sz="2400" b="1" i="1">
                                <a:solidFill>
                                  <a:schemeClr val="tx1"/>
                                </a:solidFill>
                                <a:latin typeface="Cambria Math"/>
                              </a:rPr>
                              <m:t>𝑺</m:t>
                            </m:r>
                            <m:r>
                              <a:rPr lang="en-US" sz="2400" b="1" i="1">
                                <a:solidFill>
                                  <a:schemeClr val="tx1"/>
                                </a:solidFill>
                                <a:latin typeface="Cambria Math"/>
                              </a:rPr>
                              <m:t>=</m:t>
                            </m:r>
                            <m:r>
                              <a:rPr lang="en-US" sz="2400" b="1" i="1">
                                <a:solidFill>
                                  <a:schemeClr val="tx1"/>
                                </a:solidFill>
                                <a:latin typeface="Cambria Math"/>
                              </a:rPr>
                              <m:t>𝟎</m:t>
                            </m:r>
                          </m:e>
                          <m:e>
                            <m:f>
                              <m:fPr>
                                <m:ctrlPr>
                                  <a:rPr lang="en-US" sz="2400" b="1" i="1">
                                    <a:solidFill>
                                      <a:schemeClr val="tx1"/>
                                    </a:solidFill>
                                    <a:latin typeface="Cambria Math"/>
                                  </a:rPr>
                                </m:ctrlPr>
                              </m:fPr>
                              <m:num>
                                <m:r>
                                  <a:rPr lang="en-US" sz="2400" b="1" i="1">
                                    <a:solidFill>
                                      <a:schemeClr val="tx1"/>
                                    </a:solidFill>
                                    <a:latin typeface="Cambria Math"/>
                                  </a:rPr>
                                  <m:t>𝑺</m:t>
                                </m:r>
                                <m:r>
                                  <a:rPr lang="en-US" sz="2400" b="1" i="1">
                                    <a:solidFill>
                                      <a:schemeClr val="tx1"/>
                                    </a:solidFill>
                                    <a:latin typeface="Cambria Math"/>
                                  </a:rPr>
                                  <m:t>+</m:t>
                                </m:r>
                                <m:r>
                                  <a:rPr lang="en-US" sz="2400" b="1" i="1">
                                    <a:solidFill>
                                      <a:schemeClr val="tx1"/>
                                    </a:solidFill>
                                    <a:latin typeface="Cambria Math"/>
                                  </a:rPr>
                                  <m:t>𝟏</m:t>
                                </m:r>
                              </m:num>
                              <m:den>
                                <m:r>
                                  <a:rPr lang="en-US" sz="2400" b="1" i="1">
                                    <a:solidFill>
                                      <a:schemeClr val="tx1"/>
                                    </a:solidFill>
                                    <a:latin typeface="Cambria Math"/>
                                  </a:rPr>
                                  <m:t>𝜹</m:t>
                                </m:r>
                                <m:r>
                                  <a:rPr lang="en-US" sz="2400" b="1" i="1">
                                    <a:solidFill>
                                      <a:schemeClr val="tx1"/>
                                    </a:solidFill>
                                    <a:latin typeface="Cambria Math"/>
                                  </a:rPr>
                                  <m:t>𝒔</m:t>
                                </m:r>
                              </m:den>
                            </m:f>
                            <m:r>
                              <a:rPr lang="en-US" sz="2400" b="1" i="1">
                                <a:solidFill>
                                  <a:schemeClr val="tx1"/>
                                </a:solidFill>
                                <a:latin typeface="Cambria Math"/>
                              </a:rPr>
                              <m:t>𝒊𝒇</m:t>
                            </m:r>
                            <m:r>
                              <a:rPr lang="en-US" sz="2400" b="1" i="1">
                                <a:solidFill>
                                  <a:schemeClr val="tx1"/>
                                </a:solidFill>
                                <a:latin typeface="Cambria Math"/>
                              </a:rPr>
                              <m:t> </m:t>
                            </m:r>
                            <m:r>
                              <a:rPr lang="en-US" sz="2400" b="1" i="1">
                                <a:solidFill>
                                  <a:schemeClr val="tx1"/>
                                </a:solidFill>
                                <a:latin typeface="Cambria Math"/>
                              </a:rPr>
                              <m:t>𝑺</m:t>
                            </m:r>
                            <m:r>
                              <a:rPr lang="en-US" sz="2400" b="1" i="1">
                                <a:solidFill>
                                  <a:schemeClr val="tx1"/>
                                </a:solidFill>
                                <a:latin typeface="Cambria Math"/>
                              </a:rPr>
                              <m:t>&lt;</m:t>
                            </m:r>
                            <m:r>
                              <a:rPr lang="en-US" sz="2400" b="1" i="1">
                                <a:solidFill>
                                  <a:schemeClr val="tx1"/>
                                </a:solidFill>
                                <a:latin typeface="Cambria Math"/>
                              </a:rPr>
                              <m:t>𝟎</m:t>
                            </m:r>
                          </m:e>
                        </m:eqArr>
                      </m:e>
                    </m:d>
                  </m:oMath>
                </a14:m>
                <a:r>
                  <a:rPr lang="en-US" sz="2400" b="1" dirty="0">
                    <a:solidFill>
                      <a:schemeClr val="tx1"/>
                    </a:solidFill>
                  </a:rPr>
                  <a:t>                                                                                   </a:t>
                </a:r>
                <a:endParaRPr lang="en-US" sz="2400" b="1" dirty="0" smtClean="0">
                  <a:solidFill>
                    <a:schemeClr val="tx1"/>
                  </a:solidFill>
                </a:endParaRPr>
              </a:p>
              <a:p>
                <a:pPr algn="just"/>
                <a:r>
                  <a:rPr lang="en-US" sz="2400" b="1" dirty="0" smtClean="0">
                    <a:solidFill>
                      <a:schemeClr val="tx1"/>
                    </a:solidFill>
                  </a:rPr>
                  <a:t>If </a:t>
                </a:r>
                <a:r>
                  <a:rPr lang="en-US" sz="2400" b="1" dirty="0">
                    <a:solidFill>
                      <a:schemeClr val="tx1"/>
                    </a:solidFill>
                  </a:rPr>
                  <a:t>|Z| &gt; Z</a:t>
                </a:r>
                <a:r>
                  <a:rPr lang="en-US" sz="2400" b="1" baseline="-25000" dirty="0">
                    <a:solidFill>
                      <a:schemeClr val="tx1"/>
                    </a:solidFill>
                  </a:rPr>
                  <a:t>1</a:t>
                </a:r>
                <a:r>
                  <a:rPr lang="en-US" sz="2400" b="1" dirty="0">
                    <a:solidFill>
                      <a:schemeClr val="tx1"/>
                    </a:solidFill>
                  </a:rPr>
                  <a:t>-</a:t>
                </a:r>
                <a:r>
                  <a:rPr lang="en-US" sz="2400" b="1" baseline="-25000" dirty="0">
                    <a:solidFill>
                      <a:schemeClr val="tx1"/>
                    </a:solidFill>
                  </a:rPr>
                  <a:t>α/2</a:t>
                </a:r>
                <a:r>
                  <a:rPr lang="en-US" sz="2400" b="1" dirty="0">
                    <a:solidFill>
                      <a:schemeClr val="tx1"/>
                    </a:solidFill>
                  </a:rPr>
                  <a:t>, the null hypothesis is rejected and a significant trend exists in the time series. Z</a:t>
                </a:r>
                <a:r>
                  <a:rPr lang="en-US" sz="2400" b="1" baseline="-25000" dirty="0">
                    <a:solidFill>
                      <a:schemeClr val="tx1"/>
                    </a:solidFill>
                  </a:rPr>
                  <a:t>1</a:t>
                </a:r>
                <a:r>
                  <a:rPr lang="en-US" sz="2400" b="1" dirty="0">
                    <a:solidFill>
                      <a:schemeClr val="tx1"/>
                    </a:solidFill>
                  </a:rPr>
                  <a:t>-</a:t>
                </a:r>
                <a:r>
                  <a:rPr lang="en-US" sz="2400" b="1" baseline="-25000" dirty="0">
                    <a:solidFill>
                      <a:schemeClr val="tx1"/>
                    </a:solidFill>
                  </a:rPr>
                  <a:t>α/2</a:t>
                </a:r>
                <a:r>
                  <a:rPr lang="en-US" sz="2400" b="1" dirty="0">
                    <a:solidFill>
                      <a:schemeClr val="tx1"/>
                    </a:solidFill>
                  </a:rPr>
                  <a:t> is the critical value of Z from the standard normal table. </a:t>
                </a:r>
                <a:endParaRPr lang="en-US" sz="2400" b="1" dirty="0" smtClean="0">
                  <a:solidFill>
                    <a:schemeClr val="tx1"/>
                  </a:solidFill>
                </a:endParaRPr>
              </a:p>
              <a:p>
                <a:pPr algn="just"/>
                <a:r>
                  <a:rPr lang="en-US" sz="2400" b="1" dirty="0" smtClean="0">
                    <a:solidFill>
                      <a:schemeClr val="tx1"/>
                    </a:solidFill>
                  </a:rPr>
                  <a:t>A </a:t>
                </a:r>
                <a:r>
                  <a:rPr lang="en-US" sz="2400" b="1" dirty="0">
                    <a:solidFill>
                      <a:schemeClr val="tx1"/>
                    </a:solidFill>
                  </a:rPr>
                  <a:t>positive value of Z indicates an upward trend and a negative value of Z indicates a downward trend. </a:t>
                </a:r>
              </a:p>
              <a:p>
                <a:endParaRPr lang="en-US" sz="2400"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0" y="533400"/>
                <a:ext cx="9144000" cy="6324600"/>
              </a:xfrm>
              <a:blipFill rotWithShape="1">
                <a:blip r:embed="rId2"/>
                <a:stretch>
                  <a:fillRect l="-1000" t="-386" r="-28467" b="-9354"/>
                </a:stretch>
              </a:blipFill>
            </p:spPr>
            <p:txBody>
              <a:bodyPr/>
              <a:lstStyle/>
              <a:p>
                <a:r>
                  <a:rPr lang="en-US">
                    <a:noFill/>
                  </a:rPr>
                  <a:t> </a:t>
                </a:r>
              </a:p>
            </p:txBody>
          </p:sp>
        </mc:Fallback>
      </mc:AlternateContent>
    </p:spTree>
    <p:extLst>
      <p:ext uri="{BB962C8B-B14F-4D97-AF65-F5344CB8AC3E}">
        <p14:creationId xmlns:p14="http://schemas.microsoft.com/office/powerpoint/2010/main" val="1079461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855"/>
            <a:ext cx="9144000" cy="536575"/>
          </a:xfrm>
        </p:spPr>
        <p:txBody>
          <a:bodyPr>
            <a:normAutofit fontScale="90000"/>
          </a:bodyPr>
          <a:lstStyle/>
          <a:p>
            <a:r>
              <a:rPr lang="en-US" sz="3200" b="1" dirty="0" smtClean="0"/>
              <a:t/>
            </a:r>
            <a:br>
              <a:rPr lang="en-US" sz="3200" b="1" dirty="0" smtClean="0"/>
            </a:br>
            <a:r>
              <a:rPr lang="en-US" sz="3200" b="1" dirty="0" smtClean="0"/>
              <a:t>Difficulties </a:t>
            </a:r>
            <a:r>
              <a:rPr lang="en-US" sz="3200" b="1" dirty="0"/>
              <a:t>in the Formulation of Useful Hypothesis: </a:t>
            </a:r>
            <a:r>
              <a:rPr lang="en-US" sz="3200" dirty="0"/>
              <a:t/>
            </a:r>
            <a:br>
              <a:rPr lang="en-US" sz="3200" dirty="0"/>
            </a:br>
            <a:endParaRPr lang="en-US" sz="3200"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smtClean="0">
                <a:solidFill>
                  <a:schemeClr val="tx1"/>
                </a:solidFill>
              </a:rPr>
              <a:t>difficulties </a:t>
            </a:r>
            <a:r>
              <a:rPr lang="en-US" b="1" dirty="0">
                <a:solidFill>
                  <a:schemeClr val="tx1"/>
                </a:solidFill>
              </a:rPr>
              <a:t>in the formulation of hypothesis: </a:t>
            </a:r>
          </a:p>
          <a:p>
            <a:pPr algn="just"/>
            <a:r>
              <a:rPr lang="en-US" b="1" dirty="0">
                <a:solidFill>
                  <a:schemeClr val="tx1"/>
                </a:solidFill>
              </a:rPr>
              <a:t>1. Absence of knowledge of a clear theoretical framework. </a:t>
            </a:r>
            <a:r>
              <a:rPr lang="en-US" b="1" dirty="0" smtClean="0">
                <a:solidFill>
                  <a:srgbClr val="000099"/>
                </a:solidFill>
              </a:rPr>
              <a:t>E.g. about groundwater potential</a:t>
            </a:r>
            <a:endParaRPr lang="en-US" b="1" dirty="0">
              <a:solidFill>
                <a:srgbClr val="000099"/>
              </a:solidFill>
            </a:endParaRPr>
          </a:p>
          <a:p>
            <a:pPr algn="just"/>
            <a:r>
              <a:rPr lang="en-US" b="1" dirty="0">
                <a:solidFill>
                  <a:schemeClr val="tx1"/>
                </a:solidFill>
              </a:rPr>
              <a:t>2. Lack of ability to make use of the theoretical framework logically. </a:t>
            </a:r>
          </a:p>
          <a:p>
            <a:pPr algn="just"/>
            <a:r>
              <a:rPr lang="en-US" b="1" dirty="0">
                <a:solidFill>
                  <a:schemeClr val="tx1"/>
                </a:solidFill>
              </a:rPr>
              <a:t>3. Lack of acquaintance with available research technique resulting in failure to be able to phrase the hypothesis properly. </a:t>
            </a:r>
          </a:p>
          <a:p>
            <a:endParaRPr lang="en-US" dirty="0"/>
          </a:p>
        </p:txBody>
      </p:sp>
    </p:spTree>
    <p:extLst>
      <p:ext uri="{BB962C8B-B14F-4D97-AF65-F5344CB8AC3E}">
        <p14:creationId xmlns:p14="http://schemas.microsoft.com/office/powerpoint/2010/main" val="13125944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57200"/>
          </a:xfrm>
        </p:spPr>
        <p:txBody>
          <a:bodyPr>
            <a:noAutofit/>
          </a:bodyPr>
          <a:lstStyle/>
          <a:p>
            <a:r>
              <a:rPr lang="en-US" sz="3200" b="1" dirty="0" smtClean="0"/>
              <a:t/>
            </a:r>
            <a:br>
              <a:rPr lang="en-US" sz="3200" b="1" dirty="0" smtClean="0"/>
            </a:br>
            <a:r>
              <a:rPr lang="en-US" sz="3200" b="1" dirty="0" smtClean="0"/>
              <a:t>4</a:t>
            </a:r>
            <a:r>
              <a:rPr lang="en-US" sz="3200" b="1" baseline="30000" dirty="0" smtClean="0"/>
              <a:t>th</a:t>
            </a:r>
            <a:r>
              <a:rPr lang="en-US" sz="3200" b="1" dirty="0" smtClean="0"/>
              <a:t> Preparing </a:t>
            </a:r>
            <a:r>
              <a:rPr lang="en-US" sz="3200" b="1" dirty="0"/>
              <a:t>the Research Design: </a:t>
            </a:r>
            <a:r>
              <a:rPr lang="en-US" sz="3200" dirty="0"/>
              <a:t/>
            </a:r>
            <a:br>
              <a:rPr lang="en-US" sz="3200" dirty="0"/>
            </a:br>
            <a:endParaRPr lang="en-US" sz="3200" dirty="0"/>
          </a:p>
        </p:txBody>
      </p:sp>
      <p:sp>
        <p:nvSpPr>
          <p:cNvPr id="3" name="Subtitle 2"/>
          <p:cNvSpPr>
            <a:spLocks noGrp="1"/>
          </p:cNvSpPr>
          <p:nvPr>
            <p:ph type="subTitle" idx="1"/>
          </p:nvPr>
        </p:nvSpPr>
        <p:spPr>
          <a:xfrm>
            <a:off x="0" y="457200"/>
            <a:ext cx="9144000" cy="6400800"/>
          </a:xfrm>
        </p:spPr>
        <p:txBody>
          <a:bodyPr>
            <a:normAutofit fontScale="92500" lnSpcReduction="10000"/>
          </a:bodyPr>
          <a:lstStyle/>
          <a:p>
            <a:pPr algn="just"/>
            <a:r>
              <a:rPr lang="en-US" b="1" dirty="0" smtClean="0">
                <a:solidFill>
                  <a:schemeClr val="tx1"/>
                </a:solidFill>
              </a:rPr>
              <a:t>Once formulating hypothesis </a:t>
            </a:r>
            <a:r>
              <a:rPr lang="en-US" b="1" dirty="0">
                <a:solidFill>
                  <a:schemeClr val="tx1"/>
                </a:solidFill>
              </a:rPr>
              <a:t>we have to prepare a research design </a:t>
            </a:r>
            <a:endParaRPr lang="en-US" b="1" dirty="0" smtClean="0">
              <a:solidFill>
                <a:schemeClr val="tx1"/>
              </a:solidFill>
            </a:endParaRPr>
          </a:p>
          <a:p>
            <a:pPr algn="just"/>
            <a:r>
              <a:rPr lang="en-US" b="1" dirty="0" smtClean="0">
                <a:solidFill>
                  <a:schemeClr val="tx1"/>
                </a:solidFill>
              </a:rPr>
              <a:t>we </a:t>
            </a:r>
            <a:r>
              <a:rPr lang="en-US" b="1" dirty="0">
                <a:solidFill>
                  <a:schemeClr val="tx1"/>
                </a:solidFill>
              </a:rPr>
              <a:t>have to state the conceptual structure within which research would be </a:t>
            </a:r>
            <a:r>
              <a:rPr lang="en-US" b="1" dirty="0" smtClean="0">
                <a:solidFill>
                  <a:schemeClr val="tx1"/>
                </a:solidFill>
              </a:rPr>
              <a:t>conducted</a:t>
            </a:r>
          </a:p>
          <a:p>
            <a:pPr algn="just"/>
            <a:endParaRPr lang="en-US" b="1" dirty="0" smtClean="0">
              <a:solidFill>
                <a:schemeClr val="tx1"/>
              </a:solidFill>
            </a:endParaRPr>
          </a:p>
          <a:p>
            <a:pPr algn="just"/>
            <a:r>
              <a:rPr lang="en-US" b="1" dirty="0" smtClean="0">
                <a:solidFill>
                  <a:schemeClr val="tx1"/>
                </a:solidFill>
              </a:rPr>
              <a:t>The </a:t>
            </a:r>
            <a:r>
              <a:rPr lang="en-US" b="1" dirty="0">
                <a:solidFill>
                  <a:schemeClr val="tx1"/>
                </a:solidFill>
              </a:rPr>
              <a:t>preparation of such a design facilitates research to be as efficient as possible yielding maximal information.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This helps to </a:t>
            </a:r>
            <a:r>
              <a:rPr lang="en-US" b="1" dirty="0">
                <a:solidFill>
                  <a:schemeClr val="tx1"/>
                </a:solidFill>
              </a:rPr>
              <a:t>provide for the collection of relevant </a:t>
            </a:r>
            <a:r>
              <a:rPr lang="en-US" b="1" dirty="0" smtClean="0">
                <a:solidFill>
                  <a:schemeClr val="tx1"/>
                </a:solidFill>
              </a:rPr>
              <a:t>evidence with </a:t>
            </a:r>
            <a:r>
              <a:rPr lang="en-US" b="1" dirty="0">
                <a:solidFill>
                  <a:schemeClr val="tx1"/>
                </a:solidFill>
              </a:rPr>
              <a:t>optimum effort, time and </a:t>
            </a:r>
            <a:r>
              <a:rPr lang="en-US" b="1" dirty="0" smtClean="0">
                <a:solidFill>
                  <a:schemeClr val="tx1"/>
                </a:solidFill>
              </a:rPr>
              <a:t>expenditure</a:t>
            </a:r>
          </a:p>
          <a:p>
            <a:pPr algn="just"/>
            <a:endParaRPr lang="en-US" b="1" dirty="0">
              <a:solidFill>
                <a:schemeClr val="tx1"/>
              </a:solidFill>
            </a:endParaRPr>
          </a:p>
          <a:p>
            <a:pPr algn="just"/>
            <a:r>
              <a:rPr lang="en-US" b="1" dirty="0" smtClean="0">
                <a:solidFill>
                  <a:schemeClr val="tx1"/>
                </a:solidFill>
              </a:rPr>
              <a:t>But </a:t>
            </a:r>
            <a:r>
              <a:rPr lang="en-US" b="1" dirty="0">
                <a:solidFill>
                  <a:schemeClr val="tx1"/>
                </a:solidFill>
              </a:rPr>
              <a:t>how all these can be achieved depends mainly on the research </a:t>
            </a:r>
            <a:r>
              <a:rPr lang="en-US" b="1" dirty="0" smtClean="0">
                <a:solidFill>
                  <a:schemeClr val="tx1"/>
                </a:solidFill>
              </a:rPr>
              <a:t>purpose, level of details and etc.</a:t>
            </a:r>
            <a:endParaRPr lang="en-US" b="1" dirty="0">
              <a:solidFill>
                <a:schemeClr val="tx1"/>
              </a:solidFill>
            </a:endParaRPr>
          </a:p>
          <a:p>
            <a:endParaRPr lang="en-US" dirty="0"/>
          </a:p>
        </p:txBody>
      </p:sp>
    </p:spTree>
    <p:extLst>
      <p:ext uri="{BB962C8B-B14F-4D97-AF65-F5344CB8AC3E}">
        <p14:creationId xmlns:p14="http://schemas.microsoft.com/office/powerpoint/2010/main" val="19667553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57199"/>
          </a:xfrm>
        </p:spPr>
        <p:txBody>
          <a:bodyPr>
            <a:noAutofit/>
          </a:bodyPr>
          <a:lstStyle/>
          <a:p>
            <a:r>
              <a:rPr lang="en-US" sz="3200" b="1" dirty="0"/>
              <a:t>R</a:t>
            </a:r>
            <a:r>
              <a:rPr lang="en-US" sz="3200" b="1" dirty="0" smtClean="0"/>
              <a:t>esearch </a:t>
            </a:r>
            <a:r>
              <a:rPr lang="en-US" sz="3200" b="1" dirty="0"/>
              <a:t>design</a:t>
            </a:r>
          </a:p>
        </p:txBody>
      </p:sp>
      <p:sp>
        <p:nvSpPr>
          <p:cNvPr id="3" name="Subtitle 2"/>
          <p:cNvSpPr>
            <a:spLocks noGrp="1"/>
          </p:cNvSpPr>
          <p:nvPr>
            <p:ph type="subTitle" idx="1"/>
          </p:nvPr>
        </p:nvSpPr>
        <p:spPr>
          <a:xfrm>
            <a:off x="0" y="457200"/>
            <a:ext cx="9144000" cy="6400800"/>
          </a:xfrm>
          <a:ln>
            <a:solidFill>
              <a:schemeClr val="accent1"/>
            </a:solidFill>
          </a:ln>
        </p:spPr>
        <p:txBody>
          <a:bodyPr>
            <a:noAutofit/>
          </a:bodyPr>
          <a:lstStyle/>
          <a:p>
            <a:pPr algn="just"/>
            <a:r>
              <a:rPr lang="en-US" sz="2400" b="1" dirty="0" smtClean="0">
                <a:solidFill>
                  <a:schemeClr val="tx1"/>
                </a:solidFill>
              </a:rPr>
              <a:t>A </a:t>
            </a:r>
            <a:r>
              <a:rPr lang="en-US" sz="2400" b="1" dirty="0">
                <a:solidFill>
                  <a:schemeClr val="tx1"/>
                </a:solidFill>
              </a:rPr>
              <a:t>research design is simply the framework or plan for a study that is used as a guide </a:t>
            </a:r>
            <a:r>
              <a:rPr lang="en-US" sz="2400" b="1" dirty="0">
                <a:solidFill>
                  <a:srgbClr val="FF0000"/>
                </a:solidFill>
              </a:rPr>
              <a:t>in collecting and analyzing the data</a:t>
            </a:r>
            <a:r>
              <a:rPr lang="en-US" sz="2400" b="1" dirty="0">
                <a:solidFill>
                  <a:schemeClr val="tx1"/>
                </a:solidFill>
              </a:rPr>
              <a:t>. It is a blueprint that is followed in completing a study. </a:t>
            </a:r>
            <a:endParaRPr lang="en-US" sz="2400" b="1" dirty="0" smtClean="0">
              <a:solidFill>
                <a:schemeClr val="tx1"/>
              </a:solidFill>
            </a:endParaRPr>
          </a:p>
          <a:p>
            <a:pPr algn="just"/>
            <a:endParaRPr lang="en-US" sz="2400" b="1" dirty="0" smtClean="0">
              <a:solidFill>
                <a:schemeClr val="tx1"/>
              </a:solidFill>
            </a:endParaRPr>
          </a:p>
          <a:p>
            <a:pPr algn="just"/>
            <a:r>
              <a:rPr lang="en-US" sz="2400" b="1" dirty="0" smtClean="0">
                <a:solidFill>
                  <a:schemeClr val="tx1"/>
                </a:solidFill>
              </a:rPr>
              <a:t>Or a blue </a:t>
            </a:r>
            <a:r>
              <a:rPr lang="en-US" sz="2400" b="1" dirty="0">
                <a:solidFill>
                  <a:schemeClr val="tx1"/>
                </a:solidFill>
              </a:rPr>
              <a:t>print for collection measurement and analysis of data. Actually it is a map that is usually developed to guide the research. </a:t>
            </a:r>
            <a:endParaRPr lang="en-US" sz="2400" b="1" dirty="0" smtClean="0">
              <a:solidFill>
                <a:schemeClr val="tx1"/>
              </a:solidFill>
            </a:endParaRPr>
          </a:p>
          <a:p>
            <a:pPr algn="just"/>
            <a:endParaRPr lang="en-US" sz="2400" b="1" dirty="0" smtClean="0">
              <a:solidFill>
                <a:schemeClr val="tx1"/>
              </a:solidFill>
            </a:endParaRPr>
          </a:p>
          <a:p>
            <a:pPr algn="just"/>
            <a:r>
              <a:rPr lang="en-US" sz="2400" b="1" dirty="0" smtClean="0">
                <a:solidFill>
                  <a:schemeClr val="tx1"/>
                </a:solidFill>
              </a:rPr>
              <a:t>“</a:t>
            </a:r>
            <a:r>
              <a:rPr lang="en-US" sz="2400" b="1" dirty="0">
                <a:solidFill>
                  <a:schemeClr val="tx1"/>
                </a:solidFill>
              </a:rPr>
              <a:t>Research design is a master plan specifying the methods and procedures for collection and analyzing the needed information.” </a:t>
            </a:r>
            <a:endParaRPr lang="en-US" sz="2400" b="1" dirty="0" smtClean="0">
              <a:solidFill>
                <a:schemeClr val="tx1"/>
              </a:solidFill>
            </a:endParaRPr>
          </a:p>
          <a:p>
            <a:pPr algn="just"/>
            <a:endParaRPr lang="en-US" sz="2400" b="1" dirty="0" smtClean="0">
              <a:solidFill>
                <a:schemeClr val="tx1"/>
              </a:solidFill>
            </a:endParaRPr>
          </a:p>
          <a:p>
            <a:pPr algn="just"/>
            <a:r>
              <a:rPr lang="en-US" sz="2400" b="1" i="1" dirty="0" smtClean="0">
                <a:solidFill>
                  <a:srgbClr val="000099"/>
                </a:solidFill>
              </a:rPr>
              <a:t>Or it is</a:t>
            </a:r>
            <a:r>
              <a:rPr lang="en-US" sz="2400" b="1" dirty="0" smtClean="0">
                <a:solidFill>
                  <a:schemeClr val="tx1"/>
                </a:solidFill>
              </a:rPr>
              <a:t>, </a:t>
            </a:r>
            <a:r>
              <a:rPr lang="en-US" sz="2400" b="1" dirty="0">
                <a:solidFill>
                  <a:schemeClr val="tx1"/>
                </a:solidFill>
              </a:rPr>
              <a:t>structure and strategy of investigation conceived so as to obtain answers to research questions and to control variance.” </a:t>
            </a:r>
            <a:endParaRPr lang="en-US" sz="2400" b="1" dirty="0" smtClean="0">
              <a:solidFill>
                <a:schemeClr val="tx1"/>
              </a:solidFill>
            </a:endParaRPr>
          </a:p>
          <a:p>
            <a:pPr algn="just"/>
            <a:endParaRPr lang="en-US" sz="2400" b="1" dirty="0">
              <a:solidFill>
                <a:schemeClr val="tx1"/>
              </a:solidFill>
            </a:endParaRPr>
          </a:p>
          <a:p>
            <a:pPr algn="just"/>
            <a:r>
              <a:rPr lang="en-US" sz="2400" b="1" dirty="0" smtClean="0">
                <a:solidFill>
                  <a:srgbClr val="FF0000"/>
                </a:solidFill>
              </a:rPr>
              <a:t>e.g. Evaluation of groundwater potential and the prioritized chapters </a:t>
            </a:r>
            <a:endParaRPr lang="en-US" sz="2400" b="1" dirty="0">
              <a:solidFill>
                <a:srgbClr val="FF0000"/>
              </a:solidFill>
            </a:endParaRPr>
          </a:p>
        </p:txBody>
      </p:sp>
    </p:spTree>
    <p:extLst>
      <p:ext uri="{BB962C8B-B14F-4D97-AF65-F5344CB8AC3E}">
        <p14:creationId xmlns:p14="http://schemas.microsoft.com/office/powerpoint/2010/main" val="33687638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4" y="0"/>
            <a:ext cx="9130145" cy="476250"/>
          </a:xfrm>
        </p:spPr>
        <p:txBody>
          <a:bodyPr>
            <a:noAutofit/>
          </a:bodyPr>
          <a:lstStyle/>
          <a:p>
            <a:r>
              <a:rPr lang="en-US" sz="3200" b="1" dirty="0" smtClean="0"/>
              <a:t>Generally,</a:t>
            </a:r>
            <a:endParaRPr lang="en-US" sz="3200" b="1" dirty="0"/>
          </a:p>
        </p:txBody>
      </p:sp>
      <p:sp>
        <p:nvSpPr>
          <p:cNvPr id="3" name="Subtitle 2"/>
          <p:cNvSpPr>
            <a:spLocks noGrp="1"/>
          </p:cNvSpPr>
          <p:nvPr>
            <p:ph type="subTitle" idx="1"/>
          </p:nvPr>
        </p:nvSpPr>
        <p:spPr>
          <a:xfrm>
            <a:off x="0" y="533400"/>
            <a:ext cx="9144000" cy="6324600"/>
          </a:xfrm>
        </p:spPr>
        <p:txBody>
          <a:bodyPr>
            <a:normAutofit/>
          </a:bodyPr>
          <a:lstStyle/>
          <a:p>
            <a:pPr algn="just"/>
            <a:r>
              <a:rPr lang="en-US" b="1" dirty="0">
                <a:solidFill>
                  <a:schemeClr val="tx1"/>
                </a:solidFill>
              </a:rPr>
              <a:t>Thus we can say that a research design is the arrangement of condition for collection and analysis of data in a manner that aims to generalize the findings of the sample on the population. </a:t>
            </a:r>
            <a:endParaRPr lang="en-US" b="1" dirty="0" smtClean="0">
              <a:solidFill>
                <a:schemeClr val="tx1"/>
              </a:solidFill>
            </a:endParaRPr>
          </a:p>
          <a:p>
            <a:pPr algn="just"/>
            <a:endParaRPr lang="en-US" b="1" dirty="0">
              <a:solidFill>
                <a:schemeClr val="tx1"/>
              </a:solidFill>
            </a:endParaRPr>
          </a:p>
          <a:p>
            <a:pPr algn="just"/>
            <a:r>
              <a:rPr lang="en-US" b="1" dirty="0">
                <a:solidFill>
                  <a:srgbClr val="FF0000"/>
                </a:solidFill>
              </a:rPr>
              <a:t>Purpose of a Research Design: </a:t>
            </a:r>
          </a:p>
          <a:p>
            <a:pPr algn="just"/>
            <a:r>
              <a:rPr lang="en-US" b="1" dirty="0" smtClean="0">
                <a:solidFill>
                  <a:srgbClr val="FF0000"/>
                </a:solidFill>
              </a:rPr>
              <a:t>(</a:t>
            </a:r>
            <a:r>
              <a:rPr lang="en-US" b="1" dirty="0">
                <a:solidFill>
                  <a:srgbClr val="FF0000"/>
                </a:solidFill>
              </a:rPr>
              <a:t>i) To minimize the expenditure: </a:t>
            </a:r>
          </a:p>
          <a:p>
            <a:pPr algn="just"/>
            <a:r>
              <a:rPr lang="en-US" b="1" dirty="0">
                <a:solidFill>
                  <a:schemeClr val="tx1"/>
                </a:solidFill>
              </a:rPr>
              <a:t>Research design carries an important influence on the reliability of the results </a:t>
            </a:r>
            <a:r>
              <a:rPr lang="en-US" b="1" dirty="0" smtClean="0">
                <a:solidFill>
                  <a:schemeClr val="tx1"/>
                </a:solidFill>
              </a:rPr>
              <a:t>attained. It </a:t>
            </a:r>
            <a:r>
              <a:rPr lang="en-US" b="1" dirty="0">
                <a:solidFill>
                  <a:schemeClr val="tx1"/>
                </a:solidFill>
              </a:rPr>
              <a:t>therefore provides a solid base for the whole research. </a:t>
            </a:r>
            <a:endParaRPr lang="en-US" b="1" dirty="0">
              <a:solidFill>
                <a:srgbClr val="0033CC"/>
              </a:solidFill>
            </a:endParaRPr>
          </a:p>
          <a:p>
            <a:pPr algn="just"/>
            <a:endParaRPr lang="en-US" dirty="0"/>
          </a:p>
        </p:txBody>
      </p:sp>
    </p:spTree>
    <p:extLst>
      <p:ext uri="{BB962C8B-B14F-4D97-AF65-F5344CB8AC3E}">
        <p14:creationId xmlns:p14="http://schemas.microsoft.com/office/powerpoint/2010/main" val="3550235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10" y="1"/>
            <a:ext cx="9171709" cy="457200"/>
          </a:xfrm>
        </p:spPr>
        <p:txBody>
          <a:bodyPr>
            <a:normAutofit fontScale="90000"/>
          </a:bodyPr>
          <a:lstStyle/>
          <a:p>
            <a:r>
              <a:rPr lang="en-US" b="1" dirty="0" smtClean="0"/>
              <a:t>Conti.</a:t>
            </a:r>
            <a:endParaRPr lang="en-US" b="1" dirty="0"/>
          </a:p>
        </p:txBody>
      </p:sp>
      <p:sp>
        <p:nvSpPr>
          <p:cNvPr id="3" name="Subtitle 2"/>
          <p:cNvSpPr>
            <a:spLocks noGrp="1"/>
          </p:cNvSpPr>
          <p:nvPr>
            <p:ph type="subTitle" idx="1"/>
          </p:nvPr>
        </p:nvSpPr>
        <p:spPr>
          <a:xfrm>
            <a:off x="0" y="457200"/>
            <a:ext cx="9144000" cy="6400800"/>
          </a:xfrm>
        </p:spPr>
        <p:txBody>
          <a:bodyPr>
            <a:normAutofit fontScale="92500" lnSpcReduction="10000"/>
          </a:bodyPr>
          <a:lstStyle/>
          <a:p>
            <a:pPr algn="just"/>
            <a:r>
              <a:rPr lang="en-US" b="1" dirty="0" smtClean="0">
                <a:solidFill>
                  <a:schemeClr val="tx1"/>
                </a:solidFill>
              </a:rPr>
              <a:t>(</a:t>
            </a:r>
            <a:r>
              <a:rPr lang="en-US" b="1" dirty="0">
                <a:solidFill>
                  <a:schemeClr val="tx1"/>
                </a:solidFill>
              </a:rPr>
              <a:t>ii) To facilitate the smooth scaling: </a:t>
            </a:r>
            <a:endParaRPr lang="en-US" dirty="0">
              <a:solidFill>
                <a:schemeClr val="tx1"/>
              </a:solidFill>
            </a:endParaRPr>
          </a:p>
          <a:p>
            <a:pPr algn="just"/>
            <a:r>
              <a:rPr lang="en-US" dirty="0">
                <a:solidFill>
                  <a:schemeClr val="tx1"/>
                </a:solidFill>
              </a:rPr>
              <a:t>Research design is needed because it facilitates the smooth scaling of the various research operations, thereby making research as efficient as possible yielding maximal information with minimal expenditure of effort, time and money. </a:t>
            </a:r>
            <a:endParaRPr lang="en-US" dirty="0" smtClean="0">
              <a:solidFill>
                <a:schemeClr val="tx1"/>
              </a:solidFill>
            </a:endParaRPr>
          </a:p>
          <a:p>
            <a:pPr algn="just"/>
            <a:endParaRPr lang="en-US" dirty="0">
              <a:solidFill>
                <a:schemeClr val="tx1"/>
              </a:solidFill>
            </a:endParaRPr>
          </a:p>
          <a:p>
            <a:pPr algn="just"/>
            <a:r>
              <a:rPr lang="en-US" b="1" dirty="0">
                <a:solidFill>
                  <a:schemeClr val="tx1"/>
                </a:solidFill>
              </a:rPr>
              <a:t>(iii) To collect the relevant data and technique: </a:t>
            </a:r>
            <a:endParaRPr lang="en-US" dirty="0">
              <a:solidFill>
                <a:schemeClr val="tx1"/>
              </a:solidFill>
            </a:endParaRPr>
          </a:p>
          <a:p>
            <a:pPr algn="just"/>
            <a:r>
              <a:rPr lang="en-US" dirty="0">
                <a:solidFill>
                  <a:schemeClr val="tx1"/>
                </a:solidFill>
              </a:rPr>
              <a:t>Research design stands for advance planning of the methods to be adopted for collecting the relevant data and the techniques to be used in their analysis, keeping in view the objective of the research and the availability of staff time and money. Poor preparation of research design upset the entire project. </a:t>
            </a:r>
          </a:p>
        </p:txBody>
      </p:sp>
    </p:spTree>
    <p:extLst>
      <p:ext uri="{BB962C8B-B14F-4D97-AF65-F5344CB8AC3E}">
        <p14:creationId xmlns:p14="http://schemas.microsoft.com/office/powerpoint/2010/main" val="13357365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r>
              <a:rPr lang="en-US" b="1" dirty="0" smtClean="0">
                <a:solidFill>
                  <a:srgbClr val="000099"/>
                </a:solidFill>
              </a:rPr>
              <a:t>Conti. </a:t>
            </a:r>
            <a:endParaRPr lang="en-US" b="1" dirty="0">
              <a:solidFill>
                <a:srgbClr val="000099"/>
              </a:solidFill>
            </a:endParaRPr>
          </a:p>
        </p:txBody>
      </p:sp>
      <p:sp>
        <p:nvSpPr>
          <p:cNvPr id="3" name="Subtitle 2"/>
          <p:cNvSpPr>
            <a:spLocks noGrp="1"/>
          </p:cNvSpPr>
          <p:nvPr>
            <p:ph type="subTitle" idx="1"/>
          </p:nvPr>
        </p:nvSpPr>
        <p:spPr>
          <a:xfrm>
            <a:off x="0" y="457200"/>
            <a:ext cx="9144000" cy="6400800"/>
          </a:xfrm>
        </p:spPr>
        <p:txBody>
          <a:bodyPr>
            <a:normAutofit fontScale="92500" lnSpcReduction="10000"/>
          </a:bodyPr>
          <a:lstStyle/>
          <a:p>
            <a:pPr algn="just"/>
            <a:r>
              <a:rPr lang="en-US" b="1" dirty="0">
                <a:solidFill>
                  <a:schemeClr val="tx1"/>
                </a:solidFill>
              </a:rPr>
              <a:t>(iv) To provide blue print for plans</a:t>
            </a:r>
            <a:r>
              <a:rPr lang="en-US" dirty="0">
                <a:solidFill>
                  <a:schemeClr val="tx1"/>
                </a:solidFill>
              </a:rPr>
              <a:t>: </a:t>
            </a:r>
          </a:p>
          <a:p>
            <a:pPr algn="just"/>
            <a:r>
              <a:rPr lang="en-US" dirty="0">
                <a:solidFill>
                  <a:schemeClr val="tx1"/>
                </a:solidFill>
              </a:rPr>
              <a:t>Research design is needed due to the fact that it allows for the smooth working of many research operations. </a:t>
            </a:r>
            <a:endParaRPr lang="en-US" dirty="0" smtClean="0">
              <a:solidFill>
                <a:schemeClr val="tx1"/>
              </a:solidFill>
            </a:endParaRPr>
          </a:p>
          <a:p>
            <a:pPr algn="just"/>
            <a:r>
              <a:rPr lang="en-US" dirty="0" smtClean="0">
                <a:solidFill>
                  <a:schemeClr val="tx1"/>
                </a:solidFill>
              </a:rPr>
              <a:t>Just </a:t>
            </a:r>
            <a:r>
              <a:rPr lang="en-US" dirty="0">
                <a:solidFill>
                  <a:schemeClr val="tx1"/>
                </a:solidFill>
              </a:rPr>
              <a:t>as for better economical and attractive construction of a house need a blue print and a map of that, similarly we needs a blue print or a design for the smooth flow of operation of research. </a:t>
            </a:r>
            <a:endParaRPr lang="en-US" dirty="0" smtClean="0">
              <a:solidFill>
                <a:schemeClr val="tx1"/>
              </a:solidFill>
            </a:endParaRPr>
          </a:p>
          <a:p>
            <a:pPr algn="just"/>
            <a:endParaRPr lang="en-US" dirty="0">
              <a:solidFill>
                <a:schemeClr val="tx1"/>
              </a:solidFill>
            </a:endParaRPr>
          </a:p>
          <a:p>
            <a:pPr algn="just"/>
            <a:r>
              <a:rPr lang="en-US" b="1" dirty="0">
                <a:solidFill>
                  <a:schemeClr val="tx1"/>
                </a:solidFill>
              </a:rPr>
              <a:t>(v) To provide an overview to other experts</a:t>
            </a:r>
            <a:r>
              <a:rPr lang="en-US" dirty="0">
                <a:solidFill>
                  <a:schemeClr val="tx1"/>
                </a:solidFill>
              </a:rPr>
              <a:t>: </a:t>
            </a:r>
          </a:p>
          <a:p>
            <a:pPr algn="just"/>
            <a:r>
              <a:rPr lang="en-US" dirty="0">
                <a:solidFill>
                  <a:schemeClr val="tx1"/>
                </a:solidFill>
              </a:rPr>
              <a:t>A research design provides an overview of all the research process and with the help of the design we can take the help and views of experts of that field .The design helps the investigator to organize his ideas , which helps to recognize and fix his faults. </a:t>
            </a:r>
          </a:p>
          <a:p>
            <a:pPr algn="just"/>
            <a:endParaRPr lang="en-US" dirty="0"/>
          </a:p>
          <a:p>
            <a:endParaRPr lang="en-US" dirty="0"/>
          </a:p>
        </p:txBody>
      </p:sp>
    </p:spTree>
    <p:extLst>
      <p:ext uri="{BB962C8B-B14F-4D97-AF65-F5344CB8AC3E}">
        <p14:creationId xmlns:p14="http://schemas.microsoft.com/office/powerpoint/2010/main" val="9649825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3999" cy="457199"/>
          </a:xfrm>
        </p:spPr>
        <p:txBody>
          <a:bodyPr>
            <a:normAutofit fontScale="90000"/>
          </a:bodyPr>
          <a:lstStyle/>
          <a:p>
            <a:r>
              <a:rPr lang="en-US" b="1" dirty="0" smtClean="0">
                <a:solidFill>
                  <a:srgbClr val="FF0000"/>
                </a:solidFill>
              </a:rPr>
              <a:t>Conti. </a:t>
            </a:r>
            <a:endParaRPr lang="en-US" b="1" dirty="0">
              <a:solidFill>
                <a:srgbClr val="FF0000"/>
              </a:solidFill>
            </a:endParaRPr>
          </a:p>
        </p:txBody>
      </p:sp>
      <p:sp>
        <p:nvSpPr>
          <p:cNvPr id="3" name="Subtitle 2"/>
          <p:cNvSpPr>
            <a:spLocks noGrp="1"/>
          </p:cNvSpPr>
          <p:nvPr>
            <p:ph type="subTitle" idx="1"/>
          </p:nvPr>
        </p:nvSpPr>
        <p:spPr>
          <a:xfrm>
            <a:off x="0" y="457200"/>
            <a:ext cx="9144000" cy="6400800"/>
          </a:xfrm>
        </p:spPr>
        <p:txBody>
          <a:bodyPr>
            <a:normAutofit fontScale="62500" lnSpcReduction="20000"/>
          </a:bodyPr>
          <a:lstStyle/>
          <a:p>
            <a:pPr algn="just"/>
            <a:r>
              <a:rPr lang="en-US" b="1" dirty="0" smtClean="0">
                <a:solidFill>
                  <a:srgbClr val="FF0000"/>
                </a:solidFill>
              </a:rPr>
              <a:t>(</a:t>
            </a:r>
            <a:r>
              <a:rPr lang="en-US" b="1" dirty="0">
                <a:solidFill>
                  <a:srgbClr val="FF0000"/>
                </a:solidFill>
              </a:rPr>
              <a:t>vi) To provide a direction: </a:t>
            </a:r>
          </a:p>
          <a:p>
            <a:pPr algn="just"/>
            <a:r>
              <a:rPr lang="en-US" b="1" dirty="0">
                <a:solidFill>
                  <a:schemeClr val="tx1"/>
                </a:solidFill>
              </a:rPr>
              <a:t>A research design provides a proper or particular direction to the other executives and others who are helping us into the process. The researcher studies available, literature and learns about new (alternative approaches. </a:t>
            </a:r>
          </a:p>
          <a:p>
            <a:r>
              <a:rPr lang="en-US" b="1" dirty="0">
                <a:solidFill>
                  <a:srgbClr val="FF0000"/>
                </a:solidFill>
              </a:rPr>
              <a:t>Characteristics of Good Research Design: </a:t>
            </a:r>
          </a:p>
          <a:p>
            <a:pPr algn="just"/>
            <a:r>
              <a:rPr lang="en-US" b="1" dirty="0" smtClean="0">
                <a:solidFill>
                  <a:schemeClr val="tx1"/>
                </a:solidFill>
              </a:rPr>
              <a:t>A </a:t>
            </a:r>
            <a:r>
              <a:rPr lang="en-US" b="1" dirty="0">
                <a:solidFill>
                  <a:schemeClr val="tx1"/>
                </a:solidFill>
              </a:rPr>
              <a:t>good research design minimizes bias and maximizes the reliability of the data collected and analyzed. best design </a:t>
            </a:r>
            <a:r>
              <a:rPr lang="en-US" b="1" dirty="0" smtClean="0">
                <a:solidFill>
                  <a:schemeClr val="tx1"/>
                </a:solidFill>
              </a:rPr>
              <a:t>gives </a:t>
            </a:r>
            <a:r>
              <a:rPr lang="en-US" b="1" dirty="0">
                <a:solidFill>
                  <a:schemeClr val="tx1"/>
                </a:solidFill>
              </a:rPr>
              <a:t>the smallest experimental </a:t>
            </a:r>
            <a:r>
              <a:rPr lang="en-US" b="1" dirty="0" smtClean="0">
                <a:solidFill>
                  <a:schemeClr val="tx1"/>
                </a:solidFill>
              </a:rPr>
              <a:t>error or</a:t>
            </a:r>
          </a:p>
          <a:p>
            <a:pPr algn="just"/>
            <a:r>
              <a:rPr lang="en-US" b="1" dirty="0" smtClean="0">
                <a:solidFill>
                  <a:schemeClr val="tx1"/>
                </a:solidFill>
              </a:rPr>
              <a:t>yields </a:t>
            </a:r>
            <a:r>
              <a:rPr lang="en-US" b="1" dirty="0">
                <a:solidFill>
                  <a:schemeClr val="tx1"/>
                </a:solidFill>
              </a:rPr>
              <a:t>maximum information and provides an opportunity for considering different aspects of a problem is considered to be the most appropriate and efficient design.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A </a:t>
            </a:r>
            <a:r>
              <a:rPr lang="en-US" b="1" dirty="0">
                <a:solidFill>
                  <a:schemeClr val="tx1"/>
                </a:solidFill>
              </a:rPr>
              <a:t>good research design possesses the following characteristics; </a:t>
            </a:r>
          </a:p>
          <a:p>
            <a:r>
              <a:rPr lang="en-US" b="1" dirty="0">
                <a:solidFill>
                  <a:srgbClr val="FF0000"/>
                </a:solidFill>
              </a:rPr>
              <a:t>(</a:t>
            </a:r>
            <a:r>
              <a:rPr lang="en-US" b="1" dirty="0" err="1">
                <a:solidFill>
                  <a:srgbClr val="FF0000"/>
                </a:solidFill>
              </a:rPr>
              <a:t>i</a:t>
            </a:r>
            <a:r>
              <a:rPr lang="en-US" b="1" dirty="0">
                <a:solidFill>
                  <a:srgbClr val="FF0000"/>
                </a:solidFill>
              </a:rPr>
              <a:t>) Objectivity: </a:t>
            </a:r>
          </a:p>
          <a:p>
            <a:pPr algn="just"/>
            <a:r>
              <a:rPr lang="en-US" b="1" dirty="0">
                <a:solidFill>
                  <a:schemeClr val="tx1"/>
                </a:solidFill>
              </a:rPr>
              <a:t>It refers to the findings related to the method of data collection and scoring of the responses. The research design should permit the measuring instruments which are fairly objective in which every observer or judge scoring the performance must precisely give the same report. In other words, the objectivity of the procedure may be judged by the degree of agreement between the final scores assigned to different individuals by more than one independent observer. This ensures the objectivity of the collected data which shall be capable of analysis and interpretation. </a:t>
            </a:r>
          </a:p>
        </p:txBody>
      </p:sp>
    </p:spTree>
    <p:extLst>
      <p:ext uri="{BB962C8B-B14F-4D97-AF65-F5344CB8AC3E}">
        <p14:creationId xmlns:p14="http://schemas.microsoft.com/office/powerpoint/2010/main" val="22008692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304800"/>
          </a:xfrm>
        </p:spPr>
        <p:txBody>
          <a:bodyPr>
            <a:noAutofit/>
          </a:bodyPr>
          <a:lstStyle/>
          <a:p>
            <a:r>
              <a:rPr lang="en-US" sz="2800" b="1" dirty="0">
                <a:solidFill>
                  <a:srgbClr val="FF0000"/>
                </a:solidFill>
              </a:rPr>
              <a:t>(ii) Reliability: </a:t>
            </a:r>
            <a:endParaRPr lang="en-US" sz="2800" dirty="0"/>
          </a:p>
        </p:txBody>
      </p:sp>
      <p:sp>
        <p:nvSpPr>
          <p:cNvPr id="3" name="Subtitle 2"/>
          <p:cNvSpPr>
            <a:spLocks noGrp="1"/>
          </p:cNvSpPr>
          <p:nvPr>
            <p:ph type="subTitle" idx="1"/>
          </p:nvPr>
        </p:nvSpPr>
        <p:spPr>
          <a:xfrm>
            <a:off x="0" y="304800"/>
            <a:ext cx="9144000" cy="6553200"/>
          </a:xfrm>
        </p:spPr>
        <p:txBody>
          <a:bodyPr>
            <a:noAutofit/>
          </a:bodyPr>
          <a:lstStyle/>
          <a:p>
            <a:pPr algn="just"/>
            <a:r>
              <a:rPr lang="en-US" sz="2400" b="1" dirty="0" smtClean="0">
                <a:solidFill>
                  <a:schemeClr val="tx1"/>
                </a:solidFill>
              </a:rPr>
              <a:t>It </a:t>
            </a:r>
            <a:r>
              <a:rPr lang="en-US" sz="2400" b="1" dirty="0">
                <a:solidFill>
                  <a:schemeClr val="tx1"/>
                </a:solidFill>
              </a:rPr>
              <a:t>refers to consistency throughout a series of measurements. For example, if a respondent gives out a response to a particular item, he is expected to give the same response to that item even if he is asked repeatedly. If he is changing his response to the same item, the consistency will be lost. So the researcher should frame the items in a questionnaire in such a way that it provides consistency or reliability. </a:t>
            </a:r>
          </a:p>
          <a:p>
            <a:endParaRPr lang="en-US" sz="2400" b="1" dirty="0" smtClean="0">
              <a:solidFill>
                <a:srgbClr val="FF0000"/>
              </a:solidFill>
            </a:endParaRPr>
          </a:p>
          <a:p>
            <a:r>
              <a:rPr lang="en-US" sz="2400" b="1" dirty="0" smtClean="0">
                <a:solidFill>
                  <a:srgbClr val="FF0000"/>
                </a:solidFill>
              </a:rPr>
              <a:t>(</a:t>
            </a:r>
            <a:r>
              <a:rPr lang="en-US" sz="2400" b="1" dirty="0">
                <a:solidFill>
                  <a:srgbClr val="FF0000"/>
                </a:solidFill>
              </a:rPr>
              <a:t>iii) Validity: </a:t>
            </a:r>
          </a:p>
          <a:p>
            <a:pPr algn="just"/>
            <a:r>
              <a:rPr lang="en-US" sz="2400" b="1" dirty="0">
                <a:solidFill>
                  <a:srgbClr val="000099"/>
                </a:solidFill>
              </a:rPr>
              <a:t>Any measuring device or instrument is said to be valid when it measures what it is expected to measure. For example, an intelligence test conducted for measuring the IQ should measure only the intelligence and nothing else and the questionnaire shall be framed accordingly. </a:t>
            </a:r>
          </a:p>
          <a:p>
            <a:pPr algn="just"/>
            <a:endParaRPr lang="en-US" sz="2400" b="1" dirty="0" smtClean="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988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09600"/>
          </a:xfrm>
        </p:spPr>
        <p:txBody>
          <a:bodyPr>
            <a:noAutofit/>
          </a:bodyPr>
          <a:lstStyle/>
          <a:p>
            <a:pPr marL="182880"/>
            <a:r>
              <a:rPr lang="en-US" sz="2800" b="1" dirty="0"/>
              <a:t>CHAPTER 1.  THE PHILOSOPHY OF RESEARCH  </a:t>
            </a:r>
          </a:p>
        </p:txBody>
      </p:sp>
      <p:sp>
        <p:nvSpPr>
          <p:cNvPr id="3" name="Subtitle 2"/>
          <p:cNvSpPr>
            <a:spLocks noGrp="1"/>
          </p:cNvSpPr>
          <p:nvPr>
            <p:ph type="subTitle" idx="1"/>
          </p:nvPr>
        </p:nvSpPr>
        <p:spPr>
          <a:xfrm>
            <a:off x="0" y="533400"/>
            <a:ext cx="9144000" cy="6324600"/>
          </a:xfrm>
        </p:spPr>
        <p:txBody>
          <a:bodyPr>
            <a:noAutofit/>
          </a:bodyPr>
          <a:lstStyle/>
          <a:p>
            <a:pPr algn="just"/>
            <a:endParaRPr lang="en-US" sz="2400" b="1" dirty="0">
              <a:solidFill>
                <a:schemeClr val="tx1"/>
              </a:solidFill>
            </a:endParaRPr>
          </a:p>
          <a:p>
            <a:pPr algn="just"/>
            <a:r>
              <a:rPr lang="en-US" sz="2400" b="1" dirty="0" smtClean="0">
                <a:solidFill>
                  <a:srgbClr val="FF0000"/>
                </a:solidFill>
              </a:rPr>
              <a:t>1.1. Definitions </a:t>
            </a:r>
            <a:r>
              <a:rPr lang="en-US" sz="2400" b="1" dirty="0">
                <a:solidFill>
                  <a:srgbClr val="FF0000"/>
                </a:solidFill>
              </a:rPr>
              <a:t>of Research  </a:t>
            </a:r>
            <a:endParaRPr lang="en-US" sz="2400" b="1" dirty="0" smtClean="0">
              <a:solidFill>
                <a:srgbClr val="FF0000"/>
              </a:solidFill>
            </a:endParaRPr>
          </a:p>
          <a:p>
            <a:pPr algn="just"/>
            <a:endParaRPr lang="en-US" sz="2400" b="1" dirty="0" smtClean="0">
              <a:solidFill>
                <a:schemeClr val="tx1"/>
              </a:solidFill>
            </a:endParaRPr>
          </a:p>
          <a:p>
            <a:pPr algn="just"/>
            <a:r>
              <a:rPr lang="en-US" sz="2400" b="1" dirty="0" smtClean="0">
                <a:solidFill>
                  <a:schemeClr val="tx1"/>
                </a:solidFill>
              </a:rPr>
              <a:t>What is a research? </a:t>
            </a:r>
          </a:p>
          <a:p>
            <a:pPr algn="just"/>
            <a:endParaRPr lang="en-US" sz="2400" b="1" dirty="0">
              <a:solidFill>
                <a:schemeClr val="tx1"/>
              </a:solidFill>
            </a:endParaRPr>
          </a:p>
          <a:p>
            <a:pPr algn="just"/>
            <a:r>
              <a:rPr lang="en-US" sz="2400" b="1" dirty="0">
                <a:solidFill>
                  <a:schemeClr val="tx1"/>
                </a:solidFill>
              </a:rPr>
              <a:t>Why a research / the need for  research?</a:t>
            </a:r>
          </a:p>
          <a:p>
            <a:pPr algn="just"/>
            <a:endParaRPr lang="en-US" sz="2400" b="1" dirty="0">
              <a:solidFill>
                <a:schemeClr val="tx1"/>
              </a:solidFill>
            </a:endParaRPr>
          </a:p>
          <a:p>
            <a:pPr algn="just"/>
            <a:r>
              <a:rPr lang="en-US" sz="2400" b="1" dirty="0">
                <a:solidFill>
                  <a:srgbClr val="FF0000"/>
                </a:solidFill>
              </a:rPr>
              <a:t>1.2. Differentiating </a:t>
            </a:r>
            <a:r>
              <a:rPr lang="en-US" sz="2400" b="1" u="sng" dirty="0">
                <a:solidFill>
                  <a:srgbClr val="00B050"/>
                </a:solidFill>
              </a:rPr>
              <a:t>research methods </a:t>
            </a:r>
            <a:r>
              <a:rPr lang="en-US" sz="2400" b="1" dirty="0">
                <a:solidFill>
                  <a:srgbClr val="FF0000"/>
                </a:solidFill>
              </a:rPr>
              <a:t>and </a:t>
            </a:r>
            <a:r>
              <a:rPr lang="en-US" sz="2400" b="1" u="sng" dirty="0">
                <a:solidFill>
                  <a:srgbClr val="00B050"/>
                </a:solidFill>
              </a:rPr>
              <a:t>research methodology</a:t>
            </a:r>
          </a:p>
          <a:p>
            <a:pPr algn="just"/>
            <a:endParaRPr lang="en-US" sz="2400" b="1" dirty="0" smtClean="0">
              <a:solidFill>
                <a:schemeClr val="tx1"/>
              </a:solidFill>
            </a:endParaRPr>
          </a:p>
          <a:p>
            <a:pPr algn="just"/>
            <a:endParaRPr lang="en-US" sz="2400" b="1" dirty="0">
              <a:solidFill>
                <a:srgbClr val="FF0000"/>
              </a:solidFill>
            </a:endParaRPr>
          </a:p>
          <a:p>
            <a:r>
              <a:rPr lang="en-US" sz="2400" b="1" dirty="0" smtClean="0">
                <a:solidFill>
                  <a:schemeClr val="tx1"/>
                </a:solidFill>
              </a:rPr>
              <a:t>  </a:t>
            </a:r>
            <a:endParaRPr lang="en-US" sz="2400" b="1"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en-US" sz="2400" b="1" dirty="0">
              <a:solidFill>
                <a:schemeClr val="tx1"/>
              </a:solidFill>
              <a:ea typeface="Times New Roman"/>
              <a:cs typeface="Times New Roman" panose="02020603050405020304" pitchFamily="18" charset="0"/>
            </a:endParaRPr>
          </a:p>
          <a:p>
            <a:pPr algn="just"/>
            <a:endParaRPr lang="en-US" sz="2400" b="1" dirty="0" smtClean="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smtClean="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smtClean="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smtClean="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smtClean="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smtClean="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smtClean="0">
              <a:solidFill>
                <a:schemeClr val="tx1"/>
              </a:solidFill>
              <a:latin typeface="Times New Roman" panose="02020603050405020304" pitchFamily="18" charset="0"/>
              <a:ea typeface="Times New Roman"/>
              <a:cs typeface="Times New Roman" panose="02020603050405020304" pitchFamily="18" charset="0"/>
            </a:endParaRPr>
          </a:p>
          <a:p>
            <a:pPr algn="just"/>
            <a:endParaRPr lang="en-US" sz="2400" b="1" dirty="0">
              <a:solidFill>
                <a:schemeClr val="tx1"/>
              </a:solidFill>
              <a:latin typeface="Times New Roman" panose="02020603050405020304" pitchFamily="18" charset="0"/>
              <a:ea typeface="Times New Roman"/>
              <a:cs typeface="Times New Roman" panose="02020603050405020304" pitchFamily="18" charset="0"/>
            </a:endParaRPr>
          </a:p>
          <a:p>
            <a:r>
              <a:rPr lang="en-US" sz="1800" b="1" dirty="0" smtClean="0">
                <a:solidFill>
                  <a:schemeClr val="tx1"/>
                </a:solidFill>
                <a:cs typeface="Times New Roman" panose="02020603050405020304" pitchFamily="18" charset="0"/>
              </a:rPr>
              <a:t> </a:t>
            </a:r>
            <a:endParaRPr lang="en-US" sz="2400" b="1"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9911626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rmAutofit fontScale="90000"/>
          </a:bodyPr>
          <a:lstStyle/>
          <a:p>
            <a:r>
              <a:rPr lang="en-US" b="1" dirty="0">
                <a:solidFill>
                  <a:srgbClr val="FF0000"/>
                </a:solidFill>
              </a:rPr>
              <a:t>(iv) </a:t>
            </a:r>
            <a:r>
              <a:rPr lang="en-US" b="1" dirty="0" smtClean="0">
                <a:solidFill>
                  <a:srgbClr val="FF0000"/>
                </a:solidFill>
              </a:rPr>
              <a:t>Generalizability</a:t>
            </a:r>
            <a:r>
              <a:rPr lang="en-US" b="1" dirty="0" smtClean="0"/>
              <a:t> </a:t>
            </a:r>
            <a:endParaRPr lang="en-US" b="1" dirty="0"/>
          </a:p>
        </p:txBody>
      </p:sp>
      <p:sp>
        <p:nvSpPr>
          <p:cNvPr id="3" name="Subtitle 2"/>
          <p:cNvSpPr>
            <a:spLocks noGrp="1"/>
          </p:cNvSpPr>
          <p:nvPr>
            <p:ph type="subTitle" idx="1"/>
          </p:nvPr>
        </p:nvSpPr>
        <p:spPr>
          <a:xfrm>
            <a:off x="0" y="457200"/>
            <a:ext cx="9144000" cy="6400800"/>
          </a:xfrm>
        </p:spPr>
        <p:txBody>
          <a:bodyPr>
            <a:normAutofit fontScale="70000" lnSpcReduction="20000"/>
          </a:bodyPr>
          <a:lstStyle/>
          <a:p>
            <a:r>
              <a:rPr lang="en-US" dirty="0" smtClean="0">
                <a:solidFill>
                  <a:srgbClr val="FF0000"/>
                </a:solidFill>
              </a:rPr>
              <a:t>: </a:t>
            </a:r>
            <a:endParaRPr lang="en-US" dirty="0">
              <a:solidFill>
                <a:srgbClr val="FF0000"/>
              </a:solidFill>
            </a:endParaRPr>
          </a:p>
          <a:p>
            <a:pPr algn="just"/>
            <a:r>
              <a:rPr lang="en-US" b="1" dirty="0">
                <a:solidFill>
                  <a:schemeClr val="tx1"/>
                </a:solidFill>
              </a:rPr>
              <a:t>It means how best the data collected from the samples can be utilized for drawing certain generalizations applicable to a large group from which sample is drawn. </a:t>
            </a:r>
            <a:endParaRPr lang="en-US" b="1" dirty="0" smtClean="0">
              <a:solidFill>
                <a:schemeClr val="tx1"/>
              </a:solidFill>
            </a:endParaRPr>
          </a:p>
          <a:p>
            <a:r>
              <a:rPr lang="en-US" b="1" dirty="0" smtClean="0">
                <a:solidFill>
                  <a:srgbClr val="FF0000"/>
                </a:solidFill>
              </a:rPr>
              <a:t>e.g. Rainfall data for about 10 years and &gt; 30 years</a:t>
            </a:r>
          </a:p>
          <a:p>
            <a:endParaRPr lang="en-US" b="1" dirty="0" smtClean="0">
              <a:solidFill>
                <a:srgbClr val="FF0000"/>
              </a:solidFill>
            </a:endParaRPr>
          </a:p>
          <a:p>
            <a:pPr algn="just"/>
            <a:r>
              <a:rPr lang="en-US" b="1" dirty="0">
                <a:solidFill>
                  <a:schemeClr val="tx1"/>
                </a:solidFill>
              </a:rPr>
              <a:t>T</a:t>
            </a:r>
            <a:r>
              <a:rPr lang="en-US" b="1" dirty="0" smtClean="0">
                <a:solidFill>
                  <a:schemeClr val="tx1"/>
                </a:solidFill>
              </a:rPr>
              <a:t>hus </a:t>
            </a:r>
            <a:r>
              <a:rPr lang="en-US" b="1" dirty="0">
                <a:solidFill>
                  <a:schemeClr val="tx1"/>
                </a:solidFill>
              </a:rPr>
              <a:t>a research design helps an investigator to generalize his findings provided he has taken due care in defining the population, selecting the sample, deriving appropriate statistical analysis etc. while preparing the research design. Thus a good research design is one which is methodologically prepared and should ensure that generalization is possible. For ensuring the generalization we should confirm that our research problem has the following characteristics; </a:t>
            </a:r>
            <a:endParaRPr lang="en-US" b="1" dirty="0" smtClean="0">
              <a:solidFill>
                <a:schemeClr val="tx1"/>
              </a:solidFill>
            </a:endParaRPr>
          </a:p>
          <a:p>
            <a:pPr algn="just"/>
            <a:endParaRPr lang="en-US" b="1" dirty="0">
              <a:solidFill>
                <a:schemeClr val="tx1"/>
              </a:solidFill>
            </a:endParaRPr>
          </a:p>
          <a:p>
            <a:pPr algn="just"/>
            <a:r>
              <a:rPr lang="en-US" b="1" dirty="0">
                <a:solidFill>
                  <a:schemeClr val="tx1"/>
                </a:solidFill>
              </a:rPr>
              <a:t>a) The problem is clearly formulated. </a:t>
            </a:r>
          </a:p>
          <a:p>
            <a:pPr algn="just"/>
            <a:r>
              <a:rPr lang="en-US" b="1" dirty="0">
                <a:solidFill>
                  <a:schemeClr val="tx1"/>
                </a:solidFill>
              </a:rPr>
              <a:t>b) The population is clearly defined. </a:t>
            </a:r>
          </a:p>
          <a:p>
            <a:pPr algn="just"/>
            <a:r>
              <a:rPr lang="en-US" b="1" dirty="0">
                <a:solidFill>
                  <a:schemeClr val="tx1"/>
                </a:solidFill>
              </a:rPr>
              <a:t>c) Most appropriate techniques of sample selection are used to form an appropriate sample. </a:t>
            </a:r>
          </a:p>
          <a:p>
            <a:pPr algn="just"/>
            <a:r>
              <a:rPr lang="en-US" b="1" dirty="0">
                <a:solidFill>
                  <a:schemeClr val="tx1"/>
                </a:solidFill>
              </a:rPr>
              <a:t>d) Appropriate statistical analysis has been carried out. </a:t>
            </a:r>
            <a:endParaRPr lang="en-US" b="1" dirty="0" smtClean="0">
              <a:solidFill>
                <a:schemeClr val="tx1"/>
              </a:solidFill>
            </a:endParaRPr>
          </a:p>
          <a:p>
            <a:pPr algn="just"/>
            <a:r>
              <a:rPr lang="en-US" b="1" dirty="0" smtClean="0">
                <a:solidFill>
                  <a:schemeClr val="tx1"/>
                </a:solidFill>
              </a:rPr>
              <a:t>e</a:t>
            </a:r>
            <a:r>
              <a:rPr lang="en-US" b="1" dirty="0">
                <a:solidFill>
                  <a:schemeClr val="tx1"/>
                </a:solidFill>
              </a:rPr>
              <a:t>) The findings of the study are capable of generalizations. </a:t>
            </a:r>
          </a:p>
          <a:p>
            <a:pPr algn="just"/>
            <a:endParaRPr lang="en-US" dirty="0"/>
          </a:p>
          <a:p>
            <a:endParaRPr lang="en-US" dirty="0"/>
          </a:p>
        </p:txBody>
      </p:sp>
    </p:spTree>
    <p:extLst>
      <p:ext uri="{BB962C8B-B14F-4D97-AF65-F5344CB8AC3E}">
        <p14:creationId xmlns:p14="http://schemas.microsoft.com/office/powerpoint/2010/main" val="31871178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8534400" cy="457200"/>
          </a:xfrm>
        </p:spPr>
        <p:txBody>
          <a:bodyPr>
            <a:noAutofit/>
          </a:bodyPr>
          <a:lstStyle/>
          <a:p>
            <a:r>
              <a:rPr lang="en-US" sz="2800" b="1" dirty="0">
                <a:solidFill>
                  <a:srgbClr val="FF0000"/>
                </a:solidFill>
              </a:rPr>
              <a:t>(v) Adequate Information</a:t>
            </a:r>
            <a:r>
              <a:rPr lang="en-US" sz="2800" dirty="0">
                <a:solidFill>
                  <a:srgbClr val="FF0000"/>
                </a:solidFill>
              </a:rPr>
              <a:t>: </a:t>
            </a:r>
            <a:endParaRPr lang="en-US" sz="2800" b="1" dirty="0"/>
          </a:p>
        </p:txBody>
      </p:sp>
      <p:sp>
        <p:nvSpPr>
          <p:cNvPr id="3" name="Subtitle 2"/>
          <p:cNvSpPr>
            <a:spLocks noGrp="1"/>
          </p:cNvSpPr>
          <p:nvPr>
            <p:ph type="subTitle" idx="1"/>
          </p:nvPr>
        </p:nvSpPr>
        <p:spPr>
          <a:xfrm>
            <a:off x="0" y="457200"/>
            <a:ext cx="9144000" cy="6400800"/>
          </a:xfrm>
        </p:spPr>
        <p:txBody>
          <a:bodyPr>
            <a:normAutofit fontScale="92500" lnSpcReduction="20000"/>
          </a:bodyPr>
          <a:lstStyle/>
          <a:p>
            <a:pPr algn="just"/>
            <a:r>
              <a:rPr lang="en-US" sz="2800" dirty="0" smtClean="0">
                <a:solidFill>
                  <a:schemeClr val="tx1"/>
                </a:solidFill>
              </a:rPr>
              <a:t>The </a:t>
            </a:r>
            <a:r>
              <a:rPr lang="en-US" sz="2800" dirty="0">
                <a:solidFill>
                  <a:schemeClr val="tx1"/>
                </a:solidFill>
              </a:rPr>
              <a:t>most important requirement of good research design is that it should provide adequate information so that the research problem can be analyzed on a wide perspective. An ideal design should take into account important factors like; </a:t>
            </a:r>
          </a:p>
          <a:p>
            <a:pPr algn="just"/>
            <a:r>
              <a:rPr lang="en-US" sz="2800" dirty="0">
                <a:solidFill>
                  <a:schemeClr val="tx1"/>
                </a:solidFill>
              </a:rPr>
              <a:t>(</a:t>
            </a:r>
            <a:r>
              <a:rPr lang="en-US" sz="2800" dirty="0" err="1">
                <a:solidFill>
                  <a:schemeClr val="tx1"/>
                </a:solidFill>
              </a:rPr>
              <a:t>i</a:t>
            </a:r>
            <a:r>
              <a:rPr lang="en-US" sz="2800" dirty="0">
                <a:solidFill>
                  <a:schemeClr val="tx1"/>
                </a:solidFill>
              </a:rPr>
              <a:t>) Identifying the exact research problem to be studied </a:t>
            </a:r>
          </a:p>
          <a:p>
            <a:pPr algn="just"/>
            <a:r>
              <a:rPr lang="en-US" sz="2800" dirty="0">
                <a:solidFill>
                  <a:schemeClr val="tx1"/>
                </a:solidFill>
              </a:rPr>
              <a:t>(ii) The objective of the research </a:t>
            </a:r>
          </a:p>
          <a:p>
            <a:pPr algn="just"/>
            <a:r>
              <a:rPr lang="en-US" sz="2800" dirty="0">
                <a:solidFill>
                  <a:schemeClr val="tx1"/>
                </a:solidFill>
              </a:rPr>
              <a:t>(iii) The process of obtaining information </a:t>
            </a:r>
          </a:p>
          <a:p>
            <a:pPr algn="just"/>
            <a:r>
              <a:rPr lang="en-US" sz="2800" dirty="0">
                <a:solidFill>
                  <a:schemeClr val="tx1"/>
                </a:solidFill>
              </a:rPr>
              <a:t>(iv) The availability of adequate and skilled manpower and </a:t>
            </a:r>
          </a:p>
          <a:p>
            <a:pPr algn="just"/>
            <a:r>
              <a:rPr lang="en-US" sz="2800" dirty="0">
                <a:solidFill>
                  <a:schemeClr val="tx1"/>
                </a:solidFill>
              </a:rPr>
              <a:t>(v) The availability of adequate financial resources for carrying research. </a:t>
            </a:r>
          </a:p>
          <a:p>
            <a:pPr algn="just"/>
            <a:endParaRPr lang="en-US" sz="2800" dirty="0">
              <a:solidFill>
                <a:schemeClr val="tx1"/>
              </a:solidFill>
            </a:endParaRPr>
          </a:p>
          <a:p>
            <a:r>
              <a:rPr lang="en-US" sz="2800" b="1" dirty="0">
                <a:solidFill>
                  <a:srgbClr val="FF0000"/>
                </a:solidFill>
              </a:rPr>
              <a:t>(vi) Other Features</a:t>
            </a:r>
            <a:r>
              <a:rPr lang="en-US" sz="2800" dirty="0">
                <a:solidFill>
                  <a:srgbClr val="FF0000"/>
                </a:solidFill>
              </a:rPr>
              <a:t>: </a:t>
            </a:r>
          </a:p>
          <a:p>
            <a:pPr algn="just"/>
            <a:r>
              <a:rPr lang="en-US" sz="2800" dirty="0">
                <a:solidFill>
                  <a:schemeClr val="tx1"/>
                </a:solidFill>
              </a:rPr>
              <a:t>Some other important features of a good research design are flexibility, adaptability, efficiency, being economic and so on. A good research design should minimize bias and maximize reliability and generalization. </a:t>
            </a:r>
            <a:endParaRPr lang="en-US" sz="2800" b="1" dirty="0">
              <a:solidFill>
                <a:schemeClr val="tx1"/>
              </a:solidFill>
            </a:endParaRPr>
          </a:p>
          <a:p>
            <a:pPr algn="just"/>
            <a:endParaRPr lang="en-US" sz="2600" b="1"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9500588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b="1" dirty="0" smtClean="0"/>
              <a:t>5</a:t>
            </a:r>
            <a:r>
              <a:rPr lang="en-US" sz="3200" b="1" baseline="30000" dirty="0" smtClean="0"/>
              <a:t>th</a:t>
            </a:r>
            <a:r>
              <a:rPr lang="en-US" sz="3200" b="1" dirty="0" smtClean="0"/>
              <a:t> </a:t>
            </a:r>
            <a:r>
              <a:rPr lang="en-US" sz="3200" b="1" dirty="0"/>
              <a:t>Determining Sample Design: </a:t>
            </a:r>
          </a:p>
        </p:txBody>
      </p:sp>
      <p:sp>
        <p:nvSpPr>
          <p:cNvPr id="3" name="Subtitle 2"/>
          <p:cNvSpPr>
            <a:spLocks noGrp="1"/>
          </p:cNvSpPr>
          <p:nvPr>
            <p:ph type="subTitle" idx="1"/>
          </p:nvPr>
        </p:nvSpPr>
        <p:spPr>
          <a:xfrm>
            <a:off x="0" y="457200"/>
            <a:ext cx="9144000" cy="6400800"/>
          </a:xfrm>
        </p:spPr>
        <p:txBody>
          <a:bodyPr>
            <a:normAutofit lnSpcReduction="10000"/>
          </a:bodyPr>
          <a:lstStyle/>
          <a:p>
            <a:pPr algn="just"/>
            <a:r>
              <a:rPr lang="en-US" b="1" dirty="0" smtClean="0">
                <a:solidFill>
                  <a:schemeClr val="tx1"/>
                </a:solidFill>
              </a:rPr>
              <a:t>A </a:t>
            </a:r>
            <a:r>
              <a:rPr lang="en-US" b="1" dirty="0">
                <a:solidFill>
                  <a:schemeClr val="tx1"/>
                </a:solidFill>
              </a:rPr>
              <a:t>sample design is a definite plan determined before any data is actually collected for obtaining a sample from a given population.in census inquiry we involve a great deal of time, money and energy so it </a:t>
            </a:r>
            <a:r>
              <a:rPr lang="en-US" b="1" dirty="0" smtClean="0">
                <a:solidFill>
                  <a:schemeClr val="tx1"/>
                </a:solidFill>
              </a:rPr>
              <a:t>is not </a:t>
            </a:r>
            <a:r>
              <a:rPr lang="en-US" b="1" dirty="0">
                <a:solidFill>
                  <a:schemeClr val="tx1"/>
                </a:solidFill>
              </a:rPr>
              <a:t>possible in practice under many circumstances.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Sample </a:t>
            </a:r>
            <a:r>
              <a:rPr lang="en-US" b="1" dirty="0">
                <a:solidFill>
                  <a:schemeClr val="tx1"/>
                </a:solidFill>
              </a:rPr>
              <a:t>designs can be either probability or non-probability. </a:t>
            </a:r>
            <a:endParaRPr lang="en-US" b="1" dirty="0" smtClean="0">
              <a:solidFill>
                <a:schemeClr val="tx1"/>
              </a:solidFill>
            </a:endParaRPr>
          </a:p>
          <a:p>
            <a:pPr algn="just"/>
            <a:endParaRPr lang="en-US" b="1" dirty="0">
              <a:solidFill>
                <a:schemeClr val="tx1"/>
              </a:solidFill>
            </a:endParaRPr>
          </a:p>
          <a:p>
            <a:pPr algn="just"/>
            <a:r>
              <a:rPr lang="en-US" b="1" dirty="0" smtClean="0">
                <a:solidFill>
                  <a:schemeClr val="tx1"/>
                </a:solidFill>
              </a:rPr>
              <a:t>With </a:t>
            </a:r>
            <a:r>
              <a:rPr lang="en-US" b="1" dirty="0">
                <a:solidFill>
                  <a:schemeClr val="tx1"/>
                </a:solidFill>
              </a:rPr>
              <a:t>probability samples each element has a known probability of being included in the sample but the non-probability samples do not allow the researchers to determine this probability.</a:t>
            </a:r>
          </a:p>
          <a:p>
            <a:endParaRPr lang="en-US" dirty="0"/>
          </a:p>
        </p:txBody>
      </p:sp>
    </p:spTree>
    <p:extLst>
      <p:ext uri="{BB962C8B-B14F-4D97-AF65-F5344CB8AC3E}">
        <p14:creationId xmlns:p14="http://schemas.microsoft.com/office/powerpoint/2010/main" val="2232644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772400" cy="552450"/>
          </a:xfrm>
        </p:spPr>
        <p:txBody>
          <a:bodyPr>
            <a:normAutofit fontScale="90000"/>
          </a:bodyPr>
          <a:lstStyle/>
          <a:p>
            <a:r>
              <a:rPr lang="en-US" dirty="0" smtClean="0"/>
              <a:t/>
            </a:r>
            <a:br>
              <a:rPr lang="en-US" dirty="0" smtClean="0"/>
            </a:br>
            <a:r>
              <a:rPr lang="en-US" sz="3600" b="1" dirty="0" smtClean="0"/>
              <a:t>6</a:t>
            </a:r>
            <a:r>
              <a:rPr lang="en-US" sz="3600" b="1" baseline="30000" dirty="0" smtClean="0"/>
              <a:t>th</a:t>
            </a:r>
            <a:r>
              <a:rPr lang="en-US" sz="3600" b="1" dirty="0" smtClean="0"/>
              <a:t> Collecting </a:t>
            </a:r>
            <a:r>
              <a:rPr lang="en-US" sz="3600" b="1" dirty="0"/>
              <a:t>the Data: </a:t>
            </a:r>
            <a:br>
              <a:rPr lang="en-US" sz="3600" b="1" dirty="0"/>
            </a:br>
            <a:endParaRPr lang="en-US" sz="3600" b="1" dirty="0"/>
          </a:p>
        </p:txBody>
      </p:sp>
      <p:sp>
        <p:nvSpPr>
          <p:cNvPr id="3" name="Subtitle 2"/>
          <p:cNvSpPr>
            <a:spLocks noGrp="1"/>
          </p:cNvSpPr>
          <p:nvPr>
            <p:ph type="subTitle" idx="1"/>
          </p:nvPr>
        </p:nvSpPr>
        <p:spPr>
          <a:xfrm>
            <a:off x="0" y="609600"/>
            <a:ext cx="9144000" cy="6248400"/>
          </a:xfrm>
        </p:spPr>
        <p:txBody>
          <a:bodyPr>
            <a:normAutofit fontScale="92500"/>
          </a:bodyPr>
          <a:lstStyle/>
          <a:p>
            <a:pPr algn="just"/>
            <a:r>
              <a:rPr lang="en-US" dirty="0" smtClean="0"/>
              <a:t>There </a:t>
            </a:r>
            <a:r>
              <a:rPr lang="en-US" dirty="0"/>
              <a:t>are several ways of collecting the appropriate data which differ considerably in context of cost, time and other resources at the disposal of the researcher. Primary data can be collected either through experiment or through survey. In case of survey, data can be collected by any one or more of the following ways; </a:t>
            </a:r>
          </a:p>
          <a:p>
            <a:pPr algn="just"/>
            <a:r>
              <a:rPr lang="en-US" dirty="0"/>
              <a:t>By observation, </a:t>
            </a:r>
          </a:p>
          <a:p>
            <a:pPr algn="just"/>
            <a:r>
              <a:rPr lang="en-US" dirty="0"/>
              <a:t>• Through personal interview, </a:t>
            </a:r>
          </a:p>
          <a:p>
            <a:pPr algn="just"/>
            <a:r>
              <a:rPr lang="en-US" dirty="0"/>
              <a:t>• Through telephonic interviews, </a:t>
            </a:r>
          </a:p>
          <a:p>
            <a:pPr algn="just"/>
            <a:r>
              <a:rPr lang="en-US" dirty="0"/>
              <a:t>• By mailing of questionnaires or </a:t>
            </a:r>
          </a:p>
          <a:p>
            <a:pPr algn="just"/>
            <a:r>
              <a:rPr lang="en-US" dirty="0"/>
              <a:t>• Through schedules. </a:t>
            </a:r>
          </a:p>
          <a:p>
            <a:pPr algn="just"/>
            <a:r>
              <a:rPr lang="en-US" dirty="0"/>
              <a:t> </a:t>
            </a:r>
          </a:p>
          <a:p>
            <a:endParaRPr lang="en-US" dirty="0"/>
          </a:p>
        </p:txBody>
      </p:sp>
    </p:spTree>
    <p:extLst>
      <p:ext uri="{BB962C8B-B14F-4D97-AF65-F5344CB8AC3E}">
        <p14:creationId xmlns:p14="http://schemas.microsoft.com/office/powerpoint/2010/main" val="13162156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57200"/>
          </a:xfrm>
        </p:spPr>
        <p:txBody>
          <a:bodyPr>
            <a:normAutofit fontScale="90000"/>
          </a:bodyPr>
          <a:lstStyle/>
          <a:p>
            <a:r>
              <a:rPr lang="en-US" dirty="0" smtClean="0"/>
              <a:t/>
            </a:r>
            <a:br>
              <a:rPr lang="en-US" dirty="0" smtClean="0"/>
            </a:br>
            <a:r>
              <a:rPr lang="en-US" b="1" dirty="0" smtClean="0"/>
              <a:t>7</a:t>
            </a:r>
            <a:r>
              <a:rPr lang="en-US" b="1" baseline="30000" dirty="0" smtClean="0"/>
              <a:t>th</a:t>
            </a:r>
            <a:r>
              <a:rPr lang="en-US" b="1" dirty="0" smtClean="0"/>
              <a:t> Execution </a:t>
            </a:r>
            <a:r>
              <a:rPr lang="en-US" b="1" dirty="0"/>
              <a:t>of </a:t>
            </a:r>
            <a:r>
              <a:rPr lang="en-US" b="1" dirty="0" smtClean="0"/>
              <a:t>a Project </a:t>
            </a:r>
            <a:r>
              <a:rPr lang="en-US" b="1" dirty="0"/>
              <a:t/>
            </a:r>
            <a:br>
              <a:rPr lang="en-US" b="1" dirty="0"/>
            </a:br>
            <a:endParaRPr lang="en-US" b="1"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b="1" dirty="0" smtClean="0">
                <a:solidFill>
                  <a:schemeClr val="tx1"/>
                </a:solidFill>
              </a:rPr>
              <a:t>Execution </a:t>
            </a:r>
            <a:r>
              <a:rPr lang="en-US" b="1" dirty="0">
                <a:solidFill>
                  <a:schemeClr val="tx1"/>
                </a:solidFill>
              </a:rPr>
              <a:t>of project is a very important step in the research process. If the execution of the project proceeds on correct lines, the data to be collected would be adequate and </a:t>
            </a:r>
            <a:r>
              <a:rPr lang="en-US" b="1" dirty="0" smtClean="0">
                <a:solidFill>
                  <a:schemeClr val="tx1"/>
                </a:solidFill>
              </a:rPr>
              <a:t>dependable. </a:t>
            </a:r>
          </a:p>
          <a:p>
            <a:pPr algn="just"/>
            <a:endParaRPr lang="en-US" b="1" dirty="0">
              <a:solidFill>
                <a:schemeClr val="tx1"/>
              </a:solidFill>
            </a:endParaRPr>
          </a:p>
          <a:p>
            <a:pPr algn="just"/>
            <a:r>
              <a:rPr lang="en-US" b="1" dirty="0" smtClean="0">
                <a:solidFill>
                  <a:schemeClr val="tx1"/>
                </a:solidFill>
              </a:rPr>
              <a:t>A </a:t>
            </a:r>
            <a:r>
              <a:rPr lang="en-US" b="1" dirty="0">
                <a:solidFill>
                  <a:schemeClr val="tx1"/>
                </a:solidFill>
              </a:rPr>
              <a:t>careful watch should be kept for unanticipated factors in order to keep the survey realistic as much as possible. </a:t>
            </a:r>
            <a:endParaRPr lang="en-US" b="1" dirty="0" smtClean="0">
              <a:solidFill>
                <a:schemeClr val="tx1"/>
              </a:solidFill>
            </a:endParaRPr>
          </a:p>
          <a:p>
            <a:pPr algn="just"/>
            <a:endParaRPr lang="en-US" dirty="0"/>
          </a:p>
          <a:p>
            <a:endParaRPr lang="en-US" dirty="0"/>
          </a:p>
        </p:txBody>
      </p:sp>
    </p:spTree>
    <p:extLst>
      <p:ext uri="{BB962C8B-B14F-4D97-AF65-F5344CB8AC3E}">
        <p14:creationId xmlns:p14="http://schemas.microsoft.com/office/powerpoint/2010/main" val="20634867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57200"/>
          </a:xfrm>
        </p:spPr>
        <p:txBody>
          <a:bodyPr>
            <a:normAutofit fontScale="90000"/>
          </a:bodyPr>
          <a:lstStyle/>
          <a:p>
            <a:r>
              <a:rPr lang="en-US" dirty="0" smtClean="0">
                <a:solidFill>
                  <a:srgbClr val="FF0000"/>
                </a:solidFill>
              </a:rPr>
              <a:t/>
            </a:r>
            <a:br>
              <a:rPr lang="en-US" dirty="0" smtClean="0">
                <a:solidFill>
                  <a:srgbClr val="FF0000"/>
                </a:solidFill>
              </a:rPr>
            </a:br>
            <a:r>
              <a:rPr lang="en-US" b="1" dirty="0" smtClean="0"/>
              <a:t>8</a:t>
            </a:r>
            <a:r>
              <a:rPr lang="en-US" b="1" baseline="30000" dirty="0" smtClean="0"/>
              <a:t>th</a:t>
            </a:r>
            <a:r>
              <a:rPr lang="en-US" b="1" dirty="0" smtClean="0"/>
              <a:t> Analysis </a:t>
            </a:r>
            <a:r>
              <a:rPr lang="en-US" b="1" dirty="0"/>
              <a:t>of </a:t>
            </a:r>
            <a:r>
              <a:rPr lang="en-US" b="1" dirty="0" smtClean="0"/>
              <a:t>Data </a:t>
            </a:r>
            <a:r>
              <a:rPr lang="en-US" b="1" dirty="0" smtClean="0">
                <a:solidFill>
                  <a:srgbClr val="FF0000"/>
                </a:solidFill>
              </a:rPr>
              <a:t>(next chapter) </a:t>
            </a:r>
            <a:r>
              <a:rPr lang="en-US" dirty="0">
                <a:solidFill>
                  <a:srgbClr val="FF0000"/>
                </a:solidFill>
              </a:rPr>
              <a:t/>
            </a:r>
            <a:br>
              <a:rPr lang="en-US" dirty="0">
                <a:solidFill>
                  <a:srgbClr val="FF0000"/>
                </a:solidFill>
              </a:rPr>
            </a:br>
            <a:endParaRPr lang="en-US" dirty="0"/>
          </a:p>
        </p:txBody>
      </p:sp>
      <p:sp>
        <p:nvSpPr>
          <p:cNvPr id="3" name="Subtitle 2"/>
          <p:cNvSpPr>
            <a:spLocks noGrp="1"/>
          </p:cNvSpPr>
          <p:nvPr>
            <p:ph type="subTitle" idx="1"/>
          </p:nvPr>
        </p:nvSpPr>
        <p:spPr>
          <a:xfrm>
            <a:off x="0" y="457200"/>
            <a:ext cx="9144000" cy="6400800"/>
          </a:xfrm>
        </p:spPr>
        <p:txBody>
          <a:bodyPr>
            <a:normAutofit fontScale="92500" lnSpcReduction="20000"/>
          </a:bodyPr>
          <a:lstStyle/>
          <a:p>
            <a:pPr algn="just"/>
            <a:r>
              <a:rPr lang="en-US" b="1" dirty="0" smtClean="0">
                <a:solidFill>
                  <a:schemeClr val="tx1"/>
                </a:solidFill>
              </a:rPr>
              <a:t>The </a:t>
            </a:r>
            <a:r>
              <a:rPr lang="en-US" b="1" dirty="0">
                <a:solidFill>
                  <a:schemeClr val="tx1"/>
                </a:solidFill>
              </a:rPr>
              <a:t>analysis of data requires a number of closely related operations such as establishment of categories, the application of these categories to raw data through coding, tabulation and then drawing statistical inference.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Analysis </a:t>
            </a:r>
            <a:r>
              <a:rPr lang="en-US" b="1" dirty="0">
                <a:solidFill>
                  <a:schemeClr val="tx1"/>
                </a:solidFill>
              </a:rPr>
              <a:t>work after tabulation is generally based on the computation of various percentages; coefficients etc., by applying various well defined statistical formulae.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In </a:t>
            </a:r>
            <a:r>
              <a:rPr lang="en-US" b="1" dirty="0">
                <a:solidFill>
                  <a:schemeClr val="tx1"/>
                </a:solidFill>
              </a:rPr>
              <a:t>the process of analysis, relationships of differences supporting or conflicting with original or new hypothesis should be subjected to tests of significance to determine with what validity data can be said to indicate any conclusions.</a:t>
            </a:r>
          </a:p>
          <a:p>
            <a:endParaRPr lang="en-US" dirty="0"/>
          </a:p>
        </p:txBody>
      </p:sp>
    </p:spTree>
    <p:extLst>
      <p:ext uri="{BB962C8B-B14F-4D97-AF65-F5344CB8AC3E}">
        <p14:creationId xmlns:p14="http://schemas.microsoft.com/office/powerpoint/2010/main" val="25362901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381000"/>
          </a:xfrm>
        </p:spPr>
        <p:txBody>
          <a:bodyPr>
            <a:normAutofit fontScale="90000"/>
          </a:bodyPr>
          <a:lstStyle/>
          <a:p>
            <a:r>
              <a:rPr lang="en-US" sz="3200" dirty="0" smtClean="0"/>
              <a:t/>
            </a:r>
            <a:br>
              <a:rPr lang="en-US" sz="3200" dirty="0" smtClean="0"/>
            </a:br>
            <a:r>
              <a:rPr lang="en-US" sz="3600" b="1" dirty="0" smtClean="0"/>
              <a:t>9</a:t>
            </a:r>
            <a:r>
              <a:rPr lang="en-US" sz="3600" b="1" baseline="30000" dirty="0" smtClean="0"/>
              <a:t>th</a:t>
            </a:r>
            <a:r>
              <a:rPr lang="en-US" sz="3600" b="1" dirty="0" smtClean="0"/>
              <a:t> Hypothesis </a:t>
            </a:r>
            <a:r>
              <a:rPr lang="en-US" sz="3200" b="1" dirty="0"/>
              <a:t>Testing: </a:t>
            </a:r>
            <a:r>
              <a:rPr lang="en-US" sz="3200" dirty="0"/>
              <a:t/>
            </a:r>
            <a:br>
              <a:rPr lang="en-US" sz="3200" dirty="0"/>
            </a:br>
            <a:endParaRPr lang="en-US" sz="3200" dirty="0"/>
          </a:p>
        </p:txBody>
      </p:sp>
      <p:sp>
        <p:nvSpPr>
          <p:cNvPr id="3" name="Subtitle 2"/>
          <p:cNvSpPr>
            <a:spLocks noGrp="1"/>
          </p:cNvSpPr>
          <p:nvPr>
            <p:ph type="subTitle" idx="1"/>
          </p:nvPr>
        </p:nvSpPr>
        <p:spPr>
          <a:xfrm>
            <a:off x="0" y="381000"/>
            <a:ext cx="9144000" cy="6477000"/>
          </a:xfrm>
        </p:spPr>
        <p:txBody>
          <a:bodyPr>
            <a:normAutofit lnSpcReduction="10000"/>
          </a:bodyPr>
          <a:lstStyle/>
          <a:p>
            <a:pPr algn="just"/>
            <a:r>
              <a:rPr lang="en-US" dirty="0" smtClean="0"/>
              <a:t>After </a:t>
            </a:r>
            <a:r>
              <a:rPr lang="en-US" dirty="0"/>
              <a:t>analyzing the data, the researcher is in a position to test the hypothesis, if any, he had formulated earlier. Do the facts support the hypothesis or they happen to be contrary? This is the usual question which is to be answered by applying various tests like ‘t’ test, ’F’ test etc. </a:t>
            </a:r>
            <a:endParaRPr lang="en-US" dirty="0" smtClean="0"/>
          </a:p>
          <a:p>
            <a:pPr algn="just"/>
            <a:endParaRPr lang="en-US" dirty="0"/>
          </a:p>
          <a:p>
            <a:pPr algn="just"/>
            <a:r>
              <a:rPr lang="en-US" dirty="0" smtClean="0"/>
              <a:t>F </a:t>
            </a:r>
            <a:r>
              <a:rPr lang="en-US" dirty="0"/>
              <a:t>test have been developed by statisticians for the purpose .Hypothesis testing will result in either accepting the hypothesis or in rejecting it. If the researcher had no hypothesis to start with, generalizations established on the basis of data may be stated. </a:t>
            </a:r>
          </a:p>
          <a:p>
            <a:endParaRPr lang="en-US" dirty="0"/>
          </a:p>
        </p:txBody>
      </p:sp>
    </p:spTree>
    <p:extLst>
      <p:ext uri="{BB962C8B-B14F-4D97-AF65-F5344CB8AC3E}">
        <p14:creationId xmlns:p14="http://schemas.microsoft.com/office/powerpoint/2010/main" val="38014262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304800"/>
          </a:xfrm>
        </p:spPr>
        <p:txBody>
          <a:bodyPr>
            <a:normAutofit fontScale="90000"/>
          </a:bodyPr>
          <a:lstStyle/>
          <a:p>
            <a:r>
              <a:rPr lang="en-US" dirty="0" smtClean="0"/>
              <a:t>Conti. </a:t>
            </a:r>
            <a:endParaRPr lang="en-US" dirty="0"/>
          </a:p>
        </p:txBody>
      </p:sp>
      <mc:AlternateContent xmlns:mc="http://schemas.openxmlformats.org/markup-compatibility/2006" xmlns:a14="http://schemas.microsoft.com/office/drawing/2010/main">
        <mc:Choice Requires="a14">
          <p:sp>
            <p:nvSpPr>
              <p:cNvPr id="3" name="Subtitle 2"/>
              <p:cNvSpPr>
                <a:spLocks noGrp="1"/>
              </p:cNvSpPr>
              <p:nvPr>
                <p:ph type="subTitle" idx="1"/>
              </p:nvPr>
            </p:nvSpPr>
            <p:spPr>
              <a:xfrm>
                <a:off x="0" y="381000"/>
                <a:ext cx="9144000" cy="6477000"/>
              </a:xfrm>
            </p:spPr>
            <p:txBody>
              <a:bodyPr>
                <a:normAutofit fontScale="85000" lnSpcReduction="20000"/>
              </a:bodyPr>
              <a:lstStyle/>
              <a:p>
                <a:pPr algn="just"/>
                <a:r>
                  <a:rPr lang="en-US" sz="2800" b="1" dirty="0">
                    <a:solidFill>
                      <a:schemeClr val="tx1"/>
                    </a:solidFill>
                  </a:rPr>
                  <a:t>Statistical tests of significance are used to accept and reject the null hypothesis. If it is rejected, the general hypothesis is accepted. </a:t>
                </a:r>
              </a:p>
              <a:p>
                <a:r>
                  <a:rPr lang="en-US" sz="2800" b="1" dirty="0">
                    <a:solidFill>
                      <a:srgbClr val="000099"/>
                    </a:solidFill>
                  </a:rPr>
                  <a:t>e.g. </a:t>
                </a:r>
                <a:r>
                  <a:rPr lang="en-US" sz="2800" b="1" dirty="0" err="1">
                    <a:solidFill>
                      <a:srgbClr val="000099"/>
                    </a:solidFill>
                  </a:rPr>
                  <a:t>Kendals</a:t>
                </a:r>
                <a:r>
                  <a:rPr lang="en-US" sz="2800" b="1" dirty="0">
                    <a:solidFill>
                      <a:srgbClr val="000099"/>
                    </a:solidFill>
                  </a:rPr>
                  <a:t> Test for trend </a:t>
                </a:r>
                <a:r>
                  <a:rPr lang="en-US" sz="2800" b="1" dirty="0">
                    <a:solidFill>
                      <a:srgbClr val="FF0000"/>
                    </a:solidFill>
                  </a:rPr>
                  <a:t>(for any variable)</a:t>
                </a:r>
              </a:p>
              <a:p>
                <a:pPr algn="just"/>
                <a:endParaRPr lang="en-US" b="1" dirty="0">
                  <a:solidFill>
                    <a:srgbClr val="FF0000"/>
                  </a:solidFill>
                </a:endParaRPr>
              </a:p>
              <a:p>
                <a:pPr algn="just"/>
                <a:r>
                  <a:rPr lang="en-US" b="1" dirty="0">
                    <a:solidFill>
                      <a:schemeClr val="tx1"/>
                    </a:solidFill>
                  </a:rPr>
                  <a:t>Under the null hypothesis </a:t>
                </a:r>
                <a:r>
                  <a:rPr lang="en-US" b="1" i="1" dirty="0">
                    <a:solidFill>
                      <a:schemeClr val="tx1"/>
                    </a:solidFill>
                  </a:rPr>
                  <a:t>Ho </a:t>
                </a:r>
                <a:r>
                  <a:rPr lang="en-US" b="1" dirty="0">
                    <a:solidFill>
                      <a:schemeClr val="tx1"/>
                    </a:solidFill>
                  </a:rPr>
                  <a:t>that a series X</a:t>
                </a:r>
                <a:r>
                  <a:rPr lang="en-US" b="1" baseline="-25000" dirty="0">
                    <a:solidFill>
                      <a:schemeClr val="tx1"/>
                    </a:solidFill>
                  </a:rPr>
                  <a:t>1</a:t>
                </a:r>
                <a:r>
                  <a:rPr lang="en-US" b="1" dirty="0">
                    <a:solidFill>
                      <a:schemeClr val="tx1"/>
                    </a:solidFill>
                  </a:rPr>
                  <a:t>. . .,  X</a:t>
                </a:r>
                <a:r>
                  <a:rPr lang="en-US" b="1" baseline="-25000" dirty="0">
                    <a:solidFill>
                      <a:schemeClr val="tx1"/>
                    </a:solidFill>
                  </a:rPr>
                  <a:t>N</a:t>
                </a:r>
                <a:r>
                  <a:rPr lang="en-US" b="1" dirty="0">
                    <a:solidFill>
                      <a:schemeClr val="tx1"/>
                    </a:solidFill>
                  </a:rPr>
                  <a:t> come from a population where the random variables are independent and identically distributed, the Mann-Kendall’s test statistic is </a:t>
                </a:r>
              </a:p>
              <a:p>
                <a14:m>
                  <m:oMath xmlns:m="http://schemas.openxmlformats.org/officeDocument/2006/math">
                    <m:r>
                      <a:rPr lang="en-US" b="1" i="1">
                        <a:solidFill>
                          <a:schemeClr val="tx1"/>
                        </a:solidFill>
                        <a:latin typeface="Cambria Math"/>
                      </a:rPr>
                      <m:t>𝑺</m:t>
                    </m:r>
                    <m:r>
                      <a:rPr lang="en-US" b="1" i="1">
                        <a:solidFill>
                          <a:schemeClr val="tx1"/>
                        </a:solidFill>
                        <a:latin typeface="Cambria Math"/>
                      </a:rPr>
                      <m:t>=</m:t>
                    </m:r>
                    <m:nary>
                      <m:naryPr>
                        <m:chr m:val="∑"/>
                        <m:limLoc m:val="undOvr"/>
                        <m:ctrlPr>
                          <a:rPr lang="en-US" b="1" i="1">
                            <a:solidFill>
                              <a:schemeClr val="tx1"/>
                            </a:solidFill>
                            <a:latin typeface="Cambria Math"/>
                          </a:rPr>
                        </m:ctrlPr>
                      </m:naryPr>
                      <m:sub>
                        <m:r>
                          <a:rPr lang="en-US" b="1" i="1">
                            <a:solidFill>
                              <a:schemeClr val="tx1"/>
                            </a:solidFill>
                            <a:latin typeface="Cambria Math"/>
                          </a:rPr>
                          <m:t>𝒊</m:t>
                        </m:r>
                        <m:r>
                          <a:rPr lang="en-US" b="1" i="1">
                            <a:solidFill>
                              <a:schemeClr val="tx1"/>
                            </a:solidFill>
                            <a:latin typeface="Cambria Math"/>
                          </a:rPr>
                          <m:t>=</m:t>
                        </m:r>
                        <m:r>
                          <a:rPr lang="en-US" b="1" i="1">
                            <a:solidFill>
                              <a:schemeClr val="tx1"/>
                            </a:solidFill>
                            <a:latin typeface="Cambria Math"/>
                          </a:rPr>
                          <m:t>𝟏</m:t>
                        </m:r>
                      </m:sub>
                      <m:sup>
                        <m:r>
                          <a:rPr lang="en-US" b="1" i="1">
                            <a:solidFill>
                              <a:schemeClr val="tx1"/>
                            </a:solidFill>
                            <a:latin typeface="Cambria Math"/>
                          </a:rPr>
                          <m:t>𝑵</m:t>
                        </m:r>
                        <m:r>
                          <a:rPr lang="en-US" b="1" i="1">
                            <a:solidFill>
                              <a:schemeClr val="tx1"/>
                            </a:solidFill>
                            <a:latin typeface="Cambria Math"/>
                          </a:rPr>
                          <m:t>−</m:t>
                        </m:r>
                        <m:r>
                          <a:rPr lang="en-US" b="1" i="1">
                            <a:solidFill>
                              <a:schemeClr val="tx1"/>
                            </a:solidFill>
                            <a:latin typeface="Cambria Math"/>
                          </a:rPr>
                          <m:t>𝟏</m:t>
                        </m:r>
                      </m:sup>
                      <m:e>
                        <m:nary>
                          <m:naryPr>
                            <m:chr m:val="∑"/>
                            <m:limLoc m:val="undOvr"/>
                            <m:ctrlPr>
                              <a:rPr lang="en-US" b="1" i="1">
                                <a:solidFill>
                                  <a:schemeClr val="tx1"/>
                                </a:solidFill>
                                <a:latin typeface="Cambria Math"/>
                              </a:rPr>
                            </m:ctrlPr>
                          </m:naryPr>
                          <m:sub>
                            <m:r>
                              <a:rPr lang="en-US" b="1" i="1">
                                <a:solidFill>
                                  <a:schemeClr val="tx1"/>
                                </a:solidFill>
                                <a:latin typeface="Cambria Math"/>
                              </a:rPr>
                              <m:t>𝒋</m:t>
                            </m:r>
                            <m:r>
                              <a:rPr lang="en-US" b="1" i="1">
                                <a:solidFill>
                                  <a:schemeClr val="tx1"/>
                                </a:solidFill>
                                <a:latin typeface="Cambria Math"/>
                              </a:rPr>
                              <m:t>=</m:t>
                            </m:r>
                            <m:r>
                              <a:rPr lang="en-US" b="1" i="1">
                                <a:solidFill>
                                  <a:schemeClr val="tx1"/>
                                </a:solidFill>
                                <a:latin typeface="Cambria Math"/>
                              </a:rPr>
                              <m:t>𝒊</m:t>
                            </m:r>
                            <m:r>
                              <a:rPr lang="en-US" b="1" i="1">
                                <a:solidFill>
                                  <a:schemeClr val="tx1"/>
                                </a:solidFill>
                                <a:latin typeface="Cambria Math"/>
                              </a:rPr>
                              <m:t>+</m:t>
                            </m:r>
                            <m:r>
                              <a:rPr lang="en-US" b="1" i="1">
                                <a:solidFill>
                                  <a:schemeClr val="tx1"/>
                                </a:solidFill>
                                <a:latin typeface="Cambria Math"/>
                              </a:rPr>
                              <m:t>𝟏</m:t>
                            </m:r>
                          </m:sub>
                          <m:sup>
                            <m:r>
                              <a:rPr lang="en-US" b="1" i="1">
                                <a:solidFill>
                                  <a:schemeClr val="tx1"/>
                                </a:solidFill>
                                <a:latin typeface="Cambria Math"/>
                              </a:rPr>
                              <m:t>𝑵</m:t>
                            </m:r>
                          </m:sup>
                          <m:e>
                            <m:r>
                              <a:rPr lang="en-US" b="1" i="1">
                                <a:solidFill>
                                  <a:schemeClr val="tx1"/>
                                </a:solidFill>
                                <a:latin typeface="Cambria Math"/>
                              </a:rPr>
                              <m:t>𝒔𝒈𝒏</m:t>
                            </m:r>
                            <m:r>
                              <a:rPr lang="en-US" b="1" i="1">
                                <a:solidFill>
                                  <a:schemeClr val="tx1"/>
                                </a:solidFill>
                                <a:latin typeface="Cambria Math"/>
                              </a:rPr>
                              <m:t>(</m:t>
                            </m:r>
                            <m:r>
                              <a:rPr lang="en-US" b="1" i="1">
                                <a:solidFill>
                                  <a:schemeClr val="tx1"/>
                                </a:solidFill>
                                <a:latin typeface="Cambria Math"/>
                              </a:rPr>
                              <m:t>𝒙𝒋</m:t>
                            </m:r>
                            <m:r>
                              <a:rPr lang="en-US" b="1" i="1">
                                <a:solidFill>
                                  <a:schemeClr val="tx1"/>
                                </a:solidFill>
                                <a:latin typeface="Cambria Math"/>
                              </a:rPr>
                              <m:t>−</m:t>
                            </m:r>
                            <m:r>
                              <a:rPr lang="en-US" b="1" i="1">
                                <a:solidFill>
                                  <a:schemeClr val="tx1"/>
                                </a:solidFill>
                                <a:latin typeface="Cambria Math"/>
                              </a:rPr>
                              <m:t>𝒙𝒊</m:t>
                            </m:r>
                            <m:r>
                              <a:rPr lang="en-US" b="1" i="1">
                                <a:solidFill>
                                  <a:schemeClr val="tx1"/>
                                </a:solidFill>
                                <a:latin typeface="Cambria Math"/>
                              </a:rPr>
                              <m:t>)</m:t>
                            </m:r>
                          </m:e>
                        </m:nary>
                      </m:e>
                    </m:nary>
                  </m:oMath>
                </a14:m>
                <a:r>
                  <a:rPr lang="en-US" b="1" dirty="0">
                    <a:solidFill>
                      <a:schemeClr val="tx1"/>
                    </a:solidFill>
                  </a:rPr>
                  <a:t>, where</a:t>
                </a:r>
              </a:p>
              <a:p>
                <a:r>
                  <a:rPr lang="en-US" b="1" dirty="0">
                    <a:solidFill>
                      <a:schemeClr val="tx1"/>
                    </a:solidFill>
                  </a:rPr>
                  <a:t>  </a:t>
                </a:r>
                <a14:m>
                  <m:oMath xmlns:m="http://schemas.openxmlformats.org/officeDocument/2006/math">
                    <m:r>
                      <a:rPr lang="en-US" b="1" i="1">
                        <a:solidFill>
                          <a:schemeClr val="tx1"/>
                        </a:solidFill>
                        <a:latin typeface="Cambria Math"/>
                      </a:rPr>
                      <m:t>𝒔𝒈𝒏</m:t>
                    </m:r>
                    <m:r>
                      <a:rPr lang="en-US" b="1" i="1">
                        <a:solidFill>
                          <a:schemeClr val="tx1"/>
                        </a:solidFill>
                        <a:latin typeface="Cambria Math"/>
                      </a:rPr>
                      <m:t> </m:t>
                    </m:r>
                    <m:d>
                      <m:dPr>
                        <m:ctrlPr>
                          <a:rPr lang="en-US" b="1" i="1">
                            <a:solidFill>
                              <a:schemeClr val="tx1"/>
                            </a:solidFill>
                            <a:latin typeface="Cambria Math"/>
                          </a:rPr>
                        </m:ctrlPr>
                      </m:dPr>
                      <m:e>
                        <m:r>
                          <a:rPr lang="en-US" b="1" i="1">
                            <a:solidFill>
                              <a:schemeClr val="tx1"/>
                            </a:solidFill>
                            <a:latin typeface="Cambria Math"/>
                          </a:rPr>
                          <m:t>𝒙𝒋</m:t>
                        </m:r>
                        <m:r>
                          <a:rPr lang="en-US" b="1" i="1">
                            <a:solidFill>
                              <a:schemeClr val="tx1"/>
                            </a:solidFill>
                            <a:latin typeface="Cambria Math"/>
                          </a:rPr>
                          <m:t>−</m:t>
                        </m:r>
                        <m:r>
                          <a:rPr lang="en-US" b="1" i="1">
                            <a:solidFill>
                              <a:schemeClr val="tx1"/>
                            </a:solidFill>
                            <a:latin typeface="Cambria Math"/>
                          </a:rPr>
                          <m:t>𝒙𝒊</m:t>
                        </m:r>
                      </m:e>
                    </m:d>
                    <m:r>
                      <a:rPr lang="en-US" b="1" i="1">
                        <a:solidFill>
                          <a:schemeClr val="tx1"/>
                        </a:solidFill>
                        <a:latin typeface="Cambria Math"/>
                      </a:rPr>
                      <m:t>=</m:t>
                    </m:r>
                    <m:d>
                      <m:dPr>
                        <m:begChr m:val="{"/>
                        <m:endChr m:val=""/>
                        <m:ctrlPr>
                          <a:rPr lang="en-US" b="1" i="1">
                            <a:solidFill>
                              <a:schemeClr val="tx1"/>
                            </a:solidFill>
                            <a:latin typeface="Cambria Math"/>
                          </a:rPr>
                        </m:ctrlPr>
                      </m:dPr>
                      <m:e>
                        <m:eqArr>
                          <m:eqArrPr>
                            <m:ctrlPr>
                              <a:rPr lang="en-US" b="1" i="1">
                                <a:solidFill>
                                  <a:schemeClr val="tx1"/>
                                </a:solidFill>
                                <a:latin typeface="Cambria Math"/>
                              </a:rPr>
                            </m:ctrlPr>
                          </m:eqArrPr>
                          <m:e>
                            <m:r>
                              <a:rPr lang="en-US" b="1" i="1">
                                <a:solidFill>
                                  <a:schemeClr val="tx1"/>
                                </a:solidFill>
                                <a:latin typeface="Cambria Math"/>
                              </a:rPr>
                              <m:t>+</m:t>
                            </m:r>
                            <m:r>
                              <a:rPr lang="en-US" b="1" i="1">
                                <a:solidFill>
                                  <a:schemeClr val="tx1"/>
                                </a:solidFill>
                                <a:latin typeface="Cambria Math"/>
                              </a:rPr>
                              <m:t>𝟏</m:t>
                            </m:r>
                            <m:r>
                              <a:rPr lang="en-US" b="1" i="1">
                                <a:solidFill>
                                  <a:schemeClr val="tx1"/>
                                </a:solidFill>
                                <a:latin typeface="Cambria Math"/>
                              </a:rPr>
                              <m:t>, </m:t>
                            </m:r>
                            <m:r>
                              <a:rPr lang="en-US" b="1" i="1">
                                <a:solidFill>
                                  <a:schemeClr val="tx1"/>
                                </a:solidFill>
                                <a:latin typeface="Cambria Math"/>
                              </a:rPr>
                              <m:t>𝒙𝒋</m:t>
                            </m:r>
                            <m:r>
                              <a:rPr lang="en-US" b="1" i="1">
                                <a:solidFill>
                                  <a:schemeClr val="tx1"/>
                                </a:solidFill>
                                <a:latin typeface="Cambria Math"/>
                              </a:rPr>
                              <m:t>&gt;</m:t>
                            </m:r>
                            <m:r>
                              <a:rPr lang="en-US" b="1" i="1">
                                <a:solidFill>
                                  <a:schemeClr val="tx1"/>
                                </a:solidFill>
                                <a:latin typeface="Cambria Math"/>
                              </a:rPr>
                              <m:t>𝒙𝒊</m:t>
                            </m:r>
                          </m:e>
                          <m:e>
                            <m:r>
                              <a:rPr lang="en-US" b="1" i="1">
                                <a:solidFill>
                                  <a:schemeClr val="tx1"/>
                                </a:solidFill>
                                <a:latin typeface="Cambria Math"/>
                              </a:rPr>
                              <m:t>=</m:t>
                            </m:r>
                            <m:r>
                              <a:rPr lang="en-US" b="1" i="1">
                                <a:solidFill>
                                  <a:schemeClr val="tx1"/>
                                </a:solidFill>
                                <a:latin typeface="Cambria Math"/>
                              </a:rPr>
                              <m:t>𝟎</m:t>
                            </m:r>
                            <m:r>
                              <a:rPr lang="en-US" b="1" i="1">
                                <a:solidFill>
                                  <a:schemeClr val="tx1"/>
                                </a:solidFill>
                                <a:latin typeface="Cambria Math"/>
                              </a:rPr>
                              <m:t>,  </m:t>
                            </m:r>
                            <m:r>
                              <a:rPr lang="en-US" b="1" i="1">
                                <a:solidFill>
                                  <a:schemeClr val="tx1"/>
                                </a:solidFill>
                                <a:latin typeface="Cambria Math"/>
                              </a:rPr>
                              <m:t>𝒙𝒋</m:t>
                            </m:r>
                            <m:r>
                              <a:rPr lang="en-US" b="1" i="1">
                                <a:solidFill>
                                  <a:schemeClr val="tx1"/>
                                </a:solidFill>
                                <a:latin typeface="Cambria Math"/>
                              </a:rPr>
                              <m:t>=</m:t>
                            </m:r>
                            <m:r>
                              <a:rPr lang="en-US" b="1" i="1">
                                <a:solidFill>
                                  <a:schemeClr val="tx1"/>
                                </a:solidFill>
                                <a:latin typeface="Cambria Math"/>
                              </a:rPr>
                              <m:t>𝒙𝒊</m:t>
                            </m:r>
                          </m:e>
                          <m:e>
                            <m:r>
                              <a:rPr lang="en-US" b="1" i="1">
                                <a:solidFill>
                                  <a:schemeClr val="tx1"/>
                                </a:solidFill>
                                <a:latin typeface="Cambria Math"/>
                              </a:rPr>
                              <m:t>−</m:t>
                            </m:r>
                            <m:r>
                              <a:rPr lang="en-US" b="1" i="1">
                                <a:solidFill>
                                  <a:schemeClr val="tx1"/>
                                </a:solidFill>
                                <a:latin typeface="Cambria Math"/>
                              </a:rPr>
                              <m:t>𝟏</m:t>
                            </m:r>
                            <m:r>
                              <a:rPr lang="en-US" b="1" i="1">
                                <a:solidFill>
                                  <a:schemeClr val="tx1"/>
                                </a:solidFill>
                                <a:latin typeface="Cambria Math"/>
                              </a:rPr>
                              <m:t>, </m:t>
                            </m:r>
                            <m:r>
                              <a:rPr lang="en-US" b="1" i="1">
                                <a:solidFill>
                                  <a:schemeClr val="tx1"/>
                                </a:solidFill>
                                <a:latin typeface="Cambria Math"/>
                              </a:rPr>
                              <m:t>𝒙𝒋</m:t>
                            </m:r>
                            <m:r>
                              <a:rPr lang="en-US" b="1" i="1">
                                <a:solidFill>
                                  <a:schemeClr val="tx1"/>
                                </a:solidFill>
                                <a:latin typeface="Cambria Math"/>
                              </a:rPr>
                              <m:t>&lt;</m:t>
                            </m:r>
                            <m:r>
                              <a:rPr lang="en-US" b="1" i="1">
                                <a:solidFill>
                                  <a:schemeClr val="tx1"/>
                                </a:solidFill>
                                <a:latin typeface="Cambria Math"/>
                              </a:rPr>
                              <m:t>𝒙𝒊</m:t>
                            </m:r>
                          </m:e>
                        </m:eqArr>
                      </m:e>
                    </m:d>
                  </m:oMath>
                </a14:m>
                <a:endParaRPr lang="en-US" b="1" dirty="0">
                  <a:solidFill>
                    <a:schemeClr val="tx1"/>
                  </a:solidFill>
                </a:endParaRPr>
              </a:p>
              <a:p>
                <a:r>
                  <a:rPr lang="en-US" b="1" dirty="0">
                    <a:solidFill>
                      <a:schemeClr val="tx1"/>
                    </a:solidFill>
                  </a:rPr>
                  <a:t>and Kendall’s </a:t>
                </a:r>
                <a:r>
                  <a:rPr lang="en-US" b="1" dirty="0">
                    <a:solidFill>
                      <a:schemeClr val="tx1"/>
                    </a:solidFill>
                    <a:sym typeface="Symbol"/>
                  </a:rPr>
                  <a:t></a:t>
                </a:r>
                <a:r>
                  <a:rPr lang="en-US" b="1" dirty="0">
                    <a:solidFill>
                      <a:schemeClr val="tx1"/>
                    </a:solidFill>
                  </a:rPr>
                  <a:t>, which measures the strength of the monotonic trend, is estimated by:        	</a:t>
                </a:r>
              </a:p>
              <a:p>
                <a:pPr/>
                <a14:m>
                  <m:oMathPara xmlns:m="http://schemas.openxmlformats.org/officeDocument/2006/math">
                    <m:oMathParaPr>
                      <m:jc m:val="centerGroup"/>
                    </m:oMathParaPr>
                    <m:oMath xmlns:m="http://schemas.openxmlformats.org/officeDocument/2006/math">
                      <m:r>
                        <a:rPr lang="en-US" b="1" i="1">
                          <a:solidFill>
                            <a:schemeClr val="tx1"/>
                          </a:solidFill>
                          <a:latin typeface="Cambria Math"/>
                          <a:sym typeface="Symbol"/>
                        </a:rPr>
                        <m:t></m:t>
                      </m:r>
                      <m:r>
                        <a:rPr lang="en-US" b="1" i="1">
                          <a:solidFill>
                            <a:schemeClr val="tx1"/>
                          </a:solidFill>
                          <a:latin typeface="Cambria Math"/>
                        </a:rPr>
                        <m:t>=</m:t>
                      </m:r>
                      <m:f>
                        <m:fPr>
                          <m:ctrlPr>
                            <a:rPr lang="en-US" b="1" i="1">
                              <a:solidFill>
                                <a:schemeClr val="tx1"/>
                              </a:solidFill>
                              <a:latin typeface="Cambria Math"/>
                            </a:rPr>
                          </m:ctrlPr>
                        </m:fPr>
                        <m:num>
                          <m:r>
                            <a:rPr lang="en-US" b="1" i="1">
                              <a:solidFill>
                                <a:schemeClr val="tx1"/>
                              </a:solidFill>
                              <a:latin typeface="Cambria Math"/>
                            </a:rPr>
                            <m:t>𝟐</m:t>
                          </m:r>
                          <m:r>
                            <a:rPr lang="en-US" b="1" i="1">
                              <a:solidFill>
                                <a:schemeClr val="tx1"/>
                              </a:solidFill>
                              <a:latin typeface="Cambria Math"/>
                            </a:rPr>
                            <m:t>𝑺</m:t>
                          </m:r>
                        </m:num>
                        <m:den>
                          <m:r>
                            <a:rPr lang="en-US" b="1" i="1">
                              <a:solidFill>
                                <a:schemeClr val="tx1"/>
                              </a:solidFill>
                              <a:latin typeface="Cambria Math"/>
                            </a:rPr>
                            <m:t>𝑵</m:t>
                          </m:r>
                          <m:r>
                            <a:rPr lang="en-US" b="1" i="1">
                              <a:solidFill>
                                <a:schemeClr val="tx1"/>
                              </a:solidFill>
                              <a:latin typeface="Cambria Math"/>
                            </a:rPr>
                            <m:t>(</m:t>
                          </m:r>
                          <m:r>
                            <a:rPr lang="en-US" b="1" i="1">
                              <a:solidFill>
                                <a:schemeClr val="tx1"/>
                              </a:solidFill>
                              <a:latin typeface="Cambria Math"/>
                            </a:rPr>
                            <m:t>𝑵</m:t>
                          </m:r>
                          <m:r>
                            <a:rPr lang="en-US" b="1" i="1">
                              <a:solidFill>
                                <a:schemeClr val="tx1"/>
                              </a:solidFill>
                              <a:latin typeface="Cambria Math"/>
                            </a:rPr>
                            <m:t>−</m:t>
                          </m:r>
                          <m:r>
                            <a:rPr lang="en-US" b="1" i="1">
                              <a:solidFill>
                                <a:schemeClr val="tx1"/>
                              </a:solidFill>
                              <a:latin typeface="Cambria Math"/>
                            </a:rPr>
                            <m:t>𝟏</m:t>
                          </m:r>
                          <m:r>
                            <a:rPr lang="en-US" b="1" i="1">
                              <a:solidFill>
                                <a:schemeClr val="tx1"/>
                              </a:solidFill>
                              <a:latin typeface="Cambria Math"/>
                            </a:rPr>
                            <m:t>)</m:t>
                          </m:r>
                        </m:den>
                      </m:f>
                    </m:oMath>
                  </m:oMathPara>
                </a14:m>
                <a:endParaRPr lang="en-US" b="1" dirty="0">
                  <a:solidFill>
                    <a:srgbClr val="000099"/>
                  </a:solidFill>
                </a:endParaRPr>
              </a:p>
              <a:p>
                <a:endParaRPr lang="en-US" dirty="0"/>
              </a:p>
            </p:txBody>
          </p:sp>
        </mc:Choice>
        <mc:Fallback xmlns="">
          <p:sp>
            <p:nvSpPr>
              <p:cNvPr id="3" name="Subtitle 2"/>
              <p:cNvSpPr>
                <a:spLocks noGrp="1" noRot="1" noChangeAspect="1" noMove="1" noResize="1" noEditPoints="1" noAdjustHandles="1" noChangeArrowheads="1" noChangeShapeType="1" noTextEdit="1"/>
              </p:cNvSpPr>
              <p:nvPr>
                <p:ph type="subTitle" idx="1"/>
              </p:nvPr>
            </p:nvSpPr>
            <p:spPr>
              <a:xfrm>
                <a:off x="0" y="381000"/>
                <a:ext cx="9144000" cy="6477000"/>
              </a:xfrm>
              <a:blipFill rotWithShape="1">
                <a:blip r:embed="rId2"/>
                <a:stretch>
                  <a:fillRect l="-1200" t="-1789" r="-2200" b="-5367"/>
                </a:stretch>
              </a:blipFill>
            </p:spPr>
            <p:txBody>
              <a:bodyPr/>
              <a:lstStyle/>
              <a:p>
                <a:r>
                  <a:rPr lang="en-US">
                    <a:noFill/>
                  </a:rPr>
                  <a:t> </a:t>
                </a:r>
              </a:p>
            </p:txBody>
          </p:sp>
        </mc:Fallback>
      </mc:AlternateContent>
    </p:spTree>
    <p:extLst>
      <p:ext uri="{BB962C8B-B14F-4D97-AF65-F5344CB8AC3E}">
        <p14:creationId xmlns:p14="http://schemas.microsoft.com/office/powerpoint/2010/main" val="10862789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81000"/>
          </a:xfrm>
        </p:spPr>
        <p:txBody>
          <a:bodyPr>
            <a:normAutofit fontScale="90000"/>
          </a:bodyPr>
          <a:lstStyle/>
          <a:p>
            <a:r>
              <a:rPr lang="en-US" b="1" dirty="0"/>
              <a:t>Additional </a:t>
            </a:r>
            <a:r>
              <a:rPr lang="en-US" b="1" dirty="0" smtClean="0"/>
              <a:t>example</a:t>
            </a:r>
            <a:r>
              <a:rPr lang="en-US" dirty="0" smtClean="0"/>
              <a:t>. </a:t>
            </a:r>
            <a:endParaRPr lang="en-US" dirty="0"/>
          </a:p>
        </p:txBody>
      </p:sp>
      <p:sp>
        <p:nvSpPr>
          <p:cNvPr id="3" name="Subtitle 2"/>
          <p:cNvSpPr>
            <a:spLocks noGrp="1"/>
          </p:cNvSpPr>
          <p:nvPr>
            <p:ph type="subTitle" idx="1"/>
          </p:nvPr>
        </p:nvSpPr>
        <p:spPr>
          <a:xfrm>
            <a:off x="0" y="457200"/>
            <a:ext cx="9144000" cy="6400800"/>
          </a:xfrm>
        </p:spPr>
        <p:txBody>
          <a:bodyPr>
            <a:normAutofit lnSpcReduction="10000"/>
          </a:bodyPr>
          <a:lstStyle/>
          <a:p>
            <a:r>
              <a:rPr lang="en-US" b="1" dirty="0" smtClean="0">
                <a:solidFill>
                  <a:srgbClr val="000099"/>
                </a:solidFill>
              </a:rPr>
              <a:t>For </a:t>
            </a:r>
            <a:r>
              <a:rPr lang="en-US" b="1" dirty="0">
                <a:solidFill>
                  <a:srgbClr val="000099"/>
                </a:solidFill>
              </a:rPr>
              <a:t>groundwater trend assessment</a:t>
            </a:r>
          </a:p>
          <a:p>
            <a:endParaRPr lang="en-US" b="1" dirty="0">
              <a:solidFill>
                <a:srgbClr val="000099"/>
              </a:solidFill>
            </a:endParaRPr>
          </a:p>
          <a:p>
            <a:endParaRPr lang="en-US" b="1" dirty="0">
              <a:solidFill>
                <a:srgbClr val="000099"/>
              </a:solidFill>
            </a:endParaRPr>
          </a:p>
          <a:p>
            <a:pPr algn="just"/>
            <a:r>
              <a:rPr lang="en-US" b="1" dirty="0">
                <a:solidFill>
                  <a:srgbClr val="000099"/>
                </a:solidFill>
              </a:rPr>
              <a:t>The coefficient of determination (</a:t>
            </a:r>
            <a:r>
              <a:rPr lang="en-US" b="1" dirty="0">
                <a:solidFill>
                  <a:srgbClr val="FF0000"/>
                </a:solidFill>
              </a:rPr>
              <a:t>r</a:t>
            </a:r>
            <a:r>
              <a:rPr lang="en-US" b="1" baseline="30000" dirty="0">
                <a:solidFill>
                  <a:srgbClr val="FF0000"/>
                </a:solidFill>
              </a:rPr>
              <a:t>2</a:t>
            </a:r>
            <a:r>
              <a:rPr lang="en-US" b="1" dirty="0">
                <a:solidFill>
                  <a:srgbClr val="000099"/>
                </a:solidFill>
              </a:rPr>
              <a:t>) explained the degree of fit between calculated and the recorded water level curves </a:t>
            </a:r>
            <a:endParaRPr lang="en-US" b="1" dirty="0" smtClean="0">
              <a:solidFill>
                <a:srgbClr val="000099"/>
              </a:solidFill>
            </a:endParaRPr>
          </a:p>
          <a:p>
            <a:pPr algn="just"/>
            <a:endParaRPr lang="en-US" b="1" dirty="0">
              <a:solidFill>
                <a:srgbClr val="000099"/>
              </a:solidFill>
            </a:endParaRPr>
          </a:p>
          <a:p>
            <a:pPr algn="just"/>
            <a:r>
              <a:rPr lang="en-US" b="1" dirty="0">
                <a:solidFill>
                  <a:srgbClr val="000099"/>
                </a:solidFill>
              </a:rPr>
              <a:t>While, level of statistical significance (</a:t>
            </a:r>
            <a:r>
              <a:rPr lang="en-US" b="1" dirty="0">
                <a:solidFill>
                  <a:srgbClr val="FF0000"/>
                </a:solidFill>
              </a:rPr>
              <a:t>P-value&lt;0.05</a:t>
            </a:r>
            <a:r>
              <a:rPr lang="en-US" b="1" dirty="0">
                <a:solidFill>
                  <a:srgbClr val="000099"/>
                </a:solidFill>
              </a:rPr>
              <a:t>) indicates the level of significance of each variable by assessing whether the means and measure of dispersion of two variables are statistically different from each other or not.  </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219200"/>
            <a:ext cx="8610600" cy="685800"/>
          </a:xfrm>
          <a:prstGeom prst="rect">
            <a:avLst/>
          </a:prstGeom>
          <a:noFill/>
          <a:ln>
            <a:noFill/>
          </a:ln>
        </p:spPr>
      </p:pic>
    </p:spTree>
    <p:extLst>
      <p:ext uri="{BB962C8B-B14F-4D97-AF65-F5344CB8AC3E}">
        <p14:creationId xmlns:p14="http://schemas.microsoft.com/office/powerpoint/2010/main" val="10909822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709"/>
            <a:ext cx="9144000" cy="476250"/>
          </a:xfrm>
        </p:spPr>
        <p:txBody>
          <a:bodyPr>
            <a:noAutofit/>
          </a:bodyPr>
          <a:lstStyle/>
          <a:p>
            <a:r>
              <a:rPr lang="en-US" sz="3200" dirty="0" smtClean="0"/>
              <a:t>10. </a:t>
            </a:r>
            <a:r>
              <a:rPr lang="en-US" sz="3200" b="1" dirty="0"/>
              <a:t>Generalizations and Interpretation</a:t>
            </a:r>
            <a:endParaRPr lang="en-US" sz="3200" dirty="0"/>
          </a:p>
        </p:txBody>
      </p:sp>
      <p:sp>
        <p:nvSpPr>
          <p:cNvPr id="3" name="Subtitle 2"/>
          <p:cNvSpPr>
            <a:spLocks noGrp="1"/>
          </p:cNvSpPr>
          <p:nvPr>
            <p:ph type="subTitle" idx="1"/>
          </p:nvPr>
        </p:nvSpPr>
        <p:spPr>
          <a:xfrm>
            <a:off x="0" y="457200"/>
            <a:ext cx="9144000" cy="6400800"/>
          </a:xfrm>
        </p:spPr>
        <p:txBody>
          <a:bodyPr>
            <a:normAutofit/>
          </a:bodyPr>
          <a:lstStyle/>
          <a:p>
            <a:pPr algn="just"/>
            <a:r>
              <a:rPr lang="en-US" dirty="0" smtClean="0"/>
              <a:t>If </a:t>
            </a:r>
            <a:r>
              <a:rPr lang="en-US" dirty="0"/>
              <a:t>a hypothesis is tested and upheld several times, it may be possible for the researcher to arrive at generalization i.e. to build a theory. </a:t>
            </a:r>
            <a:endParaRPr lang="en-US" dirty="0" smtClean="0"/>
          </a:p>
          <a:p>
            <a:pPr algn="just"/>
            <a:endParaRPr lang="en-US" dirty="0"/>
          </a:p>
          <a:p>
            <a:pPr algn="just"/>
            <a:r>
              <a:rPr lang="en-US" dirty="0" smtClean="0"/>
              <a:t>As </a:t>
            </a:r>
            <a:r>
              <a:rPr lang="en-US" dirty="0"/>
              <a:t>a matter of fact, the real value of research lies in its ability to arrive at certain generalizations. If the researcher had no hypothesis to start with, he might seek to explain his findings on the basis of some theory. It is known as interpretation. </a:t>
            </a:r>
            <a:endParaRPr lang="en-US" dirty="0" smtClean="0"/>
          </a:p>
          <a:p>
            <a:pPr algn="just"/>
            <a:endParaRPr lang="en-US" b="1" dirty="0"/>
          </a:p>
          <a:p>
            <a:endParaRPr lang="en-US" dirty="0"/>
          </a:p>
        </p:txBody>
      </p:sp>
    </p:spTree>
    <p:extLst>
      <p:ext uri="{BB962C8B-B14F-4D97-AF65-F5344CB8AC3E}">
        <p14:creationId xmlns:p14="http://schemas.microsoft.com/office/powerpoint/2010/main" val="266627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6" y="1"/>
            <a:ext cx="9157855" cy="457200"/>
          </a:xfrm>
        </p:spPr>
        <p:txBody>
          <a:bodyPr>
            <a:normAutofit fontScale="90000"/>
          </a:bodyPr>
          <a:lstStyle/>
          <a:p>
            <a:r>
              <a:rPr lang="en-US" sz="2800" b="1" dirty="0"/>
              <a:t>Definition of research</a:t>
            </a:r>
            <a:endParaRPr lang="en-US" sz="2800" dirty="0"/>
          </a:p>
        </p:txBody>
      </p:sp>
      <p:sp>
        <p:nvSpPr>
          <p:cNvPr id="3" name="Subtitle 2"/>
          <p:cNvSpPr>
            <a:spLocks noGrp="1"/>
          </p:cNvSpPr>
          <p:nvPr>
            <p:ph type="subTitle" idx="1"/>
          </p:nvPr>
        </p:nvSpPr>
        <p:spPr>
          <a:xfrm>
            <a:off x="0" y="381000"/>
            <a:ext cx="9144000" cy="6477000"/>
          </a:xfrm>
        </p:spPr>
        <p:txBody>
          <a:bodyPr>
            <a:normAutofit fontScale="62500" lnSpcReduction="20000"/>
          </a:bodyPr>
          <a:lstStyle/>
          <a:p>
            <a:pPr algn="just"/>
            <a:r>
              <a:rPr lang="en-US" sz="3400" b="1" dirty="0" smtClean="0">
                <a:solidFill>
                  <a:schemeClr val="tx1"/>
                </a:solidFill>
                <a:latin typeface="Times New Roman" pitchFamily="18" charset="0"/>
                <a:cs typeface="Times New Roman" pitchFamily="18" charset="0"/>
              </a:rPr>
              <a:t>Research </a:t>
            </a:r>
            <a:r>
              <a:rPr lang="en-US" sz="3400" b="1" dirty="0">
                <a:solidFill>
                  <a:schemeClr val="tx1"/>
                </a:solidFill>
                <a:latin typeface="Times New Roman" pitchFamily="18" charset="0"/>
                <a:cs typeface="Times New Roman" pitchFamily="18" charset="0"/>
              </a:rPr>
              <a:t>is an essential and powerful tool in leading man Towards progress</a:t>
            </a:r>
          </a:p>
          <a:p>
            <a:pPr algn="just"/>
            <a:endParaRPr lang="en-US" sz="3400" b="1" dirty="0" smtClean="0">
              <a:solidFill>
                <a:schemeClr val="tx1"/>
              </a:solidFill>
              <a:latin typeface="Times New Roman" pitchFamily="18" charset="0"/>
              <a:cs typeface="Times New Roman" pitchFamily="18" charset="0"/>
            </a:endParaRPr>
          </a:p>
          <a:p>
            <a:pPr lvl="0" algn="just"/>
            <a:r>
              <a:rPr lang="en-US" sz="3600" b="1" dirty="0">
                <a:solidFill>
                  <a:srgbClr val="000099"/>
                </a:solidFill>
              </a:rPr>
              <a:t>From its name, the word </a:t>
            </a:r>
            <a:r>
              <a:rPr lang="en-US" sz="3600" b="1" dirty="0">
                <a:solidFill>
                  <a:prstClr val="black"/>
                </a:solidFill>
              </a:rPr>
              <a:t>‘Research’ is comprises of two words = Re + Search. Meaning to search again. </a:t>
            </a:r>
          </a:p>
          <a:p>
            <a:pPr lvl="0" algn="just"/>
            <a:endParaRPr lang="en-US" sz="3600" b="1" dirty="0">
              <a:solidFill>
                <a:prstClr val="black"/>
              </a:solidFill>
            </a:endParaRPr>
          </a:p>
          <a:p>
            <a:pPr lvl="0" algn="just"/>
            <a:r>
              <a:rPr lang="en-US" sz="3600" b="1" dirty="0">
                <a:solidFill>
                  <a:prstClr val="black"/>
                </a:solidFill>
              </a:rPr>
              <a:t>It is a systematic investigation or activity to gain new knowledge of the already existing facts. </a:t>
            </a:r>
          </a:p>
          <a:p>
            <a:pPr lvl="0" algn="just"/>
            <a:endParaRPr lang="en-US" sz="3600" b="1" dirty="0">
              <a:solidFill>
                <a:prstClr val="black"/>
              </a:solidFill>
            </a:endParaRPr>
          </a:p>
          <a:p>
            <a:pPr lvl="0" algn="just"/>
            <a:r>
              <a:rPr lang="en-US" sz="3600" b="1" dirty="0">
                <a:solidFill>
                  <a:prstClr val="black"/>
                </a:solidFill>
              </a:rPr>
              <a:t>Research is responsible for bringing to light new knowledge. </a:t>
            </a:r>
          </a:p>
          <a:p>
            <a:pPr lvl="0" algn="just"/>
            <a:endParaRPr lang="en-US" sz="3600" b="1" dirty="0">
              <a:solidFill>
                <a:prstClr val="black"/>
              </a:solidFill>
            </a:endParaRPr>
          </a:p>
          <a:p>
            <a:pPr lvl="0" algn="just"/>
            <a:r>
              <a:rPr lang="en-US" sz="3600" b="1" dirty="0">
                <a:solidFill>
                  <a:prstClr val="black"/>
                </a:solidFill>
              </a:rPr>
              <a:t>It is responsible for correcting the present mistakes, removing existing misconceptions and adding new learning to the existing fund of knowledge. </a:t>
            </a:r>
          </a:p>
          <a:p>
            <a:pPr algn="just"/>
            <a:endParaRPr lang="en-US" sz="3400" b="1" dirty="0" smtClean="0">
              <a:solidFill>
                <a:schemeClr val="tx1"/>
              </a:solidFill>
              <a:latin typeface="Times New Roman" pitchFamily="18" charset="0"/>
              <a:cs typeface="Times New Roman" pitchFamily="18" charset="0"/>
            </a:endParaRPr>
          </a:p>
          <a:p>
            <a:pPr algn="just"/>
            <a:r>
              <a:rPr lang="en-US" sz="3400" b="1" dirty="0" smtClean="0">
                <a:solidFill>
                  <a:schemeClr val="tx1"/>
                </a:solidFill>
                <a:latin typeface="Times New Roman" pitchFamily="18" charset="0"/>
                <a:cs typeface="Times New Roman" pitchFamily="18" charset="0"/>
              </a:rPr>
              <a:t>Towards a new approach (i.e. from </a:t>
            </a:r>
            <a:r>
              <a:rPr lang="en-US" sz="3400" b="1" dirty="0">
                <a:solidFill>
                  <a:schemeClr val="tx1"/>
                </a:solidFill>
                <a:latin typeface="Times New Roman" pitchFamily="18" charset="0"/>
                <a:cs typeface="Times New Roman" pitchFamily="18" charset="0"/>
              </a:rPr>
              <a:t>conventional to </a:t>
            </a:r>
            <a:r>
              <a:rPr lang="en-US" sz="3400" b="1" dirty="0" smtClean="0">
                <a:solidFill>
                  <a:schemeClr val="tx1"/>
                </a:solidFill>
                <a:latin typeface="Times New Roman" pitchFamily="18" charset="0"/>
                <a:cs typeface="Times New Roman" pitchFamily="18" charset="0"/>
              </a:rPr>
              <a:t>scientific) and new world</a:t>
            </a:r>
          </a:p>
          <a:p>
            <a:pPr algn="just"/>
            <a:endParaRPr lang="en-US" sz="3400" b="1" dirty="0" smtClean="0">
              <a:solidFill>
                <a:schemeClr val="tx1"/>
              </a:solidFill>
              <a:latin typeface="Times New Roman" pitchFamily="18" charset="0"/>
              <a:cs typeface="Times New Roman" pitchFamily="18" charset="0"/>
            </a:endParaRPr>
          </a:p>
          <a:p>
            <a:pPr algn="just"/>
            <a:r>
              <a:rPr lang="en-US" sz="3400" b="1" dirty="0" smtClean="0">
                <a:solidFill>
                  <a:schemeClr val="tx1"/>
                </a:solidFill>
                <a:latin typeface="Times New Roman" pitchFamily="18" charset="0"/>
                <a:cs typeface="Times New Roman" pitchFamily="18" charset="0"/>
              </a:rPr>
              <a:t>Without </a:t>
            </a:r>
            <a:r>
              <a:rPr lang="en-US" sz="3400" b="1" dirty="0">
                <a:solidFill>
                  <a:schemeClr val="tx1"/>
                </a:solidFill>
                <a:latin typeface="Times New Roman" pitchFamily="18" charset="0"/>
                <a:cs typeface="Times New Roman" pitchFamily="18" charset="0"/>
              </a:rPr>
              <a:t>systematic research there would have been very little progress. </a:t>
            </a:r>
            <a:endParaRPr lang="en-US" sz="3400" b="1" dirty="0" smtClean="0">
              <a:solidFill>
                <a:schemeClr val="tx1"/>
              </a:solidFill>
              <a:latin typeface="Times New Roman" pitchFamily="18" charset="0"/>
              <a:cs typeface="Times New Roman" pitchFamily="18" charset="0"/>
            </a:endParaRPr>
          </a:p>
          <a:p>
            <a:pPr algn="just"/>
            <a:endParaRPr lang="en-US" sz="3400" b="1" dirty="0" smtClean="0">
              <a:solidFill>
                <a:schemeClr val="tx1"/>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5205413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219200"/>
          </a:xfrm>
        </p:spPr>
        <p:txBody>
          <a:bodyPr>
            <a:normAutofit/>
          </a:bodyPr>
          <a:lstStyle/>
          <a:p>
            <a:r>
              <a:rPr lang="en-US" sz="3200" b="1" dirty="0" smtClean="0"/>
              <a:t>1.2. </a:t>
            </a:r>
            <a:r>
              <a:rPr lang="en-US" sz="3200" b="1" dirty="0"/>
              <a:t>Differentiating research methods and research methodology</a:t>
            </a:r>
          </a:p>
        </p:txBody>
      </p:sp>
      <p:sp>
        <p:nvSpPr>
          <p:cNvPr id="3" name="Subtitle 2"/>
          <p:cNvSpPr>
            <a:spLocks noGrp="1"/>
          </p:cNvSpPr>
          <p:nvPr>
            <p:ph type="subTitle" idx="1"/>
          </p:nvPr>
        </p:nvSpPr>
        <p:spPr>
          <a:xfrm>
            <a:off x="0" y="1295400"/>
            <a:ext cx="9144000" cy="5562600"/>
          </a:xfrm>
        </p:spPr>
        <p:txBody>
          <a:bodyPr/>
          <a:lstStyle/>
          <a:p>
            <a:endParaRPr lang="en-US" dirty="0" smtClean="0"/>
          </a:p>
          <a:p>
            <a:endParaRPr lang="en-US" dirty="0"/>
          </a:p>
        </p:txBody>
      </p:sp>
    </p:spTree>
    <p:extLst>
      <p:ext uri="{BB962C8B-B14F-4D97-AF65-F5344CB8AC3E}">
        <p14:creationId xmlns:p14="http://schemas.microsoft.com/office/powerpoint/2010/main" val="3297819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57200"/>
          </a:xfrm>
        </p:spPr>
        <p:txBody>
          <a:bodyPr>
            <a:noAutofit/>
          </a:bodyPr>
          <a:lstStyle/>
          <a:p>
            <a:r>
              <a:rPr lang="en-US" sz="3200" b="1" dirty="0" smtClean="0"/>
              <a:t>Additional definitions</a:t>
            </a:r>
            <a:endParaRPr lang="en-US" sz="3200" b="1" dirty="0"/>
          </a:p>
        </p:txBody>
      </p:sp>
      <p:sp>
        <p:nvSpPr>
          <p:cNvPr id="3" name="Subtitle 2"/>
          <p:cNvSpPr>
            <a:spLocks noGrp="1"/>
          </p:cNvSpPr>
          <p:nvPr>
            <p:ph type="subTitle" idx="1"/>
          </p:nvPr>
        </p:nvSpPr>
        <p:spPr>
          <a:xfrm>
            <a:off x="0" y="457200"/>
            <a:ext cx="9144000" cy="6400800"/>
          </a:xfrm>
        </p:spPr>
        <p:txBody>
          <a:bodyPr>
            <a:normAutofit fontScale="85000" lnSpcReduction="20000"/>
          </a:bodyPr>
          <a:lstStyle/>
          <a:p>
            <a:pPr algn="just"/>
            <a:r>
              <a:rPr lang="en-US" b="1" dirty="0">
                <a:solidFill>
                  <a:srgbClr val="FF0000"/>
                </a:solidFill>
                <a:latin typeface="Times New Roman" pitchFamily="18" charset="0"/>
                <a:cs typeface="Times New Roman" pitchFamily="18" charset="0"/>
              </a:rPr>
              <a:t>As John W. Best</a:t>
            </a:r>
            <a:r>
              <a:rPr lang="en-US" b="1" dirty="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a:t>
            </a:r>
            <a:r>
              <a:rPr lang="en-US" b="1" dirty="0">
                <a:solidFill>
                  <a:schemeClr val="tx1"/>
                </a:solidFill>
                <a:latin typeface="Times New Roman" pitchFamily="18" charset="0"/>
                <a:cs typeface="Times New Roman" pitchFamily="18" charset="0"/>
              </a:rPr>
              <a:t>The secret of our cultural development has been research, pushing back the areas of ignorance by discovering new truths, which, in turn, lead to better ways of doing things and better products.”</a:t>
            </a:r>
          </a:p>
          <a:p>
            <a:pPr algn="just"/>
            <a:r>
              <a:rPr lang="en-US" b="1" dirty="0">
                <a:solidFill>
                  <a:schemeClr val="tx1"/>
                </a:solidFill>
                <a:latin typeface="Times New Roman" pitchFamily="18" charset="0"/>
                <a:cs typeface="Times New Roman" pitchFamily="18" charset="0"/>
              </a:rPr>
              <a:t> </a:t>
            </a:r>
          </a:p>
          <a:p>
            <a:pPr algn="just"/>
            <a:r>
              <a:rPr lang="en-US" b="1" dirty="0">
                <a:solidFill>
                  <a:schemeClr val="tx1"/>
                </a:solidFill>
                <a:latin typeface="Times New Roman" pitchFamily="18" charset="0"/>
                <a:cs typeface="Times New Roman" pitchFamily="18" charset="0"/>
              </a:rPr>
              <a:t>“Research is an endeavor / attempt to discover, develop and verify knowledge. It is an intellectual process that has developed over hundreds of years ever changing in purpose and form and always researching to truth.” </a:t>
            </a:r>
          </a:p>
          <a:p>
            <a:pPr algn="just"/>
            <a:endParaRPr lang="en-US" b="1" u="sng" dirty="0" smtClean="0">
              <a:solidFill>
                <a:srgbClr val="FF0000"/>
              </a:solidFill>
              <a:latin typeface="Times New Roman" pitchFamily="18" charset="0"/>
              <a:cs typeface="Times New Roman" pitchFamily="18" charset="0"/>
            </a:endParaRPr>
          </a:p>
          <a:p>
            <a:pPr algn="just"/>
            <a:r>
              <a:rPr lang="en-US" b="1" u="sng" dirty="0" smtClean="0">
                <a:solidFill>
                  <a:srgbClr val="FF0000"/>
                </a:solidFill>
                <a:latin typeface="Times New Roman" pitchFamily="18" charset="0"/>
                <a:cs typeface="Times New Roman" pitchFamily="18" charset="0"/>
              </a:rPr>
              <a:t>J</a:t>
            </a:r>
            <a:r>
              <a:rPr lang="en-US" b="1" u="sng" dirty="0">
                <a:solidFill>
                  <a:srgbClr val="FF0000"/>
                </a:solidFill>
                <a:latin typeface="Times New Roman" pitchFamily="18" charset="0"/>
                <a:cs typeface="Times New Roman" pitchFamily="18" charset="0"/>
              </a:rPr>
              <a:t>. Francis </a:t>
            </a:r>
            <a:r>
              <a:rPr lang="en-US" b="1" u="sng" dirty="0" err="1">
                <a:solidFill>
                  <a:srgbClr val="FF0000"/>
                </a:solidFill>
                <a:latin typeface="Times New Roman" pitchFamily="18" charset="0"/>
                <a:cs typeface="Times New Roman" pitchFamily="18" charset="0"/>
              </a:rPr>
              <a:t>Rummel</a:t>
            </a:r>
            <a:r>
              <a:rPr lang="en-US" b="1" dirty="0">
                <a:solidFill>
                  <a:schemeClr val="tx1"/>
                </a:solidFill>
                <a:latin typeface="Times New Roman" pitchFamily="18" charset="0"/>
                <a:cs typeface="Times New Roman" pitchFamily="18" charset="0"/>
              </a:rPr>
              <a:t>, Research is: </a:t>
            </a:r>
            <a:r>
              <a:rPr lang="en-US" b="1" dirty="0" smtClean="0">
                <a:solidFill>
                  <a:schemeClr val="tx1"/>
                </a:solidFill>
                <a:latin typeface="Times New Roman" pitchFamily="18" charset="0"/>
                <a:cs typeface="Times New Roman" pitchFamily="18" charset="0"/>
              </a:rPr>
              <a:t>An </a:t>
            </a:r>
            <a:r>
              <a:rPr lang="en-US" b="1" dirty="0">
                <a:solidFill>
                  <a:schemeClr val="tx1"/>
                </a:solidFill>
                <a:latin typeface="Times New Roman" pitchFamily="18" charset="0"/>
                <a:cs typeface="Times New Roman" pitchFamily="18" charset="0"/>
              </a:rPr>
              <a:t>honest, exhaustive, intelligent searching for facts and their meanings or implications with reference to a given problem. </a:t>
            </a:r>
            <a:endParaRPr lang="en-US" b="1" dirty="0" smtClean="0">
              <a:solidFill>
                <a:schemeClr val="tx1"/>
              </a:solidFill>
              <a:latin typeface="Times New Roman" pitchFamily="18" charset="0"/>
              <a:cs typeface="Times New Roman" pitchFamily="18" charset="0"/>
            </a:endParaRPr>
          </a:p>
          <a:p>
            <a:pPr algn="just"/>
            <a:endParaRPr lang="en-US" b="1" dirty="0">
              <a:solidFill>
                <a:schemeClr val="tx1"/>
              </a:solidFill>
              <a:latin typeface="Times New Roman" pitchFamily="18" charset="0"/>
              <a:cs typeface="Times New Roman" pitchFamily="18" charset="0"/>
            </a:endParaRPr>
          </a:p>
          <a:p>
            <a:pPr algn="just"/>
            <a:r>
              <a:rPr lang="en-US" b="1" dirty="0">
                <a:solidFill>
                  <a:srgbClr val="FF0000"/>
                </a:solidFill>
                <a:latin typeface="Times New Roman" pitchFamily="18" charset="0"/>
                <a:cs typeface="Times New Roman" pitchFamily="18" charset="0"/>
              </a:rPr>
              <a:t>P.M. Cook : </a:t>
            </a:r>
            <a:r>
              <a:rPr lang="en-US" b="1" dirty="0">
                <a:solidFill>
                  <a:schemeClr val="tx1"/>
                </a:solidFill>
                <a:latin typeface="Times New Roman" pitchFamily="18" charset="0"/>
                <a:cs typeface="Times New Roman" pitchFamily="18" charset="0"/>
              </a:rPr>
              <a:t>“Research may be defined as a method of </a:t>
            </a:r>
            <a:r>
              <a:rPr lang="en-US" b="1" dirty="0">
                <a:solidFill>
                  <a:srgbClr val="00B050"/>
                </a:solidFill>
                <a:latin typeface="Times New Roman" pitchFamily="18" charset="0"/>
                <a:cs typeface="Times New Roman" pitchFamily="18" charset="0"/>
              </a:rPr>
              <a:t>studying problems whose solutions are to be derived partly or wholly from facts.” </a:t>
            </a:r>
          </a:p>
          <a:p>
            <a:endParaRPr lang="en-US" dirty="0"/>
          </a:p>
        </p:txBody>
      </p:sp>
    </p:spTree>
    <p:extLst>
      <p:ext uri="{BB962C8B-B14F-4D97-AF65-F5344CB8AC3E}">
        <p14:creationId xmlns:p14="http://schemas.microsoft.com/office/powerpoint/2010/main" val="766884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33399"/>
          </a:xfrm>
        </p:spPr>
        <p:txBody>
          <a:bodyPr>
            <a:noAutofit/>
          </a:bodyPr>
          <a:lstStyle/>
          <a:p>
            <a:r>
              <a:rPr lang="en-US" sz="3200" b="1" dirty="0" smtClean="0"/>
              <a:t>Conti. </a:t>
            </a:r>
            <a:endParaRPr lang="en-US" sz="3200" b="1" dirty="0"/>
          </a:p>
        </p:txBody>
      </p:sp>
      <p:sp>
        <p:nvSpPr>
          <p:cNvPr id="3" name="Subtitle 2"/>
          <p:cNvSpPr>
            <a:spLocks noGrp="1"/>
          </p:cNvSpPr>
          <p:nvPr>
            <p:ph type="subTitle" idx="1"/>
          </p:nvPr>
        </p:nvSpPr>
        <p:spPr>
          <a:xfrm>
            <a:off x="0" y="457200"/>
            <a:ext cx="9144000" cy="6400800"/>
          </a:xfrm>
        </p:spPr>
        <p:txBody>
          <a:bodyPr>
            <a:normAutofit fontScale="92500" lnSpcReduction="10000"/>
          </a:bodyPr>
          <a:lstStyle/>
          <a:p>
            <a:pPr algn="just"/>
            <a:r>
              <a:rPr lang="en-US" b="1" dirty="0">
                <a:solidFill>
                  <a:srgbClr val="FF0000"/>
                </a:solidFill>
              </a:rPr>
              <a:t>W.S. </a:t>
            </a:r>
            <a:r>
              <a:rPr lang="en-US" b="1" dirty="0" err="1">
                <a:solidFill>
                  <a:srgbClr val="FF0000"/>
                </a:solidFill>
              </a:rPr>
              <a:t>Monroes</a:t>
            </a:r>
            <a:r>
              <a:rPr lang="en-US" b="1" dirty="0">
                <a:solidFill>
                  <a:srgbClr val="FF0000"/>
                </a:solidFill>
              </a:rPr>
              <a:t> : </a:t>
            </a:r>
            <a:r>
              <a:rPr lang="en-US" b="1" dirty="0">
                <a:solidFill>
                  <a:schemeClr val="tx1"/>
                </a:solidFill>
              </a:rPr>
              <a:t>“Research is considered to be the more formal, systematic intensive process of carrying on the scientific method of analysis. </a:t>
            </a:r>
            <a:endParaRPr lang="en-US" b="1"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It </a:t>
            </a:r>
            <a:r>
              <a:rPr lang="en-US" b="1" dirty="0">
                <a:solidFill>
                  <a:schemeClr val="tx1"/>
                </a:solidFill>
              </a:rPr>
              <a:t>involves a more systematic structure of investigation, usually resulting in some sort of formal record of procedures and a report of results or conclusion</a:t>
            </a:r>
            <a:r>
              <a:rPr lang="en-US" b="1" dirty="0" smtClean="0">
                <a:solidFill>
                  <a:schemeClr val="tx1"/>
                </a:solidFill>
              </a:rPr>
              <a:t>.”</a:t>
            </a:r>
          </a:p>
          <a:p>
            <a:pPr algn="just"/>
            <a:endParaRPr lang="en-US" b="1" dirty="0">
              <a:solidFill>
                <a:schemeClr val="tx1"/>
              </a:solidFill>
            </a:endParaRPr>
          </a:p>
          <a:p>
            <a:pPr algn="just"/>
            <a:r>
              <a:rPr lang="en-US" b="1" dirty="0">
                <a:solidFill>
                  <a:srgbClr val="FF0000"/>
                </a:solidFill>
              </a:rPr>
              <a:t>John W. Best </a:t>
            </a:r>
            <a:r>
              <a:rPr lang="en-US" b="1" dirty="0">
                <a:solidFill>
                  <a:schemeClr val="tx1"/>
                </a:solidFill>
              </a:rPr>
              <a:t>:“</a:t>
            </a:r>
            <a:r>
              <a:rPr lang="en-US" b="1" dirty="0">
                <a:solidFill>
                  <a:srgbClr val="000099"/>
                </a:solidFill>
              </a:rPr>
              <a:t>Research comprises defining and redefining </a:t>
            </a:r>
            <a:r>
              <a:rPr lang="en-US" b="1" dirty="0" smtClean="0">
                <a:solidFill>
                  <a:srgbClr val="000099"/>
                </a:solidFill>
              </a:rPr>
              <a:t>problems, formulating </a:t>
            </a:r>
            <a:r>
              <a:rPr lang="en-US" b="1" dirty="0">
                <a:solidFill>
                  <a:srgbClr val="000099"/>
                </a:solidFill>
              </a:rPr>
              <a:t>hypothesis or suggested solutions, </a:t>
            </a:r>
            <a:r>
              <a:rPr lang="en-US" b="1" dirty="0" smtClean="0">
                <a:solidFill>
                  <a:srgbClr val="000099"/>
                </a:solidFill>
              </a:rPr>
              <a:t>collecting, organizing </a:t>
            </a:r>
            <a:r>
              <a:rPr lang="en-US" b="1" dirty="0">
                <a:solidFill>
                  <a:srgbClr val="000099"/>
                </a:solidFill>
              </a:rPr>
              <a:t>and evaluating data, making deductions and reaching conclusions and at last careful testing the conclusions to determine whether they fit the formulated hypothesis.” </a:t>
            </a:r>
          </a:p>
          <a:p>
            <a:endParaRPr lang="en-US" dirty="0"/>
          </a:p>
        </p:txBody>
      </p:sp>
    </p:spTree>
    <p:extLst>
      <p:ext uri="{BB962C8B-B14F-4D97-AF65-F5344CB8AC3E}">
        <p14:creationId xmlns:p14="http://schemas.microsoft.com/office/powerpoint/2010/main" val="1206410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3590</TotalTime>
  <Words>6644</Words>
  <Application>Microsoft Office PowerPoint</Application>
  <PresentationFormat>On-screen Show (4:3)</PresentationFormat>
  <Paragraphs>572</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Advanced Research Methods </vt:lpstr>
      <vt:lpstr>Concepts of research methods in  Environment and Climate change</vt:lpstr>
      <vt:lpstr>Data analysis and Interpretation</vt:lpstr>
      <vt:lpstr>General Objectives</vt:lpstr>
      <vt:lpstr>Conti. </vt:lpstr>
      <vt:lpstr>CHAPTER 1.  THE PHILOSOPHY OF RESEARCH  </vt:lpstr>
      <vt:lpstr>Definition of research</vt:lpstr>
      <vt:lpstr>Additional definitions</vt:lpstr>
      <vt:lpstr>Conti. </vt:lpstr>
      <vt:lpstr>Conti. </vt:lpstr>
      <vt:lpstr>Researches are </vt:lpstr>
      <vt:lpstr>Conti. </vt:lpstr>
      <vt:lpstr>Purpose of Research</vt:lpstr>
      <vt:lpstr>Characteristics of Research</vt:lpstr>
      <vt:lpstr>Research</vt:lpstr>
      <vt:lpstr> Research steps </vt:lpstr>
      <vt:lpstr>Problems </vt:lpstr>
      <vt:lpstr>Selection of problems</vt:lpstr>
      <vt:lpstr>Conti. </vt:lpstr>
      <vt:lpstr> Definitions of the Problem:  </vt:lpstr>
      <vt:lpstr>Conti. </vt:lpstr>
      <vt:lpstr>Identification of a Research Problem:</vt:lpstr>
      <vt:lpstr>Conti.</vt:lpstr>
      <vt:lpstr> Sources of the Problem:  </vt:lpstr>
      <vt:lpstr>Problem source </vt:lpstr>
      <vt:lpstr>Conti.</vt:lpstr>
      <vt:lpstr> Statement of the Problem:  </vt:lpstr>
      <vt:lpstr>Research Assumptions </vt:lpstr>
      <vt:lpstr> Objectives of Assumptions about the Problem:  </vt:lpstr>
      <vt:lpstr>Conti. </vt:lpstr>
      <vt:lpstr> Evaluation of the Problem:  </vt:lpstr>
      <vt:lpstr>Conti.</vt:lpstr>
      <vt:lpstr> 2. Extensive Literature Survey:  </vt:lpstr>
      <vt:lpstr> 3. Development of Working Hypothesis:  </vt:lpstr>
      <vt:lpstr> Formulation of Hypothesis  </vt:lpstr>
      <vt:lpstr>There are  a number of definitions about hypothesis</vt:lpstr>
      <vt:lpstr>Definitions of hypothesis</vt:lpstr>
      <vt:lpstr> Functions of Hypothesis:  </vt:lpstr>
      <vt:lpstr>Conti.</vt:lpstr>
      <vt:lpstr>Generally, </vt:lpstr>
      <vt:lpstr> Forms of Hypothesis:  </vt:lpstr>
      <vt:lpstr>Conti. </vt:lpstr>
      <vt:lpstr>Conti.</vt:lpstr>
      <vt:lpstr>Conti. </vt:lpstr>
      <vt:lpstr>Identifications of variables and their types </vt:lpstr>
      <vt:lpstr>(ii) Discrete Variable: </vt:lpstr>
      <vt:lpstr>(v) Controlled Variable: </vt:lpstr>
      <vt:lpstr>(viii) Extraneous Variable: </vt:lpstr>
      <vt:lpstr>Conti. </vt:lpstr>
      <vt:lpstr>Conti.</vt:lpstr>
      <vt:lpstr>the variance of S, Var (S), for the situation where there may be ties (i.e., equal values) in the x values is given by</vt:lpstr>
      <vt:lpstr> Difficulties in the Formulation of Useful Hypothesis:  </vt:lpstr>
      <vt:lpstr> 4th Preparing the Research Design:  </vt:lpstr>
      <vt:lpstr>Research design</vt:lpstr>
      <vt:lpstr>Generally,</vt:lpstr>
      <vt:lpstr>Conti.</vt:lpstr>
      <vt:lpstr>Conti. </vt:lpstr>
      <vt:lpstr>Conti. </vt:lpstr>
      <vt:lpstr>(ii) Reliability: </vt:lpstr>
      <vt:lpstr>(iv) Generalizability </vt:lpstr>
      <vt:lpstr>(v) Adequate Information: </vt:lpstr>
      <vt:lpstr>5th Determining Sample Design: </vt:lpstr>
      <vt:lpstr> 6th Collecting the Data:  </vt:lpstr>
      <vt:lpstr> 7th Execution of a Project  </vt:lpstr>
      <vt:lpstr> 8th Analysis of Data (next chapter)  </vt:lpstr>
      <vt:lpstr> 9th Hypothesis Testing:  </vt:lpstr>
      <vt:lpstr>Conti. </vt:lpstr>
      <vt:lpstr>Additional example. </vt:lpstr>
      <vt:lpstr>10. Generalizations and Interpretation</vt:lpstr>
      <vt:lpstr>1.2. Differentiating research methods and research methodology</vt:lpstr>
    </vt:vector>
  </TitlesOfParts>
  <Company>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Aquifer Characterization and Evaluation of Groundwater Potentials of Haramaya Well field Using Surface Geophysical Methods, Eastern Ethiopia</dc:title>
  <dc:creator>fire7-</dc:creator>
  <cp:lastModifiedBy>Microsoft</cp:lastModifiedBy>
  <cp:revision>928</cp:revision>
  <dcterms:created xsi:type="dcterms:W3CDTF">2016-05-08T09:23:15Z</dcterms:created>
  <dcterms:modified xsi:type="dcterms:W3CDTF">2020-03-14T08:04:13Z</dcterms:modified>
</cp:coreProperties>
</file>