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331"/>
  </p:notesMasterIdLst>
  <p:handoutMasterIdLst>
    <p:handoutMasterId r:id="rId332"/>
  </p:handoutMasterIdLst>
  <p:sldIdLst>
    <p:sldId id="632" r:id="rId2"/>
    <p:sldId id="595" r:id="rId3"/>
    <p:sldId id="596" r:id="rId4"/>
    <p:sldId id="603" r:id="rId5"/>
    <p:sldId id="597" r:id="rId6"/>
    <p:sldId id="598" r:id="rId7"/>
    <p:sldId id="599" r:id="rId8"/>
    <p:sldId id="600" r:id="rId9"/>
    <p:sldId id="601" r:id="rId10"/>
    <p:sldId id="602" r:id="rId11"/>
    <p:sldId id="604" r:id="rId12"/>
    <p:sldId id="605" r:id="rId13"/>
    <p:sldId id="606" r:id="rId14"/>
    <p:sldId id="607" r:id="rId15"/>
    <p:sldId id="608" r:id="rId16"/>
    <p:sldId id="609" r:id="rId17"/>
    <p:sldId id="610" r:id="rId18"/>
    <p:sldId id="611" r:id="rId19"/>
    <p:sldId id="258" r:id="rId20"/>
    <p:sldId id="504" r:id="rId21"/>
    <p:sldId id="259" r:id="rId22"/>
    <p:sldId id="261" r:id="rId23"/>
    <p:sldId id="262" r:id="rId24"/>
    <p:sldId id="279" r:id="rId25"/>
    <p:sldId id="280" r:id="rId26"/>
    <p:sldId id="263" r:id="rId27"/>
    <p:sldId id="264" r:id="rId28"/>
    <p:sldId id="265" r:id="rId29"/>
    <p:sldId id="266" r:id="rId30"/>
    <p:sldId id="452" r:id="rId31"/>
    <p:sldId id="267" r:id="rId32"/>
    <p:sldId id="278" r:id="rId33"/>
    <p:sldId id="451" r:id="rId34"/>
    <p:sldId id="268" r:id="rId35"/>
    <p:sldId id="269" r:id="rId36"/>
    <p:sldId id="270" r:id="rId37"/>
    <p:sldId id="271" r:id="rId38"/>
    <p:sldId id="272" r:id="rId39"/>
    <p:sldId id="456" r:id="rId40"/>
    <p:sldId id="453" r:id="rId41"/>
    <p:sldId id="455" r:id="rId42"/>
    <p:sldId id="273" r:id="rId43"/>
    <p:sldId id="274" r:id="rId44"/>
    <p:sldId id="275" r:id="rId45"/>
    <p:sldId id="276" r:id="rId46"/>
    <p:sldId id="277" r:id="rId47"/>
    <p:sldId id="626" r:id="rId48"/>
    <p:sldId id="458" r:id="rId49"/>
    <p:sldId id="459" r:id="rId50"/>
    <p:sldId id="257" r:id="rId51"/>
    <p:sldId id="281" r:id="rId52"/>
    <p:sldId id="282" r:id="rId53"/>
    <p:sldId id="285" r:id="rId54"/>
    <p:sldId id="283" r:id="rId55"/>
    <p:sldId id="284" r:id="rId56"/>
    <p:sldId id="510" r:id="rId57"/>
    <p:sldId id="286" r:id="rId58"/>
    <p:sldId id="507" r:id="rId59"/>
    <p:sldId id="319" r:id="rId60"/>
    <p:sldId id="287" r:id="rId61"/>
    <p:sldId id="614" r:id="rId62"/>
    <p:sldId id="288" r:id="rId63"/>
    <p:sldId id="511" r:id="rId64"/>
    <p:sldId id="512" r:id="rId65"/>
    <p:sldId id="508" r:id="rId66"/>
    <p:sldId id="320" r:id="rId67"/>
    <p:sldId id="290" r:id="rId68"/>
    <p:sldId id="509" r:id="rId69"/>
    <p:sldId id="291" r:id="rId70"/>
    <p:sldId id="296" r:id="rId71"/>
    <p:sldId id="460" r:id="rId72"/>
    <p:sldId id="461" r:id="rId73"/>
    <p:sldId id="462" r:id="rId74"/>
    <p:sldId id="305" r:id="rId75"/>
    <p:sldId id="297" r:id="rId76"/>
    <p:sldId id="306" r:id="rId77"/>
    <p:sldId id="307" r:id="rId78"/>
    <p:sldId id="308" r:id="rId79"/>
    <p:sldId id="466" r:id="rId80"/>
    <p:sldId id="467" r:id="rId81"/>
    <p:sldId id="468" r:id="rId82"/>
    <p:sldId id="292" r:id="rId83"/>
    <p:sldId id="309" r:id="rId84"/>
    <p:sldId id="310" r:id="rId85"/>
    <p:sldId id="293" r:id="rId86"/>
    <p:sldId id="469" r:id="rId87"/>
    <p:sldId id="521" r:id="rId88"/>
    <p:sldId id="312" r:id="rId89"/>
    <p:sldId id="294" r:id="rId90"/>
    <p:sldId id="470" r:id="rId91"/>
    <p:sldId id="298" r:id="rId92"/>
    <p:sldId id="313" r:id="rId93"/>
    <p:sldId id="315" r:id="rId94"/>
    <p:sldId id="316" r:id="rId95"/>
    <p:sldId id="471" r:id="rId96"/>
    <p:sldId id="314" r:id="rId97"/>
    <p:sldId id="514" r:id="rId98"/>
    <p:sldId id="515" r:id="rId99"/>
    <p:sldId id="516" r:id="rId100"/>
    <p:sldId id="517" r:id="rId101"/>
    <p:sldId id="472" r:id="rId102"/>
    <p:sldId id="520" r:id="rId103"/>
    <p:sldId id="317" r:id="rId104"/>
    <p:sldId id="318" r:id="rId105"/>
    <p:sldId id="300" r:id="rId106"/>
    <p:sldId id="518" r:id="rId107"/>
    <p:sldId id="524" r:id="rId108"/>
    <p:sldId id="525" r:id="rId109"/>
    <p:sldId id="527" r:id="rId110"/>
    <p:sldId id="523" r:id="rId111"/>
    <p:sldId id="519" r:id="rId112"/>
    <p:sldId id="617" r:id="rId113"/>
    <p:sldId id="526" r:id="rId114"/>
    <p:sldId id="522" r:id="rId115"/>
    <p:sldId id="302" r:id="rId116"/>
    <p:sldId id="304" r:id="rId117"/>
    <p:sldId id="620" r:id="rId118"/>
    <p:sldId id="303" r:id="rId119"/>
    <p:sldId id="333" r:id="rId120"/>
    <p:sldId id="334" r:id="rId121"/>
    <p:sldId id="529" r:id="rId122"/>
    <p:sldId id="332" r:id="rId123"/>
    <p:sldId id="325" r:id="rId124"/>
    <p:sldId id="473" r:id="rId125"/>
    <p:sldId id="538" r:id="rId126"/>
    <p:sldId id="540" r:id="rId127"/>
    <p:sldId id="474" r:id="rId128"/>
    <p:sldId id="326" r:id="rId129"/>
    <p:sldId id="327" r:id="rId130"/>
    <p:sldId id="330" r:id="rId131"/>
    <p:sldId id="331" r:id="rId132"/>
    <p:sldId id="539" r:id="rId133"/>
    <p:sldId id="541" r:id="rId134"/>
    <p:sldId id="619" r:id="rId135"/>
    <p:sldId id="618" r:id="rId136"/>
    <p:sldId id="328" r:id="rId137"/>
    <p:sldId id="329" r:id="rId138"/>
    <p:sldId id="335" r:id="rId139"/>
    <p:sldId id="352" r:id="rId140"/>
    <p:sldId id="353" r:id="rId141"/>
    <p:sldId id="354" r:id="rId142"/>
    <p:sldId id="338" r:id="rId143"/>
    <p:sldId id="339" r:id="rId144"/>
    <p:sldId id="361" r:id="rId145"/>
    <p:sldId id="362" r:id="rId146"/>
    <p:sldId id="613" r:id="rId147"/>
    <p:sldId id="612" r:id="rId148"/>
    <p:sldId id="363" r:id="rId149"/>
    <p:sldId id="340" r:id="rId150"/>
    <p:sldId id="341" r:id="rId151"/>
    <p:sldId id="342" r:id="rId152"/>
    <p:sldId id="343" r:id="rId153"/>
    <p:sldId id="344" r:id="rId154"/>
    <p:sldId id="450" r:id="rId155"/>
    <p:sldId id="360" r:id="rId156"/>
    <p:sldId id="446" r:id="rId157"/>
    <p:sldId id="506" r:id="rId158"/>
    <p:sldId id="627" r:id="rId159"/>
    <p:sldId id="530" r:id="rId160"/>
    <p:sldId id="531" r:id="rId161"/>
    <p:sldId id="532" r:id="rId162"/>
    <p:sldId id="533" r:id="rId163"/>
    <p:sldId id="534" r:id="rId164"/>
    <p:sldId id="535" r:id="rId165"/>
    <p:sldId id="536" r:id="rId166"/>
    <p:sldId id="537" r:id="rId167"/>
    <p:sldId id="345" r:id="rId168"/>
    <p:sldId id="346" r:id="rId169"/>
    <p:sldId id="347" r:id="rId170"/>
    <p:sldId id="348" r:id="rId171"/>
    <p:sldId id="349" r:id="rId172"/>
    <p:sldId id="350" r:id="rId173"/>
    <p:sldId id="615" r:id="rId174"/>
    <p:sldId id="371" r:id="rId175"/>
    <p:sldId id="351" r:id="rId176"/>
    <p:sldId id="364" r:id="rId177"/>
    <p:sldId id="365" r:id="rId178"/>
    <p:sldId id="366" r:id="rId179"/>
    <p:sldId id="367" r:id="rId180"/>
    <p:sldId id="368" r:id="rId181"/>
    <p:sldId id="369" r:id="rId182"/>
    <p:sldId id="370" r:id="rId183"/>
    <p:sldId id="373" r:id="rId184"/>
    <p:sldId id="374" r:id="rId185"/>
    <p:sldId id="375" r:id="rId186"/>
    <p:sldId id="376" r:id="rId187"/>
    <p:sldId id="377" r:id="rId188"/>
    <p:sldId id="378" r:id="rId189"/>
    <p:sldId id="379" r:id="rId190"/>
    <p:sldId id="380" r:id="rId191"/>
    <p:sldId id="381" r:id="rId192"/>
    <p:sldId id="382" r:id="rId193"/>
    <p:sldId id="383" r:id="rId194"/>
    <p:sldId id="384" r:id="rId195"/>
    <p:sldId id="385" r:id="rId196"/>
    <p:sldId id="386" r:id="rId197"/>
    <p:sldId id="387" r:id="rId198"/>
    <p:sldId id="388" r:id="rId199"/>
    <p:sldId id="389" r:id="rId200"/>
    <p:sldId id="390" r:id="rId201"/>
    <p:sldId id="391" r:id="rId202"/>
    <p:sldId id="392" r:id="rId203"/>
    <p:sldId id="393" r:id="rId204"/>
    <p:sldId id="394" r:id="rId205"/>
    <p:sldId id="395" r:id="rId206"/>
    <p:sldId id="396" r:id="rId207"/>
    <p:sldId id="410" r:id="rId208"/>
    <p:sldId id="411" r:id="rId209"/>
    <p:sldId id="398" r:id="rId210"/>
    <p:sldId id="399" r:id="rId211"/>
    <p:sldId id="400" r:id="rId212"/>
    <p:sldId id="402" r:id="rId213"/>
    <p:sldId id="409" r:id="rId214"/>
    <p:sldId id="403" r:id="rId215"/>
    <p:sldId id="404" r:id="rId216"/>
    <p:sldId id="405" r:id="rId217"/>
    <p:sldId id="406" r:id="rId218"/>
    <p:sldId id="407" r:id="rId219"/>
    <p:sldId id="412" r:id="rId220"/>
    <p:sldId id="408" r:id="rId221"/>
    <p:sldId id="554" r:id="rId222"/>
    <p:sldId id="555" r:id="rId223"/>
    <p:sldId id="543" r:id="rId224"/>
    <p:sldId id="544" r:id="rId225"/>
    <p:sldId id="556" r:id="rId226"/>
    <p:sldId id="557" r:id="rId227"/>
    <p:sldId id="558" r:id="rId228"/>
    <p:sldId id="559" r:id="rId229"/>
    <p:sldId id="562" r:id="rId230"/>
    <p:sldId id="560" r:id="rId231"/>
    <p:sldId id="561" r:id="rId232"/>
    <p:sldId id="545" r:id="rId233"/>
    <p:sldId id="629" r:id="rId234"/>
    <p:sldId id="628" r:id="rId235"/>
    <p:sldId id="546" r:id="rId236"/>
    <p:sldId id="547" r:id="rId237"/>
    <p:sldId id="548" r:id="rId238"/>
    <p:sldId id="549" r:id="rId239"/>
    <p:sldId id="550" r:id="rId240"/>
    <p:sldId id="551" r:id="rId241"/>
    <p:sldId id="552" r:id="rId242"/>
    <p:sldId id="413" r:id="rId243"/>
    <p:sldId id="433" r:id="rId244"/>
    <p:sldId id="414" r:id="rId245"/>
    <p:sldId id="415" r:id="rId246"/>
    <p:sldId id="416" r:id="rId247"/>
    <p:sldId id="417" r:id="rId248"/>
    <p:sldId id="418" r:id="rId249"/>
    <p:sldId id="419" r:id="rId250"/>
    <p:sldId id="420" r:id="rId251"/>
    <p:sldId id="421" r:id="rId252"/>
    <p:sldId id="422" r:id="rId253"/>
    <p:sldId id="423" r:id="rId254"/>
    <p:sldId id="447" r:id="rId255"/>
    <p:sldId id="448" r:id="rId256"/>
    <p:sldId id="434" r:id="rId257"/>
    <p:sldId id="424" r:id="rId258"/>
    <p:sldId id="431" r:id="rId259"/>
    <p:sldId id="480" r:id="rId260"/>
    <p:sldId id="432" r:id="rId261"/>
    <p:sldId id="479" r:id="rId262"/>
    <p:sldId id="425" r:id="rId263"/>
    <p:sldId id="426" r:id="rId264"/>
    <p:sldId id="435" r:id="rId265"/>
    <p:sldId id="427" r:id="rId266"/>
    <p:sldId id="429" r:id="rId267"/>
    <p:sldId id="430" r:id="rId268"/>
    <p:sldId id="437" r:id="rId269"/>
    <p:sldId id="481" r:id="rId270"/>
    <p:sldId id="444" r:id="rId271"/>
    <p:sldId id="443" r:id="rId272"/>
    <p:sldId id="438" r:id="rId273"/>
    <p:sldId id="439" r:id="rId274"/>
    <p:sldId id="440" r:id="rId275"/>
    <p:sldId id="630" r:id="rId276"/>
    <p:sldId id="441" r:id="rId277"/>
    <p:sldId id="482" r:id="rId278"/>
    <p:sldId id="483" r:id="rId279"/>
    <p:sldId id="476" r:id="rId280"/>
    <p:sldId id="484" r:id="rId281"/>
    <p:sldId id="485" r:id="rId282"/>
    <p:sldId id="621" r:id="rId283"/>
    <p:sldId id="622" r:id="rId284"/>
    <p:sldId id="486" r:id="rId285"/>
    <p:sldId id="487" r:id="rId286"/>
    <p:sldId id="624" r:id="rId287"/>
    <p:sldId id="488" r:id="rId288"/>
    <p:sldId id="625" r:id="rId289"/>
    <p:sldId id="489" r:id="rId290"/>
    <p:sldId id="623" r:id="rId291"/>
    <p:sldId id="490" r:id="rId292"/>
    <p:sldId id="495" r:id="rId293"/>
    <p:sldId id="491" r:id="rId294"/>
    <p:sldId id="493" r:id="rId295"/>
    <p:sldId id="563" r:id="rId296"/>
    <p:sldId id="564" r:id="rId297"/>
    <p:sldId id="565" r:id="rId298"/>
    <p:sldId id="566" r:id="rId299"/>
    <p:sldId id="567" r:id="rId300"/>
    <p:sldId id="568" r:id="rId301"/>
    <p:sldId id="569" r:id="rId302"/>
    <p:sldId id="570" r:id="rId303"/>
    <p:sldId id="571" r:id="rId304"/>
    <p:sldId id="572" r:id="rId305"/>
    <p:sldId id="573" r:id="rId306"/>
    <p:sldId id="574" r:id="rId307"/>
    <p:sldId id="575" r:id="rId308"/>
    <p:sldId id="576" r:id="rId309"/>
    <p:sldId id="577" r:id="rId310"/>
    <p:sldId id="578" r:id="rId311"/>
    <p:sldId id="579" r:id="rId312"/>
    <p:sldId id="580" r:id="rId313"/>
    <p:sldId id="581" r:id="rId314"/>
    <p:sldId id="582" r:id="rId315"/>
    <p:sldId id="494" r:id="rId316"/>
    <p:sldId id="496" r:id="rId317"/>
    <p:sldId id="497" r:id="rId318"/>
    <p:sldId id="498" r:id="rId319"/>
    <p:sldId id="499" r:id="rId320"/>
    <p:sldId id="500" r:id="rId321"/>
    <p:sldId id="584" r:id="rId322"/>
    <p:sldId id="585" r:id="rId323"/>
    <p:sldId id="588" r:id="rId324"/>
    <p:sldId id="587" r:id="rId325"/>
    <p:sldId id="589" r:id="rId326"/>
    <p:sldId id="590" r:id="rId327"/>
    <p:sldId id="593" r:id="rId328"/>
    <p:sldId id="592" r:id="rId329"/>
    <p:sldId id="631" r:id="rId3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92" autoAdjust="0"/>
    <p:restoredTop sz="94624" autoAdjust="0"/>
  </p:normalViewPr>
  <p:slideViewPr>
    <p:cSldViewPr>
      <p:cViewPr varScale="1">
        <p:scale>
          <a:sx n="65" d="100"/>
          <a:sy n="65" d="100"/>
        </p:scale>
        <p:origin x="1128" y="60"/>
      </p:cViewPr>
      <p:guideLst>
        <p:guide orient="horz" pos="2160"/>
        <p:guide pos="2880"/>
      </p:guideLst>
    </p:cSldViewPr>
  </p:slideViewPr>
  <p:outlineViewPr>
    <p:cViewPr>
      <p:scale>
        <a:sx n="33" d="100"/>
        <a:sy n="33" d="100"/>
      </p:scale>
      <p:origin x="84" y="54612"/>
    </p:cViewPr>
  </p:outlineViewPr>
  <p:notesTextViewPr>
    <p:cViewPr>
      <p:scale>
        <a:sx n="100" d="100"/>
        <a:sy n="100" d="100"/>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viewProps" Target="view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tableStyles" Target="tableStyles.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handoutMaster" Target="handoutMasters/handout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commentAuthors" Target="commentAuthor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theme" Target="theme/theme1.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54EE83-F1FB-46D4-8FB6-C19DB2AD524C}" type="datetimeFigureOut">
              <a:rPr lang="en-US" smtClean="0"/>
              <a:t>3/23/2020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D70543-B085-4695-A28E-EF89F9B416D8}" type="slidenum">
              <a:rPr lang="en-US" smtClean="0"/>
              <a:t>‹#›</a:t>
            </a:fld>
            <a:endParaRPr lang="en-US"/>
          </a:p>
        </p:txBody>
      </p:sp>
    </p:spTree>
    <p:extLst>
      <p:ext uri="{BB962C8B-B14F-4D97-AF65-F5344CB8AC3E}">
        <p14:creationId xmlns:p14="http://schemas.microsoft.com/office/powerpoint/2010/main" val="23590755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9-04-10T04:06:50.915"/>
    </inkml:context>
    <inkml:brush xml:id="br0">
      <inkml:brushProperty name="width" value="0.05292" units="cm"/>
      <inkml:brushProperty name="height" value="0.05292" units="cm"/>
      <inkml:brushProperty name="color" value="#FF0000"/>
    </inkml:brush>
  </inkml:definitions>
  <inkml:trace contextRef="#ctx0" brushRef="#br0">1737 9178 0,'645'25'218,"-571"-25"-202,-49 0 0,24 0-1,-24 0 1,0 0 15,0 0 0,0 0 1,-1 0 14,-24 24 236</inkml:trace>
  <inkml:trace contextRef="#ctx0" brushRef="#br0" timeOffset="1327.75">2654 9227 0</inkml:trace>
  <inkml:trace contextRef="#ctx0" brushRef="#br0" timeOffset="4968.15">1588 9699 0,'74'0'140,"25"0"-124,1 0 0,-1 0-16,-25 0 31,1 24-15,49-24-1,-50 25 1,1-25-1,-26 25-15,-24 0 16,25-25 0,-26 0-1,1 0 1,0 0 0,0 25-1,0-25 1,-1 0 31,1 0-47,0 0 31,0 0-15,0 0-1,-1 0 1,1 0 62,0 0-16,0 0-46,0 0 31</inkml:trace>
  <inkml:trace contextRef="#ctx0" brushRef="#br0" timeOffset="11819.41">1960 11807 0,'174'0'140,"123"0"-140,1 0 16,-50 0-16,0 0 31,-50 25-15,100 49-1,-199-24 1,-49-50 0,-25 25-16,24-1 15,-24-24 1,0 0-1,0 0 17</inkml:trace>
  <inkml:trace contextRef="#ctx0" brushRef="#br0" timeOffset="17195.68">5333 9823 0,'149'0'156,"50"0"-156,-26 24 16,1 26-1,-25-25 1,-50 0 0,124 24-1,-124-49 1,-24 0 0,-26 0-1,-24 0-15,0 0 16,49 0-1,-49 0 1,0 0 15,0 0-15,0 0 62,-1 0-78,1 0 16,0 0 15,0 0-15,0 0-1,-25-25 16,24 25-15</inkml:trace>
  <inkml:trace contextRef="#ctx0" brushRef="#br0" timeOffset="20514.27">5557 9203 0,'124'24'140,"49"1"-124,1 0 0,-25 0-1,-50-25 1,50 0 0,-100 0-1,-24 25 1,25-25-16,-25 0 15,-1 0 1,1 0 0,0 0-1,25 0 17,-26 0-1,1 0-16,0 24 1,25-24 0,-26 0-1,26 0 1,-25 0 15,24 0-15,-24 0-1,25 0-15,-1 0 16,1 0 0,74 0-1,-74 0 1,-1 0 15,-49 25 16</inkml:trace>
  <inkml:trace contextRef="#ctx0" brushRef="#br0" timeOffset="57522.16">13544 11857 0,'49'0'156,"100"0"-141,-50 0 1,-24 0 0,-50 24-1,49-24 1,-49 0 0,0 0 202,-1 0-202,1 0 0,0 0-1,25 0 16,-26 0-15,26 0 0,-25 0-1,0 0 1,-1 0-16,1 0 31,0-24 0,0 24-15,0 0 0,-1 0 77,1 0-77,0 0 0,-25-25-16,25 25 15,0 0 1,0 0 15,-1 0-15,1 0-1,0 0 1,0 0 0,0 0-1,-1-25 1,1 25 0,25 0-1,-25 0 1,74 0-1,-74 0 1,-1 0 0,26 0-1,-25 0 1,0 0 31,-25-25-32,24 25 142,1 0-142,0-25 1,0 25 15,0 0-15,-1 0-1,1 0 1,0 0 109,0 0-94,0 0-31,-25-24 16,24 24 437,1 0-422,0 0 16,0 0 141,0 0-32</inkml:trace>
  <inkml:trace contextRef="#ctx0" brushRef="#br0" timeOffset="63923.4">13221 9723 0,'50'0'172,"24"0"-172,-49 0 15,0 0 1,24 0 0,-24 0-1,0 0 110,0 0-94,0 0-15,0 0 47,24 0-48,-24 0 16,25 0-15,-26 0 0,1 0-1,0 0 1,0 0 0,0 0 15,24 0 0,-24 0-15,0 0 15,24 0 16,-24 0-32,0 0 48,0 0-32,0 25 0,-1-25-15,1 0 15,0 0-15,0 0 0,0 0 15,-1 0-16,1 0 95,0 0-95,0 0 142,0 0-142,-1 0 126,1 0-110,0 0 63</inkml:trace>
  <inkml:trace contextRef="#ctx0" brushRef="#br0" timeOffset="66596.72">13593 9203 0,'124'0'219,"0"0"-219,25 0 15,-50 24 1,1 1 0,24-25-1,-50 0 1,25 25 0,-74-25-1,0 0 1,25 0 15,-26 0-15,1 25-1,0-25 1,0 0 0,0 0-1,-1 0 1,1 0 15,0 0-15,0 0 15,0 0-15,-1 0-1,1 0 1,0 0-1,0 0 1,0 0 15,-1 0-15,1 0 15,0 0-15,0 0-1,0 0 1,-1 0 0,1 0-1,0 0 1,0 0 0,0 0 15,-1 0-16,1 0 17,0 0 46,0 0-78,0 0 15,24 0 1,-24 0 0,0 0-1,49 0 1,-24 0 0,-25 0-1,74 0 1,-49 0-1,-1 0 1,1 0 15,-1 0-15,1 0 0,-25 0-1,0 0 16</inkml:trace>
  <inkml:trace contextRef="#ctx0" brushRef="#br0" timeOffset="72722.12">20737 9178 0,'50'0'156,"74"25"-156,-50-1 16,1-24-1,-1 25 1,50 0 0,-99-25-1,24 0 1,-24 0 0,0 0-16,0 0 15,0 0 16,-1 0 16,1 0-15,0 0-1,0 0 31,0 0-62,-1 0 32,1 0-17,0 0 1,0 0-16,0 0 31,-25-25-15,24 25-16,1 0 47,0 0-16,0 0 0,0 0 47</inkml:trace>
  <inkml:trace contextRef="#ctx0" brushRef="#br0" timeOffset="75381.8">20762 10244 0,'149'0'125,"49"0"-109,-49 50-16,-50-25 16,-24 0-1,-26-1 1,26-24 0,-51 0-1,51 0 1,-26 0-1,1 0-15,-25 0 32,0 0 108,-1 0-124,1 0 0,25 0-1,-25 0 1,-1 0-1,1-24-15,0 24 63,0-25-32,0 25 0,0 0-15,-1-25 0,1 25-1,0 0 1,0 0 0,0 0 30,-1-25-46,1 25 32,0 0 15</inkml:trace>
  <inkml:trace contextRef="#ctx0" brushRef="#br0" timeOffset="78864.35">20836 13469 0,'25'0'187,"50"0"-171,-26 0-1,26 0 1,-26 0 0,50 0-1,-49 0 1,0 0-1,-1 0-15,1 0 16,-50 25 0,49-25-1,-24 0 1,25 25 15,-25-25-15,24 0-1,-24 0 1,0 0 0,0 0-1</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9-04-10T04:42:39.958"/>
    </inkml:context>
    <inkml:brush xml:id="br0">
      <inkml:brushProperty name="width" value="0.05292" units="cm"/>
      <inkml:brushProperty name="height" value="0.05292" units="cm"/>
      <inkml:brushProperty name="color" value="#FF0000"/>
    </inkml:brush>
  </inkml:definitions>
  <inkml:trace contextRef="#ctx0" brushRef="#br0">6499 14114 0,'0'49'313,"25"26"-298,-25-1 1,25 1-16,-25-26 16,0 1-1,25 0 1,-25-26 0,0-48 359,24 24-344,-24-25-16,25 25 1,-25-25 0,25 25-16,0 25 297,0 24-297,-25-24 15,0 0 1,24-25-1,-48 25 720,-1-25-720,0 0 32,0 0-31,0 0 109,1 0-109,-1 0-1,0 0 126,25-25-126,0 0 32,0 0 0</inkml:trace>
  <inkml:trace contextRef="#ctx0" brushRef="#br0" timeOffset="3506.85">6772 14238 0,'50'0'157,"-26"0"-142,1 0 1,0 0-1,0 0 1,0 0 0,-1 0 15,1 25-31,0-25 16,0 0-1,0 24 16,-1-24-31,1 0 32,0 25-17,0-25 1,0 0 0,-25 25 15,25 0-31,-1-25 15,-24 25 32,0 0-15,0 24-1,0-24-16,0 0 1,0 0-16,0 24 16,0 1-1,0-25 17,0-1-1,0 1-16,-24 0 1,-1-25 31,0 25 0,0-25-32,0 0 1,0 0 15,-24 0-15,-1 0 0,25 0-1,1 0 1,-1 0 31,0 0-16,25-25-31,-25 25 31,25-50-15,-25 50-1,25-24 17,0-26-17,0 25 32,25 25 125,0-25-156,0 25-1,0 0 48,-1 0-32,1 0-15,0 0-16,25-24 15,-26-1 17,1 25-17,0 0 141,0 0-124,0 0-17</inkml:trace>
  <inkml:trace contextRef="#ctx0" brushRef="#br0" timeOffset="8242.65">7739 14287 0,'-49'0'94,"-1"0"-79,25 0-15,-24 0 16,24 25 0,-49-25-1,49 0 1,0 0 0,0 0-1,25 25 1,-25-25 15,25 25-31,-24 0 16,-1-25 15,0 25-15,0-25-1,25 24 1,0 26 62,0 0-78,0-1 16,25-24-1,-25 25 1,25-1-1,0-24 1,-1-25 31,1 0-16,25 0-15,-25 0 15,-1 0-31,-24-25 47,25 25 15,-25-25-62,25 1 32,0-1-17,0 0 17,-25 0-17,24 0 1,1 1-1,0 24-15,-25-25 16,25 25 0,0 0 15,-25-25-15,24 25-16,-24-25 171,0-24-155,0 24 15,0 0-15,0 75 203,0-26-204,0 51 1,0 24 0,0 25-1,0-25-15,0-24 16,0-1-1,0-24 17,0-26-32,0 1 31,0 0 0,0 0 16,-24-25-31,-1 0-1,25 25-15,0-1 16,-25-24 0,25 25 15,-25-25 0,0 0 16,1 0-31,-1 0-1,-25 0 1,25-25-1,25 1 32,0-1-31,0 0 0,0-25-1,25-24 1,0 24-16,25 1 15,-26 24 1,1-25 0,0 50-1,0 0 235</inkml:trace>
  <inkml:trace contextRef="#ctx0" brushRef="#br0" timeOffset="10810.07">7963 14114 0,'24'-25'94,"26"0"-79,0 25 48,-1 25-48,1 25-15,0-1 16,-26-24 0,1 49-1,0-49 1,0 50-1,-25-50 1,0-1 0,0 1-1,0 0 1,0 25 0,0-26-1,0 26 1,-25 49-1,0-49 1,25 24 15,0-49 1,-25-25-17,1 0 16,-1 0-15,0 0 31,0 0-31,0-25-1,-24 25 1,-1-49-1,50 24 1,-25 0 0,25 0-1,-25-24 17,1-1-17,24 25 1,0 0 62,0 1-62,24 24-16,-24-25 15,25 0 16,0 25-15,-25-25 15,25 0 32,0 25-48,-1 0 17,1 0-17,0 0 1,0 0 0,0 0 15,0 0-16,-1 0 1,1 0 0,25 0-16,-25 0 31,-1 25-15</inkml:trace>
  <inkml:trace contextRef="#ctx0" brushRef="#br0" timeOffset="12835.77">8831 14188 0,'-75'0'0,"26"0"16,-1 0 0,25 0 15,-24 0-15,49 25-1,0 0 110,0 0-109,25 49-1,-25-49 1,49 25 0,-24-1-1,25 26 1,-50-51 0,0 1-1,0 0 48,0 0-48,-50-25-15,50 25 16,-25-25 0,0 24-1,1-24 1,-1 0 15,25 25-31,-25-25 47,0 0-31,0 0-1,1 0 16,-1 0-15,0 0 31</inkml:trace>
  <inkml:trace contextRef="#ctx0" brushRef="#br0" timeOffset="14874.82">9128 14213 0,'-24'0'0,"-26"0"15,25 0 32,0 0 16,25 50-63,0-26 172,0 1-157,0 0-15,0 0 16,0 0 15,0 0-15,0-1-1,0 26 1,0-25 0,0 0-1,0-1 1,0 1 0,0 0-1,-24 0 1,24 0-1,0-1 1,-25-24 0,25 25 46,-25 0-46,0-25-1,25 25 1,-25-25 0,1 0 46,-26 0-46,25 0-1,0 0 1,25-25 15,-24 25-15,24-25 0</inkml:trace>
  <inkml:trace contextRef="#ctx0" brushRef="#br0" timeOffset="17201.55">9277 14511 0,'50'-25'16,"24"0"0,26-24-1,-1-26 1,-74 50-1,-1 25 1,-24-25 0,25-24-1,-25-1 1,25 1-16,-25 24 16,25-25-1,-25 25 16,0 1 1,-25 24-17,25-25 17,-25 25-17,-24-25 1,24 25-1,0 0 1,-25 0 0,26 0-1,-1 0 17,0 0-1,-25 25-16,50 0 17,-49 24-17,49-24 1,-25-25 0,25 50-1,0-26 1,0 1-1,0 0 1,0 0 0,0 24-1,25-24 1,0 50 0,-1 24-1,1-74 1,-25 0-1,25-25 17,0 24 30,0 1-31,-1-25 1,1 0-17,0 0 1,0 0 0,0 25-1,-1-25 1,1 0-1,0 0 1,0 25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A1CBB-5DBB-4B6C-995B-51385B9C760E}" type="datetimeFigureOut">
              <a:rPr lang="en-US" smtClean="0"/>
              <a:pPr/>
              <a:t>3/23/2020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B0BC20-9DCB-4C8E-84BD-4D43127D72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Coal fired power station, biomass vs </a:t>
            </a:r>
            <a:r>
              <a:rPr lang="en-US" dirty="0" err="1"/>
              <a:t>petcoke</a:t>
            </a:r>
            <a:r>
              <a:rPr lang="en-US" dirty="0"/>
              <a:t> - 4000  MW </a:t>
            </a:r>
            <a:r>
              <a:rPr lang="en-US" dirty="0" err="1"/>
              <a:t>i</a:t>
            </a:r>
            <a:r>
              <a:rPr lang="en-US" dirty="0"/>
              <a:t>,.e 7% of </a:t>
            </a:r>
            <a:r>
              <a:rPr lang="en-US" dirty="0" err="1"/>
              <a:t>uk</a:t>
            </a:r>
            <a:r>
              <a:rPr lang="en-US" dirty="0"/>
              <a:t> </a:t>
            </a:r>
            <a:r>
              <a:rPr lang="en-US" dirty="0" err="1"/>
              <a:t>energys</a:t>
            </a:r>
            <a:r>
              <a:rPr lang="en-US" dirty="0"/>
              <a:t> supply - 7.5 mill tones</a:t>
            </a:r>
          </a:p>
        </p:txBody>
      </p:sp>
      <p:sp>
        <p:nvSpPr>
          <p:cNvPr id="4" name="Slide Number Placeholder 3"/>
          <p:cNvSpPr>
            <a:spLocks noGrp="1"/>
          </p:cNvSpPr>
          <p:nvPr>
            <p:ph type="sldNum" sz="quarter" idx="10"/>
          </p:nvPr>
        </p:nvSpPr>
        <p:spPr/>
        <p:txBody>
          <a:bodyPr/>
          <a:lstStyle/>
          <a:p>
            <a:fld id="{7BB0BC20-9DCB-4C8E-84BD-4D43127D7270}" type="slidenum">
              <a:rPr lang="en-US" smtClean="0"/>
              <a:pPr/>
              <a:t>20</a:t>
            </a:fld>
            <a:endParaRPr lang="en-US"/>
          </a:p>
        </p:txBody>
      </p:sp>
    </p:spTree>
    <p:extLst>
      <p:ext uri="{BB962C8B-B14F-4D97-AF65-F5344CB8AC3E}">
        <p14:creationId xmlns:p14="http://schemas.microsoft.com/office/powerpoint/2010/main" val="1910529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1" hangingPunct="1"/>
            <a:fld id="{084F3EE8-6A4F-4365-B558-EAFC5B7C1C1A}" type="slidenum">
              <a:rPr lang="en-US" smtClean="0"/>
              <a:pPr eaLnBrk="1" hangingPunct="1"/>
              <a:t>96</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photovoltaic effect</a:t>
            </a:r>
            <a:r>
              <a:rPr lang="en-US" sz="1200" b="0" i="0" kern="1200" dirty="0">
                <a:solidFill>
                  <a:schemeClr val="tx1"/>
                </a:solidFill>
                <a:effectLst/>
                <a:latin typeface="+mn-lt"/>
                <a:ea typeface="+mn-ea"/>
                <a:cs typeface="+mn-cs"/>
              </a:rPr>
              <a:t> is the creation of voltage/electric current in a material upon exposure to light and is a physical and chemical phenomenon. </a:t>
            </a:r>
            <a:r>
              <a:rPr lang="en-US" sz="1200" b="0" i="0" kern="1200" dirty="0" err="1">
                <a:solidFill>
                  <a:schemeClr val="tx1"/>
                </a:solidFill>
                <a:effectLst/>
                <a:latin typeface="+mn-lt"/>
                <a:ea typeface="+mn-ea"/>
                <a:cs typeface="+mn-cs"/>
              </a:rPr>
              <a:t>The</a:t>
            </a:r>
            <a:r>
              <a:rPr lang="en-US" sz="1200" b="1" i="0" kern="1200" dirty="0" err="1">
                <a:solidFill>
                  <a:schemeClr val="tx1"/>
                </a:solidFill>
                <a:effectLst/>
                <a:latin typeface="+mn-lt"/>
                <a:ea typeface="+mn-ea"/>
                <a:cs typeface="+mn-cs"/>
              </a:rPr>
              <a:t>photovoltaic</a:t>
            </a:r>
            <a:r>
              <a:rPr lang="en-US" sz="1200" b="1" i="0" kern="1200" dirty="0">
                <a:solidFill>
                  <a:schemeClr val="tx1"/>
                </a:solidFill>
                <a:effectLst/>
                <a:latin typeface="+mn-lt"/>
                <a:ea typeface="+mn-ea"/>
                <a:cs typeface="+mn-cs"/>
              </a:rPr>
              <a:t> effect</a:t>
            </a:r>
            <a:r>
              <a:rPr lang="en-US" sz="1200" b="0" i="0" kern="1200" dirty="0">
                <a:solidFill>
                  <a:schemeClr val="tx1"/>
                </a:solidFill>
                <a:effectLst/>
                <a:latin typeface="+mn-lt"/>
                <a:ea typeface="+mn-ea"/>
                <a:cs typeface="+mn-cs"/>
              </a:rPr>
              <a:t> is closely related to the </a:t>
            </a:r>
            <a:r>
              <a:rPr lang="en-US" sz="1200" b="1" i="0" kern="1200" dirty="0">
                <a:solidFill>
                  <a:schemeClr val="tx1"/>
                </a:solidFill>
                <a:effectLst/>
                <a:latin typeface="+mn-lt"/>
                <a:ea typeface="+mn-ea"/>
                <a:cs typeface="+mn-cs"/>
              </a:rPr>
              <a:t>photoelectric effect</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B0BC20-9DCB-4C8E-84BD-4D43127D7270}" type="slidenum">
              <a:rPr lang="en-US" smtClean="0"/>
              <a:pPr/>
              <a:t>111</a:t>
            </a:fld>
            <a:endParaRPr lang="en-US"/>
          </a:p>
        </p:txBody>
      </p:sp>
    </p:spTree>
    <p:extLst>
      <p:ext uri="{BB962C8B-B14F-4D97-AF65-F5344CB8AC3E}">
        <p14:creationId xmlns:p14="http://schemas.microsoft.com/office/powerpoint/2010/main" val="344181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Fumarole: opening near volcano (hot Sulphur gases emerge)</a:t>
            </a:r>
          </a:p>
        </p:txBody>
      </p:sp>
      <p:sp>
        <p:nvSpPr>
          <p:cNvPr id="4" name="Slide Number Placeholder 3"/>
          <p:cNvSpPr>
            <a:spLocks noGrp="1"/>
          </p:cNvSpPr>
          <p:nvPr>
            <p:ph type="sldNum" sz="quarter" idx="10"/>
          </p:nvPr>
        </p:nvSpPr>
        <p:spPr/>
        <p:txBody>
          <a:bodyPr/>
          <a:lstStyle/>
          <a:p>
            <a:fld id="{7BB0BC20-9DCB-4C8E-84BD-4D43127D7270}" type="slidenum">
              <a:rPr lang="en-US" smtClean="0"/>
              <a:pPr/>
              <a:t>127</a:t>
            </a:fld>
            <a:endParaRPr lang="en-US"/>
          </a:p>
        </p:txBody>
      </p:sp>
    </p:spTree>
    <p:extLst>
      <p:ext uri="{BB962C8B-B14F-4D97-AF65-F5344CB8AC3E}">
        <p14:creationId xmlns:p14="http://schemas.microsoft.com/office/powerpoint/2010/main" val="1707835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tidal… </a:t>
            </a:r>
          </a:p>
        </p:txBody>
      </p:sp>
      <p:sp>
        <p:nvSpPr>
          <p:cNvPr id="4" name="Slide Number Placeholder 3"/>
          <p:cNvSpPr>
            <a:spLocks noGrp="1"/>
          </p:cNvSpPr>
          <p:nvPr>
            <p:ph type="sldNum" sz="quarter" idx="10"/>
          </p:nvPr>
        </p:nvSpPr>
        <p:spPr/>
        <p:txBody>
          <a:bodyPr/>
          <a:lstStyle/>
          <a:p>
            <a:fld id="{7BB0BC20-9DCB-4C8E-84BD-4D43127D7270}" type="slidenum">
              <a:rPr lang="en-US" smtClean="0"/>
              <a:pPr/>
              <a:t>135</a:t>
            </a:fld>
            <a:endParaRPr lang="en-US"/>
          </a:p>
        </p:txBody>
      </p:sp>
    </p:spTree>
    <p:extLst>
      <p:ext uri="{BB962C8B-B14F-4D97-AF65-F5344CB8AC3E}">
        <p14:creationId xmlns:p14="http://schemas.microsoft.com/office/powerpoint/2010/main" val="138223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C05A693-50BE-4102-B516-9A68F745DC8B}" type="slidenum">
              <a:rPr lang="en-US" smtClean="0">
                <a:latin typeface="Arial" pitchFamily="34" charset="0"/>
                <a:cs typeface="Arial" pitchFamily="34" charset="0"/>
              </a:rPr>
              <a:pPr/>
              <a:t>139</a:t>
            </a:fld>
            <a:endParaRPr lang="en-US">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dirty="0">
                <a:latin typeface="Arial" pitchFamily="34" charset="0"/>
                <a:cs typeface="Arial" pitchFamily="34" charset="0"/>
              </a:rPr>
              <a:t> Despite relatively strong growth in energy use in developing regions, per capita consumption remains much lower than in the rest of the world. </a:t>
            </a:r>
          </a:p>
          <a:p>
            <a:pPr eaLnBrk="1" hangingPunct="1">
              <a:buFontTx/>
              <a:buChar char="•"/>
            </a:pPr>
            <a:r>
              <a:rPr lang="en-US" dirty="0">
                <a:latin typeface="Arial" pitchFamily="34" charset="0"/>
                <a:cs typeface="Arial" pitchFamily="34" charset="0"/>
              </a:rPr>
              <a:t> By 2030, per capita primary energy consumption averages a mere 1.2 toe in developing regions, compared with 5.4 toe in the OECD and 4.7 toe in the transition economies. </a:t>
            </a:r>
          </a:p>
          <a:p>
            <a:pPr eaLnBrk="1" hangingPunct="1">
              <a:buFontTx/>
              <a:buChar char="•"/>
            </a:pPr>
            <a:r>
              <a:rPr lang="en-US" dirty="0">
                <a:latin typeface="Arial" pitchFamily="34" charset="0"/>
                <a:cs typeface="Arial" pitchFamily="34" charset="0"/>
              </a:rPr>
              <a:t> With some exceptions, energy use remains concentrated in the northern hemisphere </a:t>
            </a:r>
          </a:p>
          <a:p>
            <a:pPr eaLnBrk="1" hangingPunct="1">
              <a:buFontTx/>
              <a:buChar char="•"/>
            </a:pPr>
            <a:endParaRPr lang="en-US" dirty="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2A55503-0EF3-4F3B-AC16-6BD3CAFEC89D}" type="slidenum">
              <a:rPr lang="en-US" smtClean="0"/>
              <a:pPr>
                <a:defRPr/>
              </a:pPr>
              <a:t>140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Policy to meet off-grid energy </a:t>
            </a:r>
            <a:r>
              <a:rPr lang="en-US" dirty="0" err="1"/>
              <a:t>ss</a:t>
            </a:r>
            <a:r>
              <a:rPr lang="en-US" dirty="0"/>
              <a:t> to rural </a:t>
            </a:r>
            <a:r>
              <a:rPr lang="en-US" dirty="0" err="1"/>
              <a:t>ares</a:t>
            </a:r>
            <a:r>
              <a:rPr lang="en-US" dirty="0"/>
              <a:t>. i.e. </a:t>
            </a:r>
            <a:r>
              <a:rPr lang="en-US" dirty="0" err="1"/>
              <a:t>renewables</a:t>
            </a:r>
            <a:endParaRPr lang="en-US" dirty="0"/>
          </a:p>
          <a:p>
            <a:r>
              <a:rPr lang="en-US" dirty="0"/>
              <a:t>Industry</a:t>
            </a:r>
            <a:r>
              <a:rPr lang="en-US" baseline="0" dirty="0"/>
              <a:t> derived economy will be deprived. </a:t>
            </a:r>
            <a:endParaRPr lang="en-US" dirty="0"/>
          </a:p>
        </p:txBody>
      </p:sp>
      <p:sp>
        <p:nvSpPr>
          <p:cNvPr id="4" name="Slide Number Placeholder 3"/>
          <p:cNvSpPr>
            <a:spLocks noGrp="1"/>
          </p:cNvSpPr>
          <p:nvPr>
            <p:ph type="sldNum" sz="quarter" idx="10"/>
          </p:nvPr>
        </p:nvSpPr>
        <p:spPr/>
        <p:txBody>
          <a:bodyPr/>
          <a:lstStyle/>
          <a:p>
            <a:fld id="{7BB0BC20-9DCB-4C8E-84BD-4D43127D7270}" type="slidenum">
              <a:rPr lang="en-US" smtClean="0"/>
              <a:pPr/>
              <a:t>142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22</a:t>
            </a:r>
          </a:p>
        </p:txBody>
      </p:sp>
      <p:sp>
        <p:nvSpPr>
          <p:cNvPr id="4" name="Slide Number Placeholder 3"/>
          <p:cNvSpPr>
            <a:spLocks noGrp="1"/>
          </p:cNvSpPr>
          <p:nvPr>
            <p:ph type="sldNum" sz="quarter" idx="5"/>
          </p:nvPr>
        </p:nvSpPr>
        <p:spPr/>
        <p:txBody>
          <a:bodyPr/>
          <a:lstStyle/>
          <a:p>
            <a:fld id="{7BB0BC20-9DCB-4C8E-84BD-4D43127D7270}" type="slidenum">
              <a:rPr lang="en-US" smtClean="0"/>
              <a:pPr/>
              <a:t>156</a:t>
            </a:fld>
            <a:endParaRPr lang="en-US"/>
          </a:p>
        </p:txBody>
      </p:sp>
    </p:spTree>
    <p:extLst>
      <p:ext uri="{BB962C8B-B14F-4D97-AF65-F5344CB8AC3E}">
        <p14:creationId xmlns:p14="http://schemas.microsoft.com/office/powerpoint/2010/main" val="189902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 American society for</a:t>
            </a:r>
            <a:r>
              <a:rPr lang="en-US" baseline="0" dirty="0"/>
              <a:t> testing materials </a:t>
            </a:r>
            <a:endParaRPr lang="en-US" dirty="0"/>
          </a:p>
        </p:txBody>
      </p:sp>
      <p:sp>
        <p:nvSpPr>
          <p:cNvPr id="4" name="Slide Number Placeholder 3"/>
          <p:cNvSpPr>
            <a:spLocks noGrp="1"/>
          </p:cNvSpPr>
          <p:nvPr>
            <p:ph type="sldNum" sz="quarter" idx="10"/>
          </p:nvPr>
        </p:nvSpPr>
        <p:spPr/>
        <p:txBody>
          <a:bodyPr/>
          <a:lstStyle/>
          <a:p>
            <a:fld id="{7BB0BC20-9DCB-4C8E-84BD-4D43127D7270}" type="slidenum">
              <a:rPr lang="en-US" smtClean="0"/>
              <a:pPr/>
              <a:t>282</a:t>
            </a:fld>
            <a:endParaRPr lang="en-US"/>
          </a:p>
        </p:txBody>
      </p:sp>
    </p:spTree>
    <p:extLst>
      <p:ext uri="{BB962C8B-B14F-4D97-AF65-F5344CB8AC3E}">
        <p14:creationId xmlns:p14="http://schemas.microsoft.com/office/powerpoint/2010/main" val="180626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Industrialization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 not only used more energy but used energy in different forms, typically, switching</a:t>
            </a:r>
          </a:p>
        </p:txBody>
      </p:sp>
      <p:sp>
        <p:nvSpPr>
          <p:cNvPr id="4" name="Slide Number Placeholder 3"/>
          <p:cNvSpPr>
            <a:spLocks noGrp="1"/>
          </p:cNvSpPr>
          <p:nvPr>
            <p:ph type="sldNum" sz="quarter" idx="10"/>
          </p:nvPr>
        </p:nvSpPr>
        <p:spPr/>
        <p:txBody>
          <a:bodyPr/>
          <a:lstStyle/>
          <a:p>
            <a:fld id="{7BB0BC20-9DCB-4C8E-84BD-4D43127D7270}"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LPG:</a:t>
            </a:r>
            <a:r>
              <a:rPr lang="en-US" baseline="0" dirty="0"/>
              <a:t> butane or propane flammable mix of hydrocarbon gases used as fuel in heating appliances, cooking equip. and vehicles. </a:t>
            </a:r>
            <a:endParaRPr lang="en-US" dirty="0"/>
          </a:p>
        </p:txBody>
      </p:sp>
      <p:sp>
        <p:nvSpPr>
          <p:cNvPr id="4" name="Slide Number Placeholder 3"/>
          <p:cNvSpPr>
            <a:spLocks noGrp="1"/>
          </p:cNvSpPr>
          <p:nvPr>
            <p:ph type="sldNum" sz="quarter" idx="10"/>
          </p:nvPr>
        </p:nvSpPr>
        <p:spPr/>
        <p:txBody>
          <a:bodyPr/>
          <a:lstStyle/>
          <a:p>
            <a:fld id="{7BB0BC20-9DCB-4C8E-84BD-4D43127D7270}"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B0BC20-9DCB-4C8E-84BD-4D43127D7270}" type="slidenum">
              <a:rPr lang="en-US" smtClean="0"/>
              <a:pPr/>
              <a:t>34</a:t>
            </a:fld>
            <a:endParaRPr lang="en-US"/>
          </a:p>
        </p:txBody>
      </p:sp>
    </p:spTree>
    <p:extLst>
      <p:ext uri="{BB962C8B-B14F-4D97-AF65-F5344CB8AC3E}">
        <p14:creationId xmlns:p14="http://schemas.microsoft.com/office/powerpoint/2010/main" val="85288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B0BC20-9DCB-4C8E-84BD-4D43127D7270}" type="slidenum">
              <a:rPr lang="en-US" smtClean="0"/>
              <a:pPr/>
              <a:t>35</a:t>
            </a:fld>
            <a:endParaRPr lang="en-US"/>
          </a:p>
        </p:txBody>
      </p:sp>
    </p:spTree>
    <p:extLst>
      <p:ext uri="{BB962C8B-B14F-4D97-AF65-F5344CB8AC3E}">
        <p14:creationId xmlns:p14="http://schemas.microsoft.com/office/powerpoint/2010/main" val="161886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Dichlorodifluoromethane is a colorless gas usually sold under the brand name Freon-12, and a chlorofluorocarbon </a:t>
            </a:r>
            <a:r>
              <a:rPr lang="en-US" dirty="0" err="1"/>
              <a:t>halomethane</a:t>
            </a:r>
            <a:r>
              <a:rPr lang="en-US" dirty="0"/>
              <a:t> used as a refrigerant and aerosol spray propellant.</a:t>
            </a:r>
          </a:p>
        </p:txBody>
      </p:sp>
      <p:sp>
        <p:nvSpPr>
          <p:cNvPr id="4" name="Slide Number Placeholder 3"/>
          <p:cNvSpPr>
            <a:spLocks noGrp="1"/>
          </p:cNvSpPr>
          <p:nvPr>
            <p:ph type="sldNum" sz="quarter" idx="10"/>
          </p:nvPr>
        </p:nvSpPr>
        <p:spPr/>
        <p:txBody>
          <a:bodyPr/>
          <a:lstStyle/>
          <a:p>
            <a:fld id="{7BB0BC20-9DCB-4C8E-84BD-4D43127D7270}" type="slidenum">
              <a:rPr lang="en-US" smtClean="0"/>
              <a:pPr/>
              <a:t>39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industrialized countries produced from food crops like corn, While in developing world it is produced from sugarcane (molasses)</a:t>
            </a:r>
            <a:endParaRPr lang="en-US" dirty="0"/>
          </a:p>
        </p:txBody>
      </p:sp>
      <p:sp>
        <p:nvSpPr>
          <p:cNvPr id="4" name="Slide Number Placeholder 3"/>
          <p:cNvSpPr>
            <a:spLocks noGrp="1"/>
          </p:cNvSpPr>
          <p:nvPr>
            <p:ph type="sldNum" sz="quarter" idx="10"/>
          </p:nvPr>
        </p:nvSpPr>
        <p:spPr/>
        <p:txBody>
          <a:bodyPr/>
          <a:lstStyle/>
          <a:p>
            <a:fld id="{7BB0BC20-9DCB-4C8E-84BD-4D43127D7270}" type="slidenum">
              <a:rPr lang="en-US" smtClean="0"/>
              <a:pPr/>
              <a:t>60</a:t>
            </a:fld>
            <a:endParaRPr lang="en-US"/>
          </a:p>
        </p:txBody>
      </p:sp>
    </p:spTree>
    <p:extLst>
      <p:ext uri="{BB962C8B-B14F-4D97-AF65-F5344CB8AC3E}">
        <p14:creationId xmlns:p14="http://schemas.microsoft.com/office/powerpoint/2010/main" val="310218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Ester –hydrocarbon radical derived from an alkane by removal of a hydrogen atom.</a:t>
            </a:r>
          </a:p>
          <a:p>
            <a:r>
              <a:rPr lang="en-US" sz="1200" b="0" i="0" kern="1200" dirty="0">
                <a:solidFill>
                  <a:schemeClr val="tx1"/>
                </a:solidFill>
                <a:effectLst/>
                <a:latin typeface="+mn-lt"/>
                <a:ea typeface="+mn-ea"/>
                <a:cs typeface="+mn-cs"/>
              </a:rPr>
              <a:t>an organic compound made by replacing the hydrogen of an acid by an alkyl or other organic group. Many naturally occurring fats and essential oils are esters of fatty acids.</a:t>
            </a:r>
          </a:p>
        </p:txBody>
      </p:sp>
      <p:sp>
        <p:nvSpPr>
          <p:cNvPr id="4" name="Slide Number Placeholder 3"/>
          <p:cNvSpPr>
            <a:spLocks noGrp="1"/>
          </p:cNvSpPr>
          <p:nvPr>
            <p:ph type="sldNum" sz="quarter" idx="10"/>
          </p:nvPr>
        </p:nvSpPr>
        <p:spPr/>
        <p:txBody>
          <a:bodyPr/>
          <a:lstStyle/>
          <a:p>
            <a:fld id="{7BB0BC20-9DCB-4C8E-84BD-4D43127D7270}" type="slidenum">
              <a:rPr lang="en-US" smtClean="0"/>
              <a:pPr/>
              <a:t>62</a:t>
            </a:fld>
            <a:endParaRPr lang="en-US"/>
          </a:p>
        </p:txBody>
      </p:sp>
    </p:spTree>
    <p:extLst>
      <p:ext uri="{BB962C8B-B14F-4D97-AF65-F5344CB8AC3E}">
        <p14:creationId xmlns:p14="http://schemas.microsoft.com/office/powerpoint/2010/main" val="1992990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1" hangingPunct="1"/>
            <a:fld id="{AFBB6CD2-E860-4828-81AD-1238A406F360}" type="slidenum">
              <a:rPr lang="en-US" smtClean="0"/>
              <a:pPr eaLnBrk="1" hangingPunct="1"/>
              <a:t>94</a:t>
            </a:fld>
            <a:endParaRPr 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340F1A3-7EE5-4493-A8A8-953B76BE619F}" type="datetime1">
              <a:rPr lang="en-US" smtClean="0"/>
              <a:pPr/>
              <a:t>3/23/2020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BBC69C9-3922-465A-85EE-C7BCB189963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29B597C-9286-4C21-8316-475568F4CF7E}" type="datetime1">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6F1195-B8D9-4F44-9E38-FB0BD7129944}" type="datetime1">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fld id="{5369C3CF-C418-4C16-9C94-450EE524706C}" type="datetime1">
              <a:rPr lang="en-US" smtClean="0"/>
              <a:pPr>
                <a:defRPr/>
              </a:pPr>
              <a:t>3/23/2020</a:t>
            </a:fld>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06928DBC-F23F-4EA6-B982-2270661F97CD}"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fld id="{23846E17-B500-446C-9C39-3B80F58FC1AF}" type="datetime1">
              <a:rPr lang="en-US" smtClean="0"/>
              <a:pPr>
                <a:defRPr/>
              </a:pPr>
              <a:t>3/23/2020</a:t>
            </a:fld>
            <a:endParaRPr lang="en-GB"/>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BDDEA2F5-F5F3-448E-8175-65DD2CA0107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896AD72-A91A-4DC9-983C-A78B8FBD5A25}" type="datetime1">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4A58029-3739-434E-8BAF-C6F994CA8EE6}" type="datetime1">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C69C9-3922-465A-85EE-C7BCB189963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40C2E0-FC99-4E19-88B0-B20D662317FC}" type="datetime1">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ADC9E05-3D8D-4DE8-817E-ED9BF09FD849}" type="datetime1">
              <a:rPr lang="en-US" smtClean="0"/>
              <a:pPr/>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F3C5358-371A-4E48-8342-8B5CB8C412FC}" type="datetime1">
              <a:rPr lang="en-US" smtClean="0"/>
              <a:pPr/>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4CCF7-E7BD-45EE-AD55-FD68E3ECA485}" type="datetime1">
              <a:rPr lang="en-US" smtClean="0"/>
              <a:pPr/>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0239A76-588F-46FB-87BD-0CD208B9C605}" type="datetime1">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C69C9-3922-465A-85EE-C7BCB18996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417AB6C-3A12-4E99-9E4B-2EBC8D5DC416}" type="datetime1">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BBC69C9-3922-465A-85EE-C7BCB189963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D616B-6DD9-415B-A81C-745247DD794C}" type="datetime1">
              <a:rPr lang="en-US" smtClean="0"/>
              <a:pPr/>
              <a:t>3/23/2020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BBC69C9-3922-465A-85EE-C7BCB189963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6.em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1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hyperlink" Target="Briquette%20-%20Wikipedia,%20the%20free%20encyclopedia.webm" TargetMode="Externa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2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hyperlink" Target="https://en.wikipedia.org/wiki/Cetan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en.wikipedia.org/wiki/IUPAC"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en.wikipedia.org/wiki/European_Union" TargetMode="External"/><Relationship Id="rId2" Type="http://schemas.openxmlformats.org/officeDocument/2006/relationships/hyperlink" Target="https://en.wikipedia.org/wiki/Diesel_fuel" TargetMode="External"/><Relationship Id="rId1" Type="http://schemas.openxmlformats.org/officeDocument/2006/relationships/slideLayout" Target="../slideLayouts/slideLayout2.xml"/><Relationship Id="rId4" Type="http://schemas.openxmlformats.org/officeDocument/2006/relationships/hyperlink" Target="EN%20Standard.docx" TargetMode="Externa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8" Type="http://schemas.openxmlformats.org/officeDocument/2006/relationships/hyperlink" Target="https://en.wikipedia.org/wiki/Jet_fuel" TargetMode="External"/><Relationship Id="rId3" Type="http://schemas.openxmlformats.org/officeDocument/2006/relationships/hyperlink" Target="https://en.wikipedia.org/wiki/Flash_point#cite_note-eto-6" TargetMode="External"/><Relationship Id="rId7" Type="http://schemas.openxmlformats.org/officeDocument/2006/relationships/hyperlink" Target="https://en.wikipedia.org/wiki/Diesel_fuel" TargetMode="External"/><Relationship Id="rId12" Type="http://schemas.openxmlformats.org/officeDocument/2006/relationships/hyperlink" Target="https://en.wikipedia.org/wiki/Biodiesel" TargetMode="External"/><Relationship Id="rId2" Type="http://schemas.openxmlformats.org/officeDocument/2006/relationships/hyperlink" Target="https://en.wikipedia.org/wiki/Ethanol" TargetMode="External"/><Relationship Id="rId1" Type="http://schemas.openxmlformats.org/officeDocument/2006/relationships/slideLayout" Target="../slideLayouts/slideLayout2.xml"/><Relationship Id="rId6" Type="http://schemas.openxmlformats.org/officeDocument/2006/relationships/hyperlink" Target="https://en.wikipedia.org/wiki/Flash_point#cite_note-gasai-8" TargetMode="External"/><Relationship Id="rId11" Type="http://schemas.openxmlformats.org/officeDocument/2006/relationships/hyperlink" Target="https://en.wikipedia.org/wiki/Flash_point#cite_note-9" TargetMode="External"/><Relationship Id="rId5" Type="http://schemas.openxmlformats.org/officeDocument/2006/relationships/hyperlink" Target="https://en.wikipedia.org/wiki/Flash_point#cite_note-gasfp-7" TargetMode="External"/><Relationship Id="rId10" Type="http://schemas.openxmlformats.org/officeDocument/2006/relationships/hyperlink" Target="https://en.wikipedia.org/wiki/Vegetable_oil" TargetMode="External"/><Relationship Id="rId4" Type="http://schemas.openxmlformats.org/officeDocument/2006/relationships/hyperlink" Target="https://en.wikipedia.org/wiki/Gasoline" TargetMode="External"/><Relationship Id="rId9" Type="http://schemas.openxmlformats.org/officeDocument/2006/relationships/hyperlink" Target="https://en.wikipedia.org/wiki/Kerosene"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11)%20flash%20point%20temperature%20of%20biofuels%20-%20YouTube.MP4" TargetMode="External"/><Relationship Id="rId2" Type="http://schemas.openxmlformats.org/officeDocument/2006/relationships/image" Target="../media/image134.jpg"/><Relationship Id="rId1" Type="http://schemas.openxmlformats.org/officeDocument/2006/relationships/slideLayout" Target="../slideLayouts/slideLayout2.xml"/><Relationship Id="rId4" Type="http://schemas.openxmlformats.org/officeDocument/2006/relationships/hyperlink" Target="Biodiesel%20Cloud%20Point%20-%20YouTube.MP4" TargetMode="Externa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8" Type="http://schemas.openxmlformats.org/officeDocument/2006/relationships/hyperlink" Target="https://en.wikipedia.org/wiki/Rapeseed" TargetMode="External"/><Relationship Id="rId3" Type="http://schemas.openxmlformats.org/officeDocument/2006/relationships/hyperlink" Target="https://en.wikipedia.org/wiki/Litre" TargetMode="External"/><Relationship Id="rId7" Type="http://schemas.openxmlformats.org/officeDocument/2006/relationships/hyperlink" Target="https://en.wikipedia.org/wiki/Sunflower" TargetMode="External"/><Relationship Id="rId2" Type="http://schemas.openxmlformats.org/officeDocument/2006/relationships/hyperlink" Target="https://en.wikipedia.org/wiki/Hectare" TargetMode="External"/><Relationship Id="rId1" Type="http://schemas.openxmlformats.org/officeDocument/2006/relationships/slideLayout" Target="../slideLayouts/slideLayout2.xml"/><Relationship Id="rId6" Type="http://schemas.openxmlformats.org/officeDocument/2006/relationships/hyperlink" Target="https://en.wikipedia.org/wiki/Cetane_number" TargetMode="External"/><Relationship Id="rId11" Type="http://schemas.openxmlformats.org/officeDocument/2006/relationships/hyperlink" Target="https://en.wikipedia.org/wiki/Algae" TargetMode="External"/><Relationship Id="rId5" Type="http://schemas.openxmlformats.org/officeDocument/2006/relationships/hyperlink" Target="https://en.wikipedia.org/wiki/Iodine_number" TargetMode="External"/><Relationship Id="rId10" Type="http://schemas.openxmlformats.org/officeDocument/2006/relationships/hyperlink" Target="https://en.wikipedia.org/wiki/Oil_palm" TargetMode="External"/><Relationship Id="rId4" Type="http://schemas.openxmlformats.org/officeDocument/2006/relationships/hyperlink" Target="https://en.wikipedia.org/wiki/Energy_content_of_biofuel#cite_note-7" TargetMode="External"/><Relationship Id="rId9" Type="http://schemas.openxmlformats.org/officeDocument/2006/relationships/hyperlink" Target="https://en.wikipedia.org/wiki/Castor_oil_plant" TargetMode="Externa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DG%20hyperlink.docx"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hyperlink" Target="https://www.theguardian.com/environment/2011/feb/03/carbon" TargetMode="External"/><Relationship Id="rId2" Type="http://schemas.openxmlformats.org/officeDocument/2006/relationships/hyperlink" Target="https://www.theguardian.com/environment/2011/feb/04/man-made-greenhouse-gases" TargetMode="Externa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LG%20Dualcool.mp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8.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7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gif"/><Relationship Id="rId2" Type="http://schemas.openxmlformats.org/officeDocument/2006/relationships/image" Target="../media/image32.gif"/><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gif"/><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energy.gov/eere/wind/inside-wind-turbine-0" TargetMode="External"/><Relationship Id="rId2" Type="http://schemas.openxmlformats.org/officeDocument/2006/relationships/hyperlink" Target="http://energy.gov/eere/wind/how-does-wind-turbine-work"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2CBEC6-E306-4773-BF47-CC1DA9D76FD7}"/>
              </a:ext>
            </a:extLst>
          </p:cNvPr>
          <p:cNvSpPr>
            <a:spLocks noGrp="1"/>
          </p:cNvSpPr>
          <p:nvPr>
            <p:ph type="sldNum" sz="quarter" idx="12"/>
          </p:nvPr>
        </p:nvSpPr>
        <p:spPr/>
        <p:txBody>
          <a:bodyPr/>
          <a:lstStyle/>
          <a:p>
            <a:fld id="{BBBC69C9-3922-465A-85EE-C7BCB1899636}" type="slidenum">
              <a:rPr lang="en-US" smtClean="0"/>
              <a:pPr/>
              <a:t>1</a:t>
            </a:fld>
            <a:endParaRPr lang="en-US"/>
          </a:p>
        </p:txBody>
      </p:sp>
      <p:pic>
        <p:nvPicPr>
          <p:cNvPr id="6" name="Picture 5">
            <a:extLst>
              <a:ext uri="{FF2B5EF4-FFF2-40B4-BE49-F238E27FC236}">
                <a16:creationId xmlns:a16="http://schemas.microsoft.com/office/drawing/2014/main" id="{7C2B42A3-7142-40B7-ADEC-24C766FEA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7772399" cy="6858000"/>
          </a:xfrm>
          <a:prstGeom prst="rect">
            <a:avLst/>
          </a:prstGeom>
        </p:spPr>
      </p:pic>
    </p:spTree>
    <p:extLst>
      <p:ext uri="{BB962C8B-B14F-4D97-AF65-F5344CB8AC3E}">
        <p14:creationId xmlns:p14="http://schemas.microsoft.com/office/powerpoint/2010/main" val="78546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Electrical energy: is the movement of electrons. </a:t>
            </a:r>
          </a:p>
          <a:p>
            <a:r>
              <a:rPr lang="en-US" dirty="0"/>
              <a:t>Radiant energy is electromagnetic energy that travels in transverse waves. </a:t>
            </a:r>
            <a:r>
              <a:rPr lang="en-US" dirty="0" err="1"/>
              <a:t>Eg</a:t>
            </a:r>
            <a:r>
              <a:rPr lang="en-US" dirty="0"/>
              <a:t>. Solar energy </a:t>
            </a:r>
          </a:p>
          <a:p>
            <a:r>
              <a:rPr lang="en-US" dirty="0"/>
              <a:t>Heat/thermal energy: the internal energy in a substance. </a:t>
            </a:r>
          </a:p>
          <a:p>
            <a:pPr lvl="1"/>
            <a:r>
              <a:rPr lang="en-US" dirty="0"/>
              <a:t>vibration and movement of atoms and molecules within a substance. </a:t>
            </a:r>
            <a:r>
              <a:rPr lang="en-US" dirty="0" err="1"/>
              <a:t>Eg</a:t>
            </a:r>
            <a:r>
              <a:rPr lang="en-US" dirty="0"/>
              <a:t>. Geothermal energy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a:t>
            </a:fld>
            <a:endParaRPr lang="en-US"/>
          </a:p>
        </p:txBody>
      </p:sp>
    </p:spTree>
    <p:extLst>
      <p:ext uri="{BB962C8B-B14F-4D97-AF65-F5344CB8AC3E}">
        <p14:creationId xmlns:p14="http://schemas.microsoft.com/office/powerpoint/2010/main" val="6557918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While the technical potential of wind energy to fulfill energy services is substantial</a:t>
            </a:r>
          </a:p>
          <a:p>
            <a:r>
              <a:rPr lang="en-US" dirty="0"/>
              <a:t>the economic potential of wind energy remains dependent on </a:t>
            </a:r>
          </a:p>
          <a:p>
            <a:pPr lvl="1"/>
            <a:r>
              <a:rPr lang="en-US" dirty="0">
                <a:solidFill>
                  <a:srgbClr val="FF0000"/>
                </a:solidFill>
              </a:rPr>
              <a:t>the cost of wind turbine systems and </a:t>
            </a:r>
          </a:p>
          <a:p>
            <a:pPr lvl="1"/>
            <a:r>
              <a:rPr lang="en-US" dirty="0">
                <a:solidFill>
                  <a:srgbClr val="FF0000"/>
                </a:solidFill>
              </a:rPr>
              <a:t>the economics of alternative options.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100</a:t>
            </a:fld>
            <a:endParaRPr lang="en-US"/>
          </a:p>
        </p:txBody>
      </p:sp>
      <p:sp>
        <p:nvSpPr>
          <p:cNvPr id="5" name="Partial Circle 4">
            <a:extLst>
              <a:ext uri="{FF2B5EF4-FFF2-40B4-BE49-F238E27FC236}">
                <a16:creationId xmlns:a16="http://schemas.microsoft.com/office/drawing/2014/main" id="{A7A9319B-9F1A-42EA-8AD2-CE3BA967227D}"/>
              </a:ext>
            </a:extLst>
          </p:cNvPr>
          <p:cNvSpPr/>
          <p:nvPr/>
        </p:nvSpPr>
        <p:spPr>
          <a:xfrm>
            <a:off x="6934200" y="762000"/>
            <a:ext cx="838200" cy="9906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1864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0408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chemeClr val="tx2"/>
                </a:solidFill>
                <a:effectLst/>
                <a:uLnTx/>
                <a:uFillTx/>
                <a:latin typeface="+mj-lt"/>
                <a:ea typeface="+mj-ea"/>
                <a:cs typeface="+mj-cs"/>
              </a:rPr>
              <a:t>Ethiopian</a:t>
            </a:r>
            <a:r>
              <a:rPr kumimoji="0" lang="en-US" sz="5000" b="0" i="0" u="none" strike="noStrike" kern="1200" cap="none" spc="0" normalizeH="0" noProof="0" dirty="0">
                <a:ln>
                  <a:noFill/>
                </a:ln>
                <a:solidFill>
                  <a:schemeClr val="tx2"/>
                </a:solidFill>
                <a:effectLst/>
                <a:uLnTx/>
                <a:uFillTx/>
                <a:latin typeface="+mj-lt"/>
                <a:ea typeface="+mj-ea"/>
                <a:cs typeface="+mj-cs"/>
              </a:rPr>
              <a:t> potential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 name="Content Placeholder 2"/>
          <p:cNvSpPr txBox="1">
            <a:spLocks/>
          </p:cNvSpPr>
          <p:nvPr/>
        </p:nvSpPr>
        <p:spPr>
          <a:xfrm>
            <a:off x="457200" y="1935480"/>
            <a:ext cx="8229600" cy="4389120"/>
          </a:xfrm>
          <a:prstGeom prst="rect">
            <a:avLst/>
          </a:prstGeom>
        </p:spPr>
        <p:txBody>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a:ln>
                  <a:noFill/>
                </a:ln>
                <a:solidFill>
                  <a:schemeClr val="tx1"/>
                </a:solidFill>
                <a:effectLst/>
                <a:uLnTx/>
                <a:uFillTx/>
                <a:latin typeface="+mn-lt"/>
                <a:ea typeface="+mn-ea"/>
                <a:cs typeface="+mn-cs"/>
              </a:rPr>
              <a:t>Ashegoda</a:t>
            </a:r>
            <a:r>
              <a:rPr kumimoji="0" lang="en-US" sz="2600" b="0" i="0" u="none" strike="noStrike" kern="1200" cap="none" spc="0" normalizeH="0" baseline="0" noProof="0" dirty="0">
                <a:ln>
                  <a:noFill/>
                </a:ln>
                <a:solidFill>
                  <a:schemeClr val="tx1"/>
                </a:solidFill>
                <a:effectLst/>
                <a:uLnTx/>
                <a:uFillTx/>
                <a:latin typeface="+mn-lt"/>
                <a:ea typeface="+mn-ea"/>
                <a:cs typeface="+mn-cs"/>
              </a:rPr>
              <a:t> -  120 MW</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err="1"/>
              <a:t>Adama</a:t>
            </a:r>
            <a:r>
              <a:rPr lang="en-US" sz="2600" dirty="0"/>
              <a:t> 1 - 51 MW</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a:ln>
                  <a:noFill/>
                </a:ln>
                <a:solidFill>
                  <a:schemeClr val="tx1"/>
                </a:solidFill>
                <a:effectLst/>
                <a:uLnTx/>
                <a:uFillTx/>
                <a:latin typeface="+mn-lt"/>
                <a:ea typeface="+mn-ea"/>
                <a:cs typeface="+mn-cs"/>
              </a:rPr>
              <a:t>Adama</a:t>
            </a:r>
            <a:r>
              <a:rPr kumimoji="0" lang="en-US" sz="2600" b="0" i="0" u="none" strike="noStrike" kern="1200" cap="none" spc="0" normalizeH="0" baseline="0" noProof="0" dirty="0">
                <a:ln>
                  <a:noFill/>
                </a:ln>
                <a:solidFill>
                  <a:schemeClr val="tx1"/>
                </a:solidFill>
                <a:effectLst/>
                <a:uLnTx/>
                <a:uFillTx/>
                <a:latin typeface="+mn-lt"/>
                <a:ea typeface="+mn-ea"/>
                <a:cs typeface="+mn-cs"/>
              </a:rPr>
              <a:t> 2 – 153 MW</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a:t>Total        =  ? </a:t>
            </a:r>
          </a:p>
          <a:p>
            <a:pPr marL="274320" marR="0" lvl="0" indent="-274320" algn="l" defTabSz="914400" rtl="0" eaLnBrk="1" fontAlgn="auto" latinLnBrk="0" hangingPunct="1">
              <a:lnSpc>
                <a:spcPct val="100000"/>
              </a:lnSpc>
              <a:spcBef>
                <a:spcPct val="20000"/>
              </a:spcBef>
              <a:spcAft>
                <a:spcPts val="0"/>
              </a:spcAft>
              <a:buClr>
                <a:schemeClr val="accent3"/>
              </a:buClr>
              <a:buSzPct val="95000"/>
              <a:tabLst/>
              <a:defRPr/>
            </a:pPr>
            <a:endParaRPr lang="en-US" sz="2600" dirty="0"/>
          </a:p>
          <a:p>
            <a:pPr marL="274320" lvl="0" indent="-274320">
              <a:spcBef>
                <a:spcPct val="20000"/>
              </a:spcBef>
              <a:buClr>
                <a:schemeClr val="accent3"/>
              </a:buClr>
              <a:buSzPct val="95000"/>
              <a:defRPr/>
            </a:pPr>
            <a:r>
              <a:rPr lang="en-US" sz="2400" dirty="0"/>
              <a:t>Overall potential Ethiopia has good wind resources with velocities ranging from 7 to 9 m/s</a:t>
            </a:r>
            <a:r>
              <a:rPr lang="en-US" sz="2400" baseline="30000" dirty="0"/>
              <a:t>.</a:t>
            </a:r>
          </a:p>
          <a:p>
            <a:pPr marL="285750" lvl="0" indent="-285750">
              <a:spcBef>
                <a:spcPct val="20000"/>
              </a:spcBef>
              <a:buClr>
                <a:schemeClr val="accent3"/>
              </a:buClr>
              <a:buSzPct val="95000"/>
              <a:buFont typeface="Arial" panose="020B0604020202020204" pitchFamily="34" charset="0"/>
              <a:buChar char="•"/>
              <a:defRPr/>
            </a:pPr>
            <a:r>
              <a:rPr lang="en-US" sz="2400" dirty="0"/>
              <a:t>estimated to be 10,000 MW</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fld id="{BBBC69C9-3922-465A-85EE-C7BCB1899636}" type="slidenum">
              <a:rPr lang="en-US" smtClean="0"/>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BC69C9-3922-465A-85EE-C7BCB1899636}" type="slidenum">
              <a:rPr lang="en-US" smtClean="0"/>
              <a:pPr/>
              <a:t>102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077200" cy="5488700"/>
          </a:xfrm>
          <a:prstGeom prst="rect">
            <a:avLst/>
          </a:prstGeom>
        </p:spPr>
      </p:pic>
      <p:sp>
        <p:nvSpPr>
          <p:cNvPr id="5" name="Title 1"/>
          <p:cNvSpPr txBox="1">
            <a:spLocks/>
          </p:cNvSpPr>
          <p:nvPr/>
        </p:nvSpPr>
        <p:spPr>
          <a:xfrm>
            <a:off x="457200" y="419100"/>
            <a:ext cx="8229600" cy="11430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sz="3600" dirty="0"/>
              <a:t>Overall wind power potential </a:t>
            </a:r>
          </a:p>
        </p:txBody>
      </p:sp>
    </p:spTree>
    <p:extLst>
      <p:ext uri="{BB962C8B-B14F-4D97-AF65-F5344CB8AC3E}">
        <p14:creationId xmlns:p14="http://schemas.microsoft.com/office/powerpoint/2010/main" val="1121944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Advantage of wind</a:t>
            </a:r>
          </a:p>
        </p:txBody>
      </p:sp>
      <p:sp>
        <p:nvSpPr>
          <p:cNvPr id="3" name="Content Placeholder 2"/>
          <p:cNvSpPr>
            <a:spLocks noGrp="1"/>
          </p:cNvSpPr>
          <p:nvPr>
            <p:ph idx="1"/>
          </p:nvPr>
        </p:nvSpPr>
        <p:spPr/>
        <p:txBody>
          <a:bodyPr/>
          <a:lstStyle/>
          <a:p>
            <a:pPr>
              <a:defRPr/>
            </a:pPr>
            <a:r>
              <a:rPr lang="en-US" b="1" dirty="0"/>
              <a:t>It's a clean fuel source</a:t>
            </a:r>
          </a:p>
          <a:p>
            <a:pPr>
              <a:defRPr/>
            </a:pPr>
            <a:r>
              <a:rPr lang="en-US" b="1" dirty="0"/>
              <a:t>Wind energy is a domestic source of energy</a:t>
            </a:r>
          </a:p>
          <a:p>
            <a:pPr>
              <a:defRPr/>
            </a:pPr>
            <a:r>
              <a:rPr lang="en-US" b="1" dirty="0"/>
              <a:t>It's sustainable</a:t>
            </a:r>
            <a:r>
              <a:rPr lang="en-US" dirty="0"/>
              <a:t>. </a:t>
            </a:r>
          </a:p>
          <a:p>
            <a:pPr>
              <a:defRPr/>
            </a:pPr>
            <a:r>
              <a:rPr lang="en-US" b="1" dirty="0"/>
              <a:t>Wind power is cost effective.</a:t>
            </a:r>
            <a:r>
              <a:rPr lang="en-US" dirty="0"/>
              <a:t> </a:t>
            </a:r>
          </a:p>
          <a:p>
            <a:pPr>
              <a:defRPr/>
            </a:pPr>
            <a:r>
              <a:rPr lang="en-US" b="1" dirty="0"/>
              <a:t>Wind turbines can be built on existing farms or ranches. </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103</a:t>
            </a:fld>
            <a:endParaRPr lang="en-US"/>
          </a:p>
        </p:txBody>
      </p:sp>
      <p:sp>
        <p:nvSpPr>
          <p:cNvPr id="6" name="Partial Circle 5">
            <a:extLst>
              <a:ext uri="{FF2B5EF4-FFF2-40B4-BE49-F238E27FC236}">
                <a16:creationId xmlns:a16="http://schemas.microsoft.com/office/drawing/2014/main" id="{F90F1B72-8CAA-4CF9-91C6-E3F78FACA9FA}"/>
              </a:ext>
            </a:extLst>
          </p:cNvPr>
          <p:cNvSpPr/>
          <p:nvPr/>
        </p:nvSpPr>
        <p:spPr>
          <a:xfrm>
            <a:off x="6324600" y="1219200"/>
            <a:ext cx="1219200" cy="9144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84187"/>
          </a:xfrm>
        </p:spPr>
        <p:txBody>
          <a:bodyPr>
            <a:normAutofit fontScale="90000"/>
          </a:bodyPr>
          <a:lstStyle/>
          <a:p>
            <a:pPr>
              <a:defRPr/>
            </a:pPr>
            <a:r>
              <a:rPr lang="en-US" dirty="0"/>
              <a:t>Disadvantage</a:t>
            </a:r>
          </a:p>
        </p:txBody>
      </p:sp>
      <p:sp>
        <p:nvSpPr>
          <p:cNvPr id="3" name="Content Placeholder 2"/>
          <p:cNvSpPr>
            <a:spLocks noGrp="1"/>
          </p:cNvSpPr>
          <p:nvPr>
            <p:ph idx="1"/>
          </p:nvPr>
        </p:nvSpPr>
        <p:spPr>
          <a:xfrm>
            <a:off x="457200" y="1143000"/>
            <a:ext cx="8229600" cy="4987925"/>
          </a:xfrm>
        </p:spPr>
        <p:txBody>
          <a:bodyPr/>
          <a:lstStyle/>
          <a:p>
            <a:pPr>
              <a:defRPr/>
            </a:pPr>
            <a:r>
              <a:rPr lang="en-US" sz="2400" b="1" dirty="0"/>
              <a:t>Wind power must still compete with conventional generation sources on a cost basis.</a:t>
            </a:r>
            <a:r>
              <a:rPr lang="en-US" sz="2400" dirty="0"/>
              <a:t> </a:t>
            </a:r>
          </a:p>
          <a:p>
            <a:pPr>
              <a:defRPr/>
            </a:pPr>
            <a:r>
              <a:rPr lang="en-US" sz="2400" dirty="0"/>
              <a:t>The strength of the wind is not constant and it varies from zero to storm force. </a:t>
            </a:r>
          </a:p>
          <a:p>
            <a:pPr>
              <a:defRPr/>
            </a:pPr>
            <a:r>
              <a:rPr lang="en-US" sz="2400" b="1" dirty="0"/>
              <a:t>Good wind sites are often located in remote locations, far from cities where the electricity is needed.</a:t>
            </a:r>
            <a:r>
              <a:rPr lang="en-US" sz="2400" dirty="0"/>
              <a:t> </a:t>
            </a:r>
          </a:p>
          <a:p>
            <a:pPr>
              <a:defRPr/>
            </a:pPr>
            <a:r>
              <a:rPr lang="en-US" sz="2400" b="1" dirty="0"/>
              <a:t>The turbine blades may damage local wildlife.</a:t>
            </a:r>
            <a:r>
              <a:rPr lang="en-US" sz="2400" dirty="0"/>
              <a:t> </a:t>
            </a:r>
          </a:p>
          <a:p>
            <a:pPr>
              <a:defRPr/>
            </a:pPr>
            <a:r>
              <a:rPr lang="en-US" sz="2400" b="1" dirty="0"/>
              <a:t>Turbines may cause noise and aesthetic pollution.</a:t>
            </a:r>
            <a:r>
              <a:rPr lang="en-US" sz="2400" dirty="0"/>
              <a:t> </a:t>
            </a:r>
          </a:p>
          <a:p>
            <a:pPr>
              <a:defRPr/>
            </a:pPr>
            <a:r>
              <a:rPr lang="en-US" sz="2400" b="1" dirty="0"/>
              <a:t>Wind resource development may not be the most profitable use of the land. </a:t>
            </a:r>
            <a:endParaRPr lang="en-US" sz="2400" dirty="0"/>
          </a:p>
          <a:p>
            <a:pPr>
              <a:defRPr/>
            </a:pPr>
            <a:endParaRPr lang="en-US" sz="2400"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104</a:t>
            </a:fld>
            <a:endParaRPr lang="en-US"/>
          </a:p>
        </p:txBody>
      </p:sp>
      <p:sp>
        <p:nvSpPr>
          <p:cNvPr id="5" name="Partial Circle 4">
            <a:extLst>
              <a:ext uri="{FF2B5EF4-FFF2-40B4-BE49-F238E27FC236}">
                <a16:creationId xmlns:a16="http://schemas.microsoft.com/office/drawing/2014/main" id="{9739F14C-85C2-4EC9-AAF9-1590114B202A}"/>
              </a:ext>
            </a:extLst>
          </p:cNvPr>
          <p:cNvSpPr/>
          <p:nvPr/>
        </p:nvSpPr>
        <p:spPr>
          <a:xfrm>
            <a:off x="6324600" y="1219200"/>
            <a:ext cx="1219200" cy="9144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Solar power </a:t>
            </a:r>
          </a:p>
        </p:txBody>
      </p:sp>
      <p:sp>
        <p:nvSpPr>
          <p:cNvPr id="3" name="Content Placeholder 2"/>
          <p:cNvSpPr>
            <a:spLocks noGrp="1"/>
          </p:cNvSpPr>
          <p:nvPr>
            <p:ph idx="1"/>
          </p:nvPr>
        </p:nvSpPr>
        <p:spPr/>
        <p:txBody>
          <a:bodyPr>
            <a:normAutofit/>
          </a:bodyPr>
          <a:lstStyle/>
          <a:p>
            <a:endParaRPr lang="en-US" dirty="0"/>
          </a:p>
          <a:p>
            <a:r>
              <a:rPr lang="en-US" dirty="0"/>
              <a:t>Solar power is the </a:t>
            </a:r>
            <a:r>
              <a:rPr lang="en-US" u="sng" dirty="0"/>
              <a:t>conversion of </a:t>
            </a:r>
            <a:r>
              <a:rPr lang="en-US" dirty="0"/>
              <a:t>energy from sunlight  into electricity, either directly using </a:t>
            </a:r>
            <a:r>
              <a:rPr lang="en-US" dirty="0">
                <a:solidFill>
                  <a:srgbClr val="FF0000"/>
                </a:solidFill>
              </a:rPr>
              <a:t>photovoltaics</a:t>
            </a:r>
            <a:r>
              <a:rPr lang="en-US" dirty="0"/>
              <a:t>,  or indirectly using </a:t>
            </a:r>
            <a:r>
              <a:rPr lang="en-US" dirty="0">
                <a:solidFill>
                  <a:srgbClr val="FF0000"/>
                </a:solidFill>
              </a:rPr>
              <a:t>concentrated solar power</a:t>
            </a:r>
            <a:r>
              <a:rPr lang="en-US" dirty="0"/>
              <a:t>.</a:t>
            </a:r>
          </a:p>
          <a:p>
            <a:pPr lvl="1"/>
            <a:r>
              <a:rPr lang="en-US" dirty="0"/>
              <a:t>the use of </a:t>
            </a:r>
            <a:r>
              <a:rPr lang="en-US" dirty="0">
                <a:solidFill>
                  <a:srgbClr val="FF0000"/>
                </a:solidFill>
              </a:rPr>
              <a:t>solar radiation </a:t>
            </a:r>
            <a:r>
              <a:rPr lang="en-US" dirty="0"/>
              <a:t>for practical ends.</a:t>
            </a:r>
            <a:endParaRPr lang="en-US" b="1" dirty="0"/>
          </a:p>
          <a:p>
            <a:endParaRPr lang="en-US" dirty="0"/>
          </a:p>
          <a:p>
            <a:r>
              <a:rPr lang="en-US" b="1" dirty="0"/>
              <a:t>Solar energy: </a:t>
            </a:r>
            <a:r>
              <a:rPr lang="en-US" dirty="0"/>
              <a:t>radiant </a:t>
            </a:r>
            <a:r>
              <a:rPr lang="en-US" u="sng" dirty="0"/>
              <a:t>light</a:t>
            </a:r>
            <a:r>
              <a:rPr lang="en-US" dirty="0"/>
              <a:t> is harnessed using a range of ever-evolving technologies such as </a:t>
            </a:r>
            <a:r>
              <a:rPr lang="en-US" u="sng" dirty="0"/>
              <a:t>solar heating</a:t>
            </a:r>
            <a:r>
              <a:rPr lang="en-US" dirty="0"/>
              <a:t>, </a:t>
            </a:r>
            <a:r>
              <a:rPr lang="en-US" u="sng" dirty="0"/>
              <a:t>photovoltaics</a:t>
            </a:r>
            <a:r>
              <a:rPr lang="en-US" dirty="0"/>
              <a:t>, </a:t>
            </a:r>
            <a:r>
              <a:rPr lang="en-US" u="sng" dirty="0"/>
              <a:t>concentrated solar power</a:t>
            </a:r>
            <a:r>
              <a:rPr lang="en-US" dirty="0"/>
              <a:t>.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List of solar applications includes </a:t>
            </a:r>
            <a:r>
              <a:rPr lang="en-US" u="sng" dirty="0">
                <a:solidFill>
                  <a:srgbClr val="FF0000"/>
                </a:solidFill>
              </a:rPr>
              <a:t>space heating </a:t>
            </a:r>
            <a:r>
              <a:rPr lang="en-US" dirty="0"/>
              <a:t>and </a:t>
            </a:r>
            <a:r>
              <a:rPr lang="en-US" u="sng" dirty="0">
                <a:solidFill>
                  <a:srgbClr val="FF0000"/>
                </a:solidFill>
              </a:rPr>
              <a:t>cooling</a:t>
            </a:r>
            <a:r>
              <a:rPr lang="en-US" dirty="0"/>
              <a:t> through </a:t>
            </a:r>
            <a:r>
              <a:rPr lang="en-US" dirty="0">
                <a:solidFill>
                  <a:srgbClr val="FF0000"/>
                </a:solidFill>
              </a:rPr>
              <a:t>solar architecture, daylighting, solar hot water, solar cooking</a:t>
            </a:r>
            <a:r>
              <a:rPr lang="en-US" dirty="0"/>
              <a:t>, and high temperature process heat for industrial purposes. </a:t>
            </a:r>
          </a:p>
          <a:p>
            <a:pPr marL="0" indent="0">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106</a:t>
            </a:fld>
            <a:endParaRPr lang="en-US"/>
          </a:p>
        </p:txBody>
      </p:sp>
      <p:sp>
        <p:nvSpPr>
          <p:cNvPr id="5" name="Partial Circle 4">
            <a:extLst>
              <a:ext uri="{FF2B5EF4-FFF2-40B4-BE49-F238E27FC236}">
                <a16:creationId xmlns:a16="http://schemas.microsoft.com/office/drawing/2014/main" id="{1423EDC8-BA27-4C97-9E1B-8C37DB20C263}"/>
              </a:ext>
            </a:extLst>
          </p:cNvPr>
          <p:cNvSpPr/>
          <p:nvPr/>
        </p:nvSpPr>
        <p:spPr>
          <a:xfrm>
            <a:off x="6781800" y="1219200"/>
            <a:ext cx="1143000" cy="9144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72402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http://www.technologystudent.com/images5/sol1.gif"/>
          <p:cNvPicPr>
            <a:picLocks noGrp="1"/>
          </p:cNvPicPr>
          <p:nvPr>
            <p:ph idx="1"/>
          </p:nvPr>
        </p:nvPicPr>
        <p:blipFill>
          <a:blip r:embed="rId2"/>
          <a:srcRect/>
          <a:stretch>
            <a:fillRect/>
          </a:stretch>
        </p:blipFill>
        <p:spPr bwMode="auto">
          <a:xfrm>
            <a:off x="4038600" y="1273572"/>
            <a:ext cx="5105400" cy="4234656"/>
          </a:xfrm>
          <a:prstGeom prst="rect">
            <a:avLst/>
          </a:prstGeom>
          <a:noFill/>
          <a:ln w="9525">
            <a:noFill/>
            <a:miter lim="800000"/>
            <a:headEnd/>
            <a:tailEnd/>
          </a:ln>
        </p:spPr>
      </p:pic>
      <p:sp>
        <p:nvSpPr>
          <p:cNvPr id="5" name="Content Placeholder 2"/>
          <p:cNvSpPr txBox="1">
            <a:spLocks/>
          </p:cNvSpPr>
          <p:nvPr/>
        </p:nvSpPr>
        <p:spPr>
          <a:xfrm>
            <a:off x="457200" y="457200"/>
            <a:ext cx="8229600" cy="5867400"/>
          </a:xfrm>
          <a:prstGeom prst="rect">
            <a:avLst/>
          </a:prstGeom>
        </p:spPr>
        <p:txBody>
          <a:bodyPr vert="horz">
            <a:normAutofit/>
          </a:bodyPr>
          <a:lstStyle/>
          <a:p>
            <a:pPr marL="274320" indent="-274320">
              <a:spcBef>
                <a:spcPct val="20000"/>
              </a:spcBef>
              <a:buClr>
                <a:schemeClr val="accent3"/>
              </a:buClr>
              <a:buSzPct val="95000"/>
              <a:buFont typeface="Wingdings 2"/>
              <a:buChar char=""/>
            </a:pPr>
            <a:endParaRPr lang="en-US" sz="2800" dirty="0"/>
          </a:p>
          <a:p>
            <a:pPr marL="274320" indent="-274320">
              <a:spcBef>
                <a:spcPct val="20000"/>
              </a:spcBef>
              <a:buClr>
                <a:schemeClr val="accent3"/>
              </a:buClr>
              <a:buSzPct val="95000"/>
              <a:buFont typeface="Wingdings 2"/>
              <a:buChar char=""/>
            </a:pPr>
            <a:r>
              <a:rPr lang="en-US" sz="2800" dirty="0"/>
              <a:t>A simple example of the </a:t>
            </a:r>
          </a:p>
          <a:p>
            <a:pPr marL="274320" indent="-274320">
              <a:spcBef>
                <a:spcPct val="20000"/>
              </a:spcBef>
              <a:buClr>
                <a:schemeClr val="accent3"/>
              </a:buClr>
              <a:buSzPct val="95000"/>
            </a:pPr>
            <a:r>
              <a:rPr lang="en-US" sz="2800" dirty="0"/>
              <a:t>power of the sun can be </a:t>
            </a:r>
          </a:p>
          <a:p>
            <a:pPr marL="274320" indent="-274320">
              <a:spcBef>
                <a:spcPct val="20000"/>
              </a:spcBef>
              <a:buClr>
                <a:schemeClr val="accent3"/>
              </a:buClr>
              <a:buSzPct val="95000"/>
            </a:pPr>
            <a:r>
              <a:rPr lang="en-US" sz="2800" dirty="0"/>
              <a:t>seen by using a </a:t>
            </a:r>
            <a:r>
              <a:rPr lang="en-US" sz="2800" dirty="0">
                <a:solidFill>
                  <a:srgbClr val="FF0000"/>
                </a:solidFill>
              </a:rPr>
              <a:t>magnifying</a:t>
            </a:r>
          </a:p>
          <a:p>
            <a:pPr marL="274320" indent="-274320">
              <a:spcBef>
                <a:spcPct val="20000"/>
              </a:spcBef>
              <a:buClr>
                <a:schemeClr val="accent3"/>
              </a:buClr>
              <a:buSzPct val="95000"/>
            </a:pPr>
            <a:r>
              <a:rPr lang="en-US" sz="2800" dirty="0">
                <a:solidFill>
                  <a:srgbClr val="FF0000"/>
                </a:solidFill>
              </a:rPr>
              <a:t>glass to </a:t>
            </a:r>
            <a:r>
              <a:rPr lang="en-US" sz="2800" dirty="0"/>
              <a:t>focus the suns rays </a:t>
            </a:r>
          </a:p>
          <a:p>
            <a:pPr marL="274320" indent="-274320">
              <a:spcBef>
                <a:spcPct val="20000"/>
              </a:spcBef>
              <a:buClr>
                <a:schemeClr val="accent3"/>
              </a:buClr>
              <a:buSzPct val="95000"/>
            </a:pPr>
            <a:r>
              <a:rPr lang="en-US" sz="2800" dirty="0"/>
              <a:t>on a piece of paper. </a:t>
            </a:r>
          </a:p>
          <a:p>
            <a:pPr marL="274320" indent="-274320">
              <a:spcBef>
                <a:spcPct val="20000"/>
              </a:spcBef>
              <a:buClr>
                <a:schemeClr val="accent3"/>
              </a:buClr>
              <a:buSzPct val="95000"/>
            </a:pPr>
            <a:r>
              <a:rPr lang="en-US" sz="2800" dirty="0"/>
              <a:t>Before long the paper ignites</a:t>
            </a:r>
          </a:p>
          <a:p>
            <a:pPr marL="274320" indent="-274320">
              <a:spcBef>
                <a:spcPct val="20000"/>
              </a:spcBef>
              <a:buClr>
                <a:schemeClr val="accent3"/>
              </a:buClr>
              <a:buSzPct val="95000"/>
            </a:pPr>
            <a:r>
              <a:rPr lang="en-US" sz="2800" dirty="0"/>
              <a:t>Into flames.</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107</a:t>
            </a:fld>
            <a:endParaRPr lang="en-US"/>
          </a:p>
        </p:txBody>
      </p:sp>
    </p:spTree>
    <p:extLst>
      <p:ext uri="{BB962C8B-B14F-4D97-AF65-F5344CB8AC3E}">
        <p14:creationId xmlns:p14="http://schemas.microsoft.com/office/powerpoint/2010/main" val="41315690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108</a:t>
            </a:fld>
            <a:endParaRPr lang="en-US"/>
          </a:p>
        </p:txBody>
      </p:sp>
      <p:pic>
        <p:nvPicPr>
          <p:cNvPr id="5" name="Picture 3"/>
          <p:cNvPicPr>
            <a:picLocks noGrp="1" noChangeAspect="1" noChangeArrowheads="1"/>
          </p:cNvPicPr>
          <p:nvPr>
            <p:ph idx="1"/>
          </p:nvPr>
        </p:nvPicPr>
        <p:blipFill>
          <a:blip r:embed="rId2"/>
          <a:srcRect/>
          <a:stretch>
            <a:fillRect/>
          </a:stretch>
        </p:blipFill>
        <p:spPr bwMode="auto">
          <a:xfrm>
            <a:off x="0" y="1524000"/>
            <a:ext cx="9144000" cy="5334000"/>
          </a:xfrm>
          <a:prstGeom prst="rect">
            <a:avLst/>
          </a:prstGeom>
          <a:noFill/>
          <a:ln w="9525">
            <a:noFill/>
            <a:miter lim="800000"/>
            <a:headEnd/>
            <a:tailEnd/>
          </a:ln>
          <a:effectLst/>
        </p:spPr>
      </p:pic>
      <p:sp>
        <p:nvSpPr>
          <p:cNvPr id="6" name="Rectangle 5"/>
          <p:cNvSpPr/>
          <p:nvPr/>
        </p:nvSpPr>
        <p:spPr>
          <a:xfrm>
            <a:off x="304800" y="304800"/>
            <a:ext cx="8077200" cy="1335750"/>
          </a:xfrm>
          <a:prstGeom prst="rect">
            <a:avLst/>
          </a:prstGeom>
        </p:spPr>
        <p:txBody>
          <a:bodyPr wrap="square">
            <a:spAutoFit/>
          </a:bodyPr>
          <a:lstStyle/>
          <a:p>
            <a:pPr marL="274320" lvl="0" indent="-274320">
              <a:spcBef>
                <a:spcPct val="20000"/>
              </a:spcBef>
              <a:buClr>
                <a:schemeClr val="accent3"/>
              </a:buClr>
              <a:buSzPct val="95000"/>
              <a:buFont typeface="Wingdings 2"/>
              <a:buChar char=""/>
              <a:defRPr/>
            </a:pPr>
            <a:r>
              <a:rPr lang="en-US" sz="2600" dirty="0"/>
              <a:t>To harvest the solar energy, the most common way is to use </a:t>
            </a:r>
            <a:r>
              <a:rPr lang="en-US" sz="2600" dirty="0">
                <a:solidFill>
                  <a:srgbClr val="FF0000"/>
                </a:solidFill>
              </a:rPr>
              <a:t>solar</a:t>
            </a:r>
            <a:r>
              <a:rPr lang="en-US" sz="2600" dirty="0"/>
              <a:t> </a:t>
            </a:r>
            <a:r>
              <a:rPr lang="en-US" sz="2600" dirty="0">
                <a:solidFill>
                  <a:srgbClr val="FF0000"/>
                </a:solidFill>
              </a:rPr>
              <a:t>panels</a:t>
            </a:r>
            <a:r>
              <a:rPr lang="en-US" sz="2600" dirty="0"/>
              <a:t>.</a:t>
            </a:r>
          </a:p>
          <a:p>
            <a:pPr marL="640080" lvl="1" indent="-246888">
              <a:spcBef>
                <a:spcPct val="20000"/>
              </a:spcBef>
              <a:buClr>
                <a:schemeClr val="accent1"/>
              </a:buClr>
              <a:buSzPct val="85000"/>
              <a:buFont typeface="Wingdings 2"/>
              <a:buChar char=""/>
              <a:defRPr/>
            </a:pPr>
            <a:r>
              <a:rPr lang="en-US" sz="2400" dirty="0"/>
              <a:t>Panels for concentrating the energy in the radiation.</a:t>
            </a:r>
          </a:p>
        </p:txBody>
      </p:sp>
      <p:sp>
        <p:nvSpPr>
          <p:cNvPr id="7" name="Title 1"/>
          <p:cNvSpPr>
            <a:spLocks noGrp="1"/>
          </p:cNvSpPr>
          <p:nvPr>
            <p:ph type="title"/>
          </p:nvPr>
        </p:nvSpPr>
        <p:spPr>
          <a:xfrm>
            <a:off x="0" y="5704713"/>
            <a:ext cx="9144000" cy="515112"/>
          </a:xfrm>
        </p:spPr>
        <p:txBody>
          <a:bodyPr>
            <a:normAutofit fontScale="90000"/>
          </a:bodyPr>
          <a:lstStyle/>
          <a:p>
            <a:pPr algn="r"/>
            <a:r>
              <a:rPr lang="en-US" dirty="0">
                <a:solidFill>
                  <a:srgbClr val="FFFF00"/>
                </a:solidFill>
              </a:rPr>
              <a:t>Solar panels</a:t>
            </a:r>
          </a:p>
        </p:txBody>
      </p:sp>
    </p:spTree>
    <p:extLst>
      <p:ext uri="{BB962C8B-B14F-4D97-AF65-F5344CB8AC3E}">
        <p14:creationId xmlns:p14="http://schemas.microsoft.com/office/powerpoint/2010/main" val="1797625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25733" y="0"/>
            <a:ext cx="9169733" cy="6248400"/>
          </a:xfrm>
          <a:prstGeom prst="rect">
            <a:avLst/>
          </a:prstGeom>
          <a:noFill/>
          <a:ln w="9525">
            <a:noFill/>
            <a:miter lim="800000"/>
            <a:headEnd/>
            <a:tailEnd/>
          </a:ln>
          <a:effectLst/>
        </p:spPr>
      </p:pic>
      <p:sp>
        <p:nvSpPr>
          <p:cNvPr id="5" name="Title 1"/>
          <p:cNvSpPr txBox="1">
            <a:spLocks/>
          </p:cNvSpPr>
          <p:nvPr/>
        </p:nvSpPr>
        <p:spPr>
          <a:xfrm>
            <a:off x="0" y="6342888"/>
            <a:ext cx="9144000" cy="515112"/>
          </a:xfrm>
          <a:prstGeom prst="rect">
            <a:avLst/>
          </a:prstGeom>
        </p:spPr>
        <p:txBody>
          <a:bodyPr vert="horz" lIns="0" rIns="0" bIns="0" anchor="b">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a:ln>
                  <a:noFill/>
                </a:ln>
                <a:solidFill>
                  <a:schemeClr val="tx2"/>
                </a:solidFill>
                <a:effectLst/>
                <a:uLnTx/>
                <a:uFillTx/>
                <a:latin typeface="+mj-lt"/>
                <a:ea typeface="+mj-ea"/>
                <a:cs typeface="+mj-cs"/>
              </a:rPr>
              <a:t>Solar panels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109</a:t>
            </a:fld>
            <a:endParaRPr lang="en-US"/>
          </a:p>
        </p:txBody>
      </p:sp>
    </p:spTree>
    <p:extLst>
      <p:ext uri="{BB962C8B-B14F-4D97-AF65-F5344CB8AC3E}">
        <p14:creationId xmlns:p14="http://schemas.microsoft.com/office/powerpoint/2010/main" val="38205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Classification of energy based on sources</a:t>
            </a:r>
          </a:p>
        </p:txBody>
      </p:sp>
      <p:sp>
        <p:nvSpPr>
          <p:cNvPr id="3" name="Content Placeholder 2"/>
          <p:cNvSpPr>
            <a:spLocks noGrp="1"/>
          </p:cNvSpPr>
          <p:nvPr>
            <p:ph idx="1"/>
          </p:nvPr>
        </p:nvSpPr>
        <p:spPr/>
        <p:txBody>
          <a:bodyPr/>
          <a:lstStyle/>
          <a:p>
            <a:r>
              <a:rPr lang="en-US" dirty="0"/>
              <a:t>Primary Energy sources: - Primary energy sources are those that are either found or stored in nature. </a:t>
            </a:r>
          </a:p>
          <a:p>
            <a:pPr lvl="1"/>
            <a:r>
              <a:rPr lang="en-US" dirty="0"/>
              <a:t>Examples include coal, oil, natural gas, and biomass (such as wood).</a:t>
            </a:r>
          </a:p>
          <a:p>
            <a:r>
              <a:rPr lang="en-US" dirty="0"/>
              <a:t>Secondary Energy: - Primary energy sources are mostly converted in industrial utilities into secondary energy sources  via energy conversion;</a:t>
            </a:r>
          </a:p>
          <a:p>
            <a:pPr lvl="1"/>
            <a:r>
              <a:rPr lang="en-US" dirty="0" err="1"/>
              <a:t>Eg</a:t>
            </a:r>
            <a:r>
              <a:rPr lang="en-US" dirty="0"/>
              <a:t>. coal, oil or gas converted into steam and electricity.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11</a:t>
            </a:fld>
            <a:endParaRPr lang="en-US"/>
          </a:p>
        </p:txBody>
      </p:sp>
    </p:spTree>
    <p:extLst>
      <p:ext uri="{BB962C8B-B14F-4D97-AF65-F5344CB8AC3E}">
        <p14:creationId xmlns:p14="http://schemas.microsoft.com/office/powerpoint/2010/main" val="18655660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Two ways to make electricity from solar energy:</a:t>
            </a:r>
          </a:p>
          <a:p>
            <a:pPr marL="514350" indent="-514350">
              <a:buAutoNum type="arabicPeriod"/>
            </a:pPr>
            <a:r>
              <a:rPr lang="en-US" dirty="0"/>
              <a:t>Photovoltaic (PV) : light + volt (measurement of electricity)</a:t>
            </a:r>
          </a:p>
          <a:p>
            <a:r>
              <a:rPr lang="en-US" dirty="0"/>
              <a:t>A </a:t>
            </a:r>
            <a:r>
              <a:rPr lang="en-US" u="sng" dirty="0"/>
              <a:t>solar cell</a:t>
            </a:r>
            <a:r>
              <a:rPr lang="en-US" dirty="0"/>
              <a:t>, or photovoltaic cell (PV), is a device that converts light into electric current using the </a:t>
            </a:r>
            <a:r>
              <a:rPr lang="en-US" u="sng" dirty="0">
                <a:solidFill>
                  <a:srgbClr val="FF0000"/>
                </a:solidFill>
              </a:rPr>
              <a:t>photovoltaic effect</a:t>
            </a:r>
            <a:r>
              <a:rPr lang="en-US" dirty="0">
                <a:solidFill>
                  <a:srgbClr val="FF0000"/>
                </a:solidFill>
              </a:rPr>
              <a:t>.</a:t>
            </a:r>
          </a:p>
          <a:p>
            <a:pPr lvl="1"/>
            <a:r>
              <a:rPr lang="en-US" dirty="0"/>
              <a:t>A </a:t>
            </a:r>
            <a:r>
              <a:rPr lang="en-US" b="1" dirty="0"/>
              <a:t>photovoltaic cell</a:t>
            </a:r>
            <a:r>
              <a:rPr lang="en-US" dirty="0"/>
              <a:t> (</a:t>
            </a:r>
            <a:r>
              <a:rPr lang="en-US" b="1" dirty="0"/>
              <a:t>PV cell</a:t>
            </a:r>
            <a:r>
              <a:rPr lang="en-US" dirty="0"/>
              <a:t>) is a specialized semiconductor diode that converts visible light into direct current (DC).</a:t>
            </a:r>
            <a:endParaRPr lang="en-US" dirty="0">
              <a:solidFill>
                <a:schemeClr val="tx2">
                  <a:lumMod val="60000"/>
                  <a:lumOff val="40000"/>
                </a:schemeClr>
              </a:solidFill>
            </a:endParaRPr>
          </a:p>
          <a:p>
            <a:pPr lvl="1"/>
            <a:r>
              <a:rPr lang="en-US" dirty="0">
                <a:solidFill>
                  <a:schemeClr val="tx2">
                    <a:lumMod val="60000"/>
                    <a:lumOff val="40000"/>
                  </a:schemeClr>
                </a:solidFill>
              </a:rPr>
              <a:t>converts light directly into electricity</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110</a:t>
            </a:fld>
            <a:endParaRPr lang="en-US"/>
          </a:p>
        </p:txBody>
      </p:sp>
      <p:sp>
        <p:nvSpPr>
          <p:cNvPr id="5" name="Rectangle 4">
            <a:extLst>
              <a:ext uri="{FF2B5EF4-FFF2-40B4-BE49-F238E27FC236}">
                <a16:creationId xmlns:a16="http://schemas.microsoft.com/office/drawing/2014/main" id="{836D2A98-2A2A-417F-BF30-2226F79ABAA0}"/>
              </a:ext>
            </a:extLst>
          </p:cNvPr>
          <p:cNvSpPr/>
          <p:nvPr/>
        </p:nvSpPr>
        <p:spPr>
          <a:xfrm>
            <a:off x="474406" y="685800"/>
            <a:ext cx="8839200" cy="646331"/>
          </a:xfrm>
          <a:prstGeom prst="rect">
            <a:avLst/>
          </a:prstGeom>
        </p:spPr>
        <p:txBody>
          <a:bodyPr wrap="square">
            <a:spAutoFit/>
          </a:bodyPr>
          <a:lstStyle/>
          <a:p>
            <a:r>
              <a:rPr lang="en-US" dirty="0"/>
              <a:t>The </a:t>
            </a:r>
            <a:r>
              <a:rPr lang="en-US" b="1" dirty="0"/>
              <a:t>photovoltaic effect</a:t>
            </a:r>
            <a:r>
              <a:rPr lang="en-US" dirty="0"/>
              <a:t> is the creation of </a:t>
            </a:r>
            <a:r>
              <a:rPr lang="en-US" dirty="0">
                <a:solidFill>
                  <a:srgbClr val="FF0000"/>
                </a:solidFill>
              </a:rPr>
              <a:t>voltage/electric current</a:t>
            </a:r>
            <a:r>
              <a:rPr lang="en-US" dirty="0"/>
              <a:t> in a material upon exposure to </a:t>
            </a:r>
            <a:r>
              <a:rPr lang="en-US" dirty="0">
                <a:solidFill>
                  <a:srgbClr val="FF0000"/>
                </a:solidFill>
              </a:rPr>
              <a:t>light</a:t>
            </a:r>
            <a:r>
              <a:rPr lang="en-US" dirty="0"/>
              <a:t> and is a physical and chemical phenomenon.</a:t>
            </a:r>
          </a:p>
        </p:txBody>
      </p:sp>
    </p:spTree>
    <p:extLst>
      <p:ext uri="{BB962C8B-B14F-4D97-AF65-F5344CB8AC3E}">
        <p14:creationId xmlns:p14="http://schemas.microsoft.com/office/powerpoint/2010/main" val="26182098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Electricity is produced when radiant energy from the sun strikes the solar cell, causing the electrons to move around. </a:t>
            </a:r>
          </a:p>
          <a:p>
            <a:r>
              <a:rPr lang="en-US" dirty="0"/>
              <a:t>The action of the electrons starts an electric current. </a:t>
            </a:r>
          </a:p>
          <a:p>
            <a:r>
              <a:rPr lang="en-US" dirty="0"/>
              <a:t>The conversion of sunlight into electricity takes place silently and instantly</a:t>
            </a:r>
          </a:p>
          <a:p>
            <a:pPr lvl="1"/>
            <a:r>
              <a:rPr lang="en-US" dirty="0"/>
              <a:t>No need of mechanical parts</a:t>
            </a:r>
          </a:p>
          <a:p>
            <a:pPr lvl="1"/>
            <a:endParaRPr lang="en-US" dirty="0"/>
          </a:p>
          <a:p>
            <a:pPr marL="0" indent="0">
              <a:buNone/>
            </a:pPr>
            <a:endParaRPr lang="en-US" dirty="0">
              <a:solidFill>
                <a:schemeClr val="tx2">
                  <a:lumMod val="60000"/>
                  <a:lumOff val="40000"/>
                </a:schemeClr>
              </a:solidFill>
            </a:endParaRP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111</a:t>
            </a:fld>
            <a:endParaRPr lang="en-US"/>
          </a:p>
        </p:txBody>
      </p:sp>
    </p:spTree>
    <p:extLst>
      <p:ext uri="{BB962C8B-B14F-4D97-AF65-F5344CB8AC3E}">
        <p14:creationId xmlns:p14="http://schemas.microsoft.com/office/powerpoint/2010/main" val="194421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066800"/>
            <a:ext cx="8229599" cy="4800600"/>
          </a:xfrm>
        </p:spPr>
      </p:pic>
      <p:sp>
        <p:nvSpPr>
          <p:cNvPr id="4" name="Slide Number Placeholder 3"/>
          <p:cNvSpPr>
            <a:spLocks noGrp="1"/>
          </p:cNvSpPr>
          <p:nvPr>
            <p:ph type="sldNum" sz="quarter" idx="12"/>
          </p:nvPr>
        </p:nvSpPr>
        <p:spPr/>
        <p:txBody>
          <a:bodyPr/>
          <a:lstStyle/>
          <a:p>
            <a:fld id="{BBBC69C9-3922-465A-85EE-C7BCB1899636}" type="slidenum">
              <a:rPr lang="en-US" smtClean="0"/>
              <a:pPr/>
              <a:t>112</a:t>
            </a:fld>
            <a:endParaRPr lang="en-US"/>
          </a:p>
        </p:txBody>
      </p:sp>
      <p:sp>
        <p:nvSpPr>
          <p:cNvPr id="6" name="Rectangle 5"/>
          <p:cNvSpPr/>
          <p:nvPr/>
        </p:nvSpPr>
        <p:spPr>
          <a:xfrm>
            <a:off x="838200" y="5895108"/>
            <a:ext cx="3733800" cy="369332"/>
          </a:xfrm>
          <a:prstGeom prst="rect">
            <a:avLst/>
          </a:prstGeom>
        </p:spPr>
        <p:txBody>
          <a:bodyPr wrap="square">
            <a:spAutoFit/>
          </a:bodyPr>
          <a:lstStyle/>
          <a:p>
            <a:r>
              <a:rPr lang="en-US" dirty="0"/>
              <a:t>The photovoltaic effect </a:t>
            </a:r>
          </a:p>
        </p:txBody>
      </p:sp>
    </p:spTree>
    <p:extLst>
      <p:ext uri="{BB962C8B-B14F-4D97-AF65-F5344CB8AC3E}">
        <p14:creationId xmlns:p14="http://schemas.microsoft.com/office/powerpoint/2010/main" val="19451765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dirty="0"/>
          </a:p>
          <a:p>
            <a:r>
              <a:rPr lang="en-US" dirty="0"/>
              <a:t>Solar cells are made up of </a:t>
            </a:r>
            <a:r>
              <a:rPr lang="en-US" b="1" dirty="0"/>
              <a:t>silicon.</a:t>
            </a:r>
          </a:p>
          <a:p>
            <a:r>
              <a:rPr lang="en-US" dirty="0"/>
              <a:t>Solar cells can supply energy to anything that is powered by batteries or electrical power. (cost?)</a:t>
            </a:r>
          </a:p>
          <a:p>
            <a:endParaRPr lang="en-US" dirty="0"/>
          </a:p>
          <a:p>
            <a:r>
              <a:rPr lang="en-US" dirty="0"/>
              <a:t>Solar-powered toys, calculators, and roadside telephone call boxes all use solar cells to convert sunlight into electricity.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113</a:t>
            </a:fld>
            <a:endParaRPr lang="en-US"/>
          </a:p>
        </p:txBody>
      </p:sp>
    </p:spTree>
    <p:extLst>
      <p:ext uri="{BB962C8B-B14F-4D97-AF65-F5344CB8AC3E}">
        <p14:creationId xmlns:p14="http://schemas.microsoft.com/office/powerpoint/2010/main" val="2662462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 Solar Thermal Electricity</a:t>
            </a:r>
          </a:p>
        </p:txBody>
      </p:sp>
      <p:sp>
        <p:nvSpPr>
          <p:cNvPr id="3" name="Content Placeholder 2"/>
          <p:cNvSpPr>
            <a:spLocks noGrp="1"/>
          </p:cNvSpPr>
          <p:nvPr>
            <p:ph idx="1"/>
          </p:nvPr>
        </p:nvSpPr>
        <p:spPr/>
        <p:txBody>
          <a:bodyPr/>
          <a:lstStyle/>
          <a:p>
            <a:r>
              <a:rPr lang="en-US" u="sng" dirty="0"/>
              <a:t>Concentrated solar power</a:t>
            </a:r>
            <a:r>
              <a:rPr lang="en-US" dirty="0"/>
              <a:t> (CSP, also known as "concentrated solar thermal") plants use </a:t>
            </a:r>
            <a:r>
              <a:rPr lang="en-US" u="sng" dirty="0"/>
              <a:t>solar thermal energy</a:t>
            </a:r>
            <a:r>
              <a:rPr lang="en-US" dirty="0"/>
              <a:t> to make steam, that is thereafter converted into electricity by a turbine.</a:t>
            </a:r>
          </a:p>
          <a:p>
            <a:endParaRPr lang="en-US" dirty="0"/>
          </a:p>
          <a:p>
            <a:endParaRPr lang="en-US" dirty="0"/>
          </a:p>
          <a:p>
            <a:r>
              <a:rPr lang="en-US" dirty="0"/>
              <a:t>Like solar cells, solar thermal systems, also called concentrated solar power (CSP), use solar energy to produce electricity.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114</a:t>
            </a:fld>
            <a:endParaRPr lang="en-US"/>
          </a:p>
        </p:txBody>
      </p:sp>
    </p:spTree>
    <p:extLst>
      <p:ext uri="{BB962C8B-B14F-4D97-AF65-F5344CB8AC3E}">
        <p14:creationId xmlns:p14="http://schemas.microsoft.com/office/powerpoint/2010/main" val="3503844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4514" name="AutoShape 2" descr="https://encrypted-tbn1.gstatic.com/images?q=tbn:ANd9GcSe3GkLpd_x3aTebJ6lKQcf6FRqAxU2qhb1nrf1vqOoEb_GwL4Vxg"/>
          <p:cNvSpPr>
            <a:spLocks noGrp="1" noChangeAspect="1" noChangeArrowheads="1"/>
          </p:cNvSpPr>
          <p:nvPr>
            <p:ph idx="1"/>
          </p:nvPr>
        </p:nvSpPr>
        <p:spPr bwMode="auto">
          <a:prstGeom prst="rect">
            <a:avLst/>
          </a:prstGeom>
          <a:noFill/>
        </p:spPr>
        <p:txBody>
          <a:bodyPr vert="horz" wrap="square" lIns="91440" tIns="45720" rIns="91440" bIns="45720" numCol="1" anchor="t" anchorCtr="0" compatLnSpc="1">
            <a:prstTxWarp prst="textNoShape">
              <a:avLst/>
            </a:prstTxWarp>
          </a:bodyPr>
          <a:lstStyle/>
          <a:p>
            <a:r>
              <a:rPr lang="en-US" dirty="0"/>
              <a:t>Most solar thermal systems use a solar collector with a mirrored surface to </a:t>
            </a:r>
            <a:r>
              <a:rPr lang="en-US" dirty="0">
                <a:solidFill>
                  <a:srgbClr val="FF0000"/>
                </a:solidFill>
              </a:rPr>
              <a:t>focus sunlight onto a receiver that heats a liquid.</a:t>
            </a:r>
          </a:p>
          <a:p>
            <a:r>
              <a:rPr lang="en-US" dirty="0"/>
              <a:t>The super-heated liquid is used to make steam to produce electricity in the same way that coal plants do.</a:t>
            </a:r>
          </a:p>
          <a:p>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09600"/>
          </a:xfrm>
        </p:spPr>
        <p:txBody>
          <a:bodyPr>
            <a:normAutofit fontScale="90000"/>
          </a:bodyPr>
          <a:lstStyle/>
          <a:p>
            <a:r>
              <a:rPr lang="en-US" sz="4000" dirty="0"/>
              <a:t>Solar Thermal Electricity</a:t>
            </a:r>
          </a:p>
        </p:txBody>
      </p:sp>
      <p:pic>
        <p:nvPicPr>
          <p:cNvPr id="3074" name="Picture 2"/>
          <p:cNvPicPr>
            <a:picLocks noGrp="1" noChangeAspect="1" noChangeArrowheads="1"/>
          </p:cNvPicPr>
          <p:nvPr>
            <p:ph idx="1"/>
          </p:nvPr>
        </p:nvPicPr>
        <p:blipFill>
          <a:blip r:embed="rId2"/>
          <a:srcRect/>
          <a:stretch>
            <a:fillRect/>
          </a:stretch>
        </p:blipFill>
        <p:spPr bwMode="auto">
          <a:xfrm>
            <a:off x="381000" y="685800"/>
            <a:ext cx="8077199" cy="4724400"/>
          </a:xfrm>
          <a:prstGeom prst="rect">
            <a:avLst/>
          </a:prstGeom>
          <a:noFill/>
          <a:ln w="9525">
            <a:noFill/>
            <a:miter lim="800000"/>
            <a:headEnd/>
            <a:tailEnd/>
          </a:ln>
          <a:effectLst/>
        </p:spPr>
      </p:pic>
      <p:sp>
        <p:nvSpPr>
          <p:cNvPr id="5" name="Title 1"/>
          <p:cNvSpPr txBox="1">
            <a:spLocks/>
          </p:cNvSpPr>
          <p:nvPr/>
        </p:nvSpPr>
        <p:spPr>
          <a:xfrm>
            <a:off x="381000" y="5410200"/>
            <a:ext cx="8229600" cy="1143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mj-lt"/>
                <a:ea typeface="+mj-ea"/>
                <a:cs typeface="+mj-cs"/>
              </a:rPr>
              <a:t>Parabolic troughs concentrate the sun’s radiant energy, heating fluid that is used to create steam. </a:t>
            </a:r>
            <a:br>
              <a:rPr kumimoji="0" lang="en-US" sz="2400" b="0" i="0" u="none" strike="noStrike" kern="1200" cap="none" spc="0" normalizeH="0" baseline="0" noProof="0" dirty="0">
                <a:ln>
                  <a:noFill/>
                </a:ln>
                <a:solidFill>
                  <a:schemeClr val="tx2"/>
                </a:solidFill>
                <a:effectLst/>
                <a:uLnTx/>
                <a:uFillTx/>
                <a:latin typeface="+mj-lt"/>
                <a:ea typeface="+mj-ea"/>
                <a:cs typeface="+mj-cs"/>
              </a:rPr>
            </a:br>
            <a:r>
              <a:rPr kumimoji="0" lang="en-US" sz="2400" b="0" i="0" u="none" strike="noStrike" kern="1200" cap="none" spc="0" normalizeH="0" baseline="0" noProof="0" dirty="0">
                <a:ln>
                  <a:noFill/>
                </a:ln>
                <a:solidFill>
                  <a:schemeClr val="tx2"/>
                </a:solidFill>
                <a:effectLst/>
                <a:uLnTx/>
                <a:uFillTx/>
                <a:latin typeface="+mj-lt"/>
                <a:ea typeface="+mj-ea"/>
                <a:cs typeface="+mj-cs"/>
              </a:rPr>
              <a:t>The steam turns a generator, which produces electricity.</a:t>
            </a:r>
          </a:p>
        </p:txBody>
      </p:sp>
      <p:sp>
        <p:nvSpPr>
          <p:cNvPr id="6" name="Slide Number Placeholder 5"/>
          <p:cNvSpPr>
            <a:spLocks noGrp="1"/>
          </p:cNvSpPr>
          <p:nvPr>
            <p:ph type="sldNum" sz="quarter" idx="12"/>
          </p:nvPr>
        </p:nvSpPr>
        <p:spPr/>
        <p:txBody>
          <a:bodyPr/>
          <a:lstStyle/>
          <a:p>
            <a:fld id="{BBBC69C9-3922-465A-85EE-C7BCB1899636}" type="slidenum">
              <a:rPr lang="en-US" smtClean="0"/>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117</a:t>
            </a:fld>
            <a:endParaRPr lang="en-US"/>
          </a:p>
        </p:txBody>
      </p:sp>
      <p:pic>
        <p:nvPicPr>
          <p:cNvPr id="3074" name="Picture 2" descr="What are the Different Types of Renewable Ener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864" y="704088"/>
            <a:ext cx="8203936" cy="56205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6324601"/>
            <a:ext cx="7213336" cy="369332"/>
          </a:xfrm>
          <a:prstGeom prst="rect">
            <a:avLst/>
          </a:prstGeom>
        </p:spPr>
        <p:txBody>
          <a:bodyPr wrap="square">
            <a:spAutoFit/>
          </a:bodyPr>
          <a:lstStyle/>
          <a:p>
            <a:r>
              <a:rPr lang="en-US" dirty="0">
                <a:solidFill>
                  <a:srgbClr val="696969"/>
                </a:solidFill>
                <a:latin typeface="Arial" panose="020B0604020202020204" pitchFamily="34" charset="0"/>
              </a:rPr>
              <a:t>The </a:t>
            </a:r>
            <a:r>
              <a:rPr lang="en-US" dirty="0" err="1">
                <a:solidFill>
                  <a:srgbClr val="696969"/>
                </a:solidFill>
                <a:latin typeface="Arial" panose="020B0604020202020204" pitchFamily="34" charset="0"/>
              </a:rPr>
              <a:t>Gemasolar</a:t>
            </a:r>
            <a:r>
              <a:rPr lang="en-US" dirty="0">
                <a:solidFill>
                  <a:srgbClr val="696969"/>
                </a:solidFill>
                <a:latin typeface="Arial" panose="020B0604020202020204" pitchFamily="34" charset="0"/>
              </a:rPr>
              <a:t> solar power plant, situated near Seville in Spain.</a:t>
            </a:r>
            <a:endParaRPr lang="en-US" dirty="0"/>
          </a:p>
        </p:txBody>
      </p:sp>
    </p:spTree>
    <p:extLst>
      <p:ext uri="{BB962C8B-B14F-4D97-AF65-F5344CB8AC3E}">
        <p14:creationId xmlns:p14="http://schemas.microsoft.com/office/powerpoint/2010/main" val="31439901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Solar energy has great potential for the future. </a:t>
            </a:r>
          </a:p>
          <a:p>
            <a:r>
              <a:rPr lang="en-US" dirty="0"/>
              <a:t>Solar energy is free, and its supplies are unlimited. </a:t>
            </a:r>
          </a:p>
          <a:p>
            <a:r>
              <a:rPr lang="en-US" dirty="0"/>
              <a:t>It does not pollute or otherwise damage the environment. </a:t>
            </a:r>
          </a:p>
          <a:p>
            <a:r>
              <a:rPr lang="en-US" dirty="0"/>
              <a:t>It cannot be controlled by any one nation or industry.</a:t>
            </a:r>
          </a:p>
        </p:txBody>
      </p:sp>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0" y="1143000"/>
            <a:ext cx="9144000" cy="506412"/>
          </a:xfrm>
        </p:spPr>
        <p:txBody>
          <a:bodyPr>
            <a:normAutofit fontScale="90000"/>
          </a:bodyPr>
          <a:lstStyle/>
          <a:p>
            <a:pPr>
              <a:defRPr/>
            </a:pPr>
            <a:r>
              <a:rPr lang="en-US" sz="3200" dirty="0">
                <a:latin typeface="Albertus" pitchFamily="34" charset="0"/>
              </a:rPr>
              <a:t>Advantages and Disadvantages</a:t>
            </a:r>
          </a:p>
        </p:txBody>
      </p:sp>
      <p:sp>
        <p:nvSpPr>
          <p:cNvPr id="66563" name="Rectangle 3"/>
          <p:cNvSpPr>
            <a:spLocks noGrp="1" noChangeArrowheads="1"/>
          </p:cNvSpPr>
          <p:nvPr>
            <p:ph type="body" idx="1"/>
          </p:nvPr>
        </p:nvSpPr>
        <p:spPr>
          <a:xfrm>
            <a:off x="0" y="1066800"/>
            <a:ext cx="9144000" cy="6248400"/>
          </a:xfrm>
        </p:spPr>
        <p:txBody>
          <a:bodyPr/>
          <a:lstStyle/>
          <a:p>
            <a:pPr>
              <a:lnSpc>
                <a:spcPct val="80000"/>
              </a:lnSpc>
              <a:buFontTx/>
              <a:buNone/>
            </a:pPr>
            <a:endParaRPr lang="en-US" sz="2000" b="1" dirty="0">
              <a:solidFill>
                <a:srgbClr val="00B050"/>
              </a:solidFill>
              <a:latin typeface="Albertus" pitchFamily="34" charset="0"/>
            </a:endParaRPr>
          </a:p>
          <a:p>
            <a:pPr>
              <a:lnSpc>
                <a:spcPct val="80000"/>
              </a:lnSpc>
              <a:buFontTx/>
              <a:buNone/>
            </a:pPr>
            <a:endParaRPr lang="en-US" sz="2000" b="1" dirty="0">
              <a:solidFill>
                <a:srgbClr val="00B050"/>
              </a:solidFill>
              <a:latin typeface="Albertus" pitchFamily="34" charset="0"/>
            </a:endParaRPr>
          </a:p>
          <a:p>
            <a:pPr>
              <a:lnSpc>
                <a:spcPct val="80000"/>
              </a:lnSpc>
              <a:buFontTx/>
              <a:buNone/>
            </a:pPr>
            <a:endParaRPr lang="en-US" sz="2000" b="1" dirty="0">
              <a:solidFill>
                <a:srgbClr val="00B050"/>
              </a:solidFill>
              <a:latin typeface="Albertus" pitchFamily="34" charset="0"/>
            </a:endParaRPr>
          </a:p>
          <a:p>
            <a:pPr>
              <a:lnSpc>
                <a:spcPct val="80000"/>
              </a:lnSpc>
              <a:buFontTx/>
              <a:buNone/>
            </a:pPr>
            <a:endParaRPr lang="en-US" sz="2000" b="1" dirty="0">
              <a:solidFill>
                <a:srgbClr val="00B050"/>
              </a:solidFill>
              <a:latin typeface="Albertus" pitchFamily="34" charset="0"/>
            </a:endParaRPr>
          </a:p>
          <a:p>
            <a:pPr>
              <a:lnSpc>
                <a:spcPct val="80000"/>
              </a:lnSpc>
              <a:buFontTx/>
              <a:buNone/>
            </a:pPr>
            <a:r>
              <a:rPr lang="en-US" sz="2000" b="1" dirty="0">
                <a:solidFill>
                  <a:srgbClr val="00B050"/>
                </a:solidFill>
                <a:latin typeface="Albertus" pitchFamily="34" charset="0"/>
              </a:rPr>
              <a:t>Advantages</a:t>
            </a:r>
          </a:p>
          <a:p>
            <a:pPr>
              <a:spcBef>
                <a:spcPts val="475"/>
              </a:spcBef>
              <a:buClr>
                <a:srgbClr val="002060"/>
              </a:buClr>
              <a:buFont typeface="Webdings" pitchFamily="18" charset="2"/>
              <a:buChar char="ÿ"/>
            </a:pPr>
            <a:r>
              <a:rPr lang="en-US" sz="2800" dirty="0">
                <a:latin typeface="Arial Narrow" pitchFamily="34" charset="0"/>
              </a:rPr>
              <a:t> </a:t>
            </a:r>
            <a:r>
              <a:rPr lang="en-US" sz="2400" dirty="0">
                <a:latin typeface="Arial Narrow" pitchFamily="34" charset="0"/>
              </a:rPr>
              <a:t>Solar power is source of clean energy </a:t>
            </a:r>
            <a:r>
              <a:rPr lang="en-US" sz="2400" i="1" dirty="0">
                <a:solidFill>
                  <a:srgbClr val="00B050"/>
                </a:solidFill>
                <a:latin typeface="Arial Narrow" pitchFamily="34" charset="0"/>
              </a:rPr>
              <a:t>(No noise or air pollution)</a:t>
            </a:r>
          </a:p>
          <a:p>
            <a:pPr>
              <a:spcBef>
                <a:spcPts val="475"/>
              </a:spcBef>
              <a:buClr>
                <a:srgbClr val="002060"/>
              </a:buClr>
              <a:buFont typeface="Webdings" pitchFamily="18" charset="2"/>
              <a:buChar char="ÿ"/>
            </a:pPr>
            <a:r>
              <a:rPr lang="en-US" sz="2400" dirty="0">
                <a:latin typeface="Arial Narrow" pitchFamily="34" charset="0"/>
              </a:rPr>
              <a:t>It does not produce pollution or GHG or carbon compounds. </a:t>
            </a:r>
          </a:p>
          <a:p>
            <a:pPr>
              <a:spcBef>
                <a:spcPts val="475"/>
              </a:spcBef>
              <a:buClr>
                <a:srgbClr val="002060"/>
              </a:buClr>
              <a:buFont typeface="Webdings" pitchFamily="18" charset="2"/>
              <a:buChar char="ÿ"/>
            </a:pPr>
            <a:r>
              <a:rPr lang="en-US" sz="2400" dirty="0">
                <a:latin typeface="Arial Narrow" pitchFamily="34" charset="0"/>
              </a:rPr>
              <a:t>Solar power would be a lot safer for the environment and a lot better for the health of people. </a:t>
            </a:r>
          </a:p>
          <a:p>
            <a:pPr>
              <a:spcBef>
                <a:spcPts val="475"/>
              </a:spcBef>
              <a:buClr>
                <a:srgbClr val="002060"/>
              </a:buClr>
              <a:buFont typeface="Webdings" pitchFamily="18" charset="2"/>
              <a:buChar char="ÿ"/>
            </a:pPr>
            <a:r>
              <a:rPr lang="en-US" sz="2400" dirty="0">
                <a:latin typeface="Arial Narrow" pitchFamily="34" charset="0"/>
              </a:rPr>
              <a:t>Energy reaching the earth is incredible.  By one calculation, 30 days of sunshine striking the Earth have the energy equivalent of the total of all the planet’s fossil fuels, both used and unused!</a:t>
            </a:r>
          </a:p>
          <a:p>
            <a:pPr>
              <a:spcBef>
                <a:spcPts val="475"/>
              </a:spcBef>
              <a:buClr>
                <a:srgbClr val="002060"/>
              </a:buClr>
              <a:buFont typeface="Webdings" pitchFamily="18" charset="2"/>
              <a:buChar char="ÿ"/>
            </a:pPr>
            <a:r>
              <a:rPr lang="en-US" sz="2400" dirty="0">
                <a:latin typeface="Arial Narrow" pitchFamily="34" charset="0"/>
              </a:rPr>
              <a:t>Sunlight is a </a:t>
            </a:r>
            <a:r>
              <a:rPr lang="en-US" sz="2400" u="sng" dirty="0">
                <a:latin typeface="Arial Narrow" pitchFamily="34" charset="0"/>
              </a:rPr>
              <a:t>free</a:t>
            </a:r>
            <a:r>
              <a:rPr lang="en-US" sz="2400" dirty="0">
                <a:latin typeface="Arial Narrow" pitchFamily="34" charset="0"/>
              </a:rPr>
              <a:t> abundant source particularly for us Ethiopian!</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Delivered/final energy; amount of useable energy delivered to the customer.</a:t>
            </a:r>
          </a:p>
          <a:p>
            <a:pPr lvl="1"/>
            <a:r>
              <a:rPr lang="en-US" dirty="0" err="1"/>
              <a:t>Eg</a:t>
            </a:r>
            <a:r>
              <a:rPr lang="en-US" dirty="0"/>
              <a:t>. Electric Meter </a:t>
            </a:r>
          </a:p>
          <a:p>
            <a:r>
              <a:rPr lang="en-US" dirty="0"/>
              <a:t>Useful energy: amount of energy attributed to the amount of work accomplished. </a:t>
            </a:r>
          </a:p>
          <a:p>
            <a:r>
              <a:rPr lang="en-US" dirty="0" err="1"/>
              <a:t>Eg</a:t>
            </a:r>
            <a:r>
              <a:rPr lang="en-US" dirty="0"/>
              <a:t>.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12</a:t>
            </a:fld>
            <a:endParaRPr lang="en-US"/>
          </a:p>
        </p:txBody>
      </p:sp>
    </p:spTree>
    <p:extLst>
      <p:ext uri="{BB962C8B-B14F-4D97-AF65-F5344CB8AC3E}">
        <p14:creationId xmlns:p14="http://schemas.microsoft.com/office/powerpoint/2010/main" val="39619473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nSpc>
                <a:spcPct val="80000"/>
              </a:lnSpc>
              <a:buFontTx/>
              <a:buNone/>
            </a:pPr>
            <a:r>
              <a:rPr lang="en-US" sz="2800" dirty="0">
                <a:solidFill>
                  <a:srgbClr val="C00000"/>
                </a:solidFill>
                <a:latin typeface="Albertus" pitchFamily="34" charset="0"/>
              </a:rPr>
              <a:t>Disadvantages</a:t>
            </a:r>
          </a:p>
          <a:p>
            <a:pPr>
              <a:lnSpc>
                <a:spcPct val="80000"/>
              </a:lnSpc>
              <a:buFont typeface="Wingdings" pitchFamily="2" charset="2"/>
              <a:buChar char="Ø"/>
            </a:pPr>
            <a:r>
              <a:rPr lang="en-US" sz="2800" dirty="0">
                <a:latin typeface="Arial Narrow" pitchFamily="34" charset="0"/>
              </a:rPr>
              <a:t>Sun does not shine consistently.</a:t>
            </a:r>
          </a:p>
          <a:p>
            <a:pPr>
              <a:lnSpc>
                <a:spcPct val="80000"/>
              </a:lnSpc>
              <a:buFont typeface="Wingdings" pitchFamily="2" charset="2"/>
              <a:buChar char="Ø"/>
            </a:pPr>
            <a:r>
              <a:rPr lang="en-US" sz="2800" dirty="0">
                <a:latin typeface="Arial Narrow" pitchFamily="34" charset="0"/>
              </a:rPr>
              <a:t>Solar energy is a diffuse source. Addressed by approaching the problem through:     </a:t>
            </a:r>
          </a:p>
          <a:p>
            <a:pPr>
              <a:lnSpc>
                <a:spcPct val="80000"/>
              </a:lnSpc>
              <a:buFont typeface="Wingdings" pitchFamily="2" charset="2"/>
              <a:buNone/>
            </a:pPr>
            <a:r>
              <a:rPr lang="en-US" sz="2800" dirty="0">
                <a:solidFill>
                  <a:srgbClr val="FF0000"/>
                </a:solidFill>
                <a:latin typeface="Arial Narrow" pitchFamily="34" charset="0"/>
              </a:rPr>
              <a:t>                            1) collection, 2) conversion, 3) storage.</a:t>
            </a:r>
          </a:p>
          <a:p>
            <a:pPr>
              <a:lnSpc>
                <a:spcPct val="80000"/>
              </a:lnSpc>
              <a:buFont typeface="Wingdings" pitchFamily="2" charset="2"/>
              <a:buChar char="Ø"/>
            </a:pPr>
            <a:r>
              <a:rPr lang="en-US" sz="2800" dirty="0">
                <a:latin typeface="Arial Narrow" pitchFamily="34" charset="0"/>
              </a:rPr>
              <a:t>Expensive to produce because of the high cost of semi- conducting materials</a:t>
            </a:r>
          </a:p>
          <a:p>
            <a:pPr>
              <a:lnSpc>
                <a:spcPct val="80000"/>
              </a:lnSpc>
              <a:buFont typeface="Wingdings" pitchFamily="2" charset="2"/>
              <a:buChar char="Ø"/>
            </a:pPr>
            <a:r>
              <a:rPr lang="en-US" sz="2800" dirty="0">
                <a:solidFill>
                  <a:srgbClr val="000000"/>
                </a:solidFill>
                <a:latin typeface="Arial Narrow" pitchFamily="34" charset="0"/>
              </a:rPr>
              <a:t>Solar Power, unlike hydroelectric, biomass, wave it can not be controlled by human. Thus the regional and seasonal effect on solar power is greater than the other renewable resources ( @ night, season ( </a:t>
            </a:r>
            <a:r>
              <a:rPr lang="en-US" sz="2400" i="1" dirty="0">
                <a:solidFill>
                  <a:srgbClr val="FF0000"/>
                </a:solidFill>
                <a:latin typeface="Arial Narrow" pitchFamily="34" charset="0"/>
              </a:rPr>
              <a:t>like summer in Ethiopia) </a:t>
            </a:r>
            <a:r>
              <a:rPr lang="en-US" sz="2800" dirty="0">
                <a:solidFill>
                  <a:srgbClr val="000000"/>
                </a:solidFill>
                <a:latin typeface="Arial Narrow" pitchFamily="34" charset="0"/>
              </a:rPr>
              <a:t>etc...).</a:t>
            </a:r>
            <a:endParaRPr lang="en-US" sz="2800" dirty="0">
              <a:latin typeface="Arial Narrow" pitchFamily="34" charset="0"/>
            </a:endParaRP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121</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367672"/>
            <a:ext cx="7238999" cy="2737728"/>
          </a:xfrm>
          <a:prstGeom prst="rect">
            <a:avLst/>
          </a:prstGeom>
        </p:spPr>
      </p:pic>
      <p:sp>
        <p:nvSpPr>
          <p:cNvPr id="3" name="Rectangle 2"/>
          <p:cNvSpPr/>
          <p:nvPr/>
        </p:nvSpPr>
        <p:spPr>
          <a:xfrm>
            <a:off x="712693" y="5710019"/>
            <a:ext cx="7212105" cy="830997"/>
          </a:xfrm>
          <a:prstGeom prst="rect">
            <a:avLst/>
          </a:prstGeom>
        </p:spPr>
        <p:txBody>
          <a:bodyPr wrap="square">
            <a:spAutoFit/>
          </a:bodyPr>
          <a:lstStyle/>
          <a:p>
            <a:r>
              <a:rPr lang="en-US" sz="2400" dirty="0"/>
              <a:t>Assignment –construct a solar cooker from locally available materials.</a:t>
            </a:r>
          </a:p>
        </p:txBody>
      </p:sp>
    </p:spTree>
    <p:extLst>
      <p:ext uri="{BB962C8B-B14F-4D97-AF65-F5344CB8AC3E}">
        <p14:creationId xmlns:p14="http://schemas.microsoft.com/office/powerpoint/2010/main" val="25164437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Geothermal energy </a:t>
            </a:r>
          </a:p>
        </p:txBody>
      </p:sp>
      <p:pic>
        <p:nvPicPr>
          <p:cNvPr id="1026" name="Picture 2"/>
          <p:cNvPicPr>
            <a:picLocks noGrp="1" noChangeAspect="1" noChangeArrowheads="1"/>
          </p:cNvPicPr>
          <p:nvPr>
            <p:ph idx="1"/>
          </p:nvPr>
        </p:nvPicPr>
        <p:blipFill>
          <a:blip r:embed="rId2"/>
          <a:srcRect/>
          <a:stretch>
            <a:fillRect/>
          </a:stretch>
        </p:blipFill>
        <p:spPr bwMode="auto">
          <a:xfrm>
            <a:off x="609600" y="1905000"/>
            <a:ext cx="8077199" cy="4572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BBC69C9-3922-465A-85EE-C7BCB1899636}"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a typeface="Calibri"/>
                <a:cs typeface="Times New Roman"/>
              </a:rPr>
              <a:t>Geothermal energy</a:t>
            </a:r>
            <a:endParaRPr lang="en-US" sz="4400" dirty="0"/>
          </a:p>
        </p:txBody>
      </p:sp>
      <p:sp>
        <p:nvSpPr>
          <p:cNvPr id="3" name="Content Placeholder 2"/>
          <p:cNvSpPr>
            <a:spLocks noGrp="1"/>
          </p:cNvSpPr>
          <p:nvPr>
            <p:ph idx="1"/>
          </p:nvPr>
        </p:nvSpPr>
        <p:spPr/>
        <p:txBody>
          <a:bodyPr/>
          <a:lstStyle/>
          <a:p>
            <a:r>
              <a:rPr lang="en-US" dirty="0"/>
              <a:t>Is energy from </a:t>
            </a:r>
            <a:r>
              <a:rPr lang="en-US" u="sng" dirty="0"/>
              <a:t>thermal energy</a:t>
            </a:r>
            <a:r>
              <a:rPr lang="en-US" dirty="0"/>
              <a:t> generated and stored in the Earth. </a:t>
            </a:r>
          </a:p>
          <a:p>
            <a:r>
              <a:rPr lang="en-US" dirty="0"/>
              <a:t>Thermal energy is the energy that determines the </a:t>
            </a:r>
            <a:r>
              <a:rPr lang="en-US" u="sng" dirty="0"/>
              <a:t>temperature</a:t>
            </a:r>
            <a:r>
              <a:rPr lang="en-US" dirty="0"/>
              <a:t> of matter – 6000OC.</a:t>
            </a:r>
          </a:p>
          <a:p>
            <a:r>
              <a:rPr lang="en-US" dirty="0"/>
              <a:t>Earth's geothermal energy originates mainly from </a:t>
            </a:r>
            <a:r>
              <a:rPr lang="en-US" u="sng" dirty="0"/>
              <a:t>radioactive decay</a:t>
            </a:r>
            <a:r>
              <a:rPr lang="en-US" dirty="0"/>
              <a:t> of minerals (80%). </a:t>
            </a:r>
          </a:p>
          <a:p>
            <a:r>
              <a:rPr lang="en-US" dirty="0"/>
              <a:t>The </a:t>
            </a:r>
            <a:r>
              <a:rPr lang="en-US" u="sng" dirty="0"/>
              <a:t>geothermal gradient</a:t>
            </a:r>
            <a:r>
              <a:rPr lang="en-US" dirty="0"/>
              <a:t>, which is the difference in temperature between the core of the planet and its surface, drives a continuous conduction of thermal energy in the form of </a:t>
            </a:r>
            <a:r>
              <a:rPr lang="en-US" u="sng" dirty="0"/>
              <a:t>heat</a:t>
            </a:r>
            <a:r>
              <a:rPr lang="en-US" dirty="0"/>
              <a:t> from the core to the surface.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WHERE IS GEOTHERMAL ENERGY FOUND ?</a:t>
            </a:r>
          </a:p>
        </p:txBody>
      </p:sp>
      <p:sp>
        <p:nvSpPr>
          <p:cNvPr id="3" name="Content Placeholder 2"/>
          <p:cNvSpPr>
            <a:spLocks noGrp="1"/>
          </p:cNvSpPr>
          <p:nvPr>
            <p:ph idx="1"/>
          </p:nvPr>
        </p:nvSpPr>
        <p:spPr/>
        <p:txBody>
          <a:bodyPr>
            <a:normAutofit/>
          </a:bodyPr>
          <a:lstStyle/>
          <a:p>
            <a:r>
              <a:rPr lang="en-US" dirty="0"/>
              <a:t>Most geothermal reservoirs are deep underground with no visible clues showing above ground.</a:t>
            </a:r>
            <a:br>
              <a:rPr lang="en-US" dirty="0"/>
            </a:br>
            <a:endParaRPr lang="en-US" dirty="0"/>
          </a:p>
          <a:p>
            <a:r>
              <a:rPr lang="en-US" dirty="0"/>
              <a:t>The most active geothermal resources are usually found along major plate boundaries where earthquakes and volcanoes are concentrated.</a:t>
            </a:r>
            <a:br>
              <a:rPr lang="en-US" dirty="0"/>
            </a:br>
            <a:endParaRPr lang="en-US" dirty="0"/>
          </a:p>
          <a:p>
            <a:pPr>
              <a:buNone/>
            </a:pP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Geothermal power</a:t>
            </a:r>
            <a:r>
              <a:rPr lang="en-US" dirty="0"/>
              <a:t> stations are similar to other steam turbine thermal </a:t>
            </a:r>
            <a:r>
              <a:rPr lang="en-US" b="1" dirty="0" err="1"/>
              <a:t>power</a:t>
            </a:r>
            <a:r>
              <a:rPr lang="en-US" dirty="0" err="1"/>
              <a:t>stations</a:t>
            </a:r>
            <a:r>
              <a:rPr lang="en-US" dirty="0"/>
              <a:t> – heat from a fuel source (in </a:t>
            </a:r>
            <a:r>
              <a:rPr lang="en-US" b="1" dirty="0" err="1"/>
              <a:t>geothermal's</a:t>
            </a:r>
            <a:r>
              <a:rPr lang="en-US" dirty="0"/>
              <a:t> case, the earth's core) is used to heat water or another working fluid. </a:t>
            </a:r>
          </a:p>
          <a:p>
            <a:r>
              <a:rPr lang="en-US" dirty="0"/>
              <a:t>The working fluid is then used to turn a turbine of a generator, thereby producing </a:t>
            </a:r>
            <a:r>
              <a:rPr lang="en-US" b="1" dirty="0"/>
              <a:t>electricity</a:t>
            </a:r>
            <a:r>
              <a:rPr lang="en-US" dirty="0"/>
              <a: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125</a:t>
            </a:fld>
            <a:endParaRPr lang="en-US"/>
          </a:p>
        </p:txBody>
      </p:sp>
    </p:spTree>
    <p:extLst>
      <p:ext uri="{BB962C8B-B14F-4D97-AF65-F5344CB8AC3E}">
        <p14:creationId xmlns:p14="http://schemas.microsoft.com/office/powerpoint/2010/main" val="35773967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52400" y="544740"/>
            <a:ext cx="5334000" cy="6313260"/>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126</a:t>
            </a:fld>
            <a:endParaRPr lang="en-US"/>
          </a:p>
        </p:txBody>
      </p:sp>
      <p:sp>
        <p:nvSpPr>
          <p:cNvPr id="6" name="Rectangle 5"/>
          <p:cNvSpPr/>
          <p:nvPr/>
        </p:nvSpPr>
        <p:spPr>
          <a:xfrm>
            <a:off x="5166852" y="2151727"/>
            <a:ext cx="4572000" cy="2554545"/>
          </a:xfrm>
          <a:prstGeom prst="rect">
            <a:avLst/>
          </a:prstGeom>
        </p:spPr>
        <p:txBody>
          <a:bodyPr>
            <a:spAutoFit/>
          </a:bodyPr>
          <a:lstStyle/>
          <a:p>
            <a:r>
              <a:rPr lang="en-US" sz="3200" dirty="0">
                <a:solidFill>
                  <a:srgbClr val="000000"/>
                </a:solidFill>
                <a:latin typeface="TheSansExtraBold-Plain"/>
              </a:rPr>
              <a:t>Discharging well </a:t>
            </a:r>
            <a:r>
              <a:rPr lang="en-US" sz="3200" dirty="0" err="1">
                <a:solidFill>
                  <a:srgbClr val="000000"/>
                </a:solidFill>
                <a:latin typeface="TheSansExtraBold-Plain"/>
              </a:rPr>
              <a:t>Aluto-Langano</a:t>
            </a:r>
            <a:br>
              <a:rPr lang="en-US" sz="3200" dirty="0">
                <a:solidFill>
                  <a:srgbClr val="000000"/>
                </a:solidFill>
                <a:latin typeface="TheSansExtraBold-Plain"/>
              </a:rPr>
            </a:br>
            <a:r>
              <a:rPr lang="en-US" sz="3200" dirty="0">
                <a:solidFill>
                  <a:srgbClr val="000000"/>
                </a:solidFill>
                <a:latin typeface="TheSansExtraBold-Plain"/>
              </a:rPr>
              <a:t>Total Depth = 2.5 km.</a:t>
            </a:r>
            <a:br>
              <a:rPr lang="en-US" sz="3200" dirty="0">
                <a:solidFill>
                  <a:srgbClr val="000000"/>
                </a:solidFill>
                <a:latin typeface="TheSansExtraBold-Plain"/>
              </a:rPr>
            </a:br>
            <a:r>
              <a:rPr lang="en-US" sz="3200" dirty="0">
                <a:solidFill>
                  <a:srgbClr val="000000"/>
                </a:solidFill>
                <a:latin typeface="TheSansExtraBold-Plain"/>
              </a:rPr>
              <a:t>Max. Temperature = 350°C.</a:t>
            </a:r>
            <a:endParaRPr lang="en-US" sz="3200" dirty="0"/>
          </a:p>
        </p:txBody>
      </p:sp>
    </p:spTree>
    <p:extLst>
      <p:ext uri="{BB962C8B-B14F-4D97-AF65-F5344CB8AC3E}">
        <p14:creationId xmlns:p14="http://schemas.microsoft.com/office/powerpoint/2010/main" val="14475701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Geothermal energy can sometimes find its way to the surface in the form of:</a:t>
            </a:r>
          </a:p>
          <a:p>
            <a:pPr lvl="1"/>
            <a:r>
              <a:rPr lang="en-US" dirty="0"/>
              <a:t>volcanoes and fumaroles (holes where volcanic gases are released)</a:t>
            </a:r>
          </a:p>
          <a:p>
            <a:pPr lvl="1"/>
            <a:r>
              <a:rPr lang="en-US" dirty="0"/>
              <a:t>hot springs and </a:t>
            </a:r>
          </a:p>
          <a:p>
            <a:pPr lvl="1"/>
            <a:r>
              <a:rPr lang="en-US" dirty="0"/>
              <a:t>geysers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a:t>
            </a:r>
            <a:r>
              <a:rPr lang="en-US" b="1" dirty="0"/>
              <a:t>geyser</a:t>
            </a:r>
            <a:r>
              <a:rPr lang="en-US" dirty="0"/>
              <a:t> is a type of hot spring that erupts periodically, ejecting a column of hot water and steam into the air.</a:t>
            </a:r>
          </a:p>
        </p:txBody>
      </p:sp>
      <p:pic>
        <p:nvPicPr>
          <p:cNvPr id="4" name="Picture 4" descr="Clepsydra_Geyser_at_Fountain_Paint_Pot_in_Yellowstone-750px"/>
          <p:cNvPicPr>
            <a:picLocks noChangeAspect="1" noChangeArrowheads="1"/>
          </p:cNvPicPr>
          <p:nvPr/>
        </p:nvPicPr>
        <p:blipFill>
          <a:blip r:embed="rId2">
            <a:lum bright="12000" contrast="6000"/>
          </a:blip>
          <a:srcRect/>
          <a:stretch>
            <a:fillRect/>
          </a:stretch>
        </p:blipFill>
        <p:spPr bwMode="auto">
          <a:xfrm>
            <a:off x="990600" y="3124200"/>
            <a:ext cx="7143750" cy="35036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spring</a:t>
            </a:r>
          </a:p>
        </p:txBody>
      </p:sp>
      <p:pic>
        <p:nvPicPr>
          <p:cNvPr id="4" name="Picture 6" descr="Hot springs in Steamboat Springs area."/>
          <p:cNvPicPr>
            <a:picLocks noGrp="1" noChangeAspect="1" noChangeArrowheads="1"/>
          </p:cNvPicPr>
          <p:nvPr>
            <p:ph idx="1"/>
          </p:nvPr>
        </p:nvPicPr>
        <p:blipFill>
          <a:blip r:embed="rId2"/>
          <a:srcRect/>
          <a:stretch>
            <a:fillRect/>
          </a:stretch>
        </p:blipFill>
        <p:spPr bwMode="auto">
          <a:xfrm>
            <a:off x="990600" y="2763038"/>
            <a:ext cx="6781800" cy="395843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129</a:t>
            </a:fld>
            <a:endParaRPr lang="en-US"/>
          </a:p>
        </p:txBody>
      </p:sp>
      <p:sp>
        <p:nvSpPr>
          <p:cNvPr id="3" name="Rectangle 2"/>
          <p:cNvSpPr/>
          <p:nvPr/>
        </p:nvSpPr>
        <p:spPr>
          <a:xfrm>
            <a:off x="485930" y="1853334"/>
            <a:ext cx="7819870" cy="830997"/>
          </a:xfrm>
          <a:prstGeom prst="rect">
            <a:avLst/>
          </a:prstGeom>
        </p:spPr>
        <p:txBody>
          <a:bodyPr wrap="square">
            <a:spAutoFit/>
          </a:bodyPr>
          <a:lstStyle/>
          <a:p>
            <a:r>
              <a:rPr lang="en-US" sz="2400" dirty="0"/>
              <a:t>A spring of naturally hot water, typically heated by subterranean volcanic 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Commercial Energy: - The energy sources that are available in the </a:t>
            </a:r>
            <a:r>
              <a:rPr lang="en-US" dirty="0">
                <a:solidFill>
                  <a:srgbClr val="FF0000"/>
                </a:solidFill>
              </a:rPr>
              <a:t>market</a:t>
            </a:r>
            <a:r>
              <a:rPr lang="en-US" dirty="0"/>
              <a:t> for a </a:t>
            </a:r>
            <a:r>
              <a:rPr lang="en-US" dirty="0">
                <a:solidFill>
                  <a:srgbClr val="FF0000"/>
                </a:solidFill>
              </a:rPr>
              <a:t>definite price </a:t>
            </a:r>
          </a:p>
          <a:p>
            <a:pPr lvl="1"/>
            <a:r>
              <a:rPr lang="en-US" dirty="0"/>
              <a:t>electricity, coal and refined petroleum products. </a:t>
            </a:r>
          </a:p>
          <a:p>
            <a:pPr lvl="1" algn="just"/>
            <a:r>
              <a:rPr lang="en-US" dirty="0"/>
              <a:t>Basis for industrial, agricultural, transport and commercial </a:t>
            </a:r>
            <a:r>
              <a:rPr lang="en-US" dirty="0">
                <a:solidFill>
                  <a:srgbClr val="FF0000"/>
                </a:solidFill>
              </a:rPr>
              <a:t>development</a:t>
            </a:r>
            <a:r>
              <a:rPr lang="en-US" dirty="0"/>
              <a:t> in the modern world. </a:t>
            </a:r>
          </a:p>
          <a:p>
            <a:endParaRPr lang="en-US" dirty="0"/>
          </a:p>
          <a:p>
            <a:r>
              <a:rPr lang="en-US" dirty="0"/>
              <a:t>In the </a:t>
            </a:r>
            <a:r>
              <a:rPr lang="en-US" dirty="0">
                <a:solidFill>
                  <a:srgbClr val="FF0000"/>
                </a:solidFill>
              </a:rPr>
              <a:t>industrialized countries</a:t>
            </a:r>
            <a:r>
              <a:rPr lang="en-US" dirty="0"/>
              <a:t>, commercialized fuels are predominant source </a:t>
            </a:r>
            <a:r>
              <a:rPr lang="en-US" dirty="0">
                <a:solidFill>
                  <a:srgbClr val="FF0000"/>
                </a:solidFill>
              </a:rPr>
              <a:t>not only for economic production</a:t>
            </a:r>
            <a:r>
              <a:rPr lang="en-US" dirty="0"/>
              <a:t>, but also for many </a:t>
            </a:r>
            <a:r>
              <a:rPr lang="en-US" dirty="0">
                <a:solidFill>
                  <a:srgbClr val="FF0000"/>
                </a:solidFill>
              </a:rPr>
              <a:t>household</a:t>
            </a:r>
            <a:r>
              <a:rPr lang="en-US" dirty="0"/>
              <a:t> tasks.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13</a:t>
            </a:fld>
            <a:endParaRPr lang="en-US"/>
          </a:p>
        </p:txBody>
      </p:sp>
    </p:spTree>
    <p:extLst>
      <p:ext uri="{BB962C8B-B14F-4D97-AF65-F5344CB8AC3E}">
        <p14:creationId xmlns:p14="http://schemas.microsoft.com/office/powerpoint/2010/main" val="13493086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dirty="0"/>
              <a:t>Uses of Geothermal Energy</a:t>
            </a:r>
          </a:p>
        </p:txBody>
      </p:sp>
      <p:sp>
        <p:nvSpPr>
          <p:cNvPr id="14339" name="Rectangle 3"/>
          <p:cNvSpPr>
            <a:spLocks noGrp="1" noChangeArrowheads="1"/>
          </p:cNvSpPr>
          <p:nvPr>
            <p:ph type="body" sz="half" idx="1"/>
          </p:nvPr>
        </p:nvSpPr>
        <p:spPr>
          <a:xfrm>
            <a:off x="457200" y="1268413"/>
            <a:ext cx="6248400" cy="4857750"/>
          </a:xfrm>
        </p:spPr>
        <p:txBody>
          <a:bodyPr/>
          <a:lstStyle/>
          <a:p>
            <a:pPr eaLnBrk="1" hangingPunct="1"/>
            <a:r>
              <a:rPr lang="en-GB" sz="2800" dirty="0"/>
              <a:t>There are different ways of tapping geothermal energy: </a:t>
            </a:r>
          </a:p>
        </p:txBody>
      </p:sp>
      <p:sp>
        <p:nvSpPr>
          <p:cNvPr id="14340" name="Text Box 4"/>
          <p:cNvSpPr txBox="1">
            <a:spLocks noChangeArrowheads="1"/>
          </p:cNvSpPr>
          <p:nvPr/>
        </p:nvSpPr>
        <p:spPr bwMode="auto">
          <a:xfrm>
            <a:off x="611188" y="2708274"/>
            <a:ext cx="7923212" cy="2677656"/>
          </a:xfrm>
          <a:prstGeom prst="rect">
            <a:avLst/>
          </a:prstGeom>
          <a:noFill/>
          <a:ln w="9525">
            <a:noFill/>
            <a:miter lim="800000"/>
            <a:headEnd/>
            <a:tailEnd/>
          </a:ln>
        </p:spPr>
        <p:txBody>
          <a:bodyPr wrap="square">
            <a:spAutoFit/>
          </a:bodyPr>
          <a:lstStyle/>
          <a:p>
            <a:pPr marL="514350" indent="-514350">
              <a:spcBef>
                <a:spcPct val="50000"/>
              </a:spcBef>
              <a:buAutoNum type="arabicParenR"/>
            </a:pPr>
            <a:r>
              <a:rPr lang="en-GB" sz="2800" b="1" dirty="0"/>
              <a:t>Direct use: </a:t>
            </a:r>
            <a:br>
              <a:rPr lang="en-GB" sz="2800" dirty="0"/>
            </a:br>
            <a:r>
              <a:rPr lang="en-GB" sz="2800" dirty="0"/>
              <a:t>Geothermal heat found near the surface of the Earth can be used directly for </a:t>
            </a:r>
          </a:p>
          <a:p>
            <a:pPr marL="1428750" lvl="2" indent="-514350">
              <a:spcBef>
                <a:spcPct val="50000"/>
              </a:spcBef>
            </a:pPr>
            <a:r>
              <a:rPr lang="en-GB" sz="2800" dirty="0"/>
              <a:t>Bathing (steam) and </a:t>
            </a:r>
          </a:p>
          <a:p>
            <a:pPr marL="1428750" lvl="2" indent="-514350">
              <a:spcBef>
                <a:spcPct val="50000"/>
              </a:spcBef>
            </a:pPr>
            <a:r>
              <a:rPr lang="en-GB" sz="2800" dirty="0"/>
              <a:t>heating buildings </a:t>
            </a:r>
          </a:p>
        </p:txBody>
      </p:sp>
      <p:sp>
        <p:nvSpPr>
          <p:cNvPr id="5" name="Slide Number Placeholder 4"/>
          <p:cNvSpPr>
            <a:spLocks noGrp="1"/>
          </p:cNvSpPr>
          <p:nvPr>
            <p:ph type="sldNum" sz="quarter" idx="12"/>
          </p:nvPr>
        </p:nvSpPr>
        <p:spPr/>
        <p:txBody>
          <a:bodyPr/>
          <a:lstStyle/>
          <a:p>
            <a:pPr>
              <a:defRPr/>
            </a:pPr>
            <a:fld id="{06928DBC-F23F-4EA6-B982-2270661F97CD}" type="slidenum">
              <a:rPr lang="en-GB" smtClean="0"/>
              <a:pPr>
                <a:defRPr/>
              </a:pPr>
              <a:t>130</a:t>
            </a:fld>
            <a:endParaRPr lang="en-GB"/>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b="1"/>
              <a:t>2) Electricity production:</a:t>
            </a:r>
            <a:r>
              <a:rPr lang="en-GB"/>
              <a:t> </a:t>
            </a:r>
          </a:p>
        </p:txBody>
      </p:sp>
      <p:sp>
        <p:nvSpPr>
          <p:cNvPr id="15363" name="Rectangle 3"/>
          <p:cNvSpPr>
            <a:spLocks noGrp="1" noChangeArrowheads="1"/>
          </p:cNvSpPr>
          <p:nvPr>
            <p:ph type="body" idx="1"/>
          </p:nvPr>
        </p:nvSpPr>
        <p:spPr>
          <a:xfrm>
            <a:off x="274638" y="1981200"/>
            <a:ext cx="8594725" cy="4114800"/>
          </a:xfrm>
        </p:spPr>
        <p:txBody>
          <a:bodyPr>
            <a:normAutofit/>
          </a:bodyPr>
          <a:lstStyle/>
          <a:p>
            <a:r>
              <a:rPr lang="en-US" dirty="0"/>
              <a:t>Geothermal power plants access the underground steam or hot water from wells drilled a mile or more into the earth. </a:t>
            </a:r>
          </a:p>
          <a:p>
            <a:r>
              <a:rPr lang="en-US" dirty="0"/>
              <a:t>The steam or hot water is piped up from the well to drive a conventional steam turbine, which powers an electric generator. </a:t>
            </a:r>
          </a:p>
          <a:p>
            <a:r>
              <a:rPr lang="en-US" dirty="0"/>
              <a:t>Typically, the water is then returned to the ground to recharge the reservoir and com </a:t>
            </a:r>
            <a:r>
              <a:rPr lang="en-US" dirty="0" err="1"/>
              <a:t>plete</a:t>
            </a:r>
            <a:r>
              <a:rPr lang="en-US" dirty="0"/>
              <a:t> the renewable energy cycle.</a:t>
            </a:r>
            <a:endParaRPr lang="en-GB"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Ethiopia’s Situation </a:t>
            </a:r>
          </a:p>
        </p:txBody>
      </p:sp>
      <p:sp>
        <p:nvSpPr>
          <p:cNvPr id="3" name="Content Placeholder 2"/>
          <p:cNvSpPr>
            <a:spLocks noGrp="1"/>
          </p:cNvSpPr>
          <p:nvPr>
            <p:ph idx="1"/>
          </p:nvPr>
        </p:nvSpPr>
        <p:spPr/>
        <p:txBody>
          <a:bodyPr>
            <a:normAutofit/>
          </a:bodyPr>
          <a:lstStyle/>
          <a:p>
            <a:r>
              <a:rPr lang="en-US" dirty="0"/>
              <a:t>Ethiopia could possibly generate more than </a:t>
            </a:r>
            <a:r>
              <a:rPr lang="en-US" dirty="0">
                <a:solidFill>
                  <a:srgbClr val="FF0000"/>
                </a:solidFill>
              </a:rPr>
              <a:t>5000 MW </a:t>
            </a:r>
            <a:r>
              <a:rPr lang="en-US" dirty="0"/>
              <a:t>of  electric power from geothermal resources alone.</a:t>
            </a:r>
          </a:p>
          <a:p>
            <a:r>
              <a:rPr lang="en-US" dirty="0">
                <a:solidFill>
                  <a:srgbClr val="FF0000"/>
                </a:solidFill>
              </a:rPr>
              <a:t>Ethiopian Rift Valley </a:t>
            </a:r>
            <a:r>
              <a:rPr lang="en-US" dirty="0"/>
              <a:t>and in the </a:t>
            </a:r>
            <a:r>
              <a:rPr lang="en-US" dirty="0">
                <a:solidFill>
                  <a:srgbClr val="FF0000"/>
                </a:solidFill>
              </a:rPr>
              <a:t>Afar depression</a:t>
            </a:r>
            <a:r>
              <a:rPr lang="en-US" dirty="0"/>
              <a:t>, which are both part of the Great East African Rift System.</a:t>
            </a:r>
          </a:p>
          <a:p>
            <a:r>
              <a:rPr lang="en-US" dirty="0">
                <a:solidFill>
                  <a:srgbClr val="FF0000"/>
                </a:solidFill>
              </a:rPr>
              <a:t>16</a:t>
            </a:r>
            <a:r>
              <a:rPr lang="en-US" dirty="0"/>
              <a:t> geothermal prospect areas are judged to have potential for high temperature steam suited to electricity generation.</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132</a:t>
            </a:fld>
            <a:endParaRPr lang="en-US"/>
          </a:p>
        </p:txBody>
      </p:sp>
    </p:spTree>
    <p:extLst>
      <p:ext uri="{BB962C8B-B14F-4D97-AF65-F5344CB8AC3E}">
        <p14:creationId xmlns:p14="http://schemas.microsoft.com/office/powerpoint/2010/main" val="39497601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7999"/>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133</a:t>
            </a:fld>
            <a:endParaRPr lang="en-US"/>
          </a:p>
        </p:txBody>
      </p:sp>
    </p:spTree>
    <p:extLst>
      <p:ext uri="{BB962C8B-B14F-4D97-AF65-F5344CB8AC3E}">
        <p14:creationId xmlns:p14="http://schemas.microsoft.com/office/powerpoint/2010/main" val="27020236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Why geothermal energy is said renewable?</a:t>
            </a:r>
          </a:p>
          <a:p>
            <a:pPr lvl="1"/>
            <a:r>
              <a:rPr lang="en-US" dirty="0"/>
              <a:t>the heat emanating from the interior of the Earth is essentially limitless.</a:t>
            </a:r>
          </a:p>
          <a:p>
            <a:pPr lvl="1"/>
            <a:r>
              <a:rPr lang="en-US" dirty="0"/>
              <a:t>Hydrological cycle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134</a:t>
            </a:fld>
            <a:endParaRPr lang="en-US"/>
          </a:p>
        </p:txBody>
      </p:sp>
    </p:spTree>
    <p:extLst>
      <p:ext uri="{BB962C8B-B14F-4D97-AF65-F5344CB8AC3E}">
        <p14:creationId xmlns:p14="http://schemas.microsoft.com/office/powerpoint/2010/main" val="7372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other renewable energy resources? List exclusively.</a:t>
            </a:r>
          </a:p>
          <a:p>
            <a:r>
              <a:rPr lang="en-US" dirty="0"/>
              <a:t>tidal power</a:t>
            </a:r>
          </a:p>
          <a:p>
            <a:r>
              <a:rPr lang="en-US" dirty="0"/>
              <a:t>Reading assignment. </a:t>
            </a:r>
          </a:p>
          <a:p>
            <a:r>
              <a:rPr lang="en-US" dirty="0"/>
              <a:t>Read in detail and discuss in your groups.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135</a:t>
            </a:fld>
            <a:endParaRPr lang="en-US"/>
          </a:p>
        </p:txBody>
      </p:sp>
    </p:spTree>
    <p:extLst>
      <p:ext uri="{BB962C8B-B14F-4D97-AF65-F5344CB8AC3E}">
        <p14:creationId xmlns:p14="http://schemas.microsoft.com/office/powerpoint/2010/main" val="42822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Times New Roman"/>
                <a:ea typeface="Calibri"/>
                <a:cs typeface="Times New Roman"/>
              </a:rPr>
              <a:t>Global energy use pattern</a:t>
            </a:r>
            <a:endParaRPr lang="en-US" sz="4400" dirty="0"/>
          </a:p>
        </p:txBody>
      </p:sp>
      <p:sp>
        <p:nvSpPr>
          <p:cNvPr id="3" name="Content Placeholder 2"/>
          <p:cNvSpPr>
            <a:spLocks noGrp="1"/>
          </p:cNvSpPr>
          <p:nvPr>
            <p:ph idx="1"/>
          </p:nvPr>
        </p:nvSpPr>
        <p:spPr/>
        <p:txBody>
          <a:bodyPr/>
          <a:lstStyle/>
          <a:p>
            <a:r>
              <a:rPr lang="en-US" b="1" dirty="0">
                <a:latin typeface="Times New Roman"/>
                <a:ea typeface="Calibri"/>
              </a:rPr>
              <a:t>World energy consumption</a:t>
            </a:r>
            <a:r>
              <a:rPr lang="en-US" dirty="0">
                <a:latin typeface="Times New Roman"/>
                <a:ea typeface="Calibri"/>
              </a:rPr>
              <a:t> refers to the total energy used by all of human civilization. </a:t>
            </a:r>
          </a:p>
          <a:p>
            <a:r>
              <a:rPr lang="en-US" dirty="0">
                <a:latin typeface="Times New Roman"/>
                <a:ea typeface="Calibri"/>
              </a:rPr>
              <a:t>Typically measured per capita per year, </a:t>
            </a:r>
          </a:p>
          <a:p>
            <a:r>
              <a:rPr lang="en-US" dirty="0">
                <a:latin typeface="Times New Roman"/>
                <a:ea typeface="Calibri"/>
              </a:rPr>
              <a:t>it involves all energy harnessed from every energy source applied towards humanity's endeavors across every industrial and technological sector, across every country. </a:t>
            </a:r>
          </a:p>
          <a:p>
            <a:pPr lvl="1"/>
            <a:r>
              <a:rPr lang="en-US" dirty="0">
                <a:solidFill>
                  <a:srgbClr val="FF0000"/>
                </a:solidFill>
              </a:rPr>
              <a:t>implications for humanity's social-economic-political sphere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According to IEA data from 1990 to 2008, the average energy use per person increased 10% while world population increased 27%. </a:t>
            </a:r>
          </a:p>
          <a:p>
            <a:r>
              <a:rPr lang="en-US" dirty="0"/>
              <a:t>Regional energy use also grew from 1990 to 2008: </a:t>
            </a:r>
          </a:p>
          <a:p>
            <a:pPr lvl="1"/>
            <a:r>
              <a:rPr lang="en-US" dirty="0"/>
              <a:t>the Middle East increased by 170%, </a:t>
            </a:r>
          </a:p>
          <a:p>
            <a:pPr lvl="1"/>
            <a:r>
              <a:rPr lang="en-US" dirty="0"/>
              <a:t>China by 146%, </a:t>
            </a:r>
          </a:p>
          <a:p>
            <a:pPr lvl="1"/>
            <a:r>
              <a:rPr lang="en-US" dirty="0"/>
              <a:t>India by 91%, </a:t>
            </a:r>
          </a:p>
          <a:p>
            <a:pPr lvl="1"/>
            <a:r>
              <a:rPr lang="en-US" dirty="0"/>
              <a:t>Africa by 70%, </a:t>
            </a:r>
          </a:p>
          <a:p>
            <a:pPr lvl="1"/>
            <a:r>
              <a:rPr lang="en-US" dirty="0"/>
              <a:t>the USA by 20%, and </a:t>
            </a:r>
          </a:p>
          <a:p>
            <a:pPr lvl="1"/>
            <a:r>
              <a:rPr lang="en-US" dirty="0"/>
              <a:t>world overall grew by 39%.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srcRect/>
          <a:stretch>
            <a:fillRect/>
          </a:stretch>
        </p:blipFill>
        <p:spPr bwMode="auto">
          <a:xfrm>
            <a:off x="685800" y="685800"/>
            <a:ext cx="7848600" cy="4800600"/>
          </a:xfrm>
          <a:prstGeom prst="rect">
            <a:avLst/>
          </a:prstGeom>
          <a:noFill/>
          <a:ln w="9525">
            <a:noFill/>
            <a:miter lim="800000"/>
            <a:headEnd/>
            <a:tailEnd/>
          </a:ln>
        </p:spPr>
      </p:pic>
      <p:sp>
        <p:nvSpPr>
          <p:cNvPr id="5" name="Rectangle 4"/>
          <p:cNvSpPr/>
          <p:nvPr/>
        </p:nvSpPr>
        <p:spPr>
          <a:xfrm>
            <a:off x="1143000" y="5562600"/>
            <a:ext cx="7246938" cy="461665"/>
          </a:xfrm>
          <a:prstGeom prst="rect">
            <a:avLst/>
          </a:prstGeom>
        </p:spPr>
        <p:txBody>
          <a:bodyPr wrap="square">
            <a:spAutoFit/>
          </a:bodyPr>
          <a:lstStyle/>
          <a:p>
            <a:r>
              <a:rPr lang="en-US" sz="2400" dirty="0">
                <a:latin typeface="Calibri"/>
                <a:ea typeface="Calibri"/>
                <a:cs typeface="Times New Roman"/>
              </a:rPr>
              <a:t>World Primary Energy Supply by Fuel, 1971-2020</a:t>
            </a:r>
            <a:endParaRPr lang="en-US" sz="4000" dirty="0"/>
          </a:p>
        </p:txBody>
      </p:sp>
      <p:sp>
        <p:nvSpPr>
          <p:cNvPr id="6" name="Slide Number Placeholder 5"/>
          <p:cNvSpPr>
            <a:spLocks noGrp="1"/>
          </p:cNvSpPr>
          <p:nvPr>
            <p:ph type="sldNum" sz="quarter" idx="12"/>
          </p:nvPr>
        </p:nvSpPr>
        <p:spPr/>
        <p:txBody>
          <a:bodyPr/>
          <a:lstStyle/>
          <a:p>
            <a:fld id="{BBBC69C9-3922-465A-85EE-C7BCB1899636}" type="slidenum">
              <a:rPr lang="en-US" smtClean="0"/>
              <a:pPr/>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152400"/>
            <a:ext cx="7848600" cy="419100"/>
          </a:xfrm>
        </p:spPr>
        <p:txBody>
          <a:bodyPr>
            <a:normAutofit fontScale="90000"/>
          </a:bodyPr>
          <a:lstStyle/>
          <a:p>
            <a:pPr>
              <a:defRPr/>
            </a:pPr>
            <a:r>
              <a:rPr lang="en-US" sz="2800" dirty="0"/>
              <a:t>Per Capita Primary Energy Use, 2030</a:t>
            </a:r>
          </a:p>
        </p:txBody>
      </p:sp>
      <p:sp>
        <p:nvSpPr>
          <p:cNvPr id="19459" name="Text Box 3"/>
          <p:cNvSpPr txBox="1">
            <a:spLocks noChangeArrowheads="1"/>
          </p:cNvSpPr>
          <p:nvPr/>
        </p:nvSpPr>
        <p:spPr bwMode="auto">
          <a:xfrm>
            <a:off x="0" y="5943600"/>
            <a:ext cx="8839200" cy="708025"/>
          </a:xfrm>
          <a:prstGeom prst="rect">
            <a:avLst/>
          </a:prstGeom>
          <a:noFill/>
          <a:ln w="9525">
            <a:noFill/>
            <a:miter lim="800000"/>
            <a:headEnd/>
            <a:tailEnd/>
          </a:ln>
        </p:spPr>
        <p:txBody>
          <a:bodyPr>
            <a:spAutoFit/>
          </a:bodyPr>
          <a:lstStyle/>
          <a:p>
            <a:pPr algn="ctr"/>
            <a:r>
              <a:rPr lang="en-US" sz="2000" b="1" i="1"/>
              <a:t>Per capita energy use remains much lower in developing countries</a:t>
            </a:r>
            <a:endParaRPr lang="en-GB" sz="2000" b="1" i="1"/>
          </a:p>
        </p:txBody>
      </p:sp>
      <p:pic>
        <p:nvPicPr>
          <p:cNvPr id="19460" name="Picture 4"/>
          <p:cNvPicPr>
            <a:picLocks noGrp="1" noChangeAspect="1" noChangeArrowheads="1"/>
          </p:cNvPicPr>
          <p:nvPr>
            <p:ph idx="1"/>
          </p:nvPr>
        </p:nvPicPr>
        <p:blipFill>
          <a:blip r:embed="rId3"/>
          <a:srcRect/>
          <a:stretch>
            <a:fillRect/>
          </a:stretch>
        </p:blipFill>
        <p:spPr>
          <a:xfrm>
            <a:off x="0" y="609600"/>
            <a:ext cx="9144000" cy="5216525"/>
          </a:xfrm>
          <a:noFill/>
        </p:spPr>
      </p:pic>
      <p:sp>
        <p:nvSpPr>
          <p:cNvPr id="5" name="Slide Number Placeholder 4"/>
          <p:cNvSpPr>
            <a:spLocks noGrp="1"/>
          </p:cNvSpPr>
          <p:nvPr>
            <p:ph type="sldNum" sz="quarter" idx="12"/>
          </p:nvPr>
        </p:nvSpPr>
        <p:spPr/>
        <p:txBody>
          <a:bodyPr/>
          <a:lstStyle/>
          <a:p>
            <a:fld id="{BBBC69C9-3922-465A-85EE-C7BCB1899636}" type="slidenum">
              <a:rPr lang="en-US" smtClean="0"/>
              <a:pPr/>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Non-Commercial Energy: - The energy sources that are </a:t>
            </a:r>
            <a:r>
              <a:rPr lang="en-US" dirty="0">
                <a:solidFill>
                  <a:srgbClr val="FF0000"/>
                </a:solidFill>
              </a:rPr>
              <a:t>not available</a:t>
            </a:r>
            <a:r>
              <a:rPr lang="en-US" dirty="0"/>
              <a:t> in the commercial market for a </a:t>
            </a:r>
            <a:r>
              <a:rPr lang="en-US" dirty="0">
                <a:solidFill>
                  <a:srgbClr val="FF0000"/>
                </a:solidFill>
              </a:rPr>
              <a:t>price</a:t>
            </a:r>
            <a:r>
              <a:rPr lang="en-US" dirty="0"/>
              <a:t>.</a:t>
            </a:r>
          </a:p>
          <a:p>
            <a:r>
              <a:rPr lang="en-US" dirty="0" err="1"/>
              <a:t>Eg</a:t>
            </a:r>
            <a:r>
              <a:rPr lang="en-US" dirty="0"/>
              <a:t>: fuels such as firewood, dung cake and agricultural wastes, which are </a:t>
            </a:r>
            <a:r>
              <a:rPr lang="en-US" dirty="0">
                <a:solidFill>
                  <a:srgbClr val="FF0000"/>
                </a:solidFill>
              </a:rPr>
              <a:t>traditionally gathered</a:t>
            </a:r>
            <a:r>
              <a:rPr lang="en-US" dirty="0"/>
              <a:t>, and </a:t>
            </a:r>
            <a:r>
              <a:rPr lang="en-US" dirty="0">
                <a:solidFill>
                  <a:srgbClr val="FF0000"/>
                </a:solidFill>
              </a:rPr>
              <a:t>not bought</a:t>
            </a:r>
            <a:r>
              <a:rPr lang="en-US" dirty="0"/>
              <a:t> at a </a:t>
            </a:r>
            <a:r>
              <a:rPr lang="en-US" dirty="0">
                <a:solidFill>
                  <a:srgbClr val="FF0000"/>
                </a:solidFill>
              </a:rPr>
              <a:t>price</a:t>
            </a:r>
            <a:r>
              <a:rPr lang="en-US" dirty="0"/>
              <a:t> used especially in rural households. </a:t>
            </a:r>
          </a:p>
          <a:p>
            <a:pPr lvl="1"/>
            <a:r>
              <a:rPr lang="en-US" dirty="0">
                <a:sym typeface="Wingdings" panose="05000000000000000000" pitchFamily="2" charset="2"/>
              </a:rPr>
              <a:t></a:t>
            </a:r>
            <a:r>
              <a:rPr lang="en-US" dirty="0">
                <a:solidFill>
                  <a:srgbClr val="FF0000"/>
                </a:solidFill>
              </a:rPr>
              <a:t>traditional fuels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14</a:t>
            </a:fld>
            <a:endParaRPr lang="en-US"/>
          </a:p>
        </p:txBody>
      </p:sp>
    </p:spTree>
    <p:extLst>
      <p:ext uri="{BB962C8B-B14F-4D97-AF65-F5344CB8AC3E}">
        <p14:creationId xmlns:p14="http://schemas.microsoft.com/office/powerpoint/2010/main" val="40873545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defRPr/>
            </a:pPr>
            <a:r>
              <a:rPr lang="en-US" sz="2800" b="1" dirty="0">
                <a:latin typeface="Modern No. 20" pitchFamily="18" charset="0"/>
              </a:rPr>
              <a:t>Share of Different Energy Resources in Developed and in developing countries</a:t>
            </a:r>
            <a:endParaRPr lang="en-US" sz="2800" dirty="0">
              <a:latin typeface="Modern No. 20" pitchFamily="18" charset="0"/>
            </a:endParaRPr>
          </a:p>
        </p:txBody>
      </p:sp>
      <p:pic>
        <p:nvPicPr>
          <p:cNvPr id="20483" name="Picture 2"/>
          <p:cNvPicPr>
            <a:picLocks noGrp="1" noChangeAspect="1" noChangeArrowheads="1"/>
          </p:cNvPicPr>
          <p:nvPr>
            <p:ph idx="1"/>
          </p:nvPr>
        </p:nvPicPr>
        <p:blipFill>
          <a:blip r:embed="rId3"/>
          <a:srcRect/>
          <a:stretch>
            <a:fillRect/>
          </a:stretch>
        </p:blipFill>
        <p:spPr>
          <a:xfrm>
            <a:off x="0" y="1219200"/>
            <a:ext cx="9144000" cy="5638800"/>
          </a:xfrm>
          <a:noFill/>
        </p:spPr>
      </p:pic>
      <p:sp>
        <p:nvSpPr>
          <p:cNvPr id="4" name="Slide Number Placeholder 3"/>
          <p:cNvSpPr>
            <a:spLocks noGrp="1"/>
          </p:cNvSpPr>
          <p:nvPr>
            <p:ph type="sldNum" sz="quarter" idx="12"/>
          </p:nvPr>
        </p:nvSpPr>
        <p:spPr/>
        <p:txBody>
          <a:bodyPr/>
          <a:lstStyle/>
          <a:p>
            <a:fld id="{BBBC69C9-3922-465A-85EE-C7BCB1899636}" type="slidenum">
              <a:rPr lang="en-US" smtClean="0"/>
              <a:pPr/>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42913" y="103188"/>
            <a:ext cx="8701087" cy="582612"/>
          </a:xfrm>
        </p:spPr>
        <p:txBody>
          <a:bodyPr>
            <a:normAutofit fontScale="90000"/>
          </a:bodyPr>
          <a:lstStyle/>
          <a:p>
            <a:pPr eaLnBrk="1" hangingPunct="1">
              <a:defRPr/>
            </a:pPr>
            <a:r>
              <a:rPr lang="en-US" sz="4000" dirty="0">
                <a:latin typeface="Albertus" pitchFamily="34" charset="0"/>
              </a:rPr>
              <a:t>Energy Consumption in Africa</a:t>
            </a:r>
          </a:p>
        </p:txBody>
      </p:sp>
      <p:sp>
        <p:nvSpPr>
          <p:cNvPr id="2" name="Rectangle 4"/>
          <p:cNvSpPr>
            <a:spLocks noChangeArrowheads="1"/>
          </p:cNvSpPr>
          <p:nvPr/>
        </p:nvSpPr>
        <p:spPr bwMode="auto">
          <a:xfrm>
            <a:off x="0" y="5867400"/>
            <a:ext cx="8763000" cy="584200"/>
          </a:xfrm>
          <a:prstGeom prst="rect">
            <a:avLst/>
          </a:prstGeom>
          <a:noFill/>
          <a:ln w="9525">
            <a:noFill/>
            <a:miter lim="800000"/>
            <a:headEnd/>
            <a:tailEnd/>
          </a:ln>
        </p:spPr>
        <p:txBody>
          <a:bodyPr anchor="ctr">
            <a:spAutoFit/>
          </a:bodyPr>
          <a:lstStyle/>
          <a:p>
            <a:pPr algn="just"/>
            <a:r>
              <a:rPr lang="en-GB" sz="1400" b="1">
                <a:solidFill>
                  <a:srgbClr val="000000"/>
                </a:solidFill>
              </a:rPr>
              <a:t>* </a:t>
            </a:r>
            <a:r>
              <a:rPr lang="en-GB" sz="1600" b="1">
                <a:solidFill>
                  <a:srgbClr val="000000"/>
                </a:solidFill>
              </a:rPr>
              <a:t>Biomass refers to combustible renewable (mainly fuelwood, charcoal and agro-residues) and waste. </a:t>
            </a:r>
            <a:r>
              <a:rPr lang="en-GB" sz="1600" b="1" i="1">
                <a:solidFill>
                  <a:srgbClr val="000000"/>
                </a:solidFill>
              </a:rPr>
              <a:t>Source: IEA, 2005</a:t>
            </a:r>
            <a:endParaRPr lang="en-GB" sz="1400" b="1"/>
          </a:p>
        </p:txBody>
      </p:sp>
      <p:graphicFrame>
        <p:nvGraphicFramePr>
          <p:cNvPr id="1026" name="Object 5"/>
          <p:cNvGraphicFramePr>
            <a:graphicFrameLocks noChangeAspect="1"/>
          </p:cNvGraphicFramePr>
          <p:nvPr/>
        </p:nvGraphicFramePr>
        <p:xfrm>
          <a:off x="228600" y="609600"/>
          <a:ext cx="8153400" cy="5022850"/>
        </p:xfrm>
        <a:graphic>
          <a:graphicData uri="http://schemas.openxmlformats.org/presentationml/2006/ole">
            <mc:AlternateContent xmlns:mc="http://schemas.openxmlformats.org/markup-compatibility/2006">
              <mc:Choice xmlns:v="urn:schemas-microsoft-com:vml" Requires="v">
                <p:oleObj spid="_x0000_s2438" name="Chart" r:id="rId3" imgW="3096000" imgH="2142000" progId="Excel.Sheet.8">
                  <p:embed/>
                </p:oleObj>
              </mc:Choice>
              <mc:Fallback>
                <p:oleObj name="Chart" r:id="rId3" imgW="3096000" imgH="2142000"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2017" b="12099"/>
                      <a:stretch>
                        <a:fillRect/>
                      </a:stretch>
                    </p:blipFill>
                    <p:spPr bwMode="auto">
                      <a:xfrm>
                        <a:off x="228600" y="609600"/>
                        <a:ext cx="8153400" cy="502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BBBC69C9-3922-465A-85EE-C7BCB1899636}" type="slidenum">
              <a:rPr lang="en-US" smtClean="0"/>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sz="4800" dirty="0">
                <a:latin typeface="Times New Roman"/>
                <a:ea typeface="Times New Roman"/>
              </a:rPr>
              <a:t>National energy use status</a:t>
            </a:r>
            <a:endParaRPr lang="en-US" sz="4800" dirty="0"/>
          </a:p>
        </p:txBody>
      </p:sp>
      <p:sp>
        <p:nvSpPr>
          <p:cNvPr id="3" name="Content Placeholder 2"/>
          <p:cNvSpPr>
            <a:spLocks noGrp="1"/>
          </p:cNvSpPr>
          <p:nvPr>
            <p:ph idx="1"/>
          </p:nvPr>
        </p:nvSpPr>
        <p:spPr>
          <a:xfrm>
            <a:off x="457200" y="1295400"/>
            <a:ext cx="8229600" cy="5029200"/>
          </a:xfrm>
        </p:spPr>
        <p:txBody>
          <a:bodyPr/>
          <a:lstStyle/>
          <a:p>
            <a:r>
              <a:rPr lang="en-US" dirty="0"/>
              <a:t>Biomass energy (</a:t>
            </a:r>
            <a:r>
              <a:rPr lang="en-US" dirty="0" err="1"/>
              <a:t>fuelwood</a:t>
            </a:r>
            <a:r>
              <a:rPr lang="en-US" dirty="0"/>
              <a:t>, charcoal, wood, waste wood, crop residues and animal dung) accounted for 89 % of total national energy consumption in 2006. </a:t>
            </a:r>
          </a:p>
          <a:p>
            <a:r>
              <a:rPr lang="en-US" dirty="0"/>
              <a:t>The national energy consumption is met merely</a:t>
            </a:r>
          </a:p>
          <a:p>
            <a:pPr lvl="1"/>
            <a:r>
              <a:rPr lang="en-US" dirty="0"/>
              <a:t>Petroleum fuels 7.6% and </a:t>
            </a:r>
          </a:p>
          <a:p>
            <a:pPr lvl="1"/>
            <a:r>
              <a:rPr lang="en-US" dirty="0"/>
              <a:t>Electricity 1.1% of.</a:t>
            </a:r>
          </a:p>
          <a:p>
            <a:r>
              <a:rPr lang="en-US" dirty="0"/>
              <a:t>Characterized by predominance of the household sector, accounting for 89% gross energy consumption in 2006. </a:t>
            </a:r>
          </a:p>
          <a:p>
            <a:pPr lvl="1"/>
            <a:r>
              <a:rPr lang="en-US" dirty="0">
                <a:solidFill>
                  <a:srgbClr val="FF0000"/>
                </a:solidFill>
              </a:rPr>
              <a:t>wood, animal dung and agricultural residues</a:t>
            </a:r>
          </a:p>
          <a:p>
            <a:r>
              <a:rPr lang="en-US" dirty="0">
                <a:solidFill>
                  <a:srgbClr val="FF0000"/>
                </a:solidFill>
              </a:rPr>
              <a:t>What is the problem????</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142</a:t>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r>
              <a:rPr lang="en-US" dirty="0"/>
              <a:t>Petroleum fuels are mainly used in the </a:t>
            </a:r>
            <a:r>
              <a:rPr lang="en-US" dirty="0">
                <a:solidFill>
                  <a:srgbClr val="FF0000"/>
                </a:solidFill>
              </a:rPr>
              <a:t>transport</a:t>
            </a:r>
            <a:r>
              <a:rPr lang="en-US" dirty="0"/>
              <a:t> sector with a smaller share of the demand from the</a:t>
            </a:r>
          </a:p>
          <a:p>
            <a:pPr lvl="1"/>
            <a:r>
              <a:rPr lang="en-US" dirty="0"/>
              <a:t>household sector (kerosene for cooking and lighting)</a:t>
            </a:r>
          </a:p>
          <a:p>
            <a:pPr lvl="1"/>
            <a:r>
              <a:rPr lang="en-US" dirty="0"/>
              <a:t>industrial sector (fuel oil for thermal energy). </a:t>
            </a:r>
          </a:p>
          <a:p>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33400"/>
            <a:ext cx="8915400" cy="506413"/>
          </a:xfrm>
        </p:spPr>
        <p:txBody>
          <a:bodyPr>
            <a:normAutofit fontScale="90000"/>
          </a:bodyPr>
          <a:lstStyle/>
          <a:p>
            <a:pPr eaLnBrk="1" hangingPunct="1">
              <a:defRPr/>
            </a:pPr>
            <a:r>
              <a:rPr lang="en-GB" sz="4000" dirty="0">
                <a:latin typeface="Arial Narrow" pitchFamily="34" charset="0"/>
              </a:rPr>
              <a:t>Consumption pattern in Ethiopia</a:t>
            </a:r>
            <a:endParaRPr lang="en-US" sz="4000" dirty="0">
              <a:latin typeface="Arial Narrow" pitchFamily="34" charset="0"/>
            </a:endParaRPr>
          </a:p>
        </p:txBody>
      </p:sp>
      <p:sp>
        <p:nvSpPr>
          <p:cNvPr id="27651" name="Rectangle 3"/>
          <p:cNvSpPr>
            <a:spLocks noGrp="1" noChangeArrowheads="1"/>
          </p:cNvSpPr>
          <p:nvPr>
            <p:ph type="body" idx="1"/>
          </p:nvPr>
        </p:nvSpPr>
        <p:spPr>
          <a:xfrm>
            <a:off x="0" y="533400"/>
            <a:ext cx="9144000" cy="5370513"/>
          </a:xfrm>
        </p:spPr>
        <p:txBody>
          <a:bodyPr/>
          <a:lstStyle/>
          <a:p>
            <a:pPr eaLnBrk="1" hangingPunct="1">
              <a:lnSpc>
                <a:spcPct val="90000"/>
              </a:lnSpc>
            </a:pPr>
            <a:endParaRPr lang="en-GB" dirty="0">
              <a:latin typeface="Arial Narrow" pitchFamily="34" charset="0"/>
            </a:endParaRPr>
          </a:p>
          <a:p>
            <a:pPr eaLnBrk="1" hangingPunct="1">
              <a:lnSpc>
                <a:spcPct val="90000"/>
              </a:lnSpc>
            </a:pPr>
            <a:r>
              <a:rPr lang="en-GB" dirty="0">
                <a:latin typeface="Arial Narrow" pitchFamily="34" charset="0"/>
              </a:rPr>
              <a:t>The energy balance of the country as of 1995/96 reveals that total energy consumption in Ethiopia was estimated at about 50 million tones of wood equivalent</a:t>
            </a:r>
          </a:p>
          <a:p>
            <a:pPr eaLnBrk="1" hangingPunct="1">
              <a:lnSpc>
                <a:spcPct val="90000"/>
              </a:lnSpc>
            </a:pPr>
            <a:r>
              <a:rPr lang="en-GB" dirty="0">
                <a:latin typeface="Arial Narrow" pitchFamily="34" charset="0"/>
              </a:rPr>
              <a:t>The consumption of energy is dominated by traditional energy sources</a:t>
            </a:r>
          </a:p>
          <a:p>
            <a:pPr lvl="1" eaLnBrk="1" hangingPunct="1">
              <a:lnSpc>
                <a:spcPct val="90000"/>
              </a:lnSpc>
            </a:pPr>
            <a:r>
              <a:rPr lang="en-GB" dirty="0" err="1">
                <a:latin typeface="Arial Narrow" pitchFamily="34" charset="0"/>
              </a:rPr>
              <a:t>Fuelwood</a:t>
            </a:r>
            <a:r>
              <a:rPr lang="en-GB" dirty="0">
                <a:latin typeface="Arial Narrow" pitchFamily="34" charset="0"/>
              </a:rPr>
              <a:t>, charcoal, dung, crop residue</a:t>
            </a:r>
            <a:endParaRPr lang="en-US" dirty="0">
              <a:latin typeface="Arial Narrow" pitchFamily="34" charset="0"/>
            </a:endParaRPr>
          </a:p>
          <a:p>
            <a:pPr lvl="1" eaLnBrk="1" hangingPunct="1">
              <a:lnSpc>
                <a:spcPct val="90000"/>
              </a:lnSpc>
              <a:buFontTx/>
              <a:buNone/>
            </a:pPr>
            <a:endParaRPr lang="en-GB" dirty="0">
              <a:latin typeface="Arial Narrow" pitchFamily="34" charset="0"/>
            </a:endParaRPr>
          </a:p>
        </p:txBody>
      </p:sp>
      <p:pic>
        <p:nvPicPr>
          <p:cNvPr id="47108" name="Picture 7" descr="R.jpg"/>
          <p:cNvPicPr>
            <a:picLocks noChangeAspect="1"/>
          </p:cNvPicPr>
          <p:nvPr/>
        </p:nvPicPr>
        <p:blipFill>
          <a:blip r:embed="rId2"/>
          <a:srcRect/>
          <a:stretch>
            <a:fillRect/>
          </a:stretch>
        </p:blipFill>
        <p:spPr bwMode="auto">
          <a:xfrm>
            <a:off x="0" y="4800600"/>
            <a:ext cx="3810000" cy="2057400"/>
          </a:xfrm>
          <a:prstGeom prst="rect">
            <a:avLst/>
          </a:prstGeom>
          <a:noFill/>
          <a:ln w="9525">
            <a:noFill/>
            <a:miter lim="800000"/>
            <a:headEnd/>
            <a:tailEnd/>
          </a:ln>
        </p:spPr>
      </p:pic>
      <p:pic>
        <p:nvPicPr>
          <p:cNvPr id="47109" name="Picture 5"/>
          <p:cNvPicPr>
            <a:picLocks noChangeAspect="1" noChangeArrowheads="1"/>
          </p:cNvPicPr>
          <p:nvPr/>
        </p:nvPicPr>
        <p:blipFill>
          <a:blip r:embed="rId3"/>
          <a:srcRect l="3046" t="10541" r="47437" b="7407"/>
          <a:stretch>
            <a:fillRect/>
          </a:stretch>
        </p:blipFill>
        <p:spPr bwMode="auto">
          <a:xfrm>
            <a:off x="3886200" y="4800600"/>
            <a:ext cx="3962400" cy="2057400"/>
          </a:xfrm>
          <a:prstGeom prst="rect">
            <a:avLst/>
          </a:prstGeom>
          <a:noFill/>
          <a:ln w="9525">
            <a:noFill/>
            <a:miter lim="800000"/>
            <a:headEnd/>
            <a:tailEnd/>
          </a:ln>
        </p:spPr>
      </p:pic>
      <p:sp>
        <p:nvSpPr>
          <p:cNvPr id="6" name="Content Placeholder 7"/>
          <p:cNvSpPr txBox="1">
            <a:spLocks/>
          </p:cNvSpPr>
          <p:nvPr/>
        </p:nvSpPr>
        <p:spPr>
          <a:xfrm>
            <a:off x="0" y="3429000"/>
            <a:ext cx="9144000" cy="3200400"/>
          </a:xfrm>
          <a:prstGeom prst="rect">
            <a:avLst/>
          </a:prstGeom>
        </p:spPr>
        <p:txBody>
          <a:bodyPr/>
          <a:lstStyle/>
          <a:p>
            <a:pPr marL="342900" indent="-342900" eaLnBrk="0" hangingPunct="0">
              <a:spcBef>
                <a:spcPct val="20000"/>
              </a:spcBef>
              <a:buFontTx/>
              <a:buChar char="•"/>
              <a:defRPr/>
            </a:pPr>
            <a:r>
              <a:rPr lang="en-GB" sz="2800" b="1" kern="0" dirty="0">
                <a:latin typeface="Arial Narrow" pitchFamily="34" charset="0"/>
                <a:cs typeface="+mn-cs"/>
              </a:rPr>
              <a:t>Energy system is very primitive. </a:t>
            </a:r>
            <a:endParaRPr lang="en-US" sz="2800" b="1" kern="0" dirty="0">
              <a:latin typeface="Arial Narrow" pitchFamily="34" charset="0"/>
              <a:cs typeface="+mn-cs"/>
            </a:endParaRPr>
          </a:p>
          <a:p>
            <a:pPr marL="342900" indent="-342900" eaLnBrk="0" hangingPunct="0">
              <a:spcBef>
                <a:spcPct val="20000"/>
              </a:spcBef>
              <a:buFontTx/>
              <a:buChar char="•"/>
              <a:defRPr/>
            </a:pPr>
            <a:r>
              <a:rPr lang="en-US" sz="2800" b="1" kern="0" dirty="0">
                <a:solidFill>
                  <a:srgbClr val="002060"/>
                </a:solidFill>
                <a:latin typeface="Arial Narrow" pitchFamily="34" charset="0"/>
                <a:cs typeface="+mn-cs"/>
              </a:rPr>
              <a:t>Heavy Dependency on Traditional Biomass and Human Energy</a:t>
            </a:r>
          </a:p>
          <a:p>
            <a:pPr marL="342900" indent="-342900" eaLnBrk="0" hangingPunct="0">
              <a:spcBef>
                <a:spcPct val="20000"/>
              </a:spcBef>
              <a:defRPr/>
            </a:pPr>
            <a:endParaRPr lang="en-GB" sz="3200" kern="0" dirty="0">
              <a:solidFill>
                <a:srgbClr val="FF0000"/>
              </a:solidFill>
              <a:latin typeface="+mn-lt"/>
              <a:cs typeface="+mn-cs"/>
            </a:endParaRPr>
          </a:p>
          <a:p>
            <a:pPr marL="342900" indent="-342900" eaLnBrk="0" hangingPunct="0">
              <a:spcBef>
                <a:spcPct val="20000"/>
              </a:spcBef>
              <a:defRPr/>
            </a:pPr>
            <a:endParaRPr lang="en-GB" sz="3200" kern="0" dirty="0">
              <a:solidFill>
                <a:srgbClr val="FF0000"/>
              </a:solidFill>
              <a:latin typeface="+mn-lt"/>
              <a:cs typeface="+mn-cs"/>
            </a:endParaRPr>
          </a:p>
          <a:p>
            <a:pPr marL="342900" indent="-342900" eaLnBrk="0" hangingPunct="0">
              <a:spcBef>
                <a:spcPct val="20000"/>
              </a:spcBef>
              <a:defRPr/>
            </a:pPr>
            <a:endParaRPr lang="en-GB" sz="3200" kern="0" dirty="0">
              <a:solidFill>
                <a:srgbClr val="FF0000"/>
              </a:solidFill>
              <a:latin typeface="+mn-lt"/>
              <a:cs typeface="+mn-cs"/>
            </a:endParaRPr>
          </a:p>
          <a:p>
            <a:pPr marL="342900" indent="-342900" eaLnBrk="0" hangingPunct="0">
              <a:spcBef>
                <a:spcPct val="20000"/>
              </a:spcBef>
              <a:defRPr/>
            </a:pPr>
            <a:endParaRPr lang="en-US" sz="3200" kern="0" dirty="0">
              <a:latin typeface="+mn-lt"/>
              <a:cs typeface="+mn-cs"/>
            </a:endParaRPr>
          </a:p>
        </p:txBody>
      </p:sp>
      <p:sp>
        <p:nvSpPr>
          <p:cNvPr id="7" name="Slide Number Placeholder 6"/>
          <p:cNvSpPr>
            <a:spLocks noGrp="1"/>
          </p:cNvSpPr>
          <p:nvPr>
            <p:ph type="sldNum" sz="quarter" idx="12"/>
          </p:nvPr>
        </p:nvSpPr>
        <p:spPr/>
        <p:txBody>
          <a:bodyPr/>
          <a:lstStyle/>
          <a:p>
            <a:fld id="{BBBC69C9-3922-465A-85EE-C7BCB1899636}" type="slidenum">
              <a:rPr lang="en-US" smtClean="0"/>
              <a:pPr/>
              <a:t>144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47108"/>
                                        </p:tgtEl>
                                        <p:attrNameLst>
                                          <p:attrName>style.color</p:attrName>
                                        </p:attrNameLst>
                                      </p:cBhvr>
                                      <p:to>
                                        <a:schemeClr val="accent2"/>
                                      </p:to>
                                    </p:animClr>
                                    <p:animClr clrSpc="rgb" dir="cw">
                                      <p:cBhvr>
                                        <p:cTn id="7" dur="100" fill="hold"/>
                                        <p:tgtEl>
                                          <p:spTgt spid="47108"/>
                                        </p:tgtEl>
                                        <p:attrNameLst>
                                          <p:attrName>fillcolor</p:attrName>
                                        </p:attrNameLst>
                                      </p:cBhvr>
                                      <p:to>
                                        <a:schemeClr val="accent2"/>
                                      </p:to>
                                    </p:animClr>
                                    <p:set>
                                      <p:cBhvr>
                                        <p:cTn id="8" dur="100" fill="hold"/>
                                        <p:tgtEl>
                                          <p:spTgt spid="47108"/>
                                        </p:tgtEl>
                                        <p:attrNameLst>
                                          <p:attrName>fill.type</p:attrName>
                                        </p:attrNameLst>
                                      </p:cBhvr>
                                      <p:to>
                                        <p:strVal val="solid"/>
                                      </p:to>
                                    </p:set>
                                    <p:set>
                                      <p:cBhvr>
                                        <p:cTn id="9" dur="100" fill="hold"/>
                                        <p:tgtEl>
                                          <p:spTgt spid="47108"/>
                                        </p:tgtEl>
                                        <p:attrNameLst>
                                          <p:attrName>fill.on</p:attrName>
                                        </p:attrNameLst>
                                      </p:cBhvr>
                                      <p:to>
                                        <p:strVal val="true"/>
                                      </p:to>
                                    </p:set>
                                    <p:animRot by="120000">
                                      <p:cBhvr>
                                        <p:cTn id="10" dur="100" fill="hold">
                                          <p:stCondLst>
                                            <p:cond delay="0"/>
                                          </p:stCondLst>
                                        </p:cTn>
                                        <p:tgtEl>
                                          <p:spTgt spid="47108"/>
                                        </p:tgtEl>
                                        <p:attrNameLst>
                                          <p:attrName>r</p:attrName>
                                        </p:attrNameLst>
                                      </p:cBhvr>
                                    </p:animRot>
                                    <p:animRot by="-240000">
                                      <p:cBhvr>
                                        <p:cTn id="11" dur="200" fill="hold">
                                          <p:stCondLst>
                                            <p:cond delay="200"/>
                                          </p:stCondLst>
                                        </p:cTn>
                                        <p:tgtEl>
                                          <p:spTgt spid="47108"/>
                                        </p:tgtEl>
                                        <p:attrNameLst>
                                          <p:attrName>r</p:attrName>
                                        </p:attrNameLst>
                                      </p:cBhvr>
                                    </p:animRot>
                                    <p:animRot by="240000">
                                      <p:cBhvr>
                                        <p:cTn id="12" dur="200" fill="hold">
                                          <p:stCondLst>
                                            <p:cond delay="400"/>
                                          </p:stCondLst>
                                        </p:cTn>
                                        <p:tgtEl>
                                          <p:spTgt spid="47108"/>
                                        </p:tgtEl>
                                        <p:attrNameLst>
                                          <p:attrName>r</p:attrName>
                                        </p:attrNameLst>
                                      </p:cBhvr>
                                    </p:animRot>
                                    <p:animRot by="-240000">
                                      <p:cBhvr>
                                        <p:cTn id="13" dur="200" fill="hold">
                                          <p:stCondLst>
                                            <p:cond delay="600"/>
                                          </p:stCondLst>
                                        </p:cTn>
                                        <p:tgtEl>
                                          <p:spTgt spid="47108"/>
                                        </p:tgtEl>
                                        <p:attrNameLst>
                                          <p:attrName>r</p:attrName>
                                        </p:attrNameLst>
                                      </p:cBhvr>
                                    </p:animRot>
                                    <p:animRot by="120000">
                                      <p:cBhvr>
                                        <p:cTn id="14" dur="200" fill="hold">
                                          <p:stCondLst>
                                            <p:cond delay="800"/>
                                          </p:stCondLst>
                                        </p:cTn>
                                        <p:tgtEl>
                                          <p:spTgt spid="47108"/>
                                        </p:tgtEl>
                                        <p:attrNameLst>
                                          <p:attrName>r</p:attrName>
                                        </p:attrNameLst>
                                      </p:cBhvr>
                                    </p:animRot>
                                  </p:childTnLst>
                                </p:cTn>
                              </p:par>
                            </p:childTnLst>
                          </p:cTn>
                        </p:par>
                        <p:par>
                          <p:cTn id="15" fill="hold">
                            <p:stCondLst>
                              <p:cond delay="1000"/>
                            </p:stCondLst>
                            <p:childTnLst>
                              <p:par>
                                <p:cTn id="16" presetID="33" presetClass="emph" presetSubtype="0" fill="remove" nodeType="afterEffect">
                                  <p:stCondLst>
                                    <p:cond delay="0"/>
                                  </p:stCondLst>
                                  <p:childTnLst>
                                    <p:animClr clrSpc="rgb" dir="cw">
                                      <p:cBhvr override="childStyle">
                                        <p:cTn id="17" dur="1500" accel="50000" autoRev="1" fill="hold" tmFilter="0, 0; .33333, 1; 1, 1">
                                          <p:stCondLst>
                                            <p:cond delay="0"/>
                                          </p:stCondLst>
                                        </p:cTn>
                                        <p:tgtEl>
                                          <p:spTgt spid="47109"/>
                                        </p:tgtEl>
                                        <p:attrNameLst>
                                          <p:attrName>style.color</p:attrName>
                                        </p:attrNameLst>
                                      </p:cBhvr>
                                      <p:to>
                                        <a:schemeClr val="accent2"/>
                                      </p:to>
                                    </p:animClr>
                                    <p:animClr clrSpc="rgb" dir="cw">
                                      <p:cBhvr>
                                        <p:cTn id="18" dur="1500" accel="50000" autoRev="1" fill="hold" tmFilter="0, 0; .33333, 1; 1, 1">
                                          <p:stCondLst>
                                            <p:cond delay="0"/>
                                          </p:stCondLst>
                                        </p:cTn>
                                        <p:tgtEl>
                                          <p:spTgt spid="47109"/>
                                        </p:tgtEl>
                                        <p:attrNameLst>
                                          <p:attrName>fillcolor</p:attrName>
                                        </p:attrNameLst>
                                      </p:cBhvr>
                                      <p:to>
                                        <a:schemeClr val="accent2"/>
                                      </p:to>
                                    </p:animClr>
                                    <p:set>
                                      <p:cBhvr>
                                        <p:cTn id="19" dur="3000" fill="hold"/>
                                        <p:tgtEl>
                                          <p:spTgt spid="47109"/>
                                        </p:tgtEl>
                                        <p:attrNameLst>
                                          <p:attrName>fill.type</p:attrName>
                                        </p:attrNameLst>
                                      </p:cBhvr>
                                      <p:to>
                                        <p:strVal val="solid"/>
                                      </p:to>
                                    </p:set>
                                    <p:set>
                                      <p:cBhvr>
                                        <p:cTn id="20" dur="3000" fill="hold"/>
                                        <p:tgtEl>
                                          <p:spTgt spid="47109"/>
                                        </p:tgtEl>
                                        <p:attrNameLst>
                                          <p:attrName>fill.on</p:attrName>
                                        </p:attrNameLst>
                                      </p:cBhvr>
                                      <p:to>
                                        <p:strVal val="true"/>
                                      </p:to>
                                    </p:set>
                                    <p:animScale>
                                      <p:cBhvr>
                                        <p:cTn id="21" dur="1500" accel="50000" autoRev="1" fill="hold" tmFilter="0, 0; .33333, 1; 1, 1">
                                          <p:stCondLst>
                                            <p:cond delay="0"/>
                                          </p:stCondLst>
                                        </p:cTn>
                                        <p:tgtEl>
                                          <p:spTgt spid="4710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a:xfrm>
            <a:off x="381000" y="605847"/>
            <a:ext cx="8229600" cy="762000"/>
          </a:xfrm>
        </p:spPr>
        <p:txBody>
          <a:bodyPr/>
          <a:lstStyle/>
          <a:p>
            <a:pPr>
              <a:defRPr/>
            </a:pPr>
            <a:r>
              <a:rPr lang="en-GB" sz="4000" dirty="0">
                <a:solidFill>
                  <a:srgbClr val="FF0000"/>
                </a:solidFill>
                <a:latin typeface="Albertus" pitchFamily="34" charset="0"/>
              </a:rPr>
              <a:t>Energy Situation in Ethiopia</a:t>
            </a:r>
          </a:p>
        </p:txBody>
      </p:sp>
      <p:sp>
        <p:nvSpPr>
          <p:cNvPr id="28675" name="Rectangle 5"/>
          <p:cNvSpPr>
            <a:spLocks noGrp="1" noChangeArrowheads="1"/>
          </p:cNvSpPr>
          <p:nvPr>
            <p:ph type="body" sz="half" idx="1"/>
          </p:nvPr>
        </p:nvSpPr>
        <p:spPr>
          <a:xfrm>
            <a:off x="152400" y="1579418"/>
            <a:ext cx="8305800" cy="4419600"/>
          </a:xfrm>
        </p:spPr>
        <p:txBody>
          <a:bodyPr/>
          <a:lstStyle/>
          <a:p>
            <a:pPr>
              <a:lnSpc>
                <a:spcPct val="80000"/>
              </a:lnSpc>
              <a:buFont typeface="Wingdings" pitchFamily="2" charset="2"/>
              <a:buChar char="Ø"/>
            </a:pPr>
            <a:endParaRPr lang="en-US" sz="2800" b="1" dirty="0">
              <a:latin typeface="Arial Narrow" pitchFamily="34" charset="0"/>
            </a:endParaRPr>
          </a:p>
          <a:p>
            <a:pPr>
              <a:lnSpc>
                <a:spcPct val="80000"/>
              </a:lnSpc>
              <a:buFont typeface="Wingdings" pitchFamily="2" charset="2"/>
              <a:buChar char="Ø"/>
            </a:pPr>
            <a:r>
              <a:rPr lang="en-US" sz="2400" b="1" dirty="0">
                <a:latin typeface="Arial Narrow" pitchFamily="34" charset="0"/>
              </a:rPr>
              <a:t>Rich in renewable energy resources</a:t>
            </a:r>
            <a:r>
              <a:rPr lang="en-US" sz="2400" dirty="0">
                <a:latin typeface="Arial Narrow" pitchFamily="34" charset="0"/>
              </a:rPr>
              <a:t>, but </a:t>
            </a:r>
            <a:r>
              <a:rPr lang="en-US" sz="2400" b="1" dirty="0">
                <a:latin typeface="Arial Narrow" pitchFamily="34" charset="0"/>
              </a:rPr>
              <a:t>least consumer </a:t>
            </a:r>
            <a:r>
              <a:rPr lang="en-US" sz="2400" dirty="0">
                <a:latin typeface="Arial Narrow" pitchFamily="34" charset="0"/>
              </a:rPr>
              <a:t>of modern energy globally</a:t>
            </a:r>
          </a:p>
          <a:p>
            <a:pPr>
              <a:lnSpc>
                <a:spcPct val="80000"/>
              </a:lnSpc>
              <a:buFont typeface="Wingdings" pitchFamily="2" charset="2"/>
              <a:buChar char="Ø"/>
            </a:pPr>
            <a:r>
              <a:rPr lang="en-US" sz="2400" dirty="0">
                <a:latin typeface="Arial Narrow" pitchFamily="34" charset="0"/>
              </a:rPr>
              <a:t>Energy infrastructure </a:t>
            </a:r>
            <a:r>
              <a:rPr lang="en-US" sz="2400" b="1" dirty="0">
                <a:latin typeface="Arial Narrow" pitchFamily="34" charset="0"/>
              </a:rPr>
              <a:t>very weak </a:t>
            </a:r>
            <a:r>
              <a:rPr lang="en-US" sz="2400" dirty="0">
                <a:latin typeface="Arial Narrow" pitchFamily="34" charset="0"/>
              </a:rPr>
              <a:t>and </a:t>
            </a:r>
            <a:r>
              <a:rPr lang="en-US" sz="2400" b="1" dirty="0">
                <a:latin typeface="Arial Narrow" pitchFamily="34" charset="0"/>
              </a:rPr>
              <a:t>poor integrated networks</a:t>
            </a:r>
          </a:p>
          <a:p>
            <a:pPr>
              <a:lnSpc>
                <a:spcPct val="80000"/>
              </a:lnSpc>
              <a:buFont typeface="Wingdings" pitchFamily="2" charset="2"/>
              <a:buChar char="Ø"/>
            </a:pPr>
            <a:r>
              <a:rPr lang="en-US" sz="2400" dirty="0">
                <a:latin typeface="Arial Narrow" pitchFamily="34" charset="0"/>
              </a:rPr>
              <a:t>Very high level of suppressed demand for modern energy services</a:t>
            </a:r>
          </a:p>
          <a:p>
            <a:pPr>
              <a:lnSpc>
                <a:spcPct val="80000"/>
              </a:lnSpc>
              <a:buFont typeface="Wingdings" pitchFamily="2" charset="2"/>
              <a:buChar char="Ø"/>
            </a:pPr>
            <a:r>
              <a:rPr lang="en-US" sz="2400" dirty="0">
                <a:latin typeface="Arial Narrow" pitchFamily="34" charset="0"/>
              </a:rPr>
              <a:t>Energy investments very low and geared to exports</a:t>
            </a:r>
          </a:p>
          <a:p>
            <a:pPr>
              <a:lnSpc>
                <a:spcPct val="80000"/>
              </a:lnSpc>
              <a:buFont typeface="Wingdings" pitchFamily="2" charset="2"/>
              <a:buChar char="Ø"/>
            </a:pPr>
            <a:r>
              <a:rPr lang="en-US" sz="2400" b="1" dirty="0">
                <a:latin typeface="Arial Narrow" pitchFamily="34" charset="0"/>
              </a:rPr>
              <a:t>Little use and/or Access to Modern Energy Forms</a:t>
            </a:r>
          </a:p>
          <a:p>
            <a:pPr>
              <a:lnSpc>
                <a:spcPct val="80000"/>
              </a:lnSpc>
              <a:buFont typeface="Wingdings" pitchFamily="2" charset="2"/>
              <a:buChar char="Ø"/>
            </a:pPr>
            <a:r>
              <a:rPr lang="en-US" sz="2400" b="1" dirty="0">
                <a:latin typeface="Arial Narrow" pitchFamily="34" charset="0"/>
              </a:rPr>
              <a:t>Decentralized and Dispersed Energy Requirement</a:t>
            </a:r>
          </a:p>
          <a:p>
            <a:pPr>
              <a:lnSpc>
                <a:spcPct val="80000"/>
              </a:lnSpc>
              <a:buFont typeface="Wingdings" pitchFamily="2" charset="2"/>
              <a:buChar char="Ø"/>
            </a:pPr>
            <a:r>
              <a:rPr lang="en-US" sz="2400" b="1" dirty="0">
                <a:latin typeface="Arial Narrow" pitchFamily="34" charset="0"/>
              </a:rPr>
              <a:t>Lack of Basic Energy Infrastructure </a:t>
            </a:r>
          </a:p>
          <a:p>
            <a:pPr>
              <a:lnSpc>
                <a:spcPct val="80000"/>
              </a:lnSpc>
              <a:buFont typeface="Wingdings" pitchFamily="2" charset="2"/>
              <a:buChar char="Ø"/>
            </a:pPr>
            <a:r>
              <a:rPr lang="en-US" sz="2400" b="1" dirty="0">
                <a:latin typeface="Arial Narrow" pitchFamily="34" charset="0"/>
              </a:rPr>
              <a:t>Low energy efficiency utilization in all sector </a:t>
            </a:r>
            <a:endParaRPr lang="en-US" sz="2400" dirty="0">
              <a:latin typeface="Arial Narrow" pitchFamily="34" charset="0"/>
            </a:endParaRPr>
          </a:p>
          <a:p>
            <a:pPr>
              <a:lnSpc>
                <a:spcPct val="80000"/>
              </a:lnSpc>
              <a:buFont typeface="Wingdings" pitchFamily="2" charset="2"/>
              <a:buChar char="Ø"/>
            </a:pPr>
            <a:endParaRPr lang="en-US" sz="2800" dirty="0">
              <a:latin typeface="Arial Narrow" pitchFamily="34" charset="0"/>
            </a:endParaRPr>
          </a:p>
          <a:p>
            <a:pPr>
              <a:lnSpc>
                <a:spcPct val="80000"/>
              </a:lnSpc>
            </a:pPr>
            <a:endParaRPr lang="en-GB" sz="2800" dirty="0">
              <a:latin typeface="Arial Narrow" pitchFamily="34" charset="0"/>
            </a:endParaRPr>
          </a:p>
        </p:txBody>
      </p:sp>
      <p:sp>
        <p:nvSpPr>
          <p:cNvPr id="4" name="Slide Number Placeholder 3"/>
          <p:cNvSpPr>
            <a:spLocks noGrp="1"/>
          </p:cNvSpPr>
          <p:nvPr>
            <p:ph type="sldNum" sz="quarter" idx="12"/>
          </p:nvPr>
        </p:nvSpPr>
        <p:spPr/>
        <p:txBody>
          <a:bodyPr/>
          <a:lstStyle/>
          <a:p>
            <a:pPr>
              <a:defRPr/>
            </a:pPr>
            <a:fld id="{BDDEA2F5-F5F3-448E-8175-65DD2CA01077}" type="slidenum">
              <a:rPr lang="en-GB" smtClean="0"/>
              <a:pPr>
                <a:defRPr/>
              </a:pPr>
              <a:t>145</a:t>
            </a:fld>
            <a:endParaRPr lang="en-GB"/>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rot="5400000">
            <a:off x="1432719" y="-700879"/>
            <a:ext cx="6278564" cy="8229602"/>
          </a:xfrm>
        </p:spPr>
      </p:pic>
      <p:sp>
        <p:nvSpPr>
          <p:cNvPr id="5" name="Content Placeholder 4"/>
          <p:cNvSpPr>
            <a:spLocks noGrp="1"/>
          </p:cNvSpPr>
          <p:nvPr>
            <p:ph sz="quarter" idx="3"/>
          </p:nvPr>
        </p:nvSpPr>
        <p:spPr>
          <a:xfrm>
            <a:off x="914400" y="4724400"/>
            <a:ext cx="7315200" cy="481011"/>
          </a:xfrm>
        </p:spPr>
        <p:txBody>
          <a:bodyPr>
            <a:normAutofit fontScale="92500"/>
          </a:bodyPr>
          <a:lstStyle/>
          <a:p>
            <a:pPr marL="0" indent="0">
              <a:buNone/>
            </a:pPr>
            <a:r>
              <a:rPr lang="en-US" b="1" dirty="0">
                <a:solidFill>
                  <a:srgbClr val="00B0F0"/>
                </a:solidFill>
              </a:rPr>
              <a:t>Wire net to protect falling of transmission line.</a:t>
            </a:r>
          </a:p>
        </p:txBody>
      </p:sp>
      <p:sp>
        <p:nvSpPr>
          <p:cNvPr id="6" name="Slide Number Placeholder 5"/>
          <p:cNvSpPr>
            <a:spLocks noGrp="1"/>
          </p:cNvSpPr>
          <p:nvPr>
            <p:ph type="sldNum" sz="quarter" idx="12"/>
          </p:nvPr>
        </p:nvSpPr>
        <p:spPr/>
        <p:txBody>
          <a:bodyPr/>
          <a:lstStyle/>
          <a:p>
            <a:pPr>
              <a:defRPr/>
            </a:pPr>
            <a:fld id="{BDDEA2F5-F5F3-448E-8175-65DD2CA01077}" type="slidenum">
              <a:rPr lang="en-GB" smtClean="0"/>
              <a:pPr>
                <a:defRPr/>
              </a:pPr>
              <a:t>146</a:t>
            </a:fld>
            <a:endParaRPr lang="en-GB"/>
          </a:p>
        </p:txBody>
      </p:sp>
    </p:spTree>
    <p:extLst>
      <p:ext uri="{BB962C8B-B14F-4D97-AF65-F5344CB8AC3E}">
        <p14:creationId xmlns:p14="http://schemas.microsoft.com/office/powerpoint/2010/main" val="24441681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Energy Poverty ???</a:t>
            </a:r>
          </a:p>
        </p:txBody>
      </p:sp>
      <p:sp>
        <p:nvSpPr>
          <p:cNvPr id="3" name="Text Placeholder 2"/>
          <p:cNvSpPr>
            <a:spLocks noGrp="1"/>
          </p:cNvSpPr>
          <p:nvPr>
            <p:ph type="body" sz="half" idx="1"/>
          </p:nvPr>
        </p:nvSpPr>
        <p:spPr/>
        <p:txBody>
          <a:bodyPr/>
          <a:lstStyle/>
          <a:p>
            <a:endParaRPr lang="en-US"/>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1417639"/>
            <a:ext cx="8153400" cy="4708524"/>
          </a:xfrm>
        </p:spPr>
      </p:pic>
      <p:sp>
        <p:nvSpPr>
          <p:cNvPr id="6" name="Slide Number Placeholder 5"/>
          <p:cNvSpPr>
            <a:spLocks noGrp="1"/>
          </p:cNvSpPr>
          <p:nvPr>
            <p:ph type="sldNum" sz="quarter" idx="12"/>
          </p:nvPr>
        </p:nvSpPr>
        <p:spPr/>
        <p:txBody>
          <a:bodyPr/>
          <a:lstStyle/>
          <a:p>
            <a:pPr>
              <a:defRPr/>
            </a:pPr>
            <a:fld id="{BDDEA2F5-F5F3-448E-8175-65DD2CA01077}" type="slidenum">
              <a:rPr lang="en-GB" smtClean="0"/>
              <a:pPr>
                <a:defRPr/>
              </a:pPr>
              <a:t>147</a:t>
            </a:fld>
            <a:endParaRPr lang="en-GB"/>
          </a:p>
        </p:txBody>
      </p:sp>
      <p:sp>
        <p:nvSpPr>
          <p:cNvPr id="9" name="Content Placeholder 8"/>
          <p:cNvSpPr>
            <a:spLocks noGrp="1"/>
          </p:cNvSpPr>
          <p:nvPr>
            <p:ph sz="quarter" idx="3"/>
          </p:nvPr>
        </p:nvSpPr>
        <p:spPr/>
        <p:txBody>
          <a:bodyPr/>
          <a:lstStyle/>
          <a:p>
            <a:endParaRPr lang="en-US"/>
          </a:p>
        </p:txBody>
      </p:sp>
    </p:spTree>
    <p:extLst>
      <p:ext uri="{BB962C8B-B14F-4D97-AF65-F5344CB8AC3E}">
        <p14:creationId xmlns:p14="http://schemas.microsoft.com/office/powerpoint/2010/main" val="7639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457200" y="1600200"/>
            <a:ext cx="8229600" cy="4525963"/>
          </a:xfrm>
        </p:spPr>
        <p:txBody>
          <a:bodyPr/>
          <a:lstStyle/>
          <a:p>
            <a:pPr>
              <a:lnSpc>
                <a:spcPct val="80000"/>
              </a:lnSpc>
              <a:buFont typeface="Wingdings" pitchFamily="2" charset="2"/>
              <a:buChar char="Ø"/>
            </a:pPr>
            <a:r>
              <a:rPr lang="en-US" sz="2800" dirty="0">
                <a:latin typeface="Arial Narrow" pitchFamily="34" charset="0"/>
              </a:rPr>
              <a:t>Energy supply in the country remains a major challenge for both electrical and non-electrical energy services because:</a:t>
            </a:r>
          </a:p>
          <a:p>
            <a:pPr>
              <a:buFont typeface="Wingdings" pitchFamily="2" charset="2"/>
              <a:buChar char="ü"/>
            </a:pPr>
            <a:r>
              <a:rPr lang="en-US" sz="2800" b="1" dirty="0">
                <a:solidFill>
                  <a:srgbClr val="C00000"/>
                </a:solidFill>
                <a:latin typeface="Arial Narrow" pitchFamily="34" charset="0"/>
              </a:rPr>
              <a:t>They cannot afford the initial fee for the connection to the grid, (high payment for biomass)</a:t>
            </a:r>
          </a:p>
          <a:p>
            <a:pPr>
              <a:buFont typeface="Wingdings" pitchFamily="2" charset="2"/>
              <a:buChar char="ü"/>
            </a:pPr>
            <a:r>
              <a:rPr lang="en-US" sz="2800" b="1" dirty="0">
                <a:solidFill>
                  <a:srgbClr val="C00000"/>
                </a:solidFill>
                <a:latin typeface="Arial Narrow" pitchFamily="34" charset="0"/>
              </a:rPr>
              <a:t>The quality of power supply is so bad (‘brownouts’ or voltage spikes) that they make services unreliable or even damage the appliances.</a:t>
            </a:r>
          </a:p>
          <a:p>
            <a:endParaRPr lang="en-US" dirty="0"/>
          </a:p>
        </p:txBody>
      </p:sp>
      <p:sp>
        <p:nvSpPr>
          <p:cNvPr id="4" name="Slide Number Placeholder 3"/>
          <p:cNvSpPr>
            <a:spLocks noGrp="1"/>
          </p:cNvSpPr>
          <p:nvPr>
            <p:ph type="sldNum" sz="quarter" idx="12"/>
          </p:nvPr>
        </p:nvSpPr>
        <p:spPr/>
        <p:txBody>
          <a:bodyPr/>
          <a:lstStyle/>
          <a:p>
            <a:pPr>
              <a:defRPr/>
            </a:pPr>
            <a:fld id="{BDDEA2F5-F5F3-448E-8175-65DD2CA01077}" type="slidenum">
              <a:rPr lang="en-GB" smtClean="0"/>
              <a:pPr>
                <a:defRPr/>
              </a:pPr>
              <a:t>148</a:t>
            </a:fld>
            <a:endParaRPr lang="en-GB"/>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srcRect/>
          <a:stretch>
            <a:fillRect/>
          </a:stretch>
        </p:blipFill>
        <p:spPr bwMode="auto">
          <a:xfrm>
            <a:off x="381000" y="838201"/>
            <a:ext cx="8382000" cy="4038600"/>
          </a:xfrm>
          <a:prstGeom prst="rect">
            <a:avLst/>
          </a:prstGeom>
          <a:noFill/>
          <a:ln w="9525">
            <a:noFill/>
            <a:miter lim="800000"/>
            <a:headEnd/>
            <a:tailEnd/>
          </a:ln>
        </p:spPr>
      </p:pic>
      <p:sp>
        <p:nvSpPr>
          <p:cNvPr id="5" name="Rectangle 4"/>
          <p:cNvSpPr/>
          <p:nvPr/>
        </p:nvSpPr>
        <p:spPr>
          <a:xfrm>
            <a:off x="609600" y="228600"/>
            <a:ext cx="5105400" cy="646331"/>
          </a:xfrm>
          <a:prstGeom prst="rect">
            <a:avLst/>
          </a:prstGeom>
        </p:spPr>
        <p:txBody>
          <a:bodyPr wrap="square">
            <a:spAutoFit/>
          </a:bodyPr>
          <a:lstStyle/>
          <a:p>
            <a:pPr algn="just">
              <a:lnSpc>
                <a:spcPct val="150000"/>
              </a:lnSpc>
            </a:pPr>
            <a:r>
              <a:rPr lang="en-US" sz="2400" dirty="0">
                <a:latin typeface="Times New Roman"/>
                <a:ea typeface="Times New Roman"/>
              </a:rPr>
              <a:t>Energy resource potential of the country</a:t>
            </a:r>
          </a:p>
        </p:txBody>
      </p:sp>
      <p:sp>
        <p:nvSpPr>
          <p:cNvPr id="6" name="Rectangle 5"/>
          <p:cNvSpPr/>
          <p:nvPr/>
        </p:nvSpPr>
        <p:spPr>
          <a:xfrm>
            <a:off x="762000" y="4953000"/>
            <a:ext cx="7010400" cy="1289071"/>
          </a:xfrm>
          <a:prstGeom prst="rect">
            <a:avLst/>
          </a:prstGeom>
        </p:spPr>
        <p:txBody>
          <a:bodyPr wrap="square">
            <a:spAutoFit/>
          </a:bodyPr>
          <a:lstStyle/>
          <a:p>
            <a:pPr algn="just">
              <a:lnSpc>
                <a:spcPct val="150000"/>
              </a:lnSpc>
            </a:pPr>
            <a:r>
              <a:rPr lang="en-US" dirty="0">
                <a:latin typeface="Times New Roman"/>
                <a:ea typeface="Times New Roman"/>
              </a:rPr>
              <a:t>About 92 per cent of electricity supply in the country is from hydroelectricity,  which is exploited &lt; 3%</a:t>
            </a:r>
          </a:p>
          <a:p>
            <a:pPr algn="just">
              <a:lnSpc>
                <a:spcPct val="150000"/>
              </a:lnSpc>
            </a:pPr>
            <a:endParaRPr lang="en-US" dirty="0">
              <a:latin typeface="Times New Roman"/>
              <a:ea typeface="Times New Roman"/>
            </a:endParaRPr>
          </a:p>
        </p:txBody>
      </p:sp>
      <p:sp>
        <p:nvSpPr>
          <p:cNvPr id="7" name="Slide Number Placeholder 6"/>
          <p:cNvSpPr>
            <a:spLocks noGrp="1"/>
          </p:cNvSpPr>
          <p:nvPr>
            <p:ph type="sldNum" sz="quarter" idx="12"/>
          </p:nvPr>
        </p:nvSpPr>
        <p:spPr/>
        <p:txBody>
          <a:bodyPr/>
          <a:lstStyle/>
          <a:p>
            <a:fld id="{BBBC69C9-3922-465A-85EE-C7BCB1899636}" type="slidenum">
              <a:rPr lang="en-US" smtClean="0"/>
              <a:pPr/>
              <a:t>149</a:t>
            </a:fld>
            <a:endParaRPr lang="en-US"/>
          </a:p>
        </p:txBody>
      </p:sp>
      <p:pic>
        <p:nvPicPr>
          <p:cNvPr id="124931" name="Picture 3"/>
          <p:cNvPicPr>
            <a:picLocks noChangeAspect="1" noChangeArrowheads="1"/>
          </p:cNvPicPr>
          <p:nvPr/>
        </p:nvPicPr>
        <p:blipFill>
          <a:blip r:embed="rId3"/>
          <a:srcRect/>
          <a:stretch>
            <a:fillRect/>
          </a:stretch>
        </p:blipFill>
        <p:spPr bwMode="auto">
          <a:xfrm>
            <a:off x="5638800" y="2209800"/>
            <a:ext cx="1371600" cy="319088"/>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0000"/>
                </a:solidFill>
              </a:rPr>
              <a:t>Non-commercia</a:t>
            </a:r>
            <a:r>
              <a:rPr lang="en-US" dirty="0"/>
              <a:t>l energy is often </a:t>
            </a:r>
            <a:r>
              <a:rPr lang="en-US" dirty="0">
                <a:solidFill>
                  <a:srgbClr val="FF0000"/>
                </a:solidFill>
              </a:rPr>
              <a:t>ignored</a:t>
            </a:r>
            <a:r>
              <a:rPr lang="en-US" dirty="0"/>
              <a:t> in energy accounting.</a:t>
            </a:r>
          </a:p>
          <a:p>
            <a:r>
              <a:rPr lang="en-US" dirty="0"/>
              <a:t>Firewood, agro waste in rural areas, solar energy for water heating, for drying grain, animal power for transport, 	wind energy for lifting water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15</a:t>
            </a:fld>
            <a:endParaRPr lang="en-US"/>
          </a:p>
        </p:txBody>
      </p:sp>
    </p:spTree>
    <p:extLst>
      <p:ext uri="{BB962C8B-B14F-4D97-AF65-F5344CB8AC3E}">
        <p14:creationId xmlns:p14="http://schemas.microsoft.com/office/powerpoint/2010/main" val="17263062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Times New Roman"/>
                <a:ea typeface="Times New Roman"/>
              </a:rPr>
              <a:t>Biomass energy consumption by sector</a:t>
            </a:r>
            <a:endParaRPr lang="en-US" sz="3600" dirty="0"/>
          </a:p>
        </p:txBody>
      </p:sp>
      <p:pic>
        <p:nvPicPr>
          <p:cNvPr id="5" name="Content Placeholder 4"/>
          <p:cNvPicPr>
            <a:picLocks noGrp="1"/>
          </p:cNvPicPr>
          <p:nvPr>
            <p:ph idx="1"/>
          </p:nvPr>
        </p:nvPicPr>
        <p:blipFill>
          <a:blip r:embed="rId2"/>
          <a:srcRect/>
          <a:stretch>
            <a:fillRect/>
          </a:stretch>
        </p:blipFill>
        <p:spPr bwMode="auto">
          <a:xfrm>
            <a:off x="1371600" y="2209800"/>
            <a:ext cx="5867399" cy="3363119"/>
          </a:xfrm>
          <a:prstGeom prst="rect">
            <a:avLst/>
          </a:prstGeom>
          <a:noFill/>
          <a:ln w="9525">
            <a:noFill/>
            <a:miter lim="800000"/>
            <a:headEnd/>
            <a:tailEnd/>
          </a:ln>
        </p:spPr>
      </p:pic>
      <p:sp>
        <p:nvSpPr>
          <p:cNvPr id="6" name="Rectangle 5"/>
          <p:cNvSpPr/>
          <p:nvPr/>
        </p:nvSpPr>
        <p:spPr>
          <a:xfrm>
            <a:off x="304800" y="5715000"/>
            <a:ext cx="8440738" cy="786754"/>
          </a:xfrm>
          <a:prstGeom prst="rect">
            <a:avLst/>
          </a:prstGeom>
        </p:spPr>
        <p:txBody>
          <a:bodyPr wrap="square">
            <a:spAutoFit/>
          </a:bodyPr>
          <a:lstStyle/>
          <a:p>
            <a:pPr algn="just">
              <a:lnSpc>
                <a:spcPct val="150000"/>
              </a:lnSpc>
            </a:pPr>
            <a:r>
              <a:rPr lang="en-US" sz="1600" dirty="0">
                <a:latin typeface="Times New Roman"/>
                <a:ea typeface="Times New Roman"/>
              </a:rPr>
              <a:t>Approximately 96 percent of the biomass fuel was consumed by households, 3 percent by services and 1 percent by agriculture.</a:t>
            </a:r>
          </a:p>
        </p:txBody>
      </p:sp>
      <p:sp>
        <p:nvSpPr>
          <p:cNvPr id="7" name="Slide Number Placeholder 6"/>
          <p:cNvSpPr>
            <a:spLocks noGrp="1"/>
          </p:cNvSpPr>
          <p:nvPr>
            <p:ph type="sldNum" sz="quarter" idx="12"/>
          </p:nvPr>
        </p:nvSpPr>
        <p:spPr/>
        <p:txBody>
          <a:bodyPr/>
          <a:lstStyle/>
          <a:p>
            <a:fld id="{BBBC69C9-3922-465A-85EE-C7BCB1899636}" type="slidenum">
              <a:rPr lang="en-US" smtClean="0"/>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endParaRPr lang="en-US" dirty="0">
              <a:latin typeface="Times New Roman"/>
              <a:ea typeface="Times New Roman"/>
            </a:endParaRPr>
          </a:p>
          <a:p>
            <a:endParaRPr lang="en-US" dirty="0">
              <a:latin typeface="Times New Roman"/>
              <a:ea typeface="Times New Roman"/>
            </a:endParaRPr>
          </a:p>
          <a:p>
            <a:endParaRPr lang="en-US" dirty="0">
              <a:latin typeface="Times New Roman"/>
              <a:ea typeface="Times New Roman"/>
            </a:endParaRPr>
          </a:p>
          <a:p>
            <a:endParaRPr lang="en-US" dirty="0">
              <a:latin typeface="Times New Roman"/>
              <a:ea typeface="Times New Roman"/>
            </a:endParaRPr>
          </a:p>
          <a:p>
            <a:endParaRPr lang="en-US" dirty="0">
              <a:latin typeface="Times New Roman"/>
              <a:ea typeface="Times New Roman"/>
            </a:endParaRPr>
          </a:p>
          <a:p>
            <a:endParaRPr lang="en-US" dirty="0">
              <a:latin typeface="Times New Roman"/>
              <a:ea typeface="Times New Roman"/>
            </a:endParaRPr>
          </a:p>
          <a:p>
            <a:r>
              <a:rPr lang="en-US" dirty="0">
                <a:latin typeface="Times New Roman"/>
                <a:ea typeface="Times New Roman"/>
              </a:rPr>
              <a:t>Petroleum fuels are mainly used in the transport sector (80 % of the total consumption of petroleum products) .</a:t>
            </a:r>
          </a:p>
          <a:p>
            <a:r>
              <a:rPr lang="en-US" dirty="0">
                <a:latin typeface="Times New Roman"/>
                <a:ea typeface="Times New Roman"/>
              </a:rPr>
              <a:t>A smaller share of the demand from the household sector (kerosene for cooking and lighting) and industrial sector (fuel oil for thermal energy).</a:t>
            </a:r>
          </a:p>
          <a:p>
            <a:endParaRPr lang="en-US" dirty="0"/>
          </a:p>
        </p:txBody>
      </p:sp>
      <p:pic>
        <p:nvPicPr>
          <p:cNvPr id="4" name="Picture 3"/>
          <p:cNvPicPr/>
          <p:nvPr/>
        </p:nvPicPr>
        <p:blipFill>
          <a:blip r:embed="rId2"/>
          <a:srcRect/>
          <a:stretch>
            <a:fillRect/>
          </a:stretch>
        </p:blipFill>
        <p:spPr bwMode="auto">
          <a:xfrm>
            <a:off x="457200" y="381000"/>
            <a:ext cx="8305800" cy="3886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rcRect/>
          <a:stretch>
            <a:fillRect/>
          </a:stretch>
        </p:blipFill>
        <p:spPr bwMode="auto">
          <a:xfrm>
            <a:off x="914400" y="990600"/>
            <a:ext cx="7162800" cy="4038600"/>
          </a:xfrm>
          <a:prstGeom prst="rect">
            <a:avLst/>
          </a:prstGeom>
          <a:noFill/>
          <a:ln w="9525">
            <a:noFill/>
            <a:miter lim="800000"/>
            <a:headEnd/>
            <a:tailEnd/>
          </a:ln>
        </p:spPr>
      </p:pic>
      <p:sp>
        <p:nvSpPr>
          <p:cNvPr id="5" name="Rectangle 4"/>
          <p:cNvSpPr/>
          <p:nvPr/>
        </p:nvSpPr>
        <p:spPr>
          <a:xfrm>
            <a:off x="381000" y="5181600"/>
            <a:ext cx="8229600" cy="1015663"/>
          </a:xfrm>
          <a:prstGeom prst="rect">
            <a:avLst/>
          </a:prstGeom>
        </p:spPr>
        <p:txBody>
          <a:bodyPr wrap="square">
            <a:spAutoFit/>
          </a:bodyPr>
          <a:lstStyle/>
          <a:p>
            <a:r>
              <a:rPr lang="en-US" sz="2000" dirty="0"/>
              <a:t>The electricity sector is also characterized by the predominance of the household sector, which in 2006 accounted for 89 % of total final energy consumption.</a:t>
            </a:r>
          </a:p>
        </p:txBody>
      </p:sp>
      <p:sp>
        <p:nvSpPr>
          <p:cNvPr id="6" name="Slide Number Placeholder 5"/>
          <p:cNvSpPr>
            <a:spLocks noGrp="1"/>
          </p:cNvSpPr>
          <p:nvPr>
            <p:ph type="sldNum" sz="quarter" idx="12"/>
          </p:nvPr>
        </p:nvSpPr>
        <p:spPr/>
        <p:txBody>
          <a:bodyPr/>
          <a:lstStyle/>
          <a:p>
            <a:fld id="{BBBC69C9-3922-465A-85EE-C7BCB1899636}" type="slidenum">
              <a:rPr lang="en-US" smtClean="0"/>
              <a:pPr/>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355"/>
            <a:ext cx="8229600" cy="646332"/>
          </a:xfrm>
        </p:spPr>
        <p:txBody>
          <a:bodyPr>
            <a:noAutofit/>
          </a:bodyPr>
          <a:lstStyle/>
          <a:p>
            <a:r>
              <a:rPr lang="en-US" sz="3600" dirty="0"/>
              <a:t>Trends in energy supply and consumption</a:t>
            </a:r>
          </a:p>
        </p:txBody>
      </p:sp>
      <p:pic>
        <p:nvPicPr>
          <p:cNvPr id="4" name="Content Placeholder 3"/>
          <p:cNvPicPr>
            <a:picLocks noGrp="1"/>
          </p:cNvPicPr>
          <p:nvPr>
            <p:ph idx="1"/>
          </p:nvPr>
        </p:nvPicPr>
        <p:blipFill>
          <a:blip r:embed="rId2"/>
          <a:srcRect/>
          <a:stretch>
            <a:fillRect/>
          </a:stretch>
        </p:blipFill>
        <p:spPr bwMode="auto">
          <a:xfrm>
            <a:off x="609600" y="914401"/>
            <a:ext cx="7772400" cy="3505200"/>
          </a:xfrm>
          <a:prstGeom prst="rect">
            <a:avLst/>
          </a:prstGeom>
          <a:noFill/>
          <a:ln w="9525">
            <a:noFill/>
            <a:miter lim="800000"/>
            <a:headEnd/>
            <a:tailEnd/>
          </a:ln>
        </p:spPr>
      </p:pic>
      <p:sp>
        <p:nvSpPr>
          <p:cNvPr id="5" name="Rectangle 4"/>
          <p:cNvSpPr/>
          <p:nvPr/>
        </p:nvSpPr>
        <p:spPr>
          <a:xfrm>
            <a:off x="609600" y="4419600"/>
            <a:ext cx="8001000" cy="646331"/>
          </a:xfrm>
          <a:prstGeom prst="rect">
            <a:avLst/>
          </a:prstGeom>
        </p:spPr>
        <p:txBody>
          <a:bodyPr wrap="square">
            <a:spAutoFit/>
          </a:bodyPr>
          <a:lstStyle/>
          <a:p>
            <a:r>
              <a:rPr lang="en-US" dirty="0"/>
              <a:t>The reduction in kerosene and electricity users for cooking is accompanied by an increase in the number of households cooking with fuel-wood and charcoal.</a:t>
            </a:r>
          </a:p>
        </p:txBody>
      </p:sp>
      <p:sp>
        <p:nvSpPr>
          <p:cNvPr id="6" name="Rectangle 5"/>
          <p:cNvSpPr/>
          <p:nvPr/>
        </p:nvSpPr>
        <p:spPr>
          <a:xfrm>
            <a:off x="1524000" y="5029200"/>
            <a:ext cx="6553200" cy="646331"/>
          </a:xfrm>
          <a:prstGeom prst="rect">
            <a:avLst/>
          </a:prstGeom>
        </p:spPr>
        <p:txBody>
          <a:bodyPr wrap="square">
            <a:spAutoFit/>
          </a:bodyPr>
          <a:lstStyle/>
          <a:p>
            <a:r>
              <a:rPr lang="en-US" dirty="0">
                <a:solidFill>
                  <a:srgbClr val="FF0000"/>
                </a:solidFill>
              </a:rPr>
              <a:t>a large proportion of kerosene and electric users may have shifted to fuelwood and charcoal …..?</a:t>
            </a:r>
          </a:p>
        </p:txBody>
      </p:sp>
      <p:sp>
        <p:nvSpPr>
          <p:cNvPr id="7" name="Rectangle 6"/>
          <p:cNvSpPr/>
          <p:nvPr/>
        </p:nvSpPr>
        <p:spPr>
          <a:xfrm>
            <a:off x="715297" y="5808264"/>
            <a:ext cx="7620000" cy="646331"/>
          </a:xfrm>
          <a:prstGeom prst="rect">
            <a:avLst/>
          </a:prstGeom>
        </p:spPr>
        <p:txBody>
          <a:bodyPr wrap="square">
            <a:spAutoFit/>
          </a:bodyPr>
          <a:lstStyle/>
          <a:p>
            <a:r>
              <a:rPr lang="en-US" dirty="0"/>
              <a:t>a shift towards a less convenient and efficient fuel suggests </a:t>
            </a:r>
            <a:r>
              <a:rPr lang="en-US" dirty="0">
                <a:solidFill>
                  <a:srgbClr val="FF0000"/>
                </a:solidFill>
              </a:rPr>
              <a:t>price</a:t>
            </a:r>
            <a:r>
              <a:rPr lang="en-US" dirty="0"/>
              <a:t> may have been the main driver.</a:t>
            </a:r>
          </a:p>
        </p:txBody>
      </p:sp>
      <p:sp>
        <p:nvSpPr>
          <p:cNvPr id="8" name="Down Arrow 7"/>
          <p:cNvSpPr/>
          <p:nvPr/>
        </p:nvSpPr>
        <p:spPr>
          <a:xfrm>
            <a:off x="838200" y="4953000"/>
            <a:ext cx="914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BBBC69C9-3922-465A-85EE-C7BCB1899636}" type="slidenum">
              <a:rPr lang="en-US" smtClean="0"/>
              <a:pPr/>
              <a:t>153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Grp="1" noChangeAspect="1" noChangeArrowheads="1"/>
          </p:cNvPicPr>
          <p:nvPr>
            <p:ph idx="1"/>
          </p:nvPr>
        </p:nvPicPr>
        <p:blipFill>
          <a:blip r:embed="rId2"/>
          <a:srcRect/>
          <a:stretch>
            <a:fillRect/>
          </a:stretch>
        </p:blipFill>
        <p:spPr bwMode="auto">
          <a:xfrm>
            <a:off x="0" y="0"/>
            <a:ext cx="9144000" cy="6019800"/>
          </a:xfrm>
          <a:prstGeom prst="rect">
            <a:avLst/>
          </a:prstGeom>
          <a:noFill/>
          <a:ln w="9525">
            <a:noFill/>
            <a:miter lim="800000"/>
            <a:headEnd/>
            <a:tailEnd/>
          </a:ln>
          <a:effectLst/>
        </p:spPr>
      </p:pic>
      <p:sp>
        <p:nvSpPr>
          <p:cNvPr id="5" name="Rectangle 4"/>
          <p:cNvSpPr/>
          <p:nvPr/>
        </p:nvSpPr>
        <p:spPr>
          <a:xfrm>
            <a:off x="533400" y="5934670"/>
            <a:ext cx="6934200" cy="461665"/>
          </a:xfrm>
          <a:prstGeom prst="rect">
            <a:avLst/>
          </a:prstGeom>
        </p:spPr>
        <p:txBody>
          <a:bodyPr wrap="square">
            <a:spAutoFit/>
          </a:bodyPr>
          <a:lstStyle/>
          <a:p>
            <a:r>
              <a:rPr lang="en-US" sz="2400" dirty="0"/>
              <a:t>Trends in source of fuels for cooking, 1996 - 2004</a:t>
            </a:r>
          </a:p>
        </p:txBody>
      </p:sp>
      <p:sp>
        <p:nvSpPr>
          <p:cNvPr id="6" name="Slide Number Placeholder 5"/>
          <p:cNvSpPr>
            <a:spLocks noGrp="1"/>
          </p:cNvSpPr>
          <p:nvPr>
            <p:ph type="sldNum" sz="quarter" idx="12"/>
          </p:nvPr>
        </p:nvSpPr>
        <p:spPr/>
        <p:txBody>
          <a:bodyPr/>
          <a:lstStyle/>
          <a:p>
            <a:fld id="{BBBC69C9-3922-465A-85EE-C7BCB1899636}" type="slidenum">
              <a:rPr lang="en-US" smtClean="0"/>
              <a:pPr/>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0" y="0"/>
            <a:ext cx="9144000" cy="6172200"/>
          </a:xfrm>
          <a:prstGeom prst="rect">
            <a:avLst/>
          </a:prstGeom>
          <a:noFill/>
          <a:ln w="9525">
            <a:noFill/>
            <a:miter lim="800000"/>
            <a:headEnd/>
            <a:tailEnd/>
          </a:ln>
        </p:spPr>
      </p:pic>
      <p:sp>
        <p:nvSpPr>
          <p:cNvPr id="111619" name="Rectangle 3"/>
          <p:cNvSpPr>
            <a:spLocks noChangeArrowheads="1"/>
          </p:cNvSpPr>
          <p:nvPr/>
        </p:nvSpPr>
        <p:spPr bwMode="auto">
          <a:xfrm>
            <a:off x="685800" y="6248400"/>
            <a:ext cx="75438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4" charset="0"/>
                <a:ea typeface="Times New Roman" pitchFamily="18" charset="0"/>
                <a:cs typeface="Arial" pitchFamily="34" charset="0"/>
              </a:rPr>
              <a:t>Projected overall energy demand until 2030.</a:t>
            </a: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p:cNvSpPr/>
          <p:nvPr/>
        </p:nvSpPr>
        <p:spPr>
          <a:xfrm>
            <a:off x="3200400" y="381000"/>
            <a:ext cx="4572000" cy="1323439"/>
          </a:xfrm>
          <a:prstGeom prst="rect">
            <a:avLst/>
          </a:prstGeom>
        </p:spPr>
        <p:txBody>
          <a:bodyPr wrap="square">
            <a:spAutoFit/>
          </a:bodyPr>
          <a:lstStyle/>
          <a:p>
            <a:r>
              <a:rPr lang="en-US" sz="2000" dirty="0"/>
              <a:t>The overall energy demand is expected to grow by approximately 5 % per year and will reach over 2 million </a:t>
            </a:r>
            <a:r>
              <a:rPr lang="en-US" sz="2000" i="1" dirty="0" err="1"/>
              <a:t>Tera</a:t>
            </a:r>
            <a:r>
              <a:rPr lang="en-US" sz="2000" i="1" dirty="0"/>
              <a:t> Joules </a:t>
            </a:r>
            <a:r>
              <a:rPr lang="en-US" sz="2000" dirty="0"/>
              <a:t>in 2030.</a:t>
            </a:r>
          </a:p>
        </p:txBody>
      </p:sp>
      <p:sp>
        <p:nvSpPr>
          <p:cNvPr id="6" name="Slide Number Placeholder 5"/>
          <p:cNvSpPr>
            <a:spLocks noGrp="1"/>
          </p:cNvSpPr>
          <p:nvPr>
            <p:ph type="sldNum" sz="quarter" idx="12"/>
          </p:nvPr>
        </p:nvSpPr>
        <p:spPr/>
        <p:txBody>
          <a:bodyPr/>
          <a:lstStyle/>
          <a:p>
            <a:fld id="{BBBC69C9-3922-465A-85EE-C7BCB1899636}" type="slidenum">
              <a:rPr lang="en-US" smtClean="0"/>
              <a:pPr/>
              <a:t>155</a:t>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02" name="Picture 2" descr="C:\Users\dmu\Desktop\earth day.jpg"/>
          <p:cNvPicPr>
            <a:picLocks noGrp="1" noChangeAspect="1" noChangeArrowheads="1"/>
          </p:cNvPicPr>
          <p:nvPr>
            <p:ph idx="1"/>
          </p:nvPr>
        </p:nvPicPr>
        <p:blipFill>
          <a:blip r:embed="rId3"/>
          <a:srcRect/>
          <a:stretch>
            <a:fillRect/>
          </a:stretch>
        </p:blipFill>
        <p:spPr bwMode="auto">
          <a:xfrm>
            <a:off x="304800" y="319882"/>
            <a:ext cx="8534400" cy="6157118"/>
          </a:xfrm>
          <a:prstGeom prst="rect">
            <a:avLst/>
          </a:prstGeom>
          <a:noFill/>
        </p:spPr>
      </p:pic>
      <p:sp>
        <p:nvSpPr>
          <p:cNvPr id="4" name="Slide Number Placeholder 3"/>
          <p:cNvSpPr>
            <a:spLocks noGrp="1"/>
          </p:cNvSpPr>
          <p:nvPr>
            <p:ph type="sldNum" sz="quarter" idx="12"/>
          </p:nvPr>
        </p:nvSpPr>
        <p:spPr/>
        <p:txBody>
          <a:bodyPr/>
          <a:lstStyle/>
          <a:p>
            <a:fld id="{BBBC69C9-3922-465A-85EE-C7BCB1899636}" type="slidenum">
              <a:rPr lang="en-US" smtClean="0"/>
              <a:pPr/>
              <a:t>156</a:t>
            </a:fld>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dmu\Desktop\defo-paint.jpg"/>
          <p:cNvPicPr>
            <a:picLocks noGrp="1" noChangeAspect="1" noChangeArrowheads="1"/>
          </p:cNvPicPr>
          <p:nvPr>
            <p:ph idx="1"/>
          </p:nvPr>
        </p:nvPicPr>
        <p:blipFill>
          <a:blip r:embed="rId2"/>
          <a:srcRect/>
          <a:stretch>
            <a:fillRect/>
          </a:stretch>
        </p:blipFill>
        <p:spPr bwMode="auto">
          <a:xfrm>
            <a:off x="0" y="30847"/>
            <a:ext cx="9144000" cy="6827153"/>
          </a:xfrm>
          <a:prstGeom prst="rect">
            <a:avLst/>
          </a:prstGeom>
          <a:noFill/>
        </p:spPr>
      </p:pic>
      <p:sp>
        <p:nvSpPr>
          <p:cNvPr id="5" name="Rectangle 4"/>
          <p:cNvSpPr/>
          <p:nvPr/>
        </p:nvSpPr>
        <p:spPr>
          <a:xfrm>
            <a:off x="4114800" y="533400"/>
            <a:ext cx="4572000" cy="1815882"/>
          </a:xfrm>
          <a:prstGeom prst="rect">
            <a:avLst/>
          </a:prstGeom>
        </p:spPr>
        <p:txBody>
          <a:bodyPr>
            <a:spAutoFit/>
          </a:bodyPr>
          <a:lstStyle/>
          <a:p>
            <a:r>
              <a:rPr lang="en-US" sz="2800" b="1" dirty="0"/>
              <a:t>“The costs of not acting to tackle climate change are far greater than the costs of action.”</a:t>
            </a:r>
            <a:endParaRPr lang="en-US" sz="2800" dirty="0"/>
          </a:p>
        </p:txBody>
      </p:sp>
    </p:spTree>
    <p:extLst>
      <p:ext uri="{BB962C8B-B14F-4D97-AF65-F5344CB8AC3E}">
        <p14:creationId xmlns:p14="http://schemas.microsoft.com/office/powerpoint/2010/main" val="16069461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8E16906-7013-4BB6-BBCA-068ABDCB24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7999"/>
          </a:xfrm>
        </p:spPr>
      </p:pic>
      <p:sp>
        <p:nvSpPr>
          <p:cNvPr id="9" name="Rectangle 8">
            <a:extLst>
              <a:ext uri="{FF2B5EF4-FFF2-40B4-BE49-F238E27FC236}">
                <a16:creationId xmlns:a16="http://schemas.microsoft.com/office/drawing/2014/main" id="{1639D0EE-F7B3-44B6-8B83-6996F5BAB3BC}"/>
              </a:ext>
            </a:extLst>
          </p:cNvPr>
          <p:cNvSpPr/>
          <p:nvPr/>
        </p:nvSpPr>
        <p:spPr>
          <a:xfrm>
            <a:off x="2209800" y="1524000"/>
            <a:ext cx="6553200" cy="954107"/>
          </a:xfrm>
          <a:prstGeom prst="rect">
            <a:avLst/>
          </a:prstGeom>
        </p:spPr>
        <p:txBody>
          <a:bodyPr wrap="square">
            <a:spAutoFit/>
          </a:bodyPr>
          <a:lstStyle/>
          <a:p>
            <a:pPr algn="ctr">
              <a:buNone/>
            </a:pPr>
            <a:r>
              <a:rPr lang="en-GB" sz="2800" dirty="0">
                <a:solidFill>
                  <a:srgbClr val="FFFF00"/>
                </a:solidFill>
                <a:latin typeface="Arial Narrow" pitchFamily="34" charset="0"/>
              </a:rPr>
              <a:t>Nature is made not only for human beings, but for animals and wildlife too!</a:t>
            </a:r>
          </a:p>
        </p:txBody>
      </p:sp>
      <p:sp>
        <p:nvSpPr>
          <p:cNvPr id="10" name="Rectangle 9">
            <a:extLst>
              <a:ext uri="{FF2B5EF4-FFF2-40B4-BE49-F238E27FC236}">
                <a16:creationId xmlns:a16="http://schemas.microsoft.com/office/drawing/2014/main" id="{8BA28C02-5707-4853-8481-10569E892824}"/>
              </a:ext>
            </a:extLst>
          </p:cNvPr>
          <p:cNvSpPr/>
          <p:nvPr/>
        </p:nvSpPr>
        <p:spPr>
          <a:xfrm>
            <a:off x="640299" y="6324600"/>
            <a:ext cx="4846101" cy="523220"/>
          </a:xfrm>
          <a:prstGeom prst="rect">
            <a:avLst/>
          </a:prstGeom>
        </p:spPr>
        <p:txBody>
          <a:bodyPr wrap="square">
            <a:spAutoFit/>
          </a:bodyPr>
          <a:lstStyle/>
          <a:p>
            <a:pPr>
              <a:buNone/>
            </a:pPr>
            <a:r>
              <a:rPr lang="en-GB" sz="2800" dirty="0">
                <a:latin typeface="Arial Narrow" pitchFamily="34" charset="0"/>
              </a:rPr>
              <a:t>Stop Deforestation! Protect Nature!</a:t>
            </a:r>
            <a:endParaRPr lang="en-US" sz="2800" dirty="0"/>
          </a:p>
        </p:txBody>
      </p:sp>
    </p:spTree>
    <p:extLst>
      <p:ext uri="{BB962C8B-B14F-4D97-AF65-F5344CB8AC3E}">
        <p14:creationId xmlns:p14="http://schemas.microsoft.com/office/powerpoint/2010/main" val="73187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GB" sz="3200" dirty="0">
                <a:solidFill>
                  <a:srgbClr val="C00000"/>
                </a:solidFill>
                <a:latin typeface="Arial Narrow" pitchFamily="34" charset="0"/>
              </a:rPr>
              <a:t>Discussion point </a:t>
            </a:r>
            <a:endParaRPr lang="en-GB" sz="1600" dirty="0">
              <a:solidFill>
                <a:srgbClr val="C00000"/>
              </a:solidFill>
              <a:latin typeface="Arial Narrow" pitchFamily="34" charset="0"/>
            </a:endParaRPr>
          </a:p>
          <a:p>
            <a:pPr>
              <a:buNone/>
            </a:pPr>
            <a:r>
              <a:rPr lang="en-GB" sz="2800" dirty="0">
                <a:solidFill>
                  <a:srgbClr val="C00000"/>
                </a:solidFill>
                <a:latin typeface="Arial Narrow" pitchFamily="34" charset="0"/>
              </a:rPr>
              <a:t> What are the factors leading to increased energy consumption?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159</a:t>
            </a:fld>
            <a:endParaRPr lang="en-US"/>
          </a:p>
        </p:txBody>
      </p:sp>
    </p:spTree>
    <p:extLst>
      <p:ext uri="{BB962C8B-B14F-4D97-AF65-F5344CB8AC3E}">
        <p14:creationId xmlns:p14="http://schemas.microsoft.com/office/powerpoint/2010/main" val="404928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16</a:t>
            </a:fld>
            <a:endParaRPr lang="en-US"/>
          </a:p>
        </p:txBody>
      </p:sp>
      <p:pic>
        <p:nvPicPr>
          <p:cNvPr id="5" name="Picture 4"/>
          <p:cNvPicPr/>
          <p:nvPr/>
        </p:nvPicPr>
        <p:blipFill>
          <a:blip r:embed="rId2"/>
          <a:srcRect/>
          <a:stretch>
            <a:fillRect/>
          </a:stretch>
        </p:blipFill>
        <p:spPr bwMode="auto">
          <a:xfrm>
            <a:off x="381000" y="762000"/>
            <a:ext cx="7848600" cy="4343400"/>
          </a:xfrm>
          <a:prstGeom prst="rect">
            <a:avLst/>
          </a:prstGeom>
          <a:noFill/>
          <a:ln w="9525">
            <a:noFill/>
            <a:miter lim="800000"/>
            <a:headEnd/>
            <a:tailEnd/>
          </a:ln>
        </p:spPr>
      </p:pic>
      <p:pic>
        <p:nvPicPr>
          <p:cNvPr id="6" name="Picture 5"/>
          <p:cNvPicPr/>
          <p:nvPr/>
        </p:nvPicPr>
        <p:blipFill>
          <a:blip r:embed="rId3"/>
          <a:srcRect/>
          <a:stretch>
            <a:fillRect/>
          </a:stretch>
        </p:blipFill>
        <p:spPr bwMode="auto">
          <a:xfrm>
            <a:off x="381000" y="5098300"/>
            <a:ext cx="3345611" cy="1440612"/>
          </a:xfrm>
          <a:prstGeom prst="rect">
            <a:avLst/>
          </a:prstGeom>
          <a:noFill/>
          <a:ln w="9525">
            <a:noFill/>
            <a:miter lim="800000"/>
            <a:headEnd/>
            <a:tailEnd/>
          </a:ln>
        </p:spPr>
      </p:pic>
    </p:spTree>
    <p:extLst>
      <p:ext uri="{BB962C8B-B14F-4D97-AF65-F5344CB8AC3E}">
        <p14:creationId xmlns:p14="http://schemas.microsoft.com/office/powerpoint/2010/main" val="13216190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0" y="533400"/>
            <a:ext cx="9144000" cy="1295400"/>
          </a:xfrm>
        </p:spPr>
        <p:txBody>
          <a:bodyPr>
            <a:normAutofit fontScale="90000"/>
          </a:bodyPr>
          <a:lstStyle/>
          <a:p>
            <a:pPr algn="l" eaLnBrk="1" hangingPunct="1"/>
            <a:r>
              <a:rPr lang="en-GB" sz="3600" dirty="0">
                <a:effectLst/>
                <a:latin typeface="Arial Narrow" pitchFamily="34" charset="0"/>
              </a:rPr>
              <a:t> </a:t>
            </a:r>
            <a:r>
              <a:rPr lang="en-GB" sz="3200" i="1" dirty="0">
                <a:effectLst/>
                <a:latin typeface="Arial Narrow" pitchFamily="34" charset="0"/>
              </a:rPr>
              <a:t>How and why is the demand for energy changing?</a:t>
            </a:r>
            <a:br>
              <a:rPr lang="en-GB" sz="3600" i="1" dirty="0">
                <a:effectLst/>
                <a:latin typeface="Arial Narrow" pitchFamily="34" charset="0"/>
              </a:rPr>
            </a:br>
            <a:br>
              <a:rPr lang="en-GB" sz="1800" dirty="0">
                <a:effectLst/>
                <a:latin typeface="Arial Narrow" pitchFamily="34" charset="0"/>
              </a:rPr>
            </a:br>
            <a:r>
              <a:rPr lang="en-GB" sz="3200" dirty="0">
                <a:solidFill>
                  <a:srgbClr val="C00000"/>
                </a:solidFill>
                <a:effectLst/>
                <a:latin typeface="Arial Narrow" pitchFamily="34" charset="0"/>
              </a:rPr>
              <a:t>Factors leading to increased energy consumption </a:t>
            </a:r>
            <a:endParaRPr lang="en-GB" sz="3600" dirty="0">
              <a:solidFill>
                <a:srgbClr val="C00000"/>
              </a:solidFill>
              <a:effectLst/>
              <a:latin typeface="Arial Narrow" pitchFamily="34" charset="0"/>
            </a:endParaRPr>
          </a:p>
        </p:txBody>
      </p:sp>
      <p:sp>
        <p:nvSpPr>
          <p:cNvPr id="22531" name="Subtitle 2"/>
          <p:cNvSpPr>
            <a:spLocks noGrp="1"/>
          </p:cNvSpPr>
          <p:nvPr>
            <p:ph type="subTitle" idx="1"/>
          </p:nvPr>
        </p:nvSpPr>
        <p:spPr>
          <a:xfrm>
            <a:off x="0" y="1295400"/>
            <a:ext cx="9144000" cy="5562600"/>
          </a:xfrm>
        </p:spPr>
        <p:txBody>
          <a:bodyPr/>
          <a:lstStyle/>
          <a:p>
            <a:pPr marL="639763" lvl="1" indent="-273050" algn="l">
              <a:buFont typeface="Wingdings 2" pitchFamily="18" charset="2"/>
              <a:buChar char=""/>
            </a:pPr>
            <a:endParaRPr lang="en-GB" dirty="0">
              <a:latin typeface="Arial Narrow" pitchFamily="34" charset="0"/>
            </a:endParaRPr>
          </a:p>
          <a:p>
            <a:pPr marL="639763" lvl="1" indent="-273050" algn="l">
              <a:buFont typeface="Wingdings 2" pitchFamily="18" charset="2"/>
              <a:buChar char=""/>
            </a:pPr>
            <a:r>
              <a:rPr lang="en-GB" dirty="0">
                <a:latin typeface="Arial Narrow" pitchFamily="34" charset="0"/>
              </a:rPr>
              <a:t>Population increase</a:t>
            </a:r>
          </a:p>
          <a:p>
            <a:pPr marL="639763" lvl="1" indent="-273050" algn="l">
              <a:buFont typeface="Wingdings 2" pitchFamily="18" charset="2"/>
              <a:buChar char=""/>
            </a:pPr>
            <a:r>
              <a:rPr lang="en-GB" dirty="0">
                <a:latin typeface="Arial Narrow" pitchFamily="34" charset="0"/>
              </a:rPr>
              <a:t>Improved standards of living</a:t>
            </a:r>
          </a:p>
          <a:p>
            <a:pPr marL="639763" lvl="1" indent="-273050" algn="l">
              <a:buFont typeface="Wingdings 2" pitchFamily="18" charset="2"/>
              <a:buChar char=""/>
            </a:pPr>
            <a:r>
              <a:rPr lang="en-GB" dirty="0">
                <a:latin typeface="Arial Narrow" pitchFamily="34" charset="0"/>
              </a:rPr>
              <a:t>Industrialisation / economic development</a:t>
            </a:r>
          </a:p>
          <a:p>
            <a:pPr marL="639763" lvl="1" indent="-273050" algn="l">
              <a:buFont typeface="Wingdings 2" pitchFamily="18" charset="2"/>
              <a:buChar char=""/>
            </a:pPr>
            <a:r>
              <a:rPr lang="en-GB" dirty="0">
                <a:latin typeface="Arial Narrow" pitchFamily="34" charset="0"/>
              </a:rPr>
              <a:t>Rural to urban migration</a:t>
            </a:r>
          </a:p>
          <a:p>
            <a:pPr marL="639763" lvl="1" indent="-273050">
              <a:buFontTx/>
              <a:buNone/>
            </a:pPr>
            <a:r>
              <a:rPr lang="en-GB" sz="3600" dirty="0">
                <a:solidFill>
                  <a:srgbClr val="FF0000"/>
                </a:solidFill>
                <a:latin typeface="Arial Narrow" pitchFamily="34" charset="0"/>
              </a:rPr>
              <a:t>All these are summarized as </a:t>
            </a:r>
          </a:p>
          <a:p>
            <a:pPr marL="639763" lvl="1" indent="-273050">
              <a:buClr>
                <a:srgbClr val="002060"/>
              </a:buClr>
              <a:buFont typeface="Webdings" pitchFamily="18" charset="2"/>
              <a:buChar char=""/>
            </a:pPr>
            <a:r>
              <a:rPr lang="en-GB" sz="3600" dirty="0">
                <a:solidFill>
                  <a:srgbClr val="FF0000"/>
                </a:solidFill>
                <a:latin typeface="Arial Narrow" pitchFamily="34" charset="0"/>
              </a:rPr>
              <a:t>Economic </a:t>
            </a:r>
          </a:p>
          <a:p>
            <a:pPr marL="639763" lvl="1" indent="-273050">
              <a:buClr>
                <a:srgbClr val="002060"/>
              </a:buClr>
              <a:buFont typeface="Webdings" pitchFamily="18" charset="2"/>
              <a:buChar char=""/>
            </a:pPr>
            <a:r>
              <a:rPr lang="en-GB" sz="3600" dirty="0">
                <a:solidFill>
                  <a:srgbClr val="FF0000"/>
                </a:solidFill>
                <a:latin typeface="Arial Narrow" pitchFamily="34" charset="0"/>
              </a:rPr>
              <a:t>Social </a:t>
            </a:r>
          </a:p>
          <a:p>
            <a:pPr marL="639763" lvl="1" indent="-273050">
              <a:buClr>
                <a:srgbClr val="002060"/>
              </a:buClr>
              <a:buFont typeface="Webdings" pitchFamily="18" charset="2"/>
              <a:buChar char=""/>
            </a:pPr>
            <a:r>
              <a:rPr lang="en-GB" sz="3600" dirty="0">
                <a:solidFill>
                  <a:srgbClr val="FF0000"/>
                </a:solidFill>
                <a:latin typeface="Arial Narrow" pitchFamily="34" charset="0"/>
              </a:rPr>
              <a:t>Technological</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160</a:t>
            </a:fld>
            <a:endParaRPr lang="en-US"/>
          </a:p>
        </p:txBody>
      </p:sp>
    </p:spTree>
    <p:extLst>
      <p:ext uri="{BB962C8B-B14F-4D97-AF65-F5344CB8AC3E}">
        <p14:creationId xmlns:p14="http://schemas.microsoft.com/office/powerpoint/2010/main" val="26349806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43887" cy="506412"/>
          </a:xfrm>
        </p:spPr>
        <p:txBody>
          <a:bodyPr>
            <a:normAutofit fontScale="90000"/>
          </a:bodyPr>
          <a:lstStyle/>
          <a:p>
            <a:pPr>
              <a:defRPr/>
            </a:pPr>
            <a:br>
              <a:rPr lang="en-GB" dirty="0">
                <a:solidFill>
                  <a:srgbClr val="FF0000"/>
                </a:solidFill>
              </a:rPr>
            </a:br>
            <a:r>
              <a:rPr lang="en-GB" dirty="0">
                <a:solidFill>
                  <a:srgbClr val="FF0000"/>
                </a:solidFill>
              </a:rPr>
              <a:t>A. </a:t>
            </a:r>
            <a:r>
              <a:rPr lang="en-GB" b="1" dirty="0">
                <a:solidFill>
                  <a:srgbClr val="FF0000"/>
                </a:solidFill>
              </a:rPr>
              <a:t>Economic</a:t>
            </a:r>
            <a:endParaRPr lang="en-US" dirty="0"/>
          </a:p>
        </p:txBody>
      </p:sp>
      <p:sp>
        <p:nvSpPr>
          <p:cNvPr id="23555" name="Content Placeholder 2"/>
          <p:cNvSpPr>
            <a:spLocks noGrp="1"/>
          </p:cNvSpPr>
          <p:nvPr>
            <p:ph idx="1"/>
          </p:nvPr>
        </p:nvSpPr>
        <p:spPr>
          <a:xfrm>
            <a:off x="0" y="685800"/>
            <a:ext cx="8991600" cy="5638800"/>
          </a:xfrm>
        </p:spPr>
        <p:txBody>
          <a:bodyPr/>
          <a:lstStyle/>
          <a:p>
            <a:pPr>
              <a:buFontTx/>
              <a:buNone/>
            </a:pPr>
            <a:r>
              <a:rPr lang="en-GB" sz="2800">
                <a:latin typeface="Arial Narrow" pitchFamily="34" charset="0"/>
              </a:rPr>
              <a:t>For all countries, </a:t>
            </a:r>
            <a:r>
              <a:rPr lang="en-GB" sz="2800" b="1">
                <a:latin typeface="Arial Narrow" pitchFamily="34" charset="0"/>
              </a:rPr>
              <a:t>no matter what </a:t>
            </a:r>
            <a:r>
              <a:rPr lang="en-GB" sz="2800">
                <a:latin typeface="Arial Narrow" pitchFamily="34" charset="0"/>
              </a:rPr>
              <a:t>their present stage of development, </a:t>
            </a:r>
            <a:r>
              <a:rPr lang="en-GB" sz="2800">
                <a:solidFill>
                  <a:srgbClr val="002060"/>
                </a:solidFill>
                <a:latin typeface="Arial Narrow" pitchFamily="34" charset="0"/>
              </a:rPr>
              <a:t>demands for energy are rising</a:t>
            </a:r>
            <a:r>
              <a:rPr lang="en-GB" sz="2800">
                <a:latin typeface="Arial Narrow" pitchFamily="34" charset="0"/>
              </a:rPr>
              <a:t>.</a:t>
            </a:r>
          </a:p>
          <a:p>
            <a:pPr>
              <a:buFontTx/>
              <a:buNone/>
            </a:pPr>
            <a:r>
              <a:rPr lang="en-GB" sz="2800">
                <a:latin typeface="Arial Narrow" pitchFamily="34" charset="0"/>
              </a:rPr>
              <a:t>World marketed energy consumption </a:t>
            </a:r>
            <a:r>
              <a:rPr lang="en-GB" sz="2800" b="1">
                <a:solidFill>
                  <a:srgbClr val="002060"/>
                </a:solidFill>
                <a:latin typeface="Arial Narrow" pitchFamily="34" charset="0"/>
              </a:rPr>
              <a:t>is projected to grow by 57 % between 2004 and 2030</a:t>
            </a:r>
            <a:r>
              <a:rPr lang="en-GB" sz="2800">
                <a:latin typeface="Arial Narrow" pitchFamily="34" charset="0"/>
              </a:rPr>
              <a:t>.</a:t>
            </a:r>
            <a:endParaRPr lang="en-US" sz="2800">
              <a:latin typeface="Arial Narrow" pitchFamily="34" charset="0"/>
            </a:endParaRPr>
          </a:p>
        </p:txBody>
      </p:sp>
      <p:pic>
        <p:nvPicPr>
          <p:cNvPr id="36868" name="Picture 2"/>
          <p:cNvPicPr>
            <a:picLocks noChangeAspect="1" noChangeArrowheads="1"/>
          </p:cNvPicPr>
          <p:nvPr/>
        </p:nvPicPr>
        <p:blipFill>
          <a:blip r:embed="rId2"/>
          <a:srcRect/>
          <a:stretch>
            <a:fillRect/>
          </a:stretch>
        </p:blipFill>
        <p:spPr bwMode="auto">
          <a:xfrm>
            <a:off x="0" y="2590800"/>
            <a:ext cx="4648200" cy="4267200"/>
          </a:xfrm>
          <a:prstGeom prst="rect">
            <a:avLst/>
          </a:prstGeom>
          <a:noFill/>
          <a:ln w="9525">
            <a:noFill/>
            <a:miter lim="800000"/>
            <a:headEnd/>
            <a:tailEnd/>
          </a:ln>
        </p:spPr>
      </p:pic>
      <p:sp>
        <p:nvSpPr>
          <p:cNvPr id="23557" name="TextBox 1"/>
          <p:cNvSpPr txBox="1">
            <a:spLocks noChangeArrowheads="1"/>
          </p:cNvSpPr>
          <p:nvPr/>
        </p:nvSpPr>
        <p:spPr bwMode="auto">
          <a:xfrm>
            <a:off x="4648200" y="2286000"/>
            <a:ext cx="4495800" cy="830997"/>
          </a:xfrm>
          <a:prstGeom prst="rect">
            <a:avLst/>
          </a:prstGeom>
          <a:noFill/>
          <a:ln w="9525">
            <a:noFill/>
            <a:miter lim="800000"/>
            <a:headEnd/>
            <a:tailEnd/>
          </a:ln>
        </p:spPr>
        <p:txBody>
          <a:bodyPr>
            <a:spAutoFit/>
          </a:bodyPr>
          <a:lstStyle/>
          <a:p>
            <a:r>
              <a:rPr lang="en-GB" sz="2400" b="1" dirty="0">
                <a:latin typeface="Arial Narrow" pitchFamily="34" charset="0"/>
              </a:rPr>
              <a:t>Economic growth depends on energy</a:t>
            </a:r>
            <a:endParaRPr lang="en-GB" sz="2400" dirty="0">
              <a:latin typeface="Arial Narrow" pitchFamily="34" charset="0"/>
            </a:endParaRPr>
          </a:p>
        </p:txBody>
      </p:sp>
      <p:sp>
        <p:nvSpPr>
          <p:cNvPr id="23558" name="Rectangle 4"/>
          <p:cNvSpPr>
            <a:spLocks noChangeArrowheads="1"/>
          </p:cNvSpPr>
          <p:nvPr/>
        </p:nvSpPr>
        <p:spPr bwMode="auto">
          <a:xfrm>
            <a:off x="4724400" y="3048000"/>
            <a:ext cx="4419600" cy="3539430"/>
          </a:xfrm>
          <a:prstGeom prst="rect">
            <a:avLst/>
          </a:prstGeom>
          <a:noFill/>
          <a:ln w="9525">
            <a:noFill/>
            <a:miter lim="800000"/>
            <a:headEnd/>
            <a:tailEnd/>
          </a:ln>
        </p:spPr>
        <p:txBody>
          <a:bodyPr wrap="square">
            <a:spAutoFit/>
          </a:bodyPr>
          <a:lstStyle/>
          <a:p>
            <a:r>
              <a:rPr lang="en-GB" sz="2800" dirty="0">
                <a:latin typeface="Berlin Sans FB" pitchFamily="34" charset="0"/>
              </a:rPr>
              <a:t>All economies are increasing their demands for energy. </a:t>
            </a:r>
          </a:p>
          <a:p>
            <a:endParaRPr lang="en-GB" sz="2800" dirty="0">
              <a:latin typeface="Berlin Sans FB" pitchFamily="34" charset="0"/>
            </a:endParaRPr>
          </a:p>
          <a:p>
            <a:r>
              <a:rPr lang="en-GB" sz="2800" dirty="0">
                <a:latin typeface="Berlin Sans FB" pitchFamily="34" charset="0"/>
              </a:rPr>
              <a:t>This is especially true of newly emerging economies where </a:t>
            </a:r>
            <a:r>
              <a:rPr lang="en-GB" sz="2800" b="1" dirty="0">
                <a:solidFill>
                  <a:srgbClr val="C00000"/>
                </a:solidFill>
                <a:latin typeface="Berlin Sans FB" pitchFamily="34" charset="0"/>
              </a:rPr>
              <a:t>energy </a:t>
            </a:r>
            <a:r>
              <a:rPr lang="en-GB" sz="2800" dirty="0">
                <a:latin typeface="Berlin Sans FB" pitchFamily="34" charset="0"/>
              </a:rPr>
              <a:t>for </a:t>
            </a:r>
            <a:r>
              <a:rPr lang="en-GB" sz="2800" b="1" dirty="0">
                <a:solidFill>
                  <a:srgbClr val="C00000"/>
                </a:solidFill>
                <a:latin typeface="Berlin Sans FB" pitchFamily="34" charset="0"/>
              </a:rPr>
              <a:t>manufacturing is the main growth.</a:t>
            </a:r>
          </a:p>
        </p:txBody>
      </p:sp>
      <p:sp>
        <p:nvSpPr>
          <p:cNvPr id="7" name="Slide Number Placeholder 6"/>
          <p:cNvSpPr>
            <a:spLocks noGrp="1"/>
          </p:cNvSpPr>
          <p:nvPr>
            <p:ph type="sldNum" sz="quarter" idx="12"/>
          </p:nvPr>
        </p:nvSpPr>
        <p:spPr/>
        <p:txBody>
          <a:bodyPr/>
          <a:lstStyle/>
          <a:p>
            <a:fld id="{BBBC69C9-3922-465A-85EE-C7BCB1899636}" type="slidenum">
              <a:rPr lang="en-US" smtClean="0"/>
              <a:pPr/>
              <a:t>161</a:t>
            </a:fld>
            <a:endParaRPr lang="en-US"/>
          </a:p>
        </p:txBody>
      </p:sp>
    </p:spTree>
    <p:extLst>
      <p:ext uri="{BB962C8B-B14F-4D97-AF65-F5344CB8AC3E}">
        <p14:creationId xmlns:p14="http://schemas.microsoft.com/office/powerpoint/2010/main" val="35747610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354012"/>
          </a:xfrm>
        </p:spPr>
        <p:txBody>
          <a:bodyPr>
            <a:normAutofit fontScale="90000"/>
          </a:bodyPr>
          <a:lstStyle/>
          <a:p>
            <a:pPr>
              <a:defRPr/>
            </a:pPr>
            <a:endParaRPr lang="en-US" dirty="0"/>
          </a:p>
        </p:txBody>
      </p:sp>
      <p:sp>
        <p:nvSpPr>
          <p:cNvPr id="24579" name="Content Placeholder 2"/>
          <p:cNvSpPr>
            <a:spLocks noGrp="1"/>
          </p:cNvSpPr>
          <p:nvPr>
            <p:ph idx="1"/>
          </p:nvPr>
        </p:nvSpPr>
        <p:spPr>
          <a:xfrm>
            <a:off x="0" y="2133600"/>
            <a:ext cx="8991600" cy="5257800"/>
          </a:xfrm>
        </p:spPr>
        <p:txBody>
          <a:bodyPr/>
          <a:lstStyle/>
          <a:p>
            <a:pPr>
              <a:buFontTx/>
              <a:buNone/>
            </a:pPr>
            <a:r>
              <a:rPr lang="en-GB" dirty="0">
                <a:latin typeface="Calibri" pitchFamily="34" charset="0"/>
              </a:rPr>
              <a:t>The number of appliances and gadgets owned in the world increases daily, all needing energy. </a:t>
            </a:r>
          </a:p>
          <a:p>
            <a:endParaRPr lang="en-US" dirty="0"/>
          </a:p>
        </p:txBody>
      </p:sp>
      <p:pic>
        <p:nvPicPr>
          <p:cNvPr id="24580" name="Picture 2"/>
          <p:cNvPicPr>
            <a:picLocks noChangeAspect="1" noChangeArrowheads="1"/>
          </p:cNvPicPr>
          <p:nvPr/>
        </p:nvPicPr>
        <p:blipFill>
          <a:blip r:embed="rId2"/>
          <a:srcRect/>
          <a:stretch>
            <a:fillRect/>
          </a:stretch>
        </p:blipFill>
        <p:spPr bwMode="auto">
          <a:xfrm>
            <a:off x="0" y="0"/>
            <a:ext cx="3276600" cy="2209800"/>
          </a:xfrm>
          <a:prstGeom prst="rect">
            <a:avLst/>
          </a:prstGeom>
          <a:noFill/>
          <a:ln w="9525">
            <a:noFill/>
            <a:miter lim="800000"/>
            <a:headEnd/>
            <a:tailEnd/>
          </a:ln>
        </p:spPr>
      </p:pic>
      <p:pic>
        <p:nvPicPr>
          <p:cNvPr id="24581" name="Picture 2"/>
          <p:cNvPicPr>
            <a:picLocks noChangeAspect="1" noChangeArrowheads="1"/>
          </p:cNvPicPr>
          <p:nvPr/>
        </p:nvPicPr>
        <p:blipFill>
          <a:blip r:embed="rId3"/>
          <a:srcRect/>
          <a:stretch>
            <a:fillRect/>
          </a:stretch>
        </p:blipFill>
        <p:spPr bwMode="auto">
          <a:xfrm>
            <a:off x="3276600" y="0"/>
            <a:ext cx="3505200" cy="2209800"/>
          </a:xfrm>
          <a:prstGeom prst="rect">
            <a:avLst/>
          </a:prstGeom>
          <a:noFill/>
          <a:ln w="9525">
            <a:noFill/>
            <a:miter lim="800000"/>
            <a:headEnd/>
            <a:tailEnd/>
          </a:ln>
        </p:spPr>
      </p:pic>
      <p:pic>
        <p:nvPicPr>
          <p:cNvPr id="24582" name="Picture 2"/>
          <p:cNvPicPr>
            <a:picLocks noChangeAspect="1" noChangeArrowheads="1"/>
          </p:cNvPicPr>
          <p:nvPr/>
        </p:nvPicPr>
        <p:blipFill>
          <a:blip r:embed="rId4"/>
          <a:srcRect/>
          <a:stretch>
            <a:fillRect/>
          </a:stretch>
        </p:blipFill>
        <p:spPr bwMode="auto">
          <a:xfrm>
            <a:off x="0" y="3200400"/>
            <a:ext cx="4876800" cy="3505200"/>
          </a:xfrm>
          <a:prstGeom prst="rect">
            <a:avLst/>
          </a:prstGeom>
          <a:noFill/>
          <a:ln w="9525">
            <a:noFill/>
            <a:miter lim="800000"/>
            <a:headEnd/>
            <a:tailEnd/>
          </a:ln>
        </p:spPr>
      </p:pic>
      <p:sp>
        <p:nvSpPr>
          <p:cNvPr id="24583" name="Rectangle 1"/>
          <p:cNvSpPr>
            <a:spLocks noChangeArrowheads="1"/>
          </p:cNvSpPr>
          <p:nvPr/>
        </p:nvSpPr>
        <p:spPr bwMode="auto">
          <a:xfrm>
            <a:off x="4953000" y="3352800"/>
            <a:ext cx="4038600" cy="3539430"/>
          </a:xfrm>
          <a:prstGeom prst="rect">
            <a:avLst/>
          </a:prstGeom>
          <a:noFill/>
          <a:ln w="9525">
            <a:noFill/>
            <a:miter lim="800000"/>
            <a:headEnd/>
            <a:tailEnd/>
          </a:ln>
        </p:spPr>
        <p:txBody>
          <a:bodyPr wrap="square">
            <a:spAutoFit/>
          </a:bodyPr>
          <a:lstStyle/>
          <a:p>
            <a:r>
              <a:rPr lang="en-GB" sz="3200" dirty="0">
                <a:latin typeface="Calibri" pitchFamily="34" charset="0"/>
              </a:rPr>
              <a:t>Underlying all these are needs for </a:t>
            </a:r>
            <a:r>
              <a:rPr lang="en-GB" sz="3200" b="1" dirty="0">
                <a:latin typeface="Calibri" pitchFamily="34" charset="0"/>
              </a:rPr>
              <a:t>transport</a:t>
            </a:r>
            <a:r>
              <a:rPr lang="en-GB" sz="3200" dirty="0">
                <a:latin typeface="Calibri" pitchFamily="34" charset="0"/>
              </a:rPr>
              <a:t>, </a:t>
            </a:r>
            <a:r>
              <a:rPr lang="en-GB" sz="3200" b="1" dirty="0">
                <a:latin typeface="Calibri" pitchFamily="34" charset="0"/>
              </a:rPr>
              <a:t>cookin</a:t>
            </a:r>
            <a:r>
              <a:rPr lang="en-GB" sz="3200" dirty="0">
                <a:latin typeface="Calibri" pitchFamily="34" charset="0"/>
              </a:rPr>
              <a:t>g, </a:t>
            </a:r>
            <a:r>
              <a:rPr lang="en-GB" sz="3200" b="1" dirty="0">
                <a:latin typeface="Calibri" pitchFamily="34" charset="0"/>
              </a:rPr>
              <a:t>heating</a:t>
            </a:r>
            <a:r>
              <a:rPr lang="en-GB" sz="3200" dirty="0">
                <a:latin typeface="Calibri" pitchFamily="34" charset="0"/>
              </a:rPr>
              <a:t>, air conditioning and </a:t>
            </a:r>
            <a:r>
              <a:rPr lang="en-GB" sz="3200" b="1" dirty="0">
                <a:latin typeface="Calibri" pitchFamily="34" charset="0"/>
              </a:rPr>
              <a:t>lighting</a:t>
            </a:r>
            <a:r>
              <a:rPr lang="en-GB" sz="3200" dirty="0">
                <a:latin typeface="Calibri" pitchFamily="34" charset="0"/>
              </a:rPr>
              <a:t>.</a:t>
            </a:r>
            <a:endParaRPr lang="en-GB" sz="2800" dirty="0">
              <a:latin typeface="Calibri" pitchFamily="34" charset="0"/>
            </a:endParaRPr>
          </a:p>
        </p:txBody>
      </p:sp>
      <p:pic>
        <p:nvPicPr>
          <p:cNvPr id="24584" name="Content Placeholder 3"/>
          <p:cNvPicPr>
            <a:picLocks noChangeAspect="1"/>
          </p:cNvPicPr>
          <p:nvPr/>
        </p:nvPicPr>
        <p:blipFill>
          <a:blip r:embed="rId5"/>
          <a:srcRect/>
          <a:stretch>
            <a:fillRect/>
          </a:stretch>
        </p:blipFill>
        <p:spPr bwMode="auto">
          <a:xfrm>
            <a:off x="5791200" y="0"/>
            <a:ext cx="3352800" cy="2133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BBC69C9-3922-465A-85EE-C7BCB1899636}" type="slidenum">
              <a:rPr lang="en-US" smtClean="0"/>
              <a:pPr/>
              <a:t>162</a:t>
            </a:fld>
            <a:endParaRPr lang="en-US"/>
          </a:p>
        </p:txBody>
      </p:sp>
    </p:spTree>
    <p:extLst>
      <p:ext uri="{BB962C8B-B14F-4D97-AF65-F5344CB8AC3E}">
        <p14:creationId xmlns:p14="http://schemas.microsoft.com/office/powerpoint/2010/main" val="11878841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43888" cy="658813"/>
          </a:xfrm>
        </p:spPr>
        <p:txBody>
          <a:bodyPr>
            <a:normAutofit fontScale="90000"/>
          </a:bodyPr>
          <a:lstStyle/>
          <a:p>
            <a:pPr algn="l">
              <a:defRPr/>
            </a:pPr>
            <a:r>
              <a:rPr lang="en-GB" b="1" dirty="0">
                <a:solidFill>
                  <a:srgbClr val="FF0000"/>
                </a:solidFill>
                <a:latin typeface="Bell MT" pitchFamily="18" charset="0"/>
              </a:rPr>
              <a:t>                  B. </a:t>
            </a:r>
            <a:r>
              <a:rPr lang="en-GB" sz="5400" b="1" dirty="0">
                <a:solidFill>
                  <a:srgbClr val="FF0000"/>
                </a:solidFill>
                <a:latin typeface="Bell MT" pitchFamily="18" charset="0"/>
              </a:rPr>
              <a:t>Social</a:t>
            </a:r>
            <a:endParaRPr lang="en-US" dirty="0">
              <a:latin typeface="Bell MT" pitchFamily="18" charset="0"/>
            </a:endParaRPr>
          </a:p>
        </p:txBody>
      </p:sp>
      <p:sp>
        <p:nvSpPr>
          <p:cNvPr id="25603" name="Rectangle 2"/>
          <p:cNvSpPr>
            <a:spLocks noGrp="1" noChangeArrowheads="1"/>
          </p:cNvSpPr>
          <p:nvPr>
            <p:ph idx="1"/>
          </p:nvPr>
        </p:nvSpPr>
        <p:spPr>
          <a:xfrm>
            <a:off x="0" y="838200"/>
            <a:ext cx="5715000" cy="1816100"/>
          </a:xfrm>
        </p:spPr>
        <p:txBody>
          <a:bodyPr>
            <a:spAutoFit/>
          </a:bodyPr>
          <a:lstStyle/>
          <a:p>
            <a:pPr>
              <a:buFontTx/>
              <a:buNone/>
            </a:pPr>
            <a:r>
              <a:rPr lang="en-GB" sz="2000" dirty="0">
                <a:latin typeface="Arial Narrow" pitchFamily="34" charset="0"/>
              </a:rPr>
              <a:t> </a:t>
            </a:r>
            <a:r>
              <a:rPr lang="en-GB" sz="2800" dirty="0">
                <a:latin typeface="Arial Narrow" pitchFamily="34" charset="0"/>
              </a:rPr>
              <a:t>In developed economies, as well as getting </a:t>
            </a:r>
            <a:r>
              <a:rPr lang="en-GB" sz="2800" b="1" dirty="0">
                <a:latin typeface="Arial Narrow" pitchFamily="34" charset="0"/>
              </a:rPr>
              <a:t>to</a:t>
            </a:r>
            <a:r>
              <a:rPr lang="en-GB" sz="2800" dirty="0">
                <a:latin typeface="Arial Narrow" pitchFamily="34" charset="0"/>
              </a:rPr>
              <a:t> and </a:t>
            </a:r>
            <a:r>
              <a:rPr lang="en-GB" sz="2800" b="1" dirty="0">
                <a:latin typeface="Arial Narrow" pitchFamily="34" charset="0"/>
              </a:rPr>
              <a:t>from </a:t>
            </a:r>
            <a:r>
              <a:rPr lang="en-GB" sz="2800" dirty="0">
                <a:latin typeface="Arial Narrow" pitchFamily="34" charset="0"/>
              </a:rPr>
              <a:t>work, people want to travel to see </a:t>
            </a:r>
            <a:r>
              <a:rPr lang="en-GB" sz="2800" b="1" dirty="0">
                <a:latin typeface="Arial Narrow" pitchFamily="34" charset="0"/>
              </a:rPr>
              <a:t>friends</a:t>
            </a:r>
            <a:r>
              <a:rPr lang="en-GB" sz="2800" dirty="0">
                <a:latin typeface="Arial Narrow" pitchFamily="34" charset="0"/>
              </a:rPr>
              <a:t>, enjoy pastimes and go on holidays</a:t>
            </a:r>
            <a:r>
              <a:rPr lang="en-GB" sz="2400" dirty="0">
                <a:latin typeface="Arial Narrow" pitchFamily="34" charset="0"/>
              </a:rPr>
              <a:t>. </a:t>
            </a:r>
            <a:endParaRPr lang="en-GB" sz="2000" dirty="0">
              <a:latin typeface="Arial Narrow" pitchFamily="34" charset="0"/>
            </a:endParaRPr>
          </a:p>
        </p:txBody>
      </p:sp>
      <p:pic>
        <p:nvPicPr>
          <p:cNvPr id="25604" name="Picture 2"/>
          <p:cNvPicPr>
            <a:picLocks noChangeAspect="1" noChangeArrowheads="1"/>
          </p:cNvPicPr>
          <p:nvPr/>
        </p:nvPicPr>
        <p:blipFill>
          <a:blip r:embed="rId2"/>
          <a:srcRect/>
          <a:stretch>
            <a:fillRect/>
          </a:stretch>
        </p:blipFill>
        <p:spPr bwMode="auto">
          <a:xfrm>
            <a:off x="5715000" y="2590800"/>
            <a:ext cx="3429000" cy="2133600"/>
          </a:xfrm>
          <a:prstGeom prst="rect">
            <a:avLst/>
          </a:prstGeom>
          <a:noFill/>
          <a:ln w="9525">
            <a:noFill/>
            <a:miter lim="800000"/>
            <a:headEnd/>
            <a:tailEnd/>
          </a:ln>
        </p:spPr>
      </p:pic>
      <p:sp>
        <p:nvSpPr>
          <p:cNvPr id="25605" name="Rectangle 1"/>
          <p:cNvSpPr>
            <a:spLocks noChangeArrowheads="1"/>
          </p:cNvSpPr>
          <p:nvPr/>
        </p:nvSpPr>
        <p:spPr bwMode="auto">
          <a:xfrm>
            <a:off x="0" y="2743200"/>
            <a:ext cx="5791200" cy="1569660"/>
          </a:xfrm>
          <a:prstGeom prst="rect">
            <a:avLst/>
          </a:prstGeom>
          <a:noFill/>
          <a:ln w="9525">
            <a:noFill/>
            <a:miter lim="800000"/>
            <a:headEnd/>
            <a:tailEnd/>
          </a:ln>
        </p:spPr>
        <p:txBody>
          <a:bodyPr>
            <a:spAutoFit/>
          </a:bodyPr>
          <a:lstStyle/>
          <a:p>
            <a:r>
              <a:rPr lang="en-GB" sz="3200" dirty="0">
                <a:solidFill>
                  <a:srgbClr val="C00000"/>
                </a:solidFill>
                <a:latin typeface="Arial Narrow" pitchFamily="34" charset="0"/>
              </a:rPr>
              <a:t>Entertainment, even </a:t>
            </a:r>
            <a:r>
              <a:rPr lang="en-GB" sz="3200" b="1" dirty="0">
                <a:solidFill>
                  <a:srgbClr val="002060"/>
                </a:solidFill>
                <a:latin typeface="Arial Narrow" pitchFamily="34" charset="0"/>
              </a:rPr>
              <a:t>staying at</a:t>
            </a:r>
            <a:r>
              <a:rPr lang="en-GB" sz="3200" dirty="0">
                <a:solidFill>
                  <a:srgbClr val="C00000"/>
                </a:solidFill>
                <a:latin typeface="Arial Narrow" pitchFamily="34" charset="0"/>
              </a:rPr>
              <a:t> home and watching TV, requires energy.</a:t>
            </a:r>
          </a:p>
          <a:p>
            <a:r>
              <a:rPr lang="en-GB" sz="3200" dirty="0">
                <a:solidFill>
                  <a:srgbClr val="C00000"/>
                </a:solidFill>
                <a:latin typeface="Arial Narrow" pitchFamily="34" charset="0"/>
              </a:rPr>
              <a:t>		    </a:t>
            </a:r>
          </a:p>
        </p:txBody>
      </p:sp>
      <p:sp>
        <p:nvSpPr>
          <p:cNvPr id="25606" name="Rectangle 2"/>
          <p:cNvSpPr>
            <a:spLocks noChangeArrowheads="1"/>
          </p:cNvSpPr>
          <p:nvPr/>
        </p:nvSpPr>
        <p:spPr bwMode="auto">
          <a:xfrm>
            <a:off x="0" y="4857750"/>
            <a:ext cx="5562600" cy="1508125"/>
          </a:xfrm>
          <a:prstGeom prst="rect">
            <a:avLst/>
          </a:prstGeom>
          <a:noFill/>
          <a:ln w="9525">
            <a:noFill/>
            <a:miter lim="800000"/>
            <a:headEnd/>
            <a:tailEnd/>
          </a:ln>
        </p:spPr>
        <p:txBody>
          <a:bodyPr>
            <a:spAutoFit/>
          </a:bodyPr>
          <a:lstStyle/>
          <a:p>
            <a:r>
              <a:rPr lang="en-GB" sz="2800" dirty="0">
                <a:latin typeface="Arial Narrow" pitchFamily="34" charset="0"/>
              </a:rPr>
              <a:t>To make </a:t>
            </a:r>
            <a:r>
              <a:rPr lang="en-GB" sz="2800" b="1" dirty="0">
                <a:latin typeface="Arial Narrow" pitchFamily="34" charset="0"/>
              </a:rPr>
              <a:t>life easier </a:t>
            </a:r>
            <a:r>
              <a:rPr lang="en-GB" sz="2800" dirty="0">
                <a:latin typeface="Arial Narrow" pitchFamily="34" charset="0"/>
              </a:rPr>
              <a:t>and </a:t>
            </a:r>
            <a:r>
              <a:rPr lang="en-GB" sz="2800" b="1" dirty="0">
                <a:latin typeface="Arial Narrow" pitchFamily="34" charset="0"/>
              </a:rPr>
              <a:t>free up time </a:t>
            </a:r>
            <a:r>
              <a:rPr lang="en-GB" sz="2800" b="1" dirty="0">
                <a:solidFill>
                  <a:srgbClr val="C00000"/>
                </a:solidFill>
                <a:latin typeface="Arial Narrow" pitchFamily="34" charset="0"/>
              </a:rPr>
              <a:t>for leisure</a:t>
            </a:r>
            <a:r>
              <a:rPr lang="en-GB" sz="2800" dirty="0">
                <a:latin typeface="Arial Narrow" pitchFamily="34" charset="0"/>
              </a:rPr>
              <a:t>, </a:t>
            </a:r>
            <a:r>
              <a:rPr lang="en-GB" sz="3200" b="1" dirty="0">
                <a:solidFill>
                  <a:srgbClr val="7030A0"/>
                </a:solidFill>
                <a:latin typeface="Arial Narrow" pitchFamily="34" charset="0"/>
              </a:rPr>
              <a:t>labour saving devices are needed. All these needs energy</a:t>
            </a:r>
            <a:endParaRPr lang="en-GB" sz="2800" b="1" dirty="0">
              <a:solidFill>
                <a:srgbClr val="7030A0"/>
              </a:solidFill>
              <a:latin typeface="Arial Narrow" pitchFamily="34" charset="0"/>
            </a:endParaRPr>
          </a:p>
        </p:txBody>
      </p:sp>
      <p:pic>
        <p:nvPicPr>
          <p:cNvPr id="25607" name="Picture 7" descr="kitchen.jpg"/>
          <p:cNvPicPr>
            <a:picLocks noChangeAspect="1"/>
          </p:cNvPicPr>
          <p:nvPr/>
        </p:nvPicPr>
        <p:blipFill>
          <a:blip r:embed="rId3"/>
          <a:srcRect/>
          <a:stretch>
            <a:fillRect/>
          </a:stretch>
        </p:blipFill>
        <p:spPr bwMode="auto">
          <a:xfrm>
            <a:off x="5410200" y="4724400"/>
            <a:ext cx="3733800" cy="2133600"/>
          </a:xfrm>
          <a:prstGeom prst="rect">
            <a:avLst/>
          </a:prstGeom>
          <a:noFill/>
          <a:ln w="9525">
            <a:noFill/>
            <a:miter lim="800000"/>
            <a:headEnd/>
            <a:tailEnd/>
          </a:ln>
        </p:spPr>
      </p:pic>
      <p:pic>
        <p:nvPicPr>
          <p:cNvPr id="25608" name="Picture 2"/>
          <p:cNvPicPr>
            <a:picLocks noChangeAspect="1" noChangeArrowheads="1"/>
          </p:cNvPicPr>
          <p:nvPr/>
        </p:nvPicPr>
        <p:blipFill>
          <a:blip r:embed="rId4"/>
          <a:srcRect/>
          <a:stretch>
            <a:fillRect/>
          </a:stretch>
        </p:blipFill>
        <p:spPr bwMode="auto">
          <a:xfrm>
            <a:off x="5867400" y="152400"/>
            <a:ext cx="3276600" cy="2362200"/>
          </a:xfrm>
          <a:prstGeom prst="rect">
            <a:avLst/>
          </a:prstGeom>
          <a:noFill/>
          <a:ln w="9525">
            <a:noFill/>
            <a:miter lim="800000"/>
            <a:headEnd/>
            <a:tailEnd/>
          </a:ln>
        </p:spPr>
      </p:pic>
      <p:sp>
        <p:nvSpPr>
          <p:cNvPr id="10" name="Curved Right Arrow 9"/>
          <p:cNvSpPr/>
          <p:nvPr/>
        </p:nvSpPr>
        <p:spPr>
          <a:xfrm>
            <a:off x="4724400" y="3810000"/>
            <a:ext cx="685800" cy="381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lide Number Placeholder 10"/>
          <p:cNvSpPr>
            <a:spLocks noGrp="1"/>
          </p:cNvSpPr>
          <p:nvPr>
            <p:ph type="sldNum" sz="quarter" idx="12"/>
          </p:nvPr>
        </p:nvSpPr>
        <p:spPr/>
        <p:txBody>
          <a:bodyPr/>
          <a:lstStyle/>
          <a:p>
            <a:fld id="{BBBC69C9-3922-465A-85EE-C7BCB1899636}" type="slidenum">
              <a:rPr lang="en-US" smtClean="0"/>
              <a:pPr/>
              <a:t>163</a:t>
            </a:fld>
            <a:endParaRPr lang="en-US"/>
          </a:p>
        </p:txBody>
      </p:sp>
    </p:spTree>
    <p:extLst>
      <p:ext uri="{BB962C8B-B14F-4D97-AF65-F5344CB8AC3E}">
        <p14:creationId xmlns:p14="http://schemas.microsoft.com/office/powerpoint/2010/main" val="38192922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762000"/>
            <a:ext cx="4648200" cy="1384995"/>
          </a:xfrm>
          <a:prstGeom prst="rect">
            <a:avLst/>
          </a:prstGeom>
          <a:noFill/>
          <a:ln w="9525">
            <a:noFill/>
            <a:miter lim="800000"/>
            <a:headEnd/>
            <a:tailEnd/>
          </a:ln>
        </p:spPr>
        <p:txBody>
          <a:bodyPr wrap="square">
            <a:spAutoFit/>
          </a:bodyPr>
          <a:lstStyle/>
          <a:p>
            <a:r>
              <a:rPr lang="en-GB" sz="2800" dirty="0">
                <a:latin typeface="Arial Narrow" pitchFamily="34" charset="0"/>
              </a:rPr>
              <a:t>For many of the social reasons above technology has produced equipment that requires energy. </a:t>
            </a:r>
          </a:p>
        </p:txBody>
      </p:sp>
      <p:sp>
        <p:nvSpPr>
          <p:cNvPr id="26627" name="Rectangle 2"/>
          <p:cNvSpPr>
            <a:spLocks noChangeArrowheads="1"/>
          </p:cNvSpPr>
          <p:nvPr/>
        </p:nvSpPr>
        <p:spPr bwMode="auto">
          <a:xfrm>
            <a:off x="304800" y="0"/>
            <a:ext cx="4495800" cy="769441"/>
          </a:xfrm>
          <a:prstGeom prst="rect">
            <a:avLst/>
          </a:prstGeom>
          <a:noFill/>
          <a:ln w="9525">
            <a:noFill/>
            <a:miter lim="800000"/>
            <a:headEnd/>
            <a:tailEnd/>
          </a:ln>
        </p:spPr>
        <p:txBody>
          <a:bodyPr wrap="square">
            <a:spAutoFit/>
          </a:bodyPr>
          <a:lstStyle/>
          <a:p>
            <a:r>
              <a:rPr lang="en-GB" sz="4400" b="1" dirty="0">
                <a:solidFill>
                  <a:srgbClr val="FF0000"/>
                </a:solidFill>
                <a:latin typeface="Calibri" pitchFamily="34" charset="0"/>
              </a:rPr>
              <a:t> C. Technological </a:t>
            </a:r>
            <a:endParaRPr lang="en-GB" sz="4400" dirty="0">
              <a:solidFill>
                <a:srgbClr val="FF0000"/>
              </a:solidFill>
              <a:latin typeface="Calibri" pitchFamily="34" charset="0"/>
            </a:endParaRPr>
          </a:p>
        </p:txBody>
      </p:sp>
      <p:pic>
        <p:nvPicPr>
          <p:cNvPr id="26628" name="Picture 7"/>
          <p:cNvPicPr>
            <a:picLocks noChangeAspect="1" noChangeArrowheads="1"/>
          </p:cNvPicPr>
          <p:nvPr/>
        </p:nvPicPr>
        <p:blipFill>
          <a:blip r:embed="rId2"/>
          <a:srcRect/>
          <a:stretch>
            <a:fillRect/>
          </a:stretch>
        </p:blipFill>
        <p:spPr bwMode="auto">
          <a:xfrm>
            <a:off x="4419600" y="0"/>
            <a:ext cx="3048000" cy="2428875"/>
          </a:xfrm>
          <a:prstGeom prst="rect">
            <a:avLst/>
          </a:prstGeom>
          <a:noFill/>
          <a:ln w="9525">
            <a:noFill/>
            <a:miter lim="800000"/>
            <a:headEnd/>
            <a:tailEnd/>
          </a:ln>
        </p:spPr>
      </p:pic>
      <p:pic>
        <p:nvPicPr>
          <p:cNvPr id="26629" name="Picture 6"/>
          <p:cNvPicPr>
            <a:picLocks noChangeAspect="1" noChangeArrowheads="1"/>
          </p:cNvPicPr>
          <p:nvPr/>
        </p:nvPicPr>
        <p:blipFill>
          <a:blip r:embed="rId3"/>
          <a:srcRect/>
          <a:stretch>
            <a:fillRect/>
          </a:stretch>
        </p:blipFill>
        <p:spPr bwMode="auto">
          <a:xfrm>
            <a:off x="7086600" y="0"/>
            <a:ext cx="2209800" cy="2514600"/>
          </a:xfrm>
          <a:prstGeom prst="rect">
            <a:avLst/>
          </a:prstGeom>
          <a:noFill/>
          <a:ln w="9525">
            <a:noFill/>
            <a:miter lim="800000"/>
            <a:headEnd/>
            <a:tailEnd/>
          </a:ln>
        </p:spPr>
      </p:pic>
      <p:pic>
        <p:nvPicPr>
          <p:cNvPr id="26630" name="Picture 2"/>
          <p:cNvPicPr>
            <a:picLocks noChangeAspect="1" noChangeArrowheads="1"/>
          </p:cNvPicPr>
          <p:nvPr/>
        </p:nvPicPr>
        <p:blipFill>
          <a:blip r:embed="rId4"/>
          <a:srcRect/>
          <a:stretch>
            <a:fillRect/>
          </a:stretch>
        </p:blipFill>
        <p:spPr bwMode="auto">
          <a:xfrm>
            <a:off x="4572000" y="2438400"/>
            <a:ext cx="4572000" cy="3276600"/>
          </a:xfrm>
          <a:prstGeom prst="rect">
            <a:avLst/>
          </a:prstGeom>
          <a:noFill/>
          <a:ln w="9525">
            <a:noFill/>
            <a:miter lim="800000"/>
            <a:headEnd/>
            <a:tailEnd/>
          </a:ln>
        </p:spPr>
      </p:pic>
      <p:sp>
        <p:nvSpPr>
          <p:cNvPr id="41992" name="Rectangle 13"/>
          <p:cNvSpPr>
            <a:spLocks noChangeArrowheads="1"/>
          </p:cNvSpPr>
          <p:nvPr/>
        </p:nvSpPr>
        <p:spPr bwMode="auto">
          <a:xfrm>
            <a:off x="0" y="3124200"/>
            <a:ext cx="46482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GB" sz="2800" dirty="0">
                <a:latin typeface="Arial Narrow" pitchFamily="34" charset="0"/>
              </a:rPr>
              <a:t>Car ownership grows continuously throughout the world. </a:t>
            </a:r>
          </a:p>
        </p:txBody>
      </p:sp>
      <p:sp>
        <p:nvSpPr>
          <p:cNvPr id="26634" name="Rectangle 1"/>
          <p:cNvSpPr>
            <a:spLocks noChangeArrowheads="1"/>
          </p:cNvSpPr>
          <p:nvPr/>
        </p:nvSpPr>
        <p:spPr bwMode="auto">
          <a:xfrm>
            <a:off x="0" y="5638800"/>
            <a:ext cx="9144000" cy="954107"/>
          </a:xfrm>
          <a:prstGeom prst="rect">
            <a:avLst/>
          </a:prstGeom>
          <a:noFill/>
          <a:ln w="9525">
            <a:noFill/>
            <a:miter lim="800000"/>
            <a:headEnd/>
            <a:tailEnd/>
          </a:ln>
        </p:spPr>
        <p:txBody>
          <a:bodyPr wrap="square">
            <a:spAutoFit/>
          </a:bodyPr>
          <a:lstStyle/>
          <a:p>
            <a:r>
              <a:rPr lang="en-GB" sz="2800" dirty="0">
                <a:latin typeface="Arial Narrow" pitchFamily="34" charset="0"/>
              </a:rPr>
              <a:t>Growing international trade has led to the transport of goods by air, sea and all forms of land transport </a:t>
            </a:r>
            <a:r>
              <a:rPr lang="en-GB" sz="2800" b="1" dirty="0">
                <a:solidFill>
                  <a:srgbClr val="7030A0"/>
                </a:solidFill>
                <a:latin typeface="Arial Narrow" pitchFamily="34" charset="0"/>
              </a:rPr>
              <a:t>where all means's need Energy</a:t>
            </a:r>
          </a:p>
        </p:txBody>
      </p:sp>
      <p:sp>
        <p:nvSpPr>
          <p:cNvPr id="9" name="Slide Number Placeholder 8"/>
          <p:cNvSpPr>
            <a:spLocks noGrp="1"/>
          </p:cNvSpPr>
          <p:nvPr>
            <p:ph type="sldNum" sz="quarter" idx="12"/>
          </p:nvPr>
        </p:nvSpPr>
        <p:spPr/>
        <p:txBody>
          <a:bodyPr/>
          <a:lstStyle/>
          <a:p>
            <a:fld id="{BBBC69C9-3922-465A-85EE-C7BCB1899636}" type="slidenum">
              <a:rPr lang="en-US" smtClean="0"/>
              <a:pPr/>
              <a:t>164</a:t>
            </a:fld>
            <a:endParaRPr lang="en-US"/>
          </a:p>
        </p:txBody>
      </p:sp>
    </p:spTree>
    <p:extLst>
      <p:ext uri="{BB962C8B-B14F-4D97-AF65-F5344CB8AC3E}">
        <p14:creationId xmlns:p14="http://schemas.microsoft.com/office/powerpoint/2010/main" val="7755771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The WEO projections lead to the following major conclusions:</a:t>
            </a:r>
          </a:p>
          <a:p>
            <a:pPr lvl="1"/>
            <a:r>
              <a:rPr lang="en-US" dirty="0"/>
              <a:t>world energy use and related CO2 emissions will continue to increase steadily;</a:t>
            </a:r>
          </a:p>
          <a:p>
            <a:pPr lvl="1"/>
            <a:r>
              <a:rPr lang="en-US" dirty="0"/>
              <a:t>fossil fuels will account for 90% of the world primary energy mix by 2020 </a:t>
            </a:r>
          </a:p>
          <a:p>
            <a:pPr lvl="1"/>
            <a:r>
              <a:rPr lang="en-US" dirty="0"/>
              <a:t>the shares of different regions in world-energy demand will shift significantly, with the OECD share declining in </a:t>
            </a:r>
            <a:r>
              <a:rPr lang="en-US" dirty="0" err="1"/>
              <a:t>favour</a:t>
            </a:r>
            <a:r>
              <a:rPr lang="en-US" dirty="0"/>
              <a:t> of developing countries;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165</a:t>
            </a:fld>
            <a:endParaRPr lang="en-US"/>
          </a:p>
        </p:txBody>
      </p:sp>
    </p:spTree>
    <p:extLst>
      <p:ext uri="{BB962C8B-B14F-4D97-AF65-F5344CB8AC3E}">
        <p14:creationId xmlns:p14="http://schemas.microsoft.com/office/powerpoint/2010/main" val="25822614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1"/>
            <a:r>
              <a:rPr lang="en-US" dirty="0"/>
              <a:t>a sharp increase will occur in international trade in energy, especially oil and gas;</a:t>
            </a:r>
          </a:p>
          <a:p>
            <a:pPr lvl="1"/>
            <a:r>
              <a:rPr lang="en-US" dirty="0"/>
              <a:t>the reliance on imported oil and gas of the main consuming regions, including the OECD and dynamic Asian economies, will increase substantially, </a:t>
            </a:r>
          </a:p>
          <a:p>
            <a:pPr lvl="1"/>
            <a:r>
              <a:rPr lang="en-US" dirty="0"/>
              <a:t>power generation in developing countries will account for nearly one third of the increase in global emissions to 2020.</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166</a:t>
            </a:fld>
            <a:endParaRPr lang="en-US"/>
          </a:p>
        </p:txBody>
      </p:sp>
    </p:spTree>
    <p:extLst>
      <p:ext uri="{BB962C8B-B14F-4D97-AF65-F5344CB8AC3E}">
        <p14:creationId xmlns:p14="http://schemas.microsoft.com/office/powerpoint/2010/main" val="4580238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Comparison of renewable and non-renewable energy sources </a:t>
            </a:r>
            <a:endParaRPr lang="en-US" sz="3600" dirty="0"/>
          </a:p>
        </p:txBody>
      </p:sp>
      <p:sp>
        <p:nvSpPr>
          <p:cNvPr id="3" name="Content Placeholder 2"/>
          <p:cNvSpPr>
            <a:spLocks noGrp="1"/>
          </p:cNvSpPr>
          <p:nvPr>
            <p:ph idx="1"/>
          </p:nvPr>
        </p:nvSpPr>
        <p:spPr/>
        <p:txBody>
          <a:bodyPr>
            <a:normAutofit/>
          </a:bodyPr>
          <a:lstStyle/>
          <a:p>
            <a:r>
              <a:rPr lang="en-US" b="1" dirty="0">
                <a:latin typeface="Times New Roman"/>
                <a:ea typeface="Times New Roman"/>
              </a:rPr>
              <a:t>Advantages of Renewable Sources: </a:t>
            </a:r>
            <a:endParaRPr lang="en-US" dirty="0">
              <a:latin typeface="Times New Roman"/>
              <a:ea typeface="Times New Roman"/>
            </a:endParaRPr>
          </a:p>
          <a:p>
            <a:pPr>
              <a:buNone/>
            </a:pPr>
            <a:r>
              <a:rPr lang="en-US" dirty="0"/>
              <a:t>1. The sun, wind, geothermal, ocean energy are available in the abundant quantity and free to use.</a:t>
            </a:r>
          </a:p>
          <a:p>
            <a:pPr>
              <a:buNone/>
            </a:pPr>
            <a:r>
              <a:rPr lang="en-US" dirty="0"/>
              <a:t>2. The non-renewable sources of energy that we are using are limited and are bound to expire one day.</a:t>
            </a:r>
          </a:p>
          <a:p>
            <a:pPr>
              <a:buNone/>
            </a:pPr>
            <a:r>
              <a:rPr lang="en-US" dirty="0"/>
              <a:t>3. Renewable sources can cost less than consuming the local electrical supply. In the long run, the prices of electricity are expected to soar since they are based on the prices of crude oil, so renewable sources can cut electricity bills.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167</a:t>
            </a:fld>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r>
              <a:rPr lang="en-US" dirty="0"/>
              <a:t>4. Renewable sources have low carbon emissions, therefore they are considered as green and environment friendly.</a:t>
            </a:r>
          </a:p>
          <a:p>
            <a:pPr>
              <a:buNone/>
            </a:pPr>
            <a:r>
              <a:rPr lang="en-US" dirty="0"/>
              <a:t>5. Renewable helps in stimulating the economy and creating job opportunities. The money that is used to build these plants can provide jobs to thousands of people.</a:t>
            </a:r>
          </a:p>
          <a:p>
            <a:pPr>
              <a:buNone/>
            </a:pPr>
            <a:r>
              <a:rPr lang="en-US" dirty="0"/>
              <a:t>6. No don’t have to rely on any third country for the supply of renewable sources as in case of non-renewable sources.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marR="0" algn="just">
              <a:lnSpc>
                <a:spcPct val="150000"/>
              </a:lnSpc>
              <a:buNone/>
            </a:pPr>
            <a:r>
              <a:rPr lang="en-US" dirty="0">
                <a:latin typeface="Calibri"/>
                <a:ea typeface="Calibri"/>
                <a:cs typeface="Times New Roman"/>
              </a:rPr>
              <a:t>7. Various tax incentives in the form of tax waivers, credit deductions are available for individuals and businesses who want to go green.</a:t>
            </a:r>
            <a:r>
              <a:rPr lang="en-US" b="1" dirty="0">
                <a:latin typeface="Times New Roman"/>
                <a:ea typeface="Times New Roman"/>
              </a:rPr>
              <a:t> </a:t>
            </a:r>
          </a:p>
          <a:p>
            <a:pPr marL="0" marR="0" algn="just">
              <a:lnSpc>
                <a:spcPct val="150000"/>
              </a:lnSpc>
            </a:pPr>
            <a:r>
              <a:rPr lang="en-US" b="1" dirty="0">
                <a:latin typeface="Times New Roman"/>
                <a:ea typeface="Times New Roman"/>
              </a:rPr>
              <a:t>Disadvantages of Renewable Sources: </a:t>
            </a:r>
            <a:endParaRPr lang="en-US" dirty="0">
              <a:latin typeface="Times New Roman"/>
              <a:ea typeface="Times New Roman"/>
            </a:endParaRPr>
          </a:p>
          <a:p>
            <a:pPr marL="0" marR="0" algn="just">
              <a:lnSpc>
                <a:spcPct val="150000"/>
              </a:lnSpc>
              <a:buNone/>
            </a:pPr>
            <a:r>
              <a:rPr lang="en-US" dirty="0">
                <a:latin typeface="Times New Roman"/>
                <a:ea typeface="Times New Roman"/>
              </a:rPr>
              <a:t>1. It is not easy to set up a plant as the initial costs are quite steep.</a:t>
            </a:r>
          </a:p>
          <a:p>
            <a:pPr>
              <a:buNone/>
            </a:pPr>
            <a:r>
              <a:rPr lang="en-US" dirty="0">
                <a:latin typeface="Calibri"/>
                <a:ea typeface="Calibri"/>
                <a:cs typeface="Times New Roman"/>
              </a:rPr>
              <a:t>2. Solar energy can be used during the day time and not during night or rainy season</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Energy flow pattern of charcoal?</a:t>
            </a:r>
          </a:p>
          <a:p>
            <a:pPr marL="0" indent="0">
              <a:buNone/>
            </a:pPr>
            <a:r>
              <a:rPr lang="en-US" dirty="0"/>
              <a:t>1.wood ---- primary</a:t>
            </a:r>
          </a:p>
          <a:p>
            <a:pPr marL="0" indent="0">
              <a:buNone/>
            </a:pPr>
            <a:r>
              <a:rPr lang="en-US" dirty="0"/>
              <a:t>2. conversion i.e. charcoal kiln -------</a:t>
            </a:r>
            <a:r>
              <a:rPr lang="en-US" dirty="0">
                <a:sym typeface="Wingdings" panose="05000000000000000000" pitchFamily="2" charset="2"/>
              </a:rPr>
              <a:t></a:t>
            </a:r>
            <a:r>
              <a:rPr lang="en-US" dirty="0"/>
              <a:t> charcoal </a:t>
            </a:r>
            <a:r>
              <a:rPr lang="en-US" b="1" u="sng" dirty="0"/>
              <a:t>2</a:t>
            </a:r>
            <a:r>
              <a:rPr lang="en-US" b="1" u="sng" baseline="30000" dirty="0"/>
              <a:t>o </a:t>
            </a:r>
            <a:r>
              <a:rPr lang="en-US" dirty="0"/>
              <a:t>form</a:t>
            </a:r>
            <a:r>
              <a:rPr lang="en-US" b="1" u="sng" baseline="30000" dirty="0"/>
              <a:t>  </a:t>
            </a:r>
            <a:endParaRPr lang="en-US" dirty="0"/>
          </a:p>
          <a:p>
            <a:pPr marL="0" indent="0">
              <a:buNone/>
            </a:pPr>
            <a:r>
              <a:rPr lang="en-US" dirty="0"/>
              <a:t>3. transport to market ----------@ market what consumer buys is </a:t>
            </a:r>
            <a:r>
              <a:rPr lang="en-US" b="1" u="sng" dirty="0"/>
              <a:t>final</a:t>
            </a:r>
            <a:r>
              <a:rPr lang="en-US" dirty="0"/>
              <a:t> energy</a:t>
            </a:r>
          </a:p>
          <a:p>
            <a:pPr marL="0" indent="0">
              <a:buNone/>
            </a:pPr>
            <a:r>
              <a:rPr lang="en-US" dirty="0"/>
              <a:t>4. consumer eventually converts (stoves) the charcoal into heat for cooking. </a:t>
            </a:r>
          </a:p>
          <a:p>
            <a:pPr marL="708660" lvl="1" indent="-342900"/>
            <a:r>
              <a:rPr lang="en-US" dirty="0"/>
              <a:t>heat is the useful energy.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17</a:t>
            </a:fld>
            <a:endParaRPr lang="en-US"/>
          </a:p>
        </p:txBody>
      </p:sp>
    </p:spTree>
    <p:extLst>
      <p:ext uri="{BB962C8B-B14F-4D97-AF65-F5344CB8AC3E}">
        <p14:creationId xmlns:p14="http://schemas.microsoft.com/office/powerpoint/2010/main" val="18670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marR="0" algn="just">
              <a:lnSpc>
                <a:spcPct val="150000"/>
              </a:lnSpc>
              <a:buNone/>
            </a:pPr>
            <a:r>
              <a:rPr lang="en-US" dirty="0">
                <a:latin typeface="Times New Roman"/>
                <a:ea typeface="Times New Roman"/>
              </a:rPr>
              <a:t>3. Geothermal energy which can be used to generate electricity has side effects too. </a:t>
            </a:r>
          </a:p>
          <a:p>
            <a:pPr marL="365760" lvl="1" algn="just">
              <a:lnSpc>
                <a:spcPct val="150000"/>
              </a:lnSpc>
            </a:pPr>
            <a:r>
              <a:rPr lang="en-US" dirty="0">
                <a:latin typeface="Times New Roman"/>
                <a:ea typeface="Times New Roman"/>
              </a:rPr>
              <a:t>toxic chemicals beneath the earth surface onto the top and can create environmental changes.</a:t>
            </a:r>
          </a:p>
          <a:p>
            <a:pPr marL="0" marR="0" algn="just">
              <a:lnSpc>
                <a:spcPct val="150000"/>
              </a:lnSpc>
              <a:buNone/>
            </a:pPr>
            <a:r>
              <a:rPr lang="en-US" dirty="0">
                <a:latin typeface="Times New Roman"/>
                <a:ea typeface="Times New Roman"/>
              </a:rPr>
              <a:t>4. Hydroelectric provide pure form of energy but building dams across the river which is quite expensive can affect natural flow and affect wildlife.</a:t>
            </a:r>
          </a:p>
          <a:p>
            <a:pPr marL="0" marR="0" algn="just">
              <a:lnSpc>
                <a:spcPct val="150000"/>
              </a:lnSpc>
              <a:buNone/>
            </a:pPr>
            <a:r>
              <a:rPr lang="en-US" dirty="0">
                <a:latin typeface="Times New Roman"/>
                <a:ea typeface="Times New Roman"/>
              </a:rPr>
              <a:t>5. To use wind energy, there is a need to rely on strong winds therefore we have to choose suitable site to operate them. </a:t>
            </a:r>
          </a:p>
          <a:p>
            <a:pPr marL="365760" lvl="1" algn="just">
              <a:lnSpc>
                <a:spcPct val="150000"/>
              </a:lnSpc>
            </a:pPr>
            <a:r>
              <a:rPr lang="en-US" dirty="0">
                <a:latin typeface="Times New Roman"/>
                <a:ea typeface="Times New Roman"/>
              </a:rPr>
              <a:t>affect bird population as they are quite high.</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Advantages of Non Renewable Sources:</a:t>
            </a:r>
            <a:endParaRPr lang="en-US" dirty="0"/>
          </a:p>
          <a:p>
            <a:pPr>
              <a:buNone/>
            </a:pPr>
            <a:r>
              <a:rPr lang="en-US" dirty="0"/>
              <a:t>1. It is  possible to use small amount of nuclear energy to produce large amount of power.</a:t>
            </a:r>
          </a:p>
          <a:p>
            <a:pPr>
              <a:buNone/>
            </a:pPr>
            <a:r>
              <a:rPr lang="en-US" dirty="0"/>
              <a:t>2. They are considered as cheap when converting from one type of energy to another.</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171</a:t>
            </a:fld>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a:t>Disadvantages of Non Renewable Sources: </a:t>
            </a:r>
            <a:endParaRPr lang="en-US" dirty="0"/>
          </a:p>
          <a:p>
            <a:pPr>
              <a:buNone/>
            </a:pPr>
            <a:r>
              <a:rPr lang="en-US" dirty="0"/>
              <a:t>1. Non-renewable sources will expire some day and we have to use our endangered resources to create more non-renewable sources of energy.</a:t>
            </a:r>
          </a:p>
          <a:p>
            <a:pPr>
              <a:buNone/>
            </a:pPr>
            <a:r>
              <a:rPr lang="en-US" dirty="0"/>
              <a:t>2. The speed at which such resources are being utilized can have serious environmental changes.</a:t>
            </a:r>
          </a:p>
          <a:p>
            <a:pPr>
              <a:buNone/>
            </a:pPr>
            <a:r>
              <a:rPr lang="en-US" dirty="0"/>
              <a:t>3. Non-renewable sources release toxic gases in the air when burnt which are the major cause for global warming.</a:t>
            </a:r>
          </a:p>
          <a:p>
            <a:pPr>
              <a:buNone/>
            </a:pPr>
            <a:r>
              <a:rPr lang="en-US" dirty="0"/>
              <a:t>4. Since these sources are going to expire soon, prices of these sources are soaring day by day.</a:t>
            </a:r>
          </a:p>
          <a:p>
            <a:pPr>
              <a:buNone/>
            </a:pPr>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172</a:t>
            </a:fld>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57201" y="704088"/>
            <a:ext cx="8250382" cy="5652262"/>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173</a:t>
            </a:fld>
            <a:endParaRPr lang="en-US"/>
          </a:p>
        </p:txBody>
      </p:sp>
    </p:spTree>
    <p:extLst>
      <p:ext uri="{BB962C8B-B14F-4D97-AF65-F5344CB8AC3E}">
        <p14:creationId xmlns:p14="http://schemas.microsoft.com/office/powerpoint/2010/main" val="23051826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rcRect/>
          <a:stretch>
            <a:fillRect/>
          </a:stretch>
        </p:blipFill>
        <p:spPr bwMode="auto">
          <a:xfrm>
            <a:off x="0" y="0"/>
            <a:ext cx="4800600" cy="6858000"/>
          </a:xfrm>
          <a:prstGeom prst="rect">
            <a:avLst/>
          </a:prstGeom>
          <a:noFill/>
          <a:ln w="9525">
            <a:noFill/>
            <a:miter lim="800000"/>
            <a:headEnd/>
            <a:tailEnd/>
          </a:ln>
        </p:spPr>
      </p:pic>
      <p:pic>
        <p:nvPicPr>
          <p:cNvPr id="10" name="Picture 2"/>
          <p:cNvPicPr>
            <a:picLocks noChangeAspect="1" noChangeArrowheads="1"/>
          </p:cNvPicPr>
          <p:nvPr/>
        </p:nvPicPr>
        <p:blipFill>
          <a:blip r:embed="rId3"/>
          <a:srcRect/>
          <a:stretch>
            <a:fillRect/>
          </a:stretch>
        </p:blipFill>
        <p:spPr bwMode="auto">
          <a:xfrm>
            <a:off x="4724400" y="0"/>
            <a:ext cx="4419600" cy="6857999"/>
          </a:xfrm>
          <a:prstGeom prst="rect">
            <a:avLst/>
          </a:prstGeom>
          <a:noFill/>
          <a:ln w="9525">
            <a:noFill/>
            <a:miter lim="800000"/>
            <a:headEnd/>
            <a:tailEnd/>
          </a:ln>
          <a:effectLst/>
        </p:spPr>
      </p:pic>
      <p:sp>
        <p:nvSpPr>
          <p:cNvPr id="12" name="Title 1"/>
          <p:cNvSpPr txBox="1">
            <a:spLocks/>
          </p:cNvSpPr>
          <p:nvPr/>
        </p:nvSpPr>
        <p:spPr>
          <a:xfrm>
            <a:off x="533400" y="57150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a:ln>
                  <a:noFill/>
                </a:ln>
                <a:solidFill>
                  <a:schemeClr val="tx2"/>
                </a:solidFill>
                <a:effectLst/>
                <a:uLnTx/>
                <a:uFillTx/>
                <a:latin typeface="+mj-lt"/>
                <a:ea typeface="+mj-ea"/>
                <a:cs typeface="+mj-cs"/>
              </a:rPr>
              <a:t>3. BIOENERGY RESOURCES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lstStyle/>
          <a:p>
            <a:r>
              <a:rPr lang="en-US" dirty="0"/>
              <a:t>Chapter objectives: At the end of this chapter you should be able to:</a:t>
            </a:r>
          </a:p>
          <a:p>
            <a:pPr lvl="1"/>
            <a:r>
              <a:rPr lang="en-US" dirty="0"/>
              <a:t>Familiarize yourselves with the concept of </a:t>
            </a:r>
            <a:r>
              <a:rPr lang="en-US" dirty="0" err="1"/>
              <a:t>bioenergy</a:t>
            </a:r>
            <a:endParaRPr lang="en-US" dirty="0"/>
          </a:p>
          <a:p>
            <a:pPr lvl="1"/>
            <a:r>
              <a:rPr lang="en-US" dirty="0"/>
              <a:t>Familiarize yourselves with various types of </a:t>
            </a:r>
            <a:r>
              <a:rPr lang="en-US" dirty="0" err="1"/>
              <a:t>bioenergy</a:t>
            </a:r>
            <a:r>
              <a:rPr lang="en-US" dirty="0"/>
              <a:t> resources</a:t>
            </a:r>
          </a:p>
          <a:p>
            <a:pPr lvl="1"/>
            <a:r>
              <a:rPr lang="en-US" dirty="0"/>
              <a:t>Identify and select appropriate feedstock for </a:t>
            </a:r>
            <a:r>
              <a:rPr lang="en-US" dirty="0" err="1"/>
              <a:t>bioenergy</a:t>
            </a:r>
            <a:r>
              <a:rPr lang="en-US" dirty="0"/>
              <a:t> development </a:t>
            </a:r>
          </a:p>
          <a:p>
            <a:pPr lvl="1"/>
            <a:r>
              <a:rPr lang="en-US" dirty="0"/>
              <a:t>Familiarize yourselves with various types and characteristics of </a:t>
            </a:r>
            <a:r>
              <a:rPr lang="en-US" dirty="0" err="1"/>
              <a:t>biofuel</a:t>
            </a:r>
            <a:r>
              <a:rPr lang="en-US" dirty="0"/>
              <a:t> plants</a:t>
            </a:r>
          </a:p>
          <a:p>
            <a:pPr lvl="1"/>
            <a:r>
              <a:rPr lang="en-US" dirty="0"/>
              <a:t>Familiarize yourselves with bio-oil production process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r>
              <a:rPr lang="en-US" b="1" dirty="0" err="1"/>
              <a:t>Bioenergy</a:t>
            </a:r>
            <a:r>
              <a:rPr lang="en-US" dirty="0"/>
              <a:t> is renewable energy made available from materials derived from biological sources.</a:t>
            </a:r>
          </a:p>
          <a:p>
            <a:pPr>
              <a:buNone/>
            </a:pPr>
            <a:endParaRPr lang="en-US" dirty="0"/>
          </a:p>
          <a:p>
            <a:r>
              <a:rPr lang="en-US" dirty="0" err="1"/>
              <a:t>Bioenergy</a:t>
            </a:r>
            <a:r>
              <a:rPr lang="en-US" dirty="0"/>
              <a:t> is becoming an increasingly attractive energy choice because of :</a:t>
            </a:r>
          </a:p>
          <a:p>
            <a:pPr lvl="1"/>
            <a:r>
              <a:rPr lang="en-US" dirty="0"/>
              <a:t>high or volatile fossil fuel prices, </a:t>
            </a:r>
          </a:p>
          <a:p>
            <a:pPr lvl="1"/>
            <a:r>
              <a:rPr lang="en-US" dirty="0"/>
              <a:t>concerns about national energy independence, </a:t>
            </a:r>
          </a:p>
          <a:p>
            <a:pPr lvl="1"/>
            <a:r>
              <a:rPr lang="en-US" dirty="0"/>
              <a:t>the impacts of conventional energy use on the environ­ment, and global climate change.</a:t>
            </a:r>
          </a:p>
        </p:txBody>
      </p:sp>
      <p:sp>
        <p:nvSpPr>
          <p:cNvPr id="4" name="Title 3"/>
          <p:cNvSpPr>
            <a:spLocks noGrp="1"/>
          </p:cNvSpPr>
          <p:nvPr>
            <p:ph type="title"/>
          </p:nvPr>
        </p:nvSpPr>
        <p:spPr>
          <a:xfrm>
            <a:off x="457200" y="704088"/>
            <a:ext cx="8229600" cy="591312"/>
          </a:xfrm>
        </p:spPr>
        <p:txBody>
          <a:bodyPr>
            <a:normAutofit fontScale="90000"/>
          </a:bodyPr>
          <a:lstStyle/>
          <a:p>
            <a:r>
              <a:rPr lang="en-US" dirty="0"/>
              <a:t>What is </a:t>
            </a:r>
            <a:r>
              <a:rPr lang="en-US" dirty="0" err="1"/>
              <a:t>bioenergy</a:t>
            </a:r>
            <a:r>
              <a:rPr lang="en-US" dirty="0"/>
              <a:t>? </a:t>
            </a:r>
          </a:p>
        </p:txBody>
      </p:sp>
      <p:sp>
        <p:nvSpPr>
          <p:cNvPr id="5" name="Slide Number Placeholder 4"/>
          <p:cNvSpPr>
            <a:spLocks noGrp="1"/>
          </p:cNvSpPr>
          <p:nvPr>
            <p:ph type="sldNum" sz="quarter" idx="12"/>
          </p:nvPr>
        </p:nvSpPr>
        <p:spPr/>
        <p:txBody>
          <a:bodyPr/>
          <a:lstStyle/>
          <a:p>
            <a:fld id="{BBBC69C9-3922-465A-85EE-C7BCB1899636}" type="slidenum">
              <a:rPr lang="en-US" smtClean="0"/>
              <a:pPr/>
              <a:t>176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More production and use of </a:t>
            </a:r>
            <a:r>
              <a:rPr lang="en-US" dirty="0" err="1"/>
              <a:t>bioenergy</a:t>
            </a:r>
            <a:r>
              <a:rPr lang="en-US" dirty="0"/>
              <a:t> can: </a:t>
            </a:r>
          </a:p>
          <a:p>
            <a:pPr lvl="1"/>
            <a:r>
              <a:rPr lang="en-US" dirty="0"/>
              <a:t>improve environmental quality; </a:t>
            </a:r>
          </a:p>
          <a:p>
            <a:pPr lvl="1"/>
            <a:r>
              <a:rPr lang="en-US" dirty="0"/>
              <a:t>provide opportunities for economic growth, rural areas; </a:t>
            </a:r>
          </a:p>
          <a:p>
            <a:pPr lvl="1"/>
            <a:r>
              <a:rPr lang="en-US" dirty="0"/>
              <a:t>support state energy and environmental goals; and </a:t>
            </a:r>
          </a:p>
          <a:p>
            <a:pPr lvl="1"/>
            <a:r>
              <a:rPr lang="en-US" dirty="0"/>
              <a:t>increase domestic energy supplies.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177</a:t>
            </a:fld>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Times New Roman"/>
                <a:ea typeface="Times New Roman"/>
              </a:rPr>
              <a:t>3.1. What are Biomass </a:t>
            </a:r>
            <a:r>
              <a:rPr lang="en-US" sz="4000" b="1" dirty="0" err="1">
                <a:latin typeface="Times New Roman"/>
                <a:ea typeface="Times New Roman"/>
              </a:rPr>
              <a:t>Feedstocks</a:t>
            </a:r>
            <a:r>
              <a:rPr lang="en-US" sz="4000" b="1" dirty="0">
                <a:latin typeface="Times New Roman"/>
                <a:ea typeface="Times New Roman"/>
              </a:rPr>
              <a:t>?</a:t>
            </a:r>
            <a:endParaRPr lang="en-US" sz="4000" dirty="0"/>
          </a:p>
        </p:txBody>
      </p:sp>
      <p:sp>
        <p:nvSpPr>
          <p:cNvPr id="3" name="Content Placeholder 2"/>
          <p:cNvSpPr>
            <a:spLocks noGrp="1"/>
          </p:cNvSpPr>
          <p:nvPr>
            <p:ph idx="1"/>
          </p:nvPr>
        </p:nvSpPr>
        <p:spPr/>
        <p:txBody>
          <a:bodyPr/>
          <a:lstStyle/>
          <a:p>
            <a:r>
              <a:rPr lang="en-US" dirty="0"/>
              <a:t>A feedstock is a material used as the basis for manu­facture of another product. </a:t>
            </a:r>
          </a:p>
          <a:p>
            <a:r>
              <a:rPr lang="en-US" dirty="0"/>
              <a:t>Biomass </a:t>
            </a:r>
            <a:r>
              <a:rPr lang="en-US" dirty="0" err="1"/>
              <a:t>feedstocks</a:t>
            </a:r>
            <a:r>
              <a:rPr lang="en-US" dirty="0"/>
              <a:t> are sources of organic matter that are used as key inputs in production processes to create </a:t>
            </a:r>
            <a:r>
              <a:rPr lang="en-US" dirty="0" err="1"/>
              <a:t>bioenergy</a:t>
            </a:r>
            <a:r>
              <a:rPr lang="en-US" dirty="0"/>
              <a:t>. </a:t>
            </a:r>
          </a:p>
          <a:p>
            <a:r>
              <a:rPr lang="en-US" dirty="0" err="1"/>
              <a:t>Eg</a:t>
            </a:r>
            <a:r>
              <a:rPr lang="en-US" dirty="0"/>
              <a:t>. Cow dung is feed stock for biogas production</a:t>
            </a:r>
          </a:p>
          <a:p>
            <a:r>
              <a:rPr lang="en-US" dirty="0"/>
              <a:t>Both agricul­tural/energy crops and waste/opportunity fuels can be used as biomass </a:t>
            </a:r>
            <a:r>
              <a:rPr lang="en-US" dirty="0" err="1"/>
              <a:t>feedstocks</a:t>
            </a:r>
            <a:r>
              <a:rPr lang="en-US" dirty="0"/>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latin typeface="Times New Roman"/>
                <a:ea typeface="Times New Roman"/>
              </a:rPr>
              <a:t>Cell</a:t>
            </a:r>
            <a:r>
              <a:rPr lang="en-US" dirty="0">
                <a:solidFill>
                  <a:srgbClr val="FF0000"/>
                </a:solidFill>
                <a:latin typeface="Times New Roman"/>
                <a:ea typeface="Times New Roman"/>
              </a:rPr>
              <a:t>u</a:t>
            </a:r>
            <a:r>
              <a:rPr lang="en-US" b="1" dirty="0">
                <a:solidFill>
                  <a:srgbClr val="FF0000"/>
                </a:solidFill>
                <a:latin typeface="Times New Roman"/>
                <a:ea typeface="Times New Roman"/>
              </a:rPr>
              <a:t>lo</a:t>
            </a:r>
            <a:r>
              <a:rPr lang="en-US" dirty="0">
                <a:solidFill>
                  <a:srgbClr val="FF0000"/>
                </a:solidFill>
                <a:latin typeface="Times New Roman"/>
                <a:ea typeface="Times New Roman"/>
              </a:rPr>
              <a:t>s</a:t>
            </a:r>
            <a:r>
              <a:rPr lang="en-US" b="1" dirty="0">
                <a:solidFill>
                  <a:srgbClr val="FF0000"/>
                </a:solidFill>
                <a:latin typeface="Times New Roman"/>
                <a:ea typeface="Times New Roman"/>
              </a:rPr>
              <a:t>i</a:t>
            </a:r>
            <a:r>
              <a:rPr lang="en-US" dirty="0">
                <a:solidFill>
                  <a:srgbClr val="FF0000"/>
                </a:solidFill>
                <a:latin typeface="Times New Roman"/>
                <a:ea typeface="Times New Roman"/>
              </a:rPr>
              <a:t>c </a:t>
            </a:r>
            <a:r>
              <a:rPr lang="en-US" dirty="0" err="1">
                <a:solidFill>
                  <a:srgbClr val="FF0000"/>
                </a:solidFill>
                <a:latin typeface="Times New Roman"/>
                <a:ea typeface="Times New Roman"/>
              </a:rPr>
              <a:t>F</a:t>
            </a:r>
            <a:r>
              <a:rPr lang="en-US" b="1" dirty="0" err="1">
                <a:solidFill>
                  <a:srgbClr val="FF0000"/>
                </a:solidFill>
                <a:latin typeface="Times New Roman"/>
                <a:ea typeface="Times New Roman"/>
              </a:rPr>
              <a:t>eed</a:t>
            </a:r>
            <a:r>
              <a:rPr lang="en-US" dirty="0" err="1">
                <a:solidFill>
                  <a:srgbClr val="FF0000"/>
                </a:solidFill>
                <a:latin typeface="Times New Roman"/>
                <a:ea typeface="Times New Roman"/>
              </a:rPr>
              <a:t>st</a:t>
            </a:r>
            <a:r>
              <a:rPr lang="en-US" b="1" dirty="0" err="1">
                <a:solidFill>
                  <a:srgbClr val="FF0000"/>
                </a:solidFill>
                <a:latin typeface="Times New Roman"/>
                <a:ea typeface="Times New Roman"/>
              </a:rPr>
              <a:t>o</a:t>
            </a:r>
            <a:r>
              <a:rPr lang="en-US" dirty="0" err="1">
                <a:solidFill>
                  <a:srgbClr val="FF0000"/>
                </a:solidFill>
                <a:latin typeface="Times New Roman"/>
                <a:ea typeface="Times New Roman"/>
              </a:rPr>
              <a:t>c</a:t>
            </a:r>
            <a:r>
              <a:rPr lang="en-US" b="1" dirty="0" err="1">
                <a:solidFill>
                  <a:srgbClr val="FF0000"/>
                </a:solidFill>
                <a:latin typeface="Times New Roman"/>
                <a:ea typeface="Times New Roman"/>
              </a:rPr>
              <a:t>k</a:t>
            </a:r>
            <a:r>
              <a:rPr lang="en-US" dirty="0" err="1">
                <a:solidFill>
                  <a:srgbClr val="FF0000"/>
                </a:solidFill>
                <a:latin typeface="Times New Roman"/>
                <a:ea typeface="Times New Roman"/>
              </a:rPr>
              <a:t>s</a:t>
            </a:r>
            <a:endParaRPr lang="en-US" dirty="0"/>
          </a:p>
        </p:txBody>
      </p:sp>
      <p:sp>
        <p:nvSpPr>
          <p:cNvPr id="3" name="Content Placeholder 2"/>
          <p:cNvSpPr>
            <a:spLocks noGrp="1"/>
          </p:cNvSpPr>
          <p:nvPr>
            <p:ph idx="1"/>
          </p:nvPr>
        </p:nvSpPr>
        <p:spPr/>
        <p:txBody>
          <a:bodyPr/>
          <a:lstStyle/>
          <a:p>
            <a:r>
              <a:rPr lang="en-US" sz="2400" dirty="0">
                <a:latin typeface="Times New Roman"/>
                <a:ea typeface="Times New Roman"/>
              </a:rPr>
              <a:t>Cellulosic </a:t>
            </a:r>
            <a:r>
              <a:rPr lang="en-US" sz="2400" dirty="0" err="1">
                <a:latin typeface="Times New Roman"/>
                <a:ea typeface="Times New Roman"/>
              </a:rPr>
              <a:t>feedstocks</a:t>
            </a:r>
            <a:r>
              <a:rPr lang="en-US" sz="2400" dirty="0">
                <a:latin typeface="Times New Roman"/>
                <a:ea typeface="Times New Roman"/>
              </a:rPr>
              <a:t> contain </a:t>
            </a:r>
            <a:r>
              <a:rPr lang="en-US" dirty="0"/>
              <a:t>fiber, or cellulose, which is the main constituent of plant cell walls  that is broken down into sugars or other intermediate products that can be converted to </a:t>
            </a:r>
            <a:r>
              <a:rPr lang="en-US" dirty="0" err="1"/>
              <a:t>bioenergy</a:t>
            </a:r>
            <a:r>
              <a:rPr lang="en-US" dirty="0"/>
              <a:t>. </a:t>
            </a:r>
          </a:p>
          <a:p>
            <a:r>
              <a:rPr lang="en-US" dirty="0"/>
              <a:t>include opportunity fuels (e.g., wood waste, crop residues) and energy crops</a:t>
            </a:r>
          </a:p>
          <a:p>
            <a:pPr lvl="1"/>
            <a:r>
              <a:rPr lang="en-US" dirty="0"/>
              <a:t>reduce the waste stream.</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18</a:t>
            </a:fld>
            <a:endParaRPr lang="en-US"/>
          </a:p>
        </p:txBody>
      </p:sp>
      <p:sp>
        <p:nvSpPr>
          <p:cNvPr id="2" name="Title 1"/>
          <p:cNvSpPr>
            <a:spLocks noGrp="1"/>
          </p:cNvSpPr>
          <p:nvPr>
            <p:ph type="title"/>
          </p:nvPr>
        </p:nvSpPr>
        <p:spPr>
          <a:xfrm>
            <a:off x="1143000" y="5105400"/>
            <a:ext cx="5791200" cy="932688"/>
          </a:xfrm>
        </p:spPr>
        <p:txBody>
          <a:bodyPr>
            <a:normAutofit/>
          </a:bodyPr>
          <a:lstStyle/>
          <a:p>
            <a:r>
              <a:rPr lang="en-US" sz="2400" dirty="0"/>
              <a:t>Energy flow pattern</a:t>
            </a:r>
          </a:p>
        </p:txBody>
      </p:sp>
      <p:pic>
        <p:nvPicPr>
          <p:cNvPr id="5" name="Content Placeholder 4"/>
          <p:cNvPicPr>
            <a:picLocks noGrp="1"/>
          </p:cNvPicPr>
          <p:nvPr>
            <p:ph idx="1"/>
          </p:nvPr>
        </p:nvPicPr>
        <p:blipFill>
          <a:blip r:embed="rId2"/>
          <a:srcRect/>
          <a:stretch>
            <a:fillRect/>
          </a:stretch>
        </p:blipFill>
        <p:spPr bwMode="auto">
          <a:xfrm>
            <a:off x="685800" y="1847088"/>
            <a:ext cx="7696200" cy="3563112"/>
          </a:xfrm>
          <a:prstGeom prst="rect">
            <a:avLst/>
          </a:prstGeom>
          <a:noFill/>
          <a:ln w="9525">
            <a:noFill/>
            <a:miter lim="800000"/>
            <a:headEnd/>
            <a:tailEnd/>
          </a:ln>
        </p:spPr>
      </p:pic>
    </p:spTree>
    <p:extLst>
      <p:ext uri="{BB962C8B-B14F-4D97-AF65-F5344CB8AC3E}">
        <p14:creationId xmlns:p14="http://schemas.microsoft.com/office/powerpoint/2010/main" val="73584109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0000"/>
                </a:solidFill>
                <a:ea typeface="Calibri"/>
                <a:cs typeface="Times New Roman"/>
              </a:rPr>
              <a:t>i</a:t>
            </a:r>
            <a:r>
              <a:rPr lang="en-US" b="1" dirty="0">
                <a:solidFill>
                  <a:srgbClr val="000000"/>
                </a:solidFill>
                <a:ea typeface="Calibri"/>
                <a:cs typeface="Times New Roman"/>
              </a:rPr>
              <a:t>. Wood waste</a:t>
            </a:r>
            <a:r>
              <a:rPr lang="en-US" dirty="0">
                <a:solidFill>
                  <a:srgbClr val="000000"/>
                </a:solidFill>
                <a:ea typeface="Calibri"/>
                <a:cs typeface="Times New Roman"/>
              </a:rPr>
              <a:t> </a:t>
            </a:r>
            <a:endParaRPr lang="en-US" dirty="0"/>
          </a:p>
        </p:txBody>
      </p:sp>
      <p:sp>
        <p:nvSpPr>
          <p:cNvPr id="3" name="Content Placeholder 2"/>
          <p:cNvSpPr>
            <a:spLocks noGrp="1"/>
          </p:cNvSpPr>
          <p:nvPr>
            <p:ph idx="1"/>
          </p:nvPr>
        </p:nvSpPr>
        <p:spPr/>
        <p:txBody>
          <a:bodyPr/>
          <a:lstStyle/>
          <a:p>
            <a:r>
              <a:rPr lang="en-US" dirty="0">
                <a:solidFill>
                  <a:srgbClr val="000000"/>
                </a:solidFill>
                <a:latin typeface="Times New Roman" pitchFamily="18" charset="0"/>
                <a:ea typeface="Calibri"/>
                <a:cs typeface="Times New Roman" pitchFamily="18" charset="0"/>
              </a:rPr>
              <a:t>Wood waste includes </a:t>
            </a:r>
          </a:p>
          <a:p>
            <a:pPr lvl="1"/>
            <a:r>
              <a:rPr lang="en-US" dirty="0">
                <a:solidFill>
                  <a:srgbClr val="000000"/>
                </a:solidFill>
                <a:latin typeface="Times New Roman" pitchFamily="18" charset="0"/>
                <a:ea typeface="Calibri"/>
                <a:cs typeface="Times New Roman" pitchFamily="18" charset="0"/>
              </a:rPr>
              <a:t>mill residues from primary timber processing at sawmills, paper manu­facturing, saw dust and </a:t>
            </a:r>
          </a:p>
          <a:p>
            <a:pPr lvl="2"/>
            <a:r>
              <a:rPr lang="en-US" dirty="0">
                <a:solidFill>
                  <a:srgbClr val="000000"/>
                </a:solidFill>
                <a:latin typeface="Times New Roman" pitchFamily="18" charset="0"/>
                <a:ea typeface="Calibri"/>
                <a:cs typeface="Times New Roman" pitchFamily="18" charset="0"/>
              </a:rPr>
              <a:t>secondary wood products industries such as furniture makers. </a:t>
            </a:r>
          </a:p>
          <a:p>
            <a:pPr lvl="1"/>
            <a:r>
              <a:rPr lang="en-US" dirty="0"/>
              <a:t>It also includes construction wood waste, yard waste, urban tree residue, and </a:t>
            </a:r>
          </a:p>
          <a:p>
            <a:pPr lvl="1"/>
            <a:r>
              <a:rPr lang="en-US" dirty="0"/>
              <a:t>dis­carded consumer wood products that would otherwise be sent to landfills.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BC69C9-3922-465A-85EE-C7BCB1899636}" type="slidenum">
              <a:rPr lang="en-US" smtClean="0"/>
              <a:pPr/>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a:ea typeface="Calibri"/>
                <a:cs typeface="Times New Roman"/>
              </a:rPr>
              <a:t>Biomass </a:t>
            </a:r>
            <a:r>
              <a:rPr lang="en-US" dirty="0" err="1">
                <a:ea typeface="Calibri"/>
                <a:cs typeface="Times New Roman"/>
              </a:rPr>
              <a:t>Pelletization</a:t>
            </a:r>
            <a:endParaRPr lang="en-US" dirty="0"/>
          </a:p>
        </p:txBody>
      </p:sp>
      <p:sp>
        <p:nvSpPr>
          <p:cNvPr id="3" name="Content Placeholder 2"/>
          <p:cNvSpPr>
            <a:spLocks noGrp="1"/>
          </p:cNvSpPr>
          <p:nvPr>
            <p:ph idx="1"/>
          </p:nvPr>
        </p:nvSpPr>
        <p:spPr>
          <a:xfrm>
            <a:off x="457200" y="1447800"/>
            <a:ext cx="8229600" cy="4876800"/>
          </a:xfrm>
        </p:spPr>
        <p:txBody>
          <a:bodyPr/>
          <a:lstStyle/>
          <a:p>
            <a:r>
              <a:rPr lang="en-US" dirty="0"/>
              <a:t>is a standard method for the production of high density, solid energy carriers from biomass. </a:t>
            </a:r>
          </a:p>
          <a:p>
            <a:r>
              <a:rPr lang="en-US" dirty="0"/>
              <a:t>Pellets: popular type of biomass fuel  with a small, rounded compressed mass of biomass. </a:t>
            </a:r>
          </a:p>
          <a:p>
            <a:endParaRPr lang="en-US" dirty="0"/>
          </a:p>
        </p:txBody>
      </p:sp>
      <p:pic>
        <p:nvPicPr>
          <p:cNvPr id="4" name="Picture 3"/>
          <p:cNvPicPr/>
          <p:nvPr/>
        </p:nvPicPr>
        <p:blipFill>
          <a:blip r:embed="rId2"/>
          <a:srcRect/>
          <a:stretch>
            <a:fillRect/>
          </a:stretch>
        </p:blipFill>
        <p:spPr bwMode="auto">
          <a:xfrm>
            <a:off x="2819400" y="3124200"/>
            <a:ext cx="6324600" cy="3733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a:ea typeface="Times New Roman"/>
              </a:rPr>
              <a:t>ii. Animal manure </a:t>
            </a:r>
            <a:endParaRPr lang="en-US" dirty="0"/>
          </a:p>
        </p:txBody>
      </p:sp>
      <p:sp>
        <p:nvSpPr>
          <p:cNvPr id="3" name="Content Placeholder 2"/>
          <p:cNvSpPr>
            <a:spLocks noGrp="1"/>
          </p:cNvSpPr>
          <p:nvPr>
            <p:ph idx="1"/>
          </p:nvPr>
        </p:nvSpPr>
        <p:spPr/>
        <p:txBody>
          <a:bodyPr/>
          <a:lstStyle/>
          <a:p>
            <a:endParaRPr lang="en-US" dirty="0">
              <a:latin typeface="Calibri"/>
              <a:ea typeface="Calibri"/>
              <a:cs typeface="Times New Roman"/>
            </a:endParaRPr>
          </a:p>
          <a:p>
            <a:r>
              <a:rPr lang="en-US" dirty="0">
                <a:latin typeface="Calibri"/>
                <a:ea typeface="Calibri"/>
                <a:cs typeface="Times New Roman"/>
              </a:rPr>
              <a:t>Anaerobic digestion technology is a powerful tool for managing organic farm waste, particularly cow, swine and chicken manure. </a:t>
            </a:r>
          </a:p>
          <a:p>
            <a:r>
              <a:rPr lang="en-US" dirty="0" err="1">
                <a:latin typeface="Calibri"/>
                <a:ea typeface="Calibri"/>
                <a:cs typeface="Times New Roman"/>
              </a:rPr>
              <a:t>Methanotrophes</a:t>
            </a:r>
            <a:r>
              <a:rPr lang="en-US" dirty="0">
                <a:latin typeface="Calibri"/>
                <a:ea typeface="Calibri"/>
                <a:cs typeface="Times New Roman"/>
              </a:rPr>
              <a:t> produce CO2 and Ch4.</a:t>
            </a:r>
          </a:p>
          <a:p>
            <a:pPr lvl="1"/>
            <a:r>
              <a:rPr lang="en-US" dirty="0"/>
              <a:t>Reduces  waste volume,</a:t>
            </a:r>
          </a:p>
          <a:p>
            <a:pPr lvl="1"/>
            <a:r>
              <a:rPr lang="en-US" dirty="0"/>
              <a:t>Reduces odor,</a:t>
            </a:r>
          </a:p>
          <a:p>
            <a:pPr lvl="1"/>
            <a:r>
              <a:rPr lang="en-US" dirty="0"/>
              <a:t>Yields energy in the form of methane, or biogas</a:t>
            </a:r>
          </a:p>
          <a:p>
            <a:pPr lvl="1"/>
            <a:r>
              <a:rPr lang="en-US" dirty="0" err="1"/>
              <a:t>Supplimental</a:t>
            </a:r>
            <a:r>
              <a:rPr lang="en-US" dirty="0"/>
              <a:t> </a:t>
            </a:r>
            <a:r>
              <a:rPr lang="en-US" dirty="0" err="1"/>
              <a:t>biofertilizer</a:t>
            </a:r>
            <a:r>
              <a:rPr lang="en-US" dirty="0"/>
              <a:t>.</a:t>
            </a:r>
          </a:p>
          <a:p>
            <a:pPr lvl="1">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iii. Crop residues </a:t>
            </a:r>
            <a:endParaRPr lang="en-US" dirty="0"/>
          </a:p>
        </p:txBody>
      </p:sp>
      <p:sp>
        <p:nvSpPr>
          <p:cNvPr id="3" name="Content Placeholder 2"/>
          <p:cNvSpPr>
            <a:spLocks noGrp="1"/>
          </p:cNvSpPr>
          <p:nvPr>
            <p:ph idx="1"/>
          </p:nvPr>
        </p:nvSpPr>
        <p:spPr/>
        <p:txBody>
          <a:bodyPr/>
          <a:lstStyle/>
          <a:p>
            <a:r>
              <a:rPr lang="en-US" dirty="0"/>
              <a:t>Planted crops like corn, wheat, soybeans, cotton, sorghum, barley, oats, and rice leave residues like Husk, corn cobs following the harvest of many traditional agricultural crops, resi­dues such as crop stalks, leaves, cobs, and straw are left in the field. </a:t>
            </a:r>
          </a:p>
          <a:p>
            <a:r>
              <a:rPr lang="en-US" dirty="0"/>
              <a:t>Some of these residues could be collected and used as </a:t>
            </a:r>
            <a:r>
              <a:rPr lang="en-US" dirty="0" err="1"/>
              <a:t>bioenergy</a:t>
            </a:r>
            <a:r>
              <a:rPr lang="en-US" dirty="0"/>
              <a:t> </a:t>
            </a:r>
            <a:r>
              <a:rPr lang="en-US" dirty="0" err="1"/>
              <a:t>feedstocks</a:t>
            </a:r>
            <a:r>
              <a:rPr lang="en-US" dirty="0"/>
              <a:t>.</a:t>
            </a:r>
          </a:p>
          <a:p>
            <a:pPr lvl="1"/>
            <a:r>
              <a:rPr lang="en-US" dirty="0"/>
              <a:t>As feed stock for biogas.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ea typeface="Calibri"/>
                <a:cs typeface="Times New Roman"/>
              </a:rPr>
              <a:t>iv. Organic waste/Opportunity Fuels</a:t>
            </a:r>
            <a:endParaRPr lang="en-US" sz="4000" dirty="0"/>
          </a:p>
        </p:txBody>
      </p:sp>
      <p:sp>
        <p:nvSpPr>
          <p:cNvPr id="3" name="Content Placeholder 2"/>
          <p:cNvSpPr>
            <a:spLocks noGrp="1"/>
          </p:cNvSpPr>
          <p:nvPr>
            <p:ph idx="1"/>
          </p:nvPr>
        </p:nvSpPr>
        <p:spPr/>
        <p:txBody>
          <a:bodyPr>
            <a:normAutofit/>
          </a:bodyPr>
          <a:lstStyle/>
          <a:p>
            <a:endParaRPr lang="en-US" dirty="0"/>
          </a:p>
          <a:p>
            <a:r>
              <a:rPr lang="en-US" dirty="0"/>
              <a:t>Biomass </a:t>
            </a:r>
            <a:r>
              <a:rPr lang="en-US" dirty="0" err="1"/>
              <a:t>feedstocks</a:t>
            </a:r>
            <a:r>
              <a:rPr lang="en-US" dirty="0"/>
              <a:t> from waste materials are often referred to as </a:t>
            </a:r>
            <a:r>
              <a:rPr lang="en-US" i="1" dirty="0"/>
              <a:t>“</a:t>
            </a:r>
            <a:r>
              <a:rPr lang="en-US" dirty="0"/>
              <a:t>opportunity” fuels. </a:t>
            </a:r>
          </a:p>
          <a:p>
            <a:pPr lvl="1"/>
            <a:r>
              <a:rPr lang="en-US" dirty="0"/>
              <a:t>because they would otherwise go unused or be disposed of; </a:t>
            </a:r>
          </a:p>
          <a:p>
            <a:pPr lvl="1"/>
            <a:r>
              <a:rPr lang="en-US" dirty="0" err="1"/>
              <a:t>bioenergy</a:t>
            </a:r>
            <a:r>
              <a:rPr lang="en-US" dirty="0"/>
              <a:t> production is an opportunity to use these materials productively.</a:t>
            </a:r>
          </a:p>
          <a:p>
            <a:pPr>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lphaLcPeriod"/>
            </a:pPr>
            <a:r>
              <a:rPr lang="en-US" b="1" i="1" dirty="0"/>
              <a:t>Wastewater treatment plants (WWTPs): anaerobic degradation of organic wastes results in the release of CO2 and CH4 (Biogas)</a:t>
            </a:r>
          </a:p>
          <a:p>
            <a:r>
              <a:rPr lang="en-US" dirty="0"/>
              <a:t>Anaerobic digesters can be used during treatment of wastewater to break down effluent and release biogas, which can then be collected for subsequent use as a source of </a:t>
            </a:r>
            <a:r>
              <a:rPr lang="en-US" dirty="0" err="1"/>
              <a:t>bioenergy</a:t>
            </a:r>
            <a:r>
              <a:rPr lang="en-US" dirty="0"/>
              <a:t>.</a:t>
            </a:r>
          </a:p>
          <a:p>
            <a:pPr>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185</a:t>
            </a:fld>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None/>
            </a:pPr>
            <a:r>
              <a:rPr lang="en-US" b="1" i="1" dirty="0"/>
              <a:t>b. Landfills</a:t>
            </a:r>
            <a:r>
              <a:rPr lang="en-US" dirty="0"/>
              <a:t>. As the organic waste buried in landfills decomposes, a gas mixture of carbon dioxide (CO2) and methane (CH4) is produced. </a:t>
            </a:r>
          </a:p>
          <a:p>
            <a:pPr marL="880110" lvl="1" indent="-514350"/>
            <a:r>
              <a:rPr lang="en-US" dirty="0"/>
              <a:t>Gas recovery systems can be used to collect landfill emissions, </a:t>
            </a:r>
          </a:p>
          <a:p>
            <a:pPr marL="880110" lvl="1" indent="-514350"/>
            <a:r>
              <a:rPr lang="en-US" dirty="0"/>
              <a:t>providing usable biogas for electricity generation, direct use to offset fossil fuels, </a:t>
            </a:r>
          </a:p>
          <a:p>
            <a:pPr marL="880110" lvl="1" indent="-514350"/>
            <a:r>
              <a:rPr lang="en-US" dirty="0"/>
              <a:t>upgrade to pipe­line/containerized quality gas,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186</a:t>
            </a:fld>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t>c. </a:t>
            </a:r>
            <a:r>
              <a:rPr lang="en-US" b="1" dirty="0"/>
              <a:t>Food processing wastes</a:t>
            </a:r>
            <a:r>
              <a:rPr lang="en-US" dirty="0"/>
              <a:t>. Food processing wastes, kitchen refuse include nut shells, rice hulls, fruit pits (any type), cotton trash, meat processing residues, and cheese whey. </a:t>
            </a:r>
          </a:p>
          <a:p>
            <a:r>
              <a:rPr lang="en-US" dirty="0"/>
              <a:t>Agricultural and food wastes is added to digesters to  provide enhanced waste management and increased biogas generation.</a:t>
            </a:r>
          </a:p>
          <a:p>
            <a:pPr>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187</a:t>
            </a:fld>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a:t>d. Municipal </a:t>
            </a:r>
            <a:r>
              <a:rPr lang="en-US" b="1" dirty="0"/>
              <a:t>solid waste</a:t>
            </a:r>
            <a:r>
              <a:rPr lang="en-US" dirty="0"/>
              <a:t>(MSW)—trash or garbage from every day activity. </a:t>
            </a:r>
          </a:p>
          <a:p>
            <a:r>
              <a:rPr lang="en-US" dirty="0"/>
              <a:t>MSW can be collected at land­fills, dried, and burned in high-temperature boilers to generate steam and electricity.</a:t>
            </a:r>
          </a:p>
          <a:p>
            <a:r>
              <a:rPr lang="en-US" dirty="0"/>
              <a:t>Mass burn incineration is the typical method used to recover energy.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a:ea typeface="Times New Roman"/>
              </a:rPr>
              <a:t>3.2. </a:t>
            </a:r>
            <a:r>
              <a:rPr lang="en-US" dirty="0" err="1">
                <a:latin typeface="Times New Roman"/>
                <a:ea typeface="Times New Roman"/>
              </a:rPr>
              <a:t>Biofuel</a:t>
            </a:r>
            <a:r>
              <a:rPr lang="en-US" dirty="0">
                <a:latin typeface="Times New Roman"/>
                <a:ea typeface="Times New Roman"/>
              </a:rPr>
              <a:t> plants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latin typeface="Times New Roman"/>
                <a:ea typeface="Times New Roman"/>
              </a:rPr>
              <a:t>3.2.1. </a:t>
            </a:r>
            <a:r>
              <a:rPr lang="en-US" b="1" dirty="0" err="1">
                <a:latin typeface="Times New Roman"/>
                <a:ea typeface="Times New Roman"/>
              </a:rPr>
              <a:t>Jatropha</a:t>
            </a:r>
            <a:r>
              <a:rPr lang="en-US" b="1" dirty="0">
                <a:latin typeface="Times New Roman"/>
                <a:ea typeface="Times New Roman"/>
              </a:rPr>
              <a:t> -  </a:t>
            </a:r>
            <a:r>
              <a:rPr lang="en-US" dirty="0">
                <a:latin typeface="Times New Roman"/>
                <a:ea typeface="Times New Roman"/>
              </a:rPr>
              <a:t>Botanical description </a:t>
            </a:r>
          </a:p>
          <a:p>
            <a:pPr marL="0" marR="0" algn="just">
              <a:lnSpc>
                <a:spcPct val="150000"/>
              </a:lnSpc>
            </a:pPr>
            <a:r>
              <a:rPr lang="en-US" dirty="0" err="1">
                <a:latin typeface="Times New Roman"/>
                <a:ea typeface="Times New Roman"/>
              </a:rPr>
              <a:t>Jatropha</a:t>
            </a:r>
            <a:r>
              <a:rPr lang="en-US" dirty="0">
                <a:latin typeface="Times New Roman"/>
                <a:ea typeface="Times New Roman"/>
              </a:rPr>
              <a:t> is a tall bush/ shrub or small tree that can grow up to 6 meters tall, belonging to the </a:t>
            </a:r>
            <a:r>
              <a:rPr lang="en-US" dirty="0" err="1">
                <a:latin typeface="Times New Roman"/>
                <a:ea typeface="Times New Roman"/>
              </a:rPr>
              <a:t>Euphorbiaceae</a:t>
            </a:r>
            <a:r>
              <a:rPr lang="en-US" dirty="0">
                <a:latin typeface="Times New Roman"/>
                <a:ea typeface="Times New Roman"/>
              </a:rPr>
              <a:t> family. </a:t>
            </a:r>
          </a:p>
          <a:p>
            <a:pPr marL="0" marR="0" algn="just">
              <a:lnSpc>
                <a:spcPct val="150000"/>
              </a:lnSpc>
            </a:pPr>
            <a:r>
              <a:rPr lang="en-US" dirty="0">
                <a:latin typeface="Times New Roman"/>
                <a:ea typeface="Times New Roman"/>
              </a:rPr>
              <a:t>Its lifespan is in the range of 50 years. </a:t>
            </a:r>
          </a:p>
          <a:p>
            <a:pPr marL="0" marR="0" algn="just">
              <a:lnSpc>
                <a:spcPct val="150000"/>
              </a:lnSpc>
            </a:pPr>
            <a:r>
              <a:rPr lang="en-US" dirty="0">
                <a:latin typeface="Times New Roman"/>
                <a:ea typeface="Times New Roman"/>
              </a:rPr>
              <a:t>The tree is a deciduous wood type with leaves falling off under conditions of stress. </a:t>
            </a:r>
          </a:p>
          <a:p>
            <a:pPr marL="0" marR="0" algn="just">
              <a:lnSpc>
                <a:spcPct val="150000"/>
              </a:lnSpc>
            </a:pPr>
            <a:r>
              <a:rPr lang="en-US" dirty="0">
                <a:latin typeface="Times New Roman"/>
                <a:ea typeface="Times New Roman"/>
              </a:rPr>
              <a:t>It takes three to five years before </a:t>
            </a:r>
            <a:r>
              <a:rPr lang="en-US" dirty="0" err="1">
                <a:latin typeface="Times New Roman"/>
                <a:ea typeface="Times New Roman"/>
              </a:rPr>
              <a:t>jatropha</a:t>
            </a:r>
            <a:r>
              <a:rPr lang="en-US" dirty="0">
                <a:latin typeface="Times New Roman"/>
                <a:ea typeface="Times New Roman"/>
              </a:rPr>
              <a:t> produces yields, but after that harvesting is possible every six to twelve months.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6" name="Title 1"/>
          <p:cNvSpPr txBox="1">
            <a:spLocks/>
          </p:cNvSpPr>
          <p:nvPr/>
        </p:nvSpPr>
        <p:spPr>
          <a:xfrm>
            <a:off x="1066800" y="457200"/>
            <a:ext cx="7851648" cy="838200"/>
          </a:xfrm>
          <a:prstGeom prst="rect">
            <a:avLst/>
          </a:prstGeom>
          <a:ln>
            <a:noFill/>
          </a:ln>
        </p:spPr>
        <p:txBody>
          <a:bodyPr vert="horz"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Energy and Development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19</a:t>
            </a:fld>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Ecology</a:t>
            </a:r>
            <a:endParaRPr lang="en-US" dirty="0"/>
          </a:p>
          <a:p>
            <a:r>
              <a:rPr lang="en-US" dirty="0"/>
              <a:t>Seeds from fruits that are left on the ground surrounding the mother plant seldom germinate and develop. </a:t>
            </a:r>
          </a:p>
          <a:p>
            <a:r>
              <a:rPr lang="en-US" dirty="0"/>
              <a:t>The fruit and seeds are poisonous and not eaten or collected by animals.</a:t>
            </a:r>
          </a:p>
          <a:p>
            <a:pPr lvl="1"/>
            <a:r>
              <a:rPr lang="en-US" dirty="0" err="1"/>
              <a:t>Jatropha</a:t>
            </a:r>
            <a:r>
              <a:rPr lang="en-US" dirty="0"/>
              <a:t>, therefore, is not naturally dispersed.</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err="1"/>
              <a:t>Jatropha</a:t>
            </a:r>
            <a:r>
              <a:rPr lang="en-US" dirty="0"/>
              <a:t> is a resilient perennial plant that can adapt to many ecological conditions.</a:t>
            </a:r>
          </a:p>
          <a:p>
            <a:pPr lvl="1"/>
            <a:r>
              <a:rPr lang="en-US" dirty="0"/>
              <a:t>It can withstand periods of stress (cold weather/ severe drought</a:t>
            </a:r>
          </a:p>
          <a:p>
            <a:pPr lvl="1"/>
            <a:r>
              <a:rPr lang="en-US" dirty="0">
                <a:latin typeface="Times New Roman" pitchFamily="18" charset="0"/>
                <a:ea typeface="Calibri"/>
                <a:cs typeface="Times New Roman" pitchFamily="18" charset="0"/>
              </a:rPr>
              <a:t>Can withstand conditions of severe drought and low soil fertility,</a:t>
            </a:r>
          </a:p>
          <a:p>
            <a:pPr lvl="1"/>
            <a:r>
              <a:rPr lang="en-US" dirty="0">
                <a:latin typeface="Calibri"/>
                <a:ea typeface="Calibri"/>
                <a:cs typeface="Times New Roman"/>
              </a:rPr>
              <a:t>Leaves shed by the plant and stem remains green and </a:t>
            </a:r>
            <a:r>
              <a:rPr lang="en-US" dirty="0" err="1">
                <a:latin typeface="Calibri"/>
                <a:ea typeface="Calibri"/>
                <a:cs typeface="Times New Roman"/>
              </a:rPr>
              <a:t>photosynthetically</a:t>
            </a:r>
            <a:r>
              <a:rPr lang="en-US" dirty="0">
                <a:latin typeface="Calibri"/>
                <a:ea typeface="Calibri"/>
                <a:cs typeface="Times New Roman"/>
              </a:rPr>
              <a:t> active</a:t>
            </a:r>
          </a:p>
          <a:p>
            <a:pPr lvl="1"/>
            <a:r>
              <a:rPr lang="en-US" dirty="0">
                <a:latin typeface="Calibri"/>
                <a:ea typeface="Calibri"/>
                <a:cs typeface="Times New Roman"/>
              </a:rPr>
              <a:t>the plant can survive periods of more than a year without rain</a:t>
            </a:r>
          </a:p>
          <a:p>
            <a:pPr lvl="1"/>
            <a:r>
              <a:rPr lang="en-US">
                <a:latin typeface="Times New Roman"/>
                <a:ea typeface="Times New Roman"/>
              </a:rPr>
              <a:t>Is resistant </a:t>
            </a:r>
            <a:r>
              <a:rPr lang="en-US" dirty="0">
                <a:latin typeface="Times New Roman"/>
                <a:ea typeface="Times New Roman"/>
              </a:rPr>
              <a:t>to diseases and pests.</a:t>
            </a:r>
          </a:p>
          <a:p>
            <a:pPr lv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BC69C9-3922-465A-85EE-C7BCB1899636}" type="slidenum">
              <a:rPr lang="en-US" smtClean="0"/>
              <a:pPr/>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mu\Desktop\jatropha_large.jpg"/>
          <p:cNvPicPr>
            <a:picLocks noGrp="1"/>
          </p:cNvPicPr>
          <p:nvPr>
            <p:ph idx="1"/>
          </p:nvPr>
        </p:nvPicPr>
        <p:blipFill>
          <a:blip r:embed="rId2"/>
          <a:srcRect/>
          <a:stretch>
            <a:fillRect/>
          </a:stretch>
        </p:blipFill>
        <p:spPr bwMode="auto">
          <a:xfrm>
            <a:off x="0" y="0"/>
            <a:ext cx="4648200" cy="68580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648200" y="0"/>
            <a:ext cx="4495800" cy="6858000"/>
          </a:xfrm>
          <a:prstGeom prst="rect">
            <a:avLst/>
          </a:prstGeom>
          <a:noFill/>
          <a:ln w="9525">
            <a:noFill/>
            <a:miter lim="800000"/>
            <a:headEnd/>
            <a:tailEnd/>
          </a:ln>
        </p:spPr>
      </p:pic>
      <p:sp>
        <p:nvSpPr>
          <p:cNvPr id="6" name="Title 1"/>
          <p:cNvSpPr>
            <a:spLocks noGrp="1"/>
          </p:cNvSpPr>
          <p:nvPr>
            <p:ph type="title"/>
          </p:nvPr>
        </p:nvSpPr>
        <p:spPr>
          <a:xfrm>
            <a:off x="609600" y="5410200"/>
            <a:ext cx="8229600" cy="1143000"/>
          </a:xfrm>
        </p:spPr>
        <p:txBody>
          <a:bodyPr/>
          <a:lstStyle/>
          <a:p>
            <a:r>
              <a:rPr lang="en-US" dirty="0" err="1">
                <a:solidFill>
                  <a:srgbClr val="FFFF00"/>
                </a:solidFill>
              </a:rPr>
              <a:t>Jatropha</a:t>
            </a:r>
            <a:r>
              <a:rPr lang="en-US" dirty="0">
                <a:solidFill>
                  <a:srgbClr val="FFFF00"/>
                </a:solidFill>
              </a:rPr>
              <a:t> plant and its seeds</a:t>
            </a:r>
          </a:p>
        </p:txBody>
      </p:sp>
      <p:sp>
        <p:nvSpPr>
          <p:cNvPr id="7" name="Slide Number Placeholder 6"/>
          <p:cNvSpPr>
            <a:spLocks noGrp="1"/>
          </p:cNvSpPr>
          <p:nvPr>
            <p:ph type="sldNum" sz="quarter" idx="12"/>
          </p:nvPr>
        </p:nvSpPr>
        <p:spPr/>
        <p:txBody>
          <a:bodyPr/>
          <a:lstStyle/>
          <a:p>
            <a:fld id="{BBBC69C9-3922-465A-85EE-C7BCB1899636}" type="slidenum">
              <a:rPr lang="en-US" smtClean="0"/>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latin typeface="Times New Roman"/>
              <a:ea typeface="Times New Roman"/>
            </a:endParaRPr>
          </a:p>
          <a:p>
            <a:r>
              <a:rPr lang="en-US" dirty="0">
                <a:latin typeface="Times New Roman"/>
                <a:ea typeface="Times New Roman"/>
              </a:rPr>
              <a:t>It is a plant that produces seeds with high oil content. </a:t>
            </a:r>
          </a:p>
          <a:p>
            <a:r>
              <a:rPr lang="en-US" dirty="0">
                <a:latin typeface="Times New Roman"/>
                <a:ea typeface="Times New Roman"/>
              </a:rPr>
              <a:t>The seeds are toxic and in principle non edible. </a:t>
            </a:r>
          </a:p>
          <a:p>
            <a:r>
              <a:rPr lang="en-US" dirty="0">
                <a:solidFill>
                  <a:srgbClr val="FF0000"/>
                </a:solidFill>
                <a:latin typeface="Times New Roman"/>
                <a:ea typeface="Times New Roman"/>
              </a:rPr>
              <a:t>Capable of growing in marginal soil, it can also help to reclaim problematic lands and restore eroded areas. </a:t>
            </a:r>
          </a:p>
          <a:p>
            <a:r>
              <a:rPr lang="en-US" dirty="0"/>
              <a:t>As it is not a food or forage crop, it plays an important role in deterring cattle.</a:t>
            </a:r>
          </a:p>
          <a:p>
            <a:pPr lvl="1"/>
            <a:r>
              <a:rPr lang="en-US" dirty="0"/>
              <a:t>and thereby protects other valuable food or cash crops.</a:t>
            </a:r>
          </a:p>
          <a:p>
            <a:endParaRPr lang="en-US" dirty="0">
              <a:solidFill>
                <a:srgbClr val="FF0000"/>
              </a:solidFill>
              <a:latin typeface="Times New Roman"/>
              <a:ea typeface="Times New Roman"/>
            </a:endParaRP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Jatropha</a:t>
            </a:r>
            <a:r>
              <a:rPr lang="en-US" dirty="0"/>
              <a:t> seeds can be pressed into bio-oil that has good characteristics for direct combustion in compressed ignition engines or for the production of biodiesel. </a:t>
            </a:r>
          </a:p>
          <a:p>
            <a:r>
              <a:rPr lang="en-US" dirty="0"/>
              <a:t>The bio-oil can also be the basis for soap making. </a:t>
            </a:r>
          </a:p>
          <a:p>
            <a:r>
              <a:rPr lang="en-US" dirty="0"/>
              <a:t>The pressed residue of the seeds (</a:t>
            </a:r>
            <a:r>
              <a:rPr lang="en-US" dirty="0" err="1"/>
              <a:t>presscake</a:t>
            </a:r>
            <a:r>
              <a:rPr lang="en-US" dirty="0"/>
              <a:t>) is a good </a:t>
            </a:r>
            <a:r>
              <a:rPr lang="en-US" dirty="0">
                <a:solidFill>
                  <a:srgbClr val="FF0000"/>
                </a:solidFill>
              </a:rPr>
              <a:t>fertilizer and can also be used for biogas production</a:t>
            </a:r>
            <a:r>
              <a:rPr lang="en-US" dirty="0"/>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latin typeface="Times New Roman"/>
                <a:ea typeface="Times New Roman"/>
              </a:rPr>
              <a:t>Jatropha</a:t>
            </a:r>
            <a:r>
              <a:rPr lang="en-US" b="1" dirty="0">
                <a:latin typeface="Times New Roman"/>
                <a:ea typeface="Times New Roman"/>
              </a:rPr>
              <a:t> and local development</a:t>
            </a:r>
            <a:endParaRPr lang="en-US" dirty="0"/>
          </a:p>
        </p:txBody>
      </p:sp>
      <p:sp>
        <p:nvSpPr>
          <p:cNvPr id="3" name="Content Placeholder 2"/>
          <p:cNvSpPr>
            <a:spLocks noGrp="1"/>
          </p:cNvSpPr>
          <p:nvPr>
            <p:ph idx="1"/>
          </p:nvPr>
        </p:nvSpPr>
        <p:spPr/>
        <p:txBody>
          <a:bodyPr>
            <a:normAutofit/>
          </a:bodyPr>
          <a:lstStyle/>
          <a:p>
            <a:r>
              <a:rPr lang="en-US" dirty="0"/>
              <a:t>The production of seeds and processing into </a:t>
            </a:r>
            <a:r>
              <a:rPr lang="en-US" dirty="0" err="1"/>
              <a:t>biofuel</a:t>
            </a:r>
            <a:r>
              <a:rPr lang="en-US" dirty="0"/>
              <a:t> provide extra job opportunities. </a:t>
            </a:r>
          </a:p>
          <a:p>
            <a:r>
              <a:rPr lang="en-US" dirty="0" err="1"/>
              <a:t>Jatropha</a:t>
            </a:r>
            <a:r>
              <a:rPr lang="en-US" dirty="0"/>
              <a:t> </a:t>
            </a:r>
            <a:r>
              <a:rPr lang="en-US" dirty="0" err="1"/>
              <a:t>biofuel</a:t>
            </a:r>
            <a:r>
              <a:rPr lang="en-US" dirty="0"/>
              <a:t> can be used for cooking and transport and can give local communities energy independence. </a:t>
            </a:r>
          </a:p>
          <a:p>
            <a:r>
              <a:rPr lang="en-US" dirty="0"/>
              <a:t>Any excess </a:t>
            </a:r>
            <a:r>
              <a:rPr lang="en-US" dirty="0" err="1"/>
              <a:t>biofuel</a:t>
            </a:r>
            <a:r>
              <a:rPr lang="en-US" dirty="0"/>
              <a:t> that is produced can be sold. </a:t>
            </a:r>
          </a:p>
          <a:p>
            <a:r>
              <a:rPr lang="en-US" dirty="0"/>
              <a:t>The oil can also be used for soap production, providing a profitable rural activity. </a:t>
            </a:r>
          </a:p>
          <a:p>
            <a:endParaRPr lang="en-US" b="1"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err="1"/>
              <a:t>Jatropha</a:t>
            </a:r>
            <a:r>
              <a:rPr lang="en-US" dirty="0"/>
              <a:t> production should only take place when there is sufficient land for local food production. </a:t>
            </a:r>
          </a:p>
          <a:p>
            <a:r>
              <a:rPr lang="en-US" dirty="0"/>
              <a:t>Intercropping </a:t>
            </a:r>
            <a:r>
              <a:rPr lang="en-US" dirty="0" err="1"/>
              <a:t>jatropha</a:t>
            </a:r>
            <a:r>
              <a:rPr lang="en-US" dirty="0"/>
              <a:t> with food crops is also a good option; the extra investments in agriculture will increase food production as well.</a:t>
            </a:r>
          </a:p>
          <a:p>
            <a:r>
              <a:rPr lang="en-US" dirty="0">
                <a:latin typeface="Times New Roman"/>
                <a:ea typeface="Times New Roman"/>
              </a:rPr>
              <a:t>Generally, pure plant oil yield varies between 400 liters and 2.200 liters per hectare.</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t>
            </a:r>
            <a:r>
              <a:rPr lang="en-US" dirty="0" err="1"/>
              <a:t>jatropha</a:t>
            </a:r>
            <a:r>
              <a:rPr lang="en-US" dirty="0"/>
              <a:t> seeds have to be harvested manually and can be stored for months after drying.</a:t>
            </a:r>
          </a:p>
          <a:p>
            <a:r>
              <a:rPr lang="en-US" dirty="0"/>
              <a:t>They can later be pressed anywhere in the world. </a:t>
            </a:r>
          </a:p>
          <a:p>
            <a:r>
              <a:rPr lang="en-US" dirty="0"/>
              <a:t>The fact that the seeds can be stored makes it an interesting smallholder crop.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a:ea typeface="Times New Roman"/>
              </a:rPr>
              <a:t>Mechanical oil extraction </a:t>
            </a:r>
            <a:endParaRPr lang="en-US" dirty="0"/>
          </a:p>
        </p:txBody>
      </p:sp>
      <p:sp>
        <p:nvSpPr>
          <p:cNvPr id="3" name="Content Placeholder 2"/>
          <p:cNvSpPr>
            <a:spLocks noGrp="1"/>
          </p:cNvSpPr>
          <p:nvPr>
            <p:ph idx="1"/>
          </p:nvPr>
        </p:nvSpPr>
        <p:spPr/>
        <p:txBody>
          <a:bodyPr/>
          <a:lstStyle/>
          <a:p>
            <a:r>
              <a:rPr lang="en-US" dirty="0">
                <a:latin typeface="Calibri"/>
                <a:ea typeface="Calibri"/>
                <a:cs typeface="Times New Roman"/>
              </a:rPr>
              <a:t>One way is mechanical expression using a machine to exert pressure on the oilseeds in order to remove the oil.</a:t>
            </a:r>
          </a:p>
          <a:p>
            <a:r>
              <a:rPr lang="en-US" dirty="0"/>
              <a:t>A second method for oil removal is solvent extraction, where a solvent is added to pre- crushed seeds in which the oil dissolves. </a:t>
            </a:r>
          </a:p>
          <a:p>
            <a:r>
              <a:rPr lang="en-US" dirty="0"/>
              <a:t>The oil can later be recovered from the solvent. </a:t>
            </a:r>
          </a:p>
          <a:p>
            <a:r>
              <a:rPr lang="en-US" dirty="0"/>
              <a:t>In industrial oil mills, theses two processes, Mechanical expression and solvent extraction are often combined to obtain the highest yields.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0" y="0"/>
            <a:ext cx="4572000" cy="68580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6" name="Rectangle 5"/>
          <p:cNvSpPr/>
          <p:nvPr/>
        </p:nvSpPr>
        <p:spPr>
          <a:xfrm>
            <a:off x="2438400" y="609600"/>
            <a:ext cx="2895600" cy="830997"/>
          </a:xfrm>
          <a:prstGeom prst="rect">
            <a:avLst/>
          </a:prstGeom>
        </p:spPr>
        <p:txBody>
          <a:bodyPr wrap="square">
            <a:spAutoFit/>
          </a:bodyPr>
          <a:lstStyle/>
          <a:p>
            <a:r>
              <a:rPr lang="en-US" sz="4800" dirty="0">
                <a:solidFill>
                  <a:srgbClr val="FFFF00"/>
                </a:solidFill>
              </a:rPr>
              <a:t>Ram press </a:t>
            </a:r>
          </a:p>
        </p:txBody>
      </p:sp>
      <p:sp>
        <p:nvSpPr>
          <p:cNvPr id="7" name="Slide Number Placeholder 6"/>
          <p:cNvSpPr>
            <a:spLocks noGrp="1"/>
          </p:cNvSpPr>
          <p:nvPr>
            <p:ph type="sldNum" sz="quarter" idx="12"/>
          </p:nvPr>
        </p:nvSpPr>
        <p:spPr/>
        <p:txBody>
          <a:bodyPr/>
          <a:lstStyle/>
          <a:p>
            <a:fld id="{BBBC69C9-3922-465A-85EE-C7BCB1899636}" type="slidenum">
              <a:rPr lang="en-US" smtClean="0"/>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791097" y="2698750"/>
            <a:ext cx="6629400" cy="1600200"/>
          </a:xfrm>
        </p:spPr>
        <p:txBody>
          <a:bodyPr>
            <a:normAutofit fontScale="92500" lnSpcReduction="10000"/>
          </a:bodyPr>
          <a:lstStyle/>
          <a:p>
            <a:pPr algn="l">
              <a:defRPr/>
            </a:pPr>
            <a:endParaRPr lang="en-US" sz="2800"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lgn="ctr">
              <a:defRPr/>
            </a:pPr>
            <a:r>
              <a:rPr lang="en-US" altLang="en-US" sz="2800" dirty="0">
                <a:latin typeface="Cambria" panose="02040503050406030204" pitchFamily="18" charset="0"/>
                <a:ea typeface="Times New Roman" panose="02020603050405020304" pitchFamily="18" charset="0"/>
                <a:cs typeface="Times New Roman" panose="02020603050405020304" pitchFamily="18" charset="0"/>
              </a:rPr>
              <a:t>Renewable Energy Production and Management</a:t>
            </a:r>
            <a:br>
              <a:rPr lang="en-US" altLang="en-US" sz="2800" dirty="0">
                <a:latin typeface="Cambria" panose="02040503050406030204" pitchFamily="18" charset="0"/>
                <a:ea typeface="Times New Roman" panose="02020603050405020304" pitchFamily="18" charset="0"/>
                <a:cs typeface="Times New Roman" panose="02020603050405020304" pitchFamily="18" charset="0"/>
              </a:rPr>
            </a:br>
            <a:endParaRPr lang="en-US" sz="2800"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defRPr/>
            </a:pPr>
            <a:endParaRPr lang="en-US" sz="2800" i="1"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defRPr/>
            </a:pPr>
            <a:endParaRPr lang="en-US" sz="4800" i="1"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p:txBody>
      </p:sp>
      <p:pic>
        <p:nvPicPr>
          <p:cNvPr id="10243" name="Picture 4"/>
          <p:cNvPicPr>
            <a:picLocks noChangeAspect="1" noChangeArrowheads="1"/>
          </p:cNvPicPr>
          <p:nvPr/>
        </p:nvPicPr>
        <p:blipFill>
          <a:blip r:embed="rId2"/>
          <a:srcRect/>
          <a:stretch>
            <a:fillRect/>
          </a:stretch>
        </p:blipFill>
        <p:spPr bwMode="auto">
          <a:xfrm>
            <a:off x="0" y="0"/>
            <a:ext cx="3505200" cy="4343400"/>
          </a:xfrm>
          <a:prstGeom prst="rect">
            <a:avLst/>
          </a:prstGeom>
          <a:noFill/>
          <a:ln w="9525">
            <a:noFill/>
            <a:miter lim="800000"/>
            <a:headEnd/>
            <a:tailEnd/>
          </a:ln>
        </p:spPr>
      </p:pic>
      <p:pic>
        <p:nvPicPr>
          <p:cNvPr id="10244" name="Picture 2"/>
          <p:cNvPicPr>
            <a:picLocks noChangeAspect="1" noChangeArrowheads="1"/>
          </p:cNvPicPr>
          <p:nvPr/>
        </p:nvPicPr>
        <p:blipFill>
          <a:blip r:embed="rId3"/>
          <a:srcRect/>
          <a:stretch>
            <a:fillRect/>
          </a:stretch>
        </p:blipFill>
        <p:spPr bwMode="auto">
          <a:xfrm>
            <a:off x="3505200" y="0"/>
            <a:ext cx="5638800" cy="1447800"/>
          </a:xfrm>
          <a:prstGeom prst="rect">
            <a:avLst/>
          </a:prstGeom>
          <a:noFill/>
          <a:ln w="9525">
            <a:noFill/>
            <a:round/>
            <a:headEnd/>
            <a:tailEnd/>
          </a:ln>
        </p:spPr>
      </p:pic>
      <p:pic>
        <p:nvPicPr>
          <p:cNvPr id="8" name="Picture 5" descr="http://www.strings.ph.qmul.ac.uk/~ramgosk/wind_farm_4_hnd.jpg"/>
          <p:cNvPicPr>
            <a:picLocks noChangeAspect="1" noChangeArrowheads="1"/>
          </p:cNvPicPr>
          <p:nvPr/>
        </p:nvPicPr>
        <p:blipFill>
          <a:blip r:embed="rId4"/>
          <a:srcRect/>
          <a:stretch>
            <a:fillRect/>
          </a:stretch>
        </p:blipFill>
        <p:spPr bwMode="auto">
          <a:xfrm>
            <a:off x="3505200" y="0"/>
            <a:ext cx="5638800" cy="2743200"/>
          </a:xfrm>
          <a:prstGeom prst="rect">
            <a:avLst/>
          </a:prstGeom>
          <a:noFill/>
          <a:ln w="9525">
            <a:noFill/>
            <a:miter lim="800000"/>
            <a:headEnd/>
            <a:tailEnd/>
          </a:ln>
        </p:spPr>
      </p:pic>
      <p:pic>
        <p:nvPicPr>
          <p:cNvPr id="10247" name="Picture 2"/>
          <p:cNvPicPr>
            <a:picLocks noChangeAspect="1" noChangeArrowheads="1"/>
          </p:cNvPicPr>
          <p:nvPr/>
        </p:nvPicPr>
        <p:blipFill>
          <a:blip r:embed="rId5"/>
          <a:srcRect/>
          <a:stretch>
            <a:fillRect/>
          </a:stretch>
        </p:blipFill>
        <p:spPr bwMode="auto">
          <a:xfrm>
            <a:off x="3352800" y="4114800"/>
            <a:ext cx="5791200" cy="27432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BBC69C9-3922-465A-85EE-C7BCB1899636}" type="slidenum">
              <a:rPr lang="en-US" smtClean="0"/>
              <a:pPr/>
              <a:t>2</a:t>
            </a:fld>
            <a:endParaRPr lang="en-US"/>
          </a:p>
        </p:txBody>
      </p:sp>
      <p:pic>
        <p:nvPicPr>
          <p:cNvPr id="11" name="Picture 2"/>
          <p:cNvPicPr>
            <a:picLocks noChangeAspect="1" noChangeArrowheads="1"/>
          </p:cNvPicPr>
          <p:nvPr/>
        </p:nvPicPr>
        <p:blipFill>
          <a:blip r:embed="rId6"/>
          <a:srcRect/>
          <a:stretch>
            <a:fillRect/>
          </a:stretch>
        </p:blipFill>
        <p:spPr bwMode="auto">
          <a:xfrm>
            <a:off x="0" y="4114800"/>
            <a:ext cx="3076303" cy="2743200"/>
          </a:xfrm>
          <a:prstGeom prst="rect">
            <a:avLst/>
          </a:prstGeom>
          <a:noFill/>
          <a:ln w="9525">
            <a:noFill/>
            <a:miter lim="800000"/>
            <a:headEnd/>
            <a:tailEnd/>
          </a:ln>
          <a:effectLst/>
        </p:spPr>
      </p:pic>
      <p:pic>
        <p:nvPicPr>
          <p:cNvPr id="12" name="Picture 27"/>
          <p:cNvPicPr>
            <a:picLocks noChangeAspect="1" noChangeArrowheads="1"/>
          </p:cNvPicPr>
          <p:nvPr/>
        </p:nvPicPr>
        <p:blipFill>
          <a:blip r:embed="rId7"/>
          <a:srcRect/>
          <a:stretch>
            <a:fillRect/>
          </a:stretch>
        </p:blipFill>
        <p:spPr bwMode="auto">
          <a:xfrm>
            <a:off x="3049264" y="4114801"/>
            <a:ext cx="3276600" cy="2743199"/>
          </a:xfrm>
          <a:prstGeom prst="rect">
            <a:avLst/>
          </a:prstGeom>
          <a:noFill/>
          <a:ln w="9525">
            <a:noFill/>
            <a:miter lim="800000"/>
            <a:headEnd/>
            <a:tailEnd/>
          </a:ln>
        </p:spPr>
      </p:pic>
      <p:sp>
        <p:nvSpPr>
          <p:cNvPr id="2" name="Rectangle 1">
            <a:extLst>
              <a:ext uri="{FF2B5EF4-FFF2-40B4-BE49-F238E27FC236}">
                <a16:creationId xmlns:a16="http://schemas.microsoft.com/office/drawing/2014/main" id="{06FF1DD0-0F04-4CEF-8205-21E59BD4EFA8}"/>
              </a:ext>
            </a:extLst>
          </p:cNvPr>
          <p:cNvSpPr/>
          <p:nvPr/>
        </p:nvSpPr>
        <p:spPr>
          <a:xfrm>
            <a:off x="5056550" y="4343400"/>
            <a:ext cx="1953849" cy="369332"/>
          </a:xfrm>
          <a:prstGeom prst="rect">
            <a:avLst/>
          </a:prstGeom>
        </p:spPr>
        <p:txBody>
          <a:bodyPr wrap="square">
            <a:spAutoFit/>
          </a:bodyPr>
          <a:lstStyle/>
          <a:p>
            <a:r>
              <a:rPr lang="en-US" dirty="0">
                <a:solidFill>
                  <a:srgbClr val="FF0000"/>
                </a:solidFill>
                <a:highlight>
                  <a:srgbClr val="FFFF00"/>
                </a:highlight>
                <a:latin typeface="Times New Roman" panose="02020603050405020304" pitchFamily="18" charset="0"/>
                <a:ea typeface="Calibri" panose="020F0502020204030204" pitchFamily="34" charset="0"/>
              </a:rPr>
              <a:t>NaRM3121</a:t>
            </a:r>
            <a:endParaRPr lang="en-US" dirty="0">
              <a:solidFill>
                <a:srgbClr val="FF0000"/>
              </a:solidFill>
              <a:highlight>
                <a:srgbClr val="FFFF00"/>
              </a:highlight>
            </a:endParaRPr>
          </a:p>
        </p:txBody>
      </p:sp>
    </p:spTree>
    <p:extLst>
      <p:ext uri="{BB962C8B-B14F-4D97-AF65-F5344CB8AC3E}">
        <p14:creationId xmlns:p14="http://schemas.microsoft.com/office/powerpoint/2010/main" val="327315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9" presetClass="entr" presetSubtype="10" fill="hold" nodeType="afterEffect">
                                  <p:stCondLst>
                                    <p:cond delay="0"/>
                                  </p:stCondLst>
                                  <p:childTnLst>
                                    <p:set>
                                      <p:cBhvr>
                                        <p:cTn id="16" dur="1" fill="hold">
                                          <p:stCondLst>
                                            <p:cond delay="0"/>
                                          </p:stCondLst>
                                        </p:cTn>
                                        <p:tgtEl>
                                          <p:spTgt spid="10247"/>
                                        </p:tgtEl>
                                        <p:attrNameLst>
                                          <p:attrName>style.visibility</p:attrName>
                                        </p:attrNameLst>
                                      </p:cBhvr>
                                      <p:to>
                                        <p:strVal val="visible"/>
                                      </p:to>
                                    </p:set>
                                    <p:anim calcmode="lin" valueType="num">
                                      <p:cBhvr>
                                        <p:cTn id="17" dur="5000" fill="hold"/>
                                        <p:tgtEl>
                                          <p:spTgt spid="10247"/>
                                        </p:tgtEl>
                                        <p:attrNameLst>
                                          <p:attrName>ppt_w</p:attrName>
                                        </p:attrNameLst>
                                      </p:cBhvr>
                                      <p:tavLst>
                                        <p:tav tm="0" fmla="#ppt_w*sin(2.5*pi*$)">
                                          <p:val>
                                            <p:fltVal val="0"/>
                                          </p:val>
                                        </p:tav>
                                        <p:tav tm="100000">
                                          <p:val>
                                            <p:fltVal val="1"/>
                                          </p:val>
                                        </p:tav>
                                      </p:tavLst>
                                    </p:anim>
                                    <p:anim calcmode="lin" valueType="num">
                                      <p:cBhvr>
                                        <p:cTn id="18" dur="5000" fill="hold"/>
                                        <p:tgtEl>
                                          <p:spTgt spid="10247"/>
                                        </p:tgtEl>
                                        <p:attrNameLst>
                                          <p:attrName>ppt_h</p:attrName>
                                        </p:attrNameLst>
                                      </p:cBhvr>
                                      <p:tavLst>
                                        <p:tav tm="0">
                                          <p:val>
                                            <p:strVal val="#ppt_h"/>
                                          </p:val>
                                        </p:tav>
                                        <p:tav tm="100000">
                                          <p:val>
                                            <p:strVal val="#ppt_h"/>
                                          </p:val>
                                        </p:tav>
                                      </p:tavLst>
                                    </p:anim>
                                  </p:childTnLst>
                                </p:cTn>
                              </p:par>
                            </p:childTnLst>
                          </p:cTn>
                        </p:par>
                        <p:par>
                          <p:cTn id="19" fill="hold">
                            <p:stCondLst>
                              <p:cond delay="7000"/>
                            </p:stCondLst>
                            <p:childTnLst>
                              <p:par>
                                <p:cTn id="20" presetID="55"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additive="base">
                                        <p:cTn id="29" dur="500" fill="hold"/>
                                        <p:tgtEl>
                                          <p:spTgt spid="10243"/>
                                        </p:tgtEl>
                                        <p:attrNameLst>
                                          <p:attrName>ppt_x</p:attrName>
                                        </p:attrNameLst>
                                      </p:cBhvr>
                                      <p:tavLst>
                                        <p:tav tm="0">
                                          <p:val>
                                            <p:strVal val="#ppt_x"/>
                                          </p:val>
                                        </p:tav>
                                        <p:tav tm="100000">
                                          <p:val>
                                            <p:strVal val="#ppt_x"/>
                                          </p:val>
                                        </p:tav>
                                      </p:tavLst>
                                    </p:anim>
                                    <p:anim calcmode="lin" valueType="num">
                                      <p:cBhvr additive="base">
                                        <p:cTn id="3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8.33333E-7 0 C 0.06892 0 0.125 0.05602 0.125 0.125 C 0.125 0.19398 0.06892 0.25 8.33333E-7 0.25 C -0.06892 0.25 -0.125 0.19398 -0.125 0.125 C -0.125 0.05602 -0.06892 0 8.33333E-7 0 Z " pathEditMode="relative" rAng="0" ptsTypes="AAAAA">
                                      <p:cBhvr>
                                        <p:cTn id="34" dur="2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20</a:t>
            </a:fld>
            <a:endParaRPr lang="en-US"/>
          </a:p>
        </p:txBody>
      </p:sp>
      <p:pic>
        <p:nvPicPr>
          <p:cNvPr id="5" name="Picture 2"/>
          <p:cNvPicPr>
            <a:picLocks noGrp="1" noChangeAspect="1" noChangeArrowheads="1"/>
          </p:cNvPicPr>
          <p:nvPr>
            <p:ph idx="1"/>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Rectangle 2">
            <a:extLst>
              <a:ext uri="{FF2B5EF4-FFF2-40B4-BE49-F238E27FC236}">
                <a16:creationId xmlns:a16="http://schemas.microsoft.com/office/drawing/2014/main" id="{DD839D47-BE18-4EB7-B585-8224E020D7F8}"/>
              </a:ext>
            </a:extLst>
          </p:cNvPr>
          <p:cNvSpPr/>
          <p:nvPr/>
        </p:nvSpPr>
        <p:spPr>
          <a:xfrm>
            <a:off x="762000" y="1662422"/>
            <a:ext cx="4269502" cy="461665"/>
          </a:xfrm>
          <a:prstGeom prst="rect">
            <a:avLst/>
          </a:prstGeom>
        </p:spPr>
        <p:txBody>
          <a:bodyPr wrap="none">
            <a:spAutoFit/>
          </a:bodyPr>
          <a:lstStyle/>
          <a:p>
            <a:pPr marL="708660" lvl="1" indent="-342900"/>
            <a:r>
              <a:rPr lang="en-US" sz="2400" dirty="0">
                <a:solidFill>
                  <a:srgbClr val="FF0000"/>
                </a:solidFill>
              </a:rPr>
              <a:t>The biggest English Polluter</a:t>
            </a:r>
          </a:p>
        </p:txBody>
      </p:sp>
    </p:spTree>
    <p:extLst>
      <p:ext uri="{BB962C8B-B14F-4D97-AF65-F5344CB8AC3E}">
        <p14:creationId xmlns:p14="http://schemas.microsoft.com/office/powerpoint/2010/main" val="21807728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Applications </a:t>
            </a:r>
            <a:endParaRPr lang="en-US" dirty="0"/>
          </a:p>
        </p:txBody>
      </p:sp>
      <p:sp>
        <p:nvSpPr>
          <p:cNvPr id="3" name="Content Placeholder 2"/>
          <p:cNvSpPr>
            <a:spLocks noGrp="1"/>
          </p:cNvSpPr>
          <p:nvPr>
            <p:ph idx="1"/>
          </p:nvPr>
        </p:nvSpPr>
        <p:spPr/>
        <p:txBody>
          <a:bodyPr/>
          <a:lstStyle/>
          <a:p>
            <a:r>
              <a:rPr lang="en-US" dirty="0" err="1"/>
              <a:t>Jatropha</a:t>
            </a:r>
            <a:r>
              <a:rPr lang="en-US" dirty="0"/>
              <a:t> oil has a range of uses which includes uses as:</a:t>
            </a:r>
          </a:p>
          <a:p>
            <a:pPr lvl="1"/>
            <a:r>
              <a:rPr lang="en-US" dirty="0"/>
              <a:t>liquid fuel, </a:t>
            </a:r>
          </a:p>
          <a:p>
            <a:pPr lvl="1"/>
            <a:r>
              <a:rPr lang="en-US" dirty="0"/>
              <a:t>for soap production and </a:t>
            </a:r>
          </a:p>
          <a:p>
            <a:pPr lvl="1"/>
            <a:r>
              <a:rPr lang="en-US" dirty="0"/>
              <a:t>biocides (insecticide, fungicide and </a:t>
            </a:r>
            <a:r>
              <a:rPr lang="en-US" dirty="0" err="1"/>
              <a:t>nematicide</a:t>
            </a:r>
            <a:r>
              <a:rPr lang="en-US" dirty="0"/>
              <a:t>). </a:t>
            </a:r>
          </a:p>
          <a:p>
            <a:r>
              <a:rPr lang="en-US" dirty="0"/>
              <a:t>The oil can be directly used in older diesel engines or new big motors running at constant speed (e.g. pumps, generator), blending with fossil diesel and/or other fossil fuels.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200</a:t>
            </a:fld>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The oil can also be </a:t>
            </a:r>
            <a:r>
              <a:rPr lang="en-US" dirty="0" err="1"/>
              <a:t>transesterified</a:t>
            </a:r>
            <a:r>
              <a:rPr lang="en-US" dirty="0"/>
              <a:t> into </a:t>
            </a:r>
            <a:r>
              <a:rPr lang="en-US" dirty="0" err="1"/>
              <a:t>Jatropha</a:t>
            </a:r>
            <a:r>
              <a:rPr lang="en-US" dirty="0"/>
              <a:t> biodiesel that can be used in fossil diesel engines or diesel engines with adapted parameters. </a:t>
            </a:r>
          </a:p>
          <a:p>
            <a:r>
              <a:rPr lang="en-US" dirty="0"/>
              <a:t>About 30% of the seed weight is pure plant oil.</a:t>
            </a:r>
          </a:p>
          <a:p>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201</a:t>
            </a:fld>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lstStyle/>
          <a:p>
            <a:pPr marL="571500" indent="-571500">
              <a:buAutoNum type="romanLcPeriod"/>
            </a:pPr>
            <a:r>
              <a:rPr lang="en-US" dirty="0"/>
              <a:t>Soap- making: The pure (untreated) oil can be used as fuel or for soap production.</a:t>
            </a:r>
          </a:p>
          <a:p>
            <a:pPr marL="571500" indent="-571500">
              <a:buFont typeface="Wingdings 2"/>
              <a:buAutoNum type="romanLcPeriod"/>
            </a:pPr>
            <a:r>
              <a:rPr lang="en-US" dirty="0"/>
              <a:t>Lamps and stoves: By introducing </a:t>
            </a:r>
            <a:r>
              <a:rPr lang="en-US" dirty="0">
                <a:solidFill>
                  <a:srgbClr val="FF0000"/>
                </a:solidFill>
              </a:rPr>
              <a:t>clean and alternatives</a:t>
            </a:r>
            <a:r>
              <a:rPr lang="en-US" dirty="0"/>
              <a:t> like plant oils such as </a:t>
            </a:r>
            <a:r>
              <a:rPr lang="en-US" dirty="0" err="1"/>
              <a:t>jatropha</a:t>
            </a:r>
            <a:r>
              <a:rPr lang="en-US" dirty="0"/>
              <a:t> oil for cooking and lighting, the use of conventional fuels could be strongly reduced.</a:t>
            </a:r>
          </a:p>
        </p:txBody>
      </p:sp>
      <p:pic>
        <p:nvPicPr>
          <p:cNvPr id="4" name="Picture 2"/>
          <p:cNvPicPr>
            <a:picLocks noChangeAspect="1" noChangeArrowheads="1"/>
          </p:cNvPicPr>
          <p:nvPr/>
        </p:nvPicPr>
        <p:blipFill>
          <a:blip r:embed="rId2"/>
          <a:srcRect/>
          <a:stretch>
            <a:fillRect/>
          </a:stretch>
        </p:blipFill>
        <p:spPr bwMode="auto">
          <a:xfrm>
            <a:off x="5181601" y="2743200"/>
            <a:ext cx="3962400" cy="41148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BBC69C9-3922-465A-85EE-C7BCB1899636}" type="slidenum">
              <a:rPr lang="en-US" smtClean="0"/>
              <a:pPr/>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Three types of designs</a:t>
            </a:r>
          </a:p>
          <a:p>
            <a:pPr>
              <a:buNone/>
            </a:pPr>
            <a:r>
              <a:rPr lang="en-US" dirty="0"/>
              <a:t>1. The first uses the solid </a:t>
            </a:r>
            <a:r>
              <a:rPr lang="en-US" dirty="0" err="1"/>
              <a:t>jatropha</a:t>
            </a:r>
            <a:r>
              <a:rPr lang="en-US" dirty="0"/>
              <a:t> seed kernels as fuel.</a:t>
            </a:r>
          </a:p>
          <a:p>
            <a:endParaRPr lang="en-US" dirty="0"/>
          </a:p>
        </p:txBody>
      </p:sp>
      <p:pic>
        <p:nvPicPr>
          <p:cNvPr id="4" name="Picture 3"/>
          <p:cNvPicPr/>
          <p:nvPr/>
        </p:nvPicPr>
        <p:blipFill>
          <a:blip r:embed="rId2"/>
          <a:srcRect/>
          <a:stretch>
            <a:fillRect/>
          </a:stretch>
        </p:blipFill>
        <p:spPr bwMode="auto">
          <a:xfrm>
            <a:off x="5638800" y="2895600"/>
            <a:ext cx="3505200" cy="3962400"/>
          </a:xfrm>
          <a:prstGeom prst="rect">
            <a:avLst/>
          </a:prstGeom>
          <a:noFill/>
          <a:ln w="9525">
            <a:noFill/>
            <a:miter lim="800000"/>
            <a:headEnd/>
            <a:tailEnd/>
          </a:ln>
        </p:spPr>
      </p:pic>
      <p:sp>
        <p:nvSpPr>
          <p:cNvPr id="5" name="Rectangle 4"/>
          <p:cNvSpPr/>
          <p:nvPr/>
        </p:nvSpPr>
        <p:spPr>
          <a:xfrm>
            <a:off x="685800" y="4191000"/>
            <a:ext cx="5105400" cy="830997"/>
          </a:xfrm>
          <a:prstGeom prst="rect">
            <a:avLst/>
          </a:prstGeom>
        </p:spPr>
        <p:txBody>
          <a:bodyPr wrap="square">
            <a:spAutoFit/>
          </a:bodyPr>
          <a:lstStyle/>
          <a:p>
            <a:r>
              <a:rPr lang="en-US" sz="2400" dirty="0"/>
              <a:t>UB-16 stove directly fired with </a:t>
            </a:r>
            <a:r>
              <a:rPr lang="en-US" sz="2400" dirty="0" err="1"/>
              <a:t>jatropha</a:t>
            </a:r>
            <a:r>
              <a:rPr lang="en-US" sz="2400" dirty="0"/>
              <a:t> seeds, </a:t>
            </a:r>
          </a:p>
        </p:txBody>
      </p:sp>
      <p:sp>
        <p:nvSpPr>
          <p:cNvPr id="6" name="Slide Number Placeholder 5"/>
          <p:cNvSpPr>
            <a:spLocks noGrp="1"/>
          </p:cNvSpPr>
          <p:nvPr>
            <p:ph type="sldNum" sz="quarter" idx="12"/>
          </p:nvPr>
        </p:nvSpPr>
        <p:spPr/>
        <p:txBody>
          <a:bodyPr/>
          <a:lstStyle/>
          <a:p>
            <a:fld id="{BBBC69C9-3922-465A-85EE-C7BCB1899636}" type="slidenum">
              <a:rPr lang="en-US" smtClean="0"/>
              <a:pPr/>
              <a:t>203</a:t>
            </a:fld>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t>2. The second method uses the </a:t>
            </a:r>
            <a:r>
              <a:rPr lang="en-US" dirty="0" err="1"/>
              <a:t>jatropha</a:t>
            </a:r>
            <a:r>
              <a:rPr lang="en-US" dirty="0"/>
              <a:t> oil in modified kerosene stoves with a wick.</a:t>
            </a:r>
          </a:p>
        </p:txBody>
      </p:sp>
      <p:pic>
        <p:nvPicPr>
          <p:cNvPr id="4" name="Picture 3"/>
          <p:cNvPicPr/>
          <p:nvPr/>
        </p:nvPicPr>
        <p:blipFill>
          <a:blip r:embed="rId2"/>
          <a:srcRect/>
          <a:stretch>
            <a:fillRect/>
          </a:stretch>
        </p:blipFill>
        <p:spPr bwMode="auto">
          <a:xfrm>
            <a:off x="4876800" y="2667000"/>
            <a:ext cx="3962400" cy="3810000"/>
          </a:xfrm>
          <a:prstGeom prst="rect">
            <a:avLst/>
          </a:prstGeom>
          <a:noFill/>
          <a:ln w="9525">
            <a:noFill/>
            <a:miter lim="800000"/>
            <a:headEnd/>
            <a:tailEnd/>
          </a:ln>
        </p:spPr>
      </p:pic>
      <p:sp>
        <p:nvSpPr>
          <p:cNvPr id="103425" name="Rectangle 1"/>
          <p:cNvSpPr>
            <a:spLocks noChangeArrowheads="1"/>
          </p:cNvSpPr>
          <p:nvPr/>
        </p:nvSpPr>
        <p:spPr bwMode="auto">
          <a:xfrm>
            <a:off x="304800" y="3810000"/>
            <a:ext cx="5029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wheel brand stove, typical example of adapted kerosene stove</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204</a:t>
            </a:fld>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t>3. The third method utilizes the </a:t>
            </a:r>
            <a:r>
              <a:rPr lang="en-US" dirty="0" err="1"/>
              <a:t>jatropha</a:t>
            </a:r>
            <a:r>
              <a:rPr lang="en-US" dirty="0"/>
              <a:t> oil, vaporized and sprayed under pressure into a specially designed stove.</a:t>
            </a:r>
          </a:p>
          <a:p>
            <a:endParaRPr lang="en-US" dirty="0"/>
          </a:p>
        </p:txBody>
      </p:sp>
      <p:pic>
        <p:nvPicPr>
          <p:cNvPr id="4" name="Picture 3"/>
          <p:cNvPicPr/>
          <p:nvPr/>
        </p:nvPicPr>
        <p:blipFill>
          <a:blip r:embed="rId2"/>
          <a:srcRect/>
          <a:stretch>
            <a:fillRect/>
          </a:stretch>
        </p:blipFill>
        <p:spPr bwMode="auto">
          <a:xfrm>
            <a:off x="5715000" y="2971800"/>
            <a:ext cx="3124200" cy="3886200"/>
          </a:xfrm>
          <a:prstGeom prst="rect">
            <a:avLst/>
          </a:prstGeom>
          <a:noFill/>
          <a:ln w="9525">
            <a:noFill/>
            <a:miter lim="800000"/>
            <a:headEnd/>
            <a:tailEnd/>
          </a:ln>
        </p:spPr>
      </p:pic>
      <p:sp>
        <p:nvSpPr>
          <p:cNvPr id="5" name="Rectangle 4"/>
          <p:cNvSpPr/>
          <p:nvPr/>
        </p:nvSpPr>
        <p:spPr>
          <a:xfrm>
            <a:off x="1219200" y="4038600"/>
            <a:ext cx="3733800" cy="523220"/>
          </a:xfrm>
          <a:prstGeom prst="rect">
            <a:avLst/>
          </a:prstGeom>
        </p:spPr>
        <p:txBody>
          <a:bodyPr wrap="square">
            <a:spAutoFit/>
          </a:bodyPr>
          <a:lstStyle/>
          <a:p>
            <a:r>
              <a:rPr lang="en-US" sz="2800" dirty="0" err="1"/>
              <a:t>Protos</a:t>
            </a:r>
            <a:r>
              <a:rPr lang="en-US" sz="2800" dirty="0"/>
              <a:t> plant oil stove </a:t>
            </a:r>
          </a:p>
        </p:txBody>
      </p:sp>
      <p:sp>
        <p:nvSpPr>
          <p:cNvPr id="6" name="Slide Number Placeholder 5"/>
          <p:cNvSpPr>
            <a:spLocks noGrp="1"/>
          </p:cNvSpPr>
          <p:nvPr>
            <p:ph type="sldNum" sz="quarter" idx="12"/>
          </p:nvPr>
        </p:nvSpPr>
        <p:spPr/>
        <p:txBody>
          <a:bodyPr/>
          <a:lstStyle/>
          <a:p>
            <a:fld id="{BBBC69C9-3922-465A-85EE-C7BCB1899636}" type="slidenum">
              <a:rPr lang="en-US" smtClean="0"/>
              <a:pPr/>
              <a:t>205</a:t>
            </a:fld>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t>3. </a:t>
            </a:r>
            <a:r>
              <a:rPr lang="en-US"/>
              <a:t>Diesel </a:t>
            </a:r>
            <a:r>
              <a:rPr lang="en-US" dirty="0"/>
              <a:t>engines: oil should comply with some standards to minimize the chance of engine damage.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206</a:t>
            </a:fld>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3.2.2. Sugarcane </a:t>
            </a:r>
          </a:p>
        </p:txBody>
      </p:sp>
      <p:pic>
        <p:nvPicPr>
          <p:cNvPr id="4" name="Content Placeholder 3" descr="http://t1.gstatic.com/images?q=tbn:ANd9GcRmcp6zLVGxrC4OVUez7bjUl8sgnXd5GRvnuNQg0EafRfeL31Ot"/>
          <p:cNvPicPr>
            <a:picLocks noGrp="1"/>
          </p:cNvPicPr>
          <p:nvPr>
            <p:ph idx="1"/>
          </p:nvPr>
        </p:nvPicPr>
        <p:blipFill>
          <a:blip r:embed="rId2"/>
          <a:srcRect/>
          <a:stretch>
            <a:fillRect/>
          </a:stretch>
        </p:blipFill>
        <p:spPr bwMode="auto">
          <a:xfrm>
            <a:off x="533400" y="1905000"/>
            <a:ext cx="4038600" cy="4191000"/>
          </a:xfrm>
          <a:prstGeom prst="rect">
            <a:avLst/>
          </a:prstGeom>
          <a:noFill/>
          <a:ln w="9525">
            <a:noFill/>
            <a:miter lim="800000"/>
            <a:headEnd/>
            <a:tailEnd/>
          </a:ln>
        </p:spPr>
      </p:pic>
      <p:pic>
        <p:nvPicPr>
          <p:cNvPr id="5" name="Picture 4" descr="http://upload.wikimedia.org/wikipedia/commons/thumb/2/29/Cut_sugarcane.jpg/220px-Cut_sugarcane.jpg"/>
          <p:cNvPicPr/>
          <p:nvPr/>
        </p:nvPicPr>
        <p:blipFill>
          <a:blip r:embed="rId3"/>
          <a:srcRect/>
          <a:stretch>
            <a:fillRect/>
          </a:stretch>
        </p:blipFill>
        <p:spPr bwMode="auto">
          <a:xfrm>
            <a:off x="4572000" y="1905000"/>
            <a:ext cx="4114800" cy="4191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BBC69C9-3922-465A-85EE-C7BCB1899636}" type="slidenum">
              <a:rPr lang="en-US" smtClean="0"/>
              <a:pPr/>
              <a:t>207</a:t>
            </a:fld>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r>
              <a:rPr lang="en-US" dirty="0"/>
              <a:t>Sugarcane, a complex hybrid of </a:t>
            </a:r>
            <a:r>
              <a:rPr lang="en-US" i="1" dirty="0" err="1"/>
              <a:t>Saccharum</a:t>
            </a:r>
            <a:r>
              <a:rPr lang="en-US" i="1" dirty="0"/>
              <a:t> </a:t>
            </a:r>
            <a:r>
              <a:rPr lang="en-US" dirty="0"/>
              <a:t>spp., is a tropical perennial grass most often grown for the production of sugar and molasses. i.e.</a:t>
            </a:r>
          </a:p>
          <a:p>
            <a:r>
              <a:rPr lang="en-US" i="1" dirty="0"/>
              <a:t>First-generation ethanol - e</a:t>
            </a:r>
            <a:r>
              <a:rPr lang="en-US" dirty="0"/>
              <a:t>xtraction of sugars</a:t>
            </a:r>
          </a:p>
          <a:p>
            <a:r>
              <a:rPr lang="en-US" i="1" dirty="0">
                <a:latin typeface="Calibri"/>
                <a:ea typeface="Calibri"/>
                <a:cs typeface="Times New Roman"/>
              </a:rPr>
              <a:t>Second-generation ethanol – </a:t>
            </a:r>
            <a:r>
              <a:rPr lang="en-US" i="1" dirty="0" err="1"/>
              <a:t>bagasse</a:t>
            </a:r>
            <a:r>
              <a:rPr lang="en-US" i="1" dirty="0"/>
              <a:t> </a:t>
            </a:r>
          </a:p>
          <a:p>
            <a:pPr lvl="1"/>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208</a:t>
            </a:fld>
            <a:endParaRPr lang="en-US"/>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2895600"/>
          </a:xfrm>
        </p:spPr>
        <p:txBody>
          <a:bodyPr/>
          <a:lstStyle/>
          <a:p>
            <a:r>
              <a:rPr lang="en-US" dirty="0"/>
              <a:t>Molasses is the dark, sweet, syrupy byproduct made during the extraction of sugars from sugarcane. </a:t>
            </a:r>
          </a:p>
        </p:txBody>
      </p:sp>
      <p:pic>
        <p:nvPicPr>
          <p:cNvPr id="4" name="Picture 3" descr="http://upload.wikimedia.org/wikipedia/commons/thumb/d/d0/Bagasse_in_Hainan_-_02.jpg/800px-Bagasse_in_Hainan_-_02.jpg"/>
          <p:cNvPicPr/>
          <p:nvPr/>
        </p:nvPicPr>
        <p:blipFill>
          <a:blip r:embed="rId2"/>
          <a:srcRect/>
          <a:stretch>
            <a:fillRect/>
          </a:stretch>
        </p:blipFill>
        <p:spPr bwMode="auto">
          <a:xfrm>
            <a:off x="685800" y="2133600"/>
            <a:ext cx="3962400" cy="4343400"/>
          </a:xfrm>
          <a:prstGeom prst="rect">
            <a:avLst/>
          </a:prstGeom>
          <a:noFill/>
          <a:ln w="9525">
            <a:noFill/>
            <a:miter lim="800000"/>
            <a:headEnd/>
            <a:tailEnd/>
          </a:ln>
        </p:spPr>
      </p:pic>
      <p:pic>
        <p:nvPicPr>
          <p:cNvPr id="5" name="Picture 4" descr="http://t1.gstatic.com/images?q=tbn:ANd9GcSuAEciQzWoqHxvPVQNRe6M5sVBiEQqjTWQ72G13JYxwb6AQNDvsA"/>
          <p:cNvPicPr/>
          <p:nvPr/>
        </p:nvPicPr>
        <p:blipFill>
          <a:blip r:embed="rId3"/>
          <a:srcRect/>
          <a:stretch>
            <a:fillRect/>
          </a:stretch>
        </p:blipFill>
        <p:spPr bwMode="auto">
          <a:xfrm>
            <a:off x="4648200" y="2133600"/>
            <a:ext cx="4092846" cy="4419600"/>
          </a:xfrm>
          <a:prstGeom prst="rect">
            <a:avLst/>
          </a:prstGeom>
          <a:noFill/>
          <a:ln w="9525">
            <a:noFill/>
            <a:miter lim="800000"/>
            <a:headEnd/>
            <a:tailEnd/>
          </a:ln>
        </p:spPr>
      </p:pic>
      <p:sp>
        <p:nvSpPr>
          <p:cNvPr id="9" name="Title 1"/>
          <p:cNvSpPr txBox="1">
            <a:spLocks/>
          </p:cNvSpPr>
          <p:nvPr/>
        </p:nvSpPr>
        <p:spPr>
          <a:xfrm>
            <a:off x="457200" y="57150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mj-lt"/>
                <a:ea typeface="+mj-ea"/>
                <a:cs typeface="+mj-cs"/>
              </a:rPr>
              <a:t>By-products of sugar production</a:t>
            </a:r>
          </a:p>
        </p:txBody>
      </p:sp>
      <p:sp>
        <p:nvSpPr>
          <p:cNvPr id="6" name="Slide Number Placeholder 5"/>
          <p:cNvSpPr>
            <a:spLocks noGrp="1"/>
          </p:cNvSpPr>
          <p:nvPr>
            <p:ph type="sldNum" sz="quarter" idx="12"/>
          </p:nvPr>
        </p:nvSpPr>
        <p:spPr/>
        <p:txBody>
          <a:bodyPr/>
          <a:lstStyle/>
          <a:p>
            <a:fld id="{BBBC69C9-3922-465A-85EE-C7BCB1899636}" type="slidenum">
              <a:rPr lang="en-US" smtClean="0"/>
              <a:pPr/>
              <a:t>209</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Energy is the raw material needed to fuel any country’s economy growth.</a:t>
            </a:r>
          </a:p>
          <a:p>
            <a:r>
              <a:rPr lang="en-US" dirty="0"/>
              <a:t>Advanced economies have capacity: </a:t>
            </a:r>
          </a:p>
          <a:p>
            <a:pPr lvl="1"/>
            <a:r>
              <a:rPr lang="en-US" dirty="0"/>
              <a:t>develop new sources of energy production or </a:t>
            </a:r>
          </a:p>
          <a:p>
            <a:pPr lvl="1"/>
            <a:r>
              <a:rPr lang="en-US" dirty="0"/>
              <a:t>to secure imports of foreign energy to meet their needs.</a:t>
            </a:r>
          </a:p>
          <a:p>
            <a:r>
              <a:rPr lang="en-US" dirty="0"/>
              <a:t>Poorer  countries lack this essential capacity to:</a:t>
            </a:r>
          </a:p>
          <a:p>
            <a:pPr lvl="1"/>
            <a:r>
              <a:rPr lang="en-US" dirty="0"/>
              <a:t>Lights to read by </a:t>
            </a:r>
          </a:p>
          <a:p>
            <a:pPr lvl="1"/>
            <a:r>
              <a:rPr lang="en-US" dirty="0"/>
              <a:t>refrigeration to store medicines and food, </a:t>
            </a:r>
          </a:p>
          <a:p>
            <a:pPr lvl="1"/>
            <a:r>
              <a:rPr lang="en-US" dirty="0"/>
              <a:t>transportation to get products to market</a:t>
            </a:r>
          </a:p>
          <a:p>
            <a:pPr lvl="1"/>
            <a:endParaRPr lang="en-US" dirty="0"/>
          </a:p>
        </p:txBody>
      </p:sp>
      <p:sp>
        <p:nvSpPr>
          <p:cNvPr id="4" name="Right Brace 3"/>
          <p:cNvSpPr/>
          <p:nvPr/>
        </p:nvSpPr>
        <p:spPr>
          <a:xfrm>
            <a:off x="6400800" y="4724400"/>
            <a:ext cx="609600"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7162800" y="4495800"/>
            <a:ext cx="1295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&gt; 2 billion people</a:t>
            </a:r>
          </a:p>
        </p:txBody>
      </p:sp>
      <p:sp>
        <p:nvSpPr>
          <p:cNvPr id="6" name="Title 5"/>
          <p:cNvSpPr>
            <a:spLocks noGrp="1"/>
          </p:cNvSpPr>
          <p:nvPr>
            <p:ph type="title"/>
          </p:nvPr>
        </p:nvSpPr>
        <p:spPr/>
        <p:txBody>
          <a:bodyPr/>
          <a:lstStyle/>
          <a:p>
            <a:endParaRPr lang="en-US"/>
          </a:p>
        </p:txBody>
      </p:sp>
      <p:sp>
        <p:nvSpPr>
          <p:cNvPr id="7" name="Slide Number Placeholder 6"/>
          <p:cNvSpPr>
            <a:spLocks noGrp="1"/>
          </p:cNvSpPr>
          <p:nvPr>
            <p:ph type="sldNum" sz="quarter" idx="12"/>
          </p:nvPr>
        </p:nvSpPr>
        <p:spPr/>
        <p:txBody>
          <a:bodyPr/>
          <a:lstStyle/>
          <a:p>
            <a:fld id="{BBBC69C9-3922-465A-85EE-C7BCB1899636}" type="slidenum">
              <a:rPr lang="en-US" smtClean="0"/>
              <a:pPr/>
              <a:t>21</a:t>
            </a:fld>
            <a:endParaRPr lang="en-US"/>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Sugarcane ethanol is an alcohol-based fuel produced by the fermentation of sugarcane juice and molasses.</a:t>
            </a:r>
          </a:p>
          <a:p>
            <a:r>
              <a:rPr lang="en-US" dirty="0"/>
              <a:t>It is a clean,</a:t>
            </a:r>
          </a:p>
          <a:p>
            <a:r>
              <a:rPr lang="en-US" dirty="0"/>
              <a:t> affordable and </a:t>
            </a:r>
          </a:p>
          <a:p>
            <a:r>
              <a:rPr lang="en-US" dirty="0"/>
              <a:t>low-carbon </a:t>
            </a:r>
            <a:r>
              <a:rPr lang="en-US" dirty="0" err="1"/>
              <a:t>biofuel</a:t>
            </a:r>
            <a:endParaRPr lang="en-US" dirty="0"/>
          </a:p>
        </p:txBody>
      </p:sp>
      <p:sp>
        <p:nvSpPr>
          <p:cNvPr id="4" name="Flowchart: Display 3"/>
          <p:cNvSpPr/>
          <p:nvPr/>
        </p:nvSpPr>
        <p:spPr>
          <a:xfrm>
            <a:off x="3657600" y="3276600"/>
            <a:ext cx="3276600" cy="1371600"/>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leading renewable fuel for the transportation sector.</a:t>
            </a:r>
          </a:p>
        </p:txBody>
      </p:sp>
      <p:sp>
        <p:nvSpPr>
          <p:cNvPr id="5" name="Slide Number Placeholder 4"/>
          <p:cNvSpPr>
            <a:spLocks noGrp="1"/>
          </p:cNvSpPr>
          <p:nvPr>
            <p:ph type="sldNum" sz="quarter" idx="12"/>
          </p:nvPr>
        </p:nvSpPr>
        <p:spPr/>
        <p:txBody>
          <a:bodyPr/>
          <a:lstStyle/>
          <a:p>
            <a:fld id="{BBBC69C9-3922-465A-85EE-C7BCB1899636}" type="slidenum">
              <a:rPr lang="en-US" smtClean="0"/>
              <a:pPr/>
              <a:t>210</a:t>
            </a:fld>
            <a:endParaRPr lang="en-US"/>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Ethanol can be used two ways:</a:t>
            </a:r>
          </a:p>
          <a:p>
            <a:pPr lvl="0"/>
            <a:r>
              <a:rPr lang="en-US" b="1" dirty="0"/>
              <a:t>Blended with gasoline: </a:t>
            </a:r>
            <a:r>
              <a:rPr lang="en-US" dirty="0"/>
              <a:t>at levels ranging from 5-25 % to :</a:t>
            </a:r>
          </a:p>
          <a:p>
            <a:pPr lvl="1"/>
            <a:r>
              <a:rPr lang="en-US" dirty="0"/>
              <a:t>reduce petroleum use, </a:t>
            </a:r>
          </a:p>
          <a:p>
            <a:pPr lvl="1"/>
            <a:r>
              <a:rPr lang="en-US" dirty="0"/>
              <a:t>boost octane ratings and </a:t>
            </a:r>
          </a:p>
          <a:p>
            <a:pPr lvl="1"/>
            <a:r>
              <a:rPr lang="en-US" dirty="0"/>
              <a:t>cut tailpipe emissions </a:t>
            </a:r>
          </a:p>
          <a:p>
            <a:pPr lvl="0"/>
            <a:r>
              <a:rPr lang="en-US" b="1" dirty="0"/>
              <a:t>Pure ethanol</a:t>
            </a:r>
            <a:r>
              <a:rPr lang="en-US" dirty="0"/>
              <a:t> – a fuel made up of 85 -100 % ethanol depending on country specifications – can be used in specially designed engines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211</a:t>
            </a:fld>
            <a:endParaRPr 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Production of ethanol </a:t>
            </a:r>
            <a:endParaRPr lang="en-US" dirty="0"/>
          </a:p>
        </p:txBody>
      </p:sp>
      <p:sp>
        <p:nvSpPr>
          <p:cNvPr id="3" name="Content Placeholder 2"/>
          <p:cNvSpPr>
            <a:spLocks noGrp="1"/>
          </p:cNvSpPr>
          <p:nvPr>
            <p:ph idx="1"/>
          </p:nvPr>
        </p:nvSpPr>
        <p:spPr/>
        <p:txBody>
          <a:bodyPr/>
          <a:lstStyle/>
          <a:p>
            <a:r>
              <a:rPr lang="en-US" dirty="0"/>
              <a:t>Ethanol is manufactured by production of biomass materials through fermentation. </a:t>
            </a:r>
          </a:p>
          <a:p>
            <a:r>
              <a:rPr lang="en-US" dirty="0"/>
              <a:t>The production process consists of three main stages:</a:t>
            </a:r>
          </a:p>
          <a:p>
            <a:pPr lvl="1"/>
            <a:r>
              <a:rPr lang="en-US" dirty="0"/>
              <a:t>Conversion of biomass to fermentable sugars</a:t>
            </a:r>
          </a:p>
          <a:p>
            <a:pPr lvl="2"/>
            <a:r>
              <a:rPr lang="en-US" dirty="0" err="1"/>
              <a:t>Saccharification</a:t>
            </a:r>
            <a:r>
              <a:rPr lang="en-US" dirty="0"/>
              <a:t>/hydrolysis</a:t>
            </a:r>
          </a:p>
          <a:p>
            <a:pPr lvl="1"/>
            <a:r>
              <a:rPr lang="en-US" dirty="0"/>
              <a:t>Fermentation of sugars to ethanol</a:t>
            </a:r>
          </a:p>
          <a:p>
            <a:pPr lvl="2"/>
            <a:r>
              <a:rPr lang="en-US" dirty="0"/>
              <a:t>Yeast </a:t>
            </a:r>
          </a:p>
          <a:p>
            <a:pPr lvl="1"/>
            <a:r>
              <a:rPr lang="en-US" dirty="0"/>
              <a:t>Separation and purification of the ethanol </a:t>
            </a:r>
          </a:p>
          <a:p>
            <a:pPr lvl="2"/>
            <a:r>
              <a:rPr lang="en-US" dirty="0" err="1"/>
              <a:t>Distilation</a:t>
            </a:r>
            <a:r>
              <a:rPr lang="en-US" dirty="0"/>
              <a:t> to remove water</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212</a:t>
            </a:fld>
            <a:endParaRPr 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rc_mi" descr="http://www.intechopen.com/source/html/17499/media/image14.png"/>
          <p:cNvPicPr>
            <a:picLocks noGrp="1"/>
          </p:cNvPicPr>
          <p:nvPr>
            <p:ph idx="1"/>
          </p:nvPr>
        </p:nvPicPr>
        <p:blipFill>
          <a:blip r:embed="rId2"/>
          <a:srcRect/>
          <a:stretch>
            <a:fillRect/>
          </a:stretch>
        </p:blipFill>
        <p:spPr bwMode="auto">
          <a:xfrm>
            <a:off x="457200" y="990600"/>
            <a:ext cx="8305799" cy="4876800"/>
          </a:xfrm>
          <a:prstGeom prst="rect">
            <a:avLst/>
          </a:prstGeom>
          <a:noFill/>
          <a:ln w="9525">
            <a:noFill/>
            <a:miter lim="800000"/>
            <a:headEnd/>
            <a:tailEnd/>
          </a:ln>
        </p:spPr>
      </p:pic>
      <p:sp>
        <p:nvSpPr>
          <p:cNvPr id="5" name="Rectangle 4"/>
          <p:cNvSpPr/>
          <p:nvPr/>
        </p:nvSpPr>
        <p:spPr>
          <a:xfrm>
            <a:off x="1066800" y="5791200"/>
            <a:ext cx="6172200" cy="830997"/>
          </a:xfrm>
          <a:prstGeom prst="rect">
            <a:avLst/>
          </a:prstGeom>
        </p:spPr>
        <p:txBody>
          <a:bodyPr wrap="square">
            <a:spAutoFit/>
          </a:bodyPr>
          <a:lstStyle/>
          <a:p>
            <a:r>
              <a:rPr lang="en-US" sz="2400" dirty="0"/>
              <a:t>Flow diagram – ethanol production from Sugarcane </a:t>
            </a:r>
          </a:p>
        </p:txBody>
      </p:sp>
      <p:sp>
        <p:nvSpPr>
          <p:cNvPr id="6" name="Slide Number Placeholder 5"/>
          <p:cNvSpPr>
            <a:spLocks noGrp="1"/>
          </p:cNvSpPr>
          <p:nvPr>
            <p:ph type="sldNum" sz="quarter" idx="12"/>
          </p:nvPr>
        </p:nvSpPr>
        <p:spPr/>
        <p:txBody>
          <a:bodyPr/>
          <a:lstStyle/>
          <a:p>
            <a:fld id="{BBBC69C9-3922-465A-85EE-C7BCB1899636}" type="slidenum">
              <a:rPr lang="en-US" smtClean="0"/>
              <a:pPr/>
              <a:t>213</a:t>
            </a:fld>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a:ea typeface="Times New Roman"/>
              </a:rPr>
              <a:t>Benefits of Ethanol </a:t>
            </a:r>
            <a:endParaRPr lang="en-US" dirty="0"/>
          </a:p>
        </p:txBody>
      </p:sp>
      <p:sp>
        <p:nvSpPr>
          <p:cNvPr id="3" name="Content Placeholder 2"/>
          <p:cNvSpPr>
            <a:spLocks noGrp="1"/>
          </p:cNvSpPr>
          <p:nvPr>
            <p:ph idx="1"/>
          </p:nvPr>
        </p:nvSpPr>
        <p:spPr/>
        <p:txBody>
          <a:bodyPr/>
          <a:lstStyle/>
          <a:p>
            <a:r>
              <a:rPr lang="en-US" b="1" dirty="0">
                <a:latin typeface="Calibri"/>
                <a:ea typeface="Calibri"/>
                <a:cs typeface="Times New Roman"/>
              </a:rPr>
              <a:t>Cleaner Air. </a:t>
            </a:r>
            <a:r>
              <a:rPr lang="en-US" dirty="0">
                <a:latin typeface="Calibri"/>
                <a:ea typeface="Calibri"/>
                <a:cs typeface="Times New Roman"/>
              </a:rPr>
              <a:t>Ethanol adds oxygen to gasoline which helps reduce air pollution and harmful emissions in tailpipe exhaust</a:t>
            </a:r>
          </a:p>
          <a:p>
            <a:r>
              <a:rPr lang="en-US" b="1" dirty="0">
                <a:latin typeface="Calibri"/>
                <a:ea typeface="Calibri"/>
                <a:cs typeface="Times New Roman"/>
              </a:rPr>
              <a:t>Reduced Greenhouse Gas Emissions </a:t>
            </a:r>
            <a:r>
              <a:rPr lang="en-US" dirty="0">
                <a:latin typeface="Calibri"/>
                <a:ea typeface="Calibri"/>
                <a:cs typeface="Times New Roman"/>
              </a:rPr>
              <a:t>- Compared to gasoline, sugarcane ethanol cuts carbon dioxide emissions by 90 percent on average. </a:t>
            </a:r>
          </a:p>
          <a:p>
            <a:pPr lvl="0"/>
            <a:r>
              <a:rPr lang="en-US" b="1" dirty="0"/>
              <a:t>Better Performance.</a:t>
            </a:r>
            <a:r>
              <a:rPr lang="en-US" dirty="0"/>
              <a:t> Ethanol is a high-octane fuel that helps prevent engine knocking and generates more power in higher compression engines.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214</a:t>
            </a:fld>
            <a:endParaRPr 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b="1" dirty="0">
              <a:latin typeface="Calibri"/>
              <a:ea typeface="Calibri"/>
              <a:cs typeface="Times New Roman"/>
            </a:endParaRPr>
          </a:p>
          <a:p>
            <a:r>
              <a:rPr lang="en-US" b="1" dirty="0">
                <a:latin typeface="Calibri"/>
                <a:ea typeface="Calibri"/>
                <a:cs typeface="Times New Roman"/>
              </a:rPr>
              <a:t>Lower Petroleum Usage.</a:t>
            </a:r>
            <a:r>
              <a:rPr lang="en-US" dirty="0">
                <a:latin typeface="Calibri"/>
                <a:ea typeface="Calibri"/>
                <a:cs typeface="Times New Roman"/>
              </a:rPr>
              <a:t> Ethanol reduces global dependence on oil.</a:t>
            </a:r>
          </a:p>
          <a:p>
            <a:r>
              <a:rPr lang="en-US" dirty="0"/>
              <a:t>Bio-ethanol is usually obtained from the conversion of carbon-based feedstock. </a:t>
            </a:r>
          </a:p>
          <a:p>
            <a:pPr lvl="1"/>
            <a:r>
              <a:rPr lang="en-US" dirty="0"/>
              <a:t>Agricultural </a:t>
            </a:r>
            <a:r>
              <a:rPr lang="en-US" dirty="0" err="1"/>
              <a:t>feedstocks</a:t>
            </a:r>
            <a:r>
              <a:rPr lang="en-US" dirty="0"/>
              <a:t> are considered renewable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215</a:t>
            </a:fld>
            <a:endParaRPr lang="en-US"/>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A typical constraint for sugar cane production is availability of water. </a:t>
            </a:r>
          </a:p>
          <a:p>
            <a:r>
              <a:rPr lang="en-US" dirty="0"/>
              <a:t>The climatic conditions ideal for sugar cane production are plentiful precipitation that eliminates the need for irrigation.</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216</a:t>
            </a:fld>
            <a:endParaRPr lang="en-US"/>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3.2.3. Oil crops/plants</a:t>
            </a:r>
          </a:p>
        </p:txBody>
      </p:sp>
      <p:pic>
        <p:nvPicPr>
          <p:cNvPr id="4" name="Content Placeholder 3"/>
          <p:cNvPicPr>
            <a:picLocks noGrp="1"/>
          </p:cNvPicPr>
          <p:nvPr>
            <p:ph idx="1"/>
          </p:nvPr>
        </p:nvPicPr>
        <p:blipFill>
          <a:blip r:embed="rId2"/>
          <a:srcRect/>
          <a:stretch>
            <a:fillRect/>
          </a:stretch>
        </p:blipFill>
        <p:spPr bwMode="auto">
          <a:xfrm>
            <a:off x="457200" y="1828800"/>
            <a:ext cx="8382000" cy="4572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217</a:t>
            </a:fld>
            <a:endParaRPr lang="en-US"/>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Oil crops – are crops that give seeds with high oil content. </a:t>
            </a:r>
          </a:p>
          <a:p>
            <a:pPr marL="514350" indent="-514350">
              <a:buAutoNum type="alphaLcPeriod"/>
            </a:pPr>
            <a:r>
              <a:rPr lang="en-US" b="1" dirty="0"/>
              <a:t>Castor Bean: </a:t>
            </a:r>
            <a:r>
              <a:rPr lang="en-US" i="1" dirty="0" err="1"/>
              <a:t>Ricinus</a:t>
            </a:r>
            <a:r>
              <a:rPr lang="en-US" i="1" dirty="0"/>
              <a:t> </a:t>
            </a:r>
            <a:r>
              <a:rPr lang="en-US" i="1" dirty="0" err="1"/>
              <a:t>communis</a:t>
            </a:r>
            <a:r>
              <a:rPr lang="en-US" i="1" dirty="0"/>
              <a:t> </a:t>
            </a:r>
            <a:r>
              <a:rPr lang="en-US" dirty="0"/>
              <a:t>belongs to </a:t>
            </a:r>
            <a:r>
              <a:rPr lang="en-US" dirty="0" err="1"/>
              <a:t>Euphorbiaceae</a:t>
            </a:r>
            <a:r>
              <a:rPr lang="en-US" dirty="0"/>
              <a:t> family, common to all the warm regions of the world. </a:t>
            </a:r>
          </a:p>
          <a:p>
            <a:pPr marL="514350" indent="-514350"/>
            <a:r>
              <a:rPr lang="en-US" dirty="0"/>
              <a:t>It is a fast growing fibrous non-wood plant with non-edible oil crop native to eastern Africa, especially the Ethiopian area.</a:t>
            </a:r>
          </a:p>
          <a:p>
            <a:pPr marL="514350" indent="-514350"/>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218</a:t>
            </a:fld>
            <a:endParaRPr lang="en-US"/>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lstStyle/>
          <a:p>
            <a:r>
              <a:rPr lang="en-US" dirty="0"/>
              <a:t>Castor seeds contain 40–55% oil, the highest among all cultivated oil crops.</a:t>
            </a:r>
            <a:br>
              <a:rPr lang="en-US" dirty="0"/>
            </a:br>
            <a:br>
              <a:rPr lang="en-US" dirty="0"/>
            </a:br>
            <a:endParaRPr lang="en-US" dirty="0"/>
          </a:p>
        </p:txBody>
      </p:sp>
      <p:pic>
        <p:nvPicPr>
          <p:cNvPr id="6" name="Picture 1"/>
          <p:cNvPicPr>
            <a:picLocks noChangeAspect="1" noChangeArrowheads="1"/>
          </p:cNvPicPr>
          <p:nvPr/>
        </p:nvPicPr>
        <p:blipFill>
          <a:blip r:embed="rId2"/>
          <a:srcRect/>
          <a:stretch>
            <a:fillRect/>
          </a:stretch>
        </p:blipFill>
        <p:spPr bwMode="auto">
          <a:xfrm>
            <a:off x="533400" y="1524000"/>
            <a:ext cx="7435989" cy="2971800"/>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a:srcRect/>
          <a:stretch>
            <a:fillRect/>
          </a:stretch>
        </p:blipFill>
        <p:spPr bwMode="auto">
          <a:xfrm>
            <a:off x="1676400" y="4114800"/>
            <a:ext cx="6543675" cy="34290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BBBC69C9-3922-465A-85EE-C7BCB1899636}" type="slidenum">
              <a:rPr lang="en-US" smtClean="0"/>
              <a:pPr/>
              <a:t>219</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a:t>The world’s poorest inhabitants are particularly ill-equipped to adapt to: </a:t>
            </a:r>
          </a:p>
          <a:p>
            <a:pPr lvl="1"/>
            <a:r>
              <a:rPr lang="en-US" dirty="0"/>
              <a:t>high energy prices and </a:t>
            </a:r>
          </a:p>
          <a:p>
            <a:pPr lvl="1"/>
            <a:r>
              <a:rPr lang="en-US" dirty="0"/>
              <a:t>the increasingly volatile fluctuations of global energy markets</a:t>
            </a:r>
          </a:p>
          <a:p>
            <a:pPr lvl="1"/>
            <a:r>
              <a:rPr lang="en-US" dirty="0"/>
              <a:t>Lack of fund due to purchases of foreign oil often is paid in U.S. dollars</a:t>
            </a:r>
          </a:p>
          <a:p>
            <a:pPr>
              <a:buNone/>
            </a:pPr>
            <a:r>
              <a:rPr lang="en-US" dirty="0"/>
              <a:t>                           </a:t>
            </a:r>
            <a:r>
              <a:rPr lang="en-US" dirty="0" err="1"/>
              <a:t>hurted</a:t>
            </a:r>
            <a:r>
              <a:rPr lang="en-US" dirty="0"/>
              <a:t> disproportionately  b/c energy                    		     intensive manufacturing economy</a:t>
            </a:r>
          </a:p>
          <a:p>
            <a:pPr>
              <a:buNone/>
            </a:pPr>
            <a:r>
              <a:rPr lang="en-US" dirty="0"/>
              <a:t>			     </a:t>
            </a:r>
            <a:r>
              <a:rPr lang="en-US" dirty="0" err="1"/>
              <a:t>eg</a:t>
            </a:r>
            <a:r>
              <a:rPr lang="en-US" dirty="0"/>
              <a:t>. Micro and small scale enterprises </a:t>
            </a:r>
          </a:p>
          <a:p>
            <a:pPr lvl="1">
              <a:buNone/>
            </a:pPr>
            <a:r>
              <a:rPr lang="en-US" dirty="0"/>
              <a:t>                    </a:t>
            </a:r>
          </a:p>
        </p:txBody>
      </p:sp>
      <p:sp>
        <p:nvSpPr>
          <p:cNvPr id="5" name="Curved Right Arrow 4"/>
          <p:cNvSpPr/>
          <p:nvPr/>
        </p:nvSpPr>
        <p:spPr>
          <a:xfrm>
            <a:off x="1447800" y="4495800"/>
            <a:ext cx="990600" cy="914400"/>
          </a:xfrm>
          <a:prstGeom prst="curvedRightArrow">
            <a:avLst>
              <a:gd name="adj1" fmla="val 43154"/>
              <a:gd name="adj2" fmla="val 48501"/>
              <a:gd name="adj3" fmla="val 235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22</a:t>
            </a:fld>
            <a:endParaRPr 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This crop is cultivated for its seeds, which contain up to 45% of a fast-drying natural oil rich in </a:t>
            </a:r>
            <a:r>
              <a:rPr lang="en-US" dirty="0" err="1">
                <a:solidFill>
                  <a:srgbClr val="FF0000"/>
                </a:solidFill>
              </a:rPr>
              <a:t>ricinoleic</a:t>
            </a:r>
            <a:r>
              <a:rPr lang="en-US" dirty="0"/>
              <a:t> acid used mainly in medicines industry. </a:t>
            </a:r>
          </a:p>
          <a:p>
            <a:r>
              <a:rPr lang="en-US" dirty="0"/>
              <a:t>Biodiesel obtained from castor oil has a </a:t>
            </a:r>
            <a:r>
              <a:rPr lang="en-US" dirty="0">
                <a:solidFill>
                  <a:srgbClr val="FF0000"/>
                </a:solidFill>
              </a:rPr>
              <a:t>lower cost </a:t>
            </a:r>
            <a:r>
              <a:rPr lang="en-US" dirty="0"/>
              <a:t>compared to the ones obtained from other oils due to its solvability in alcohol transesterification occurs without heating. </a:t>
            </a:r>
          </a:p>
          <a:p>
            <a:r>
              <a:rPr lang="en-US" dirty="0"/>
              <a:t>The biodiesel produced from castor bean also satisfies the relevant quality standards. </a:t>
            </a:r>
          </a:p>
          <a:p>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220</a:t>
            </a:fld>
            <a:endParaRPr lang="en-US"/>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t>Castor Oil and its Properties</a:t>
            </a:r>
            <a:br>
              <a:rPr lang="en-US" dirty="0"/>
            </a:br>
            <a:r>
              <a:rPr lang="en-US" dirty="0"/>
              <a:t>Castor beans are cultivated for their seeds yielding a viscous, pale yellow nonvolatile and nondrying castor</a:t>
            </a:r>
            <a:br>
              <a:rPr lang="en-US" dirty="0"/>
            </a:br>
            <a:r>
              <a:rPr lang="en-US" dirty="0"/>
              <a:t>oil.</a:t>
            </a:r>
          </a:p>
          <a:p>
            <a:r>
              <a:rPr lang="en-US" dirty="0"/>
              <a:t>Comparative analysis showed that the values of</a:t>
            </a:r>
            <a:br>
              <a:rPr lang="en-US" dirty="0"/>
            </a:br>
            <a:r>
              <a:rPr lang="en-US" dirty="0"/>
              <a:t>viscosity, density, thermal conductivity, and pour point for castor oil are good. </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221</a:t>
            </a:fld>
            <a:endParaRPr lang="en-US"/>
          </a:p>
        </p:txBody>
      </p:sp>
    </p:spTree>
    <p:extLst>
      <p:ext uri="{BB962C8B-B14F-4D97-AF65-F5344CB8AC3E}">
        <p14:creationId xmlns:p14="http://schemas.microsoft.com/office/powerpoint/2010/main" val="28849032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Physical properties of castor oil</a:t>
            </a:r>
          </a:p>
        </p:txBody>
      </p:sp>
      <p:pic>
        <p:nvPicPr>
          <p:cNvPr id="5" name="Content Placeholder 4"/>
          <p:cNvPicPr>
            <a:picLocks noGrp="1" noChangeAspect="1"/>
          </p:cNvPicPr>
          <p:nvPr>
            <p:ph idx="1"/>
          </p:nvPr>
        </p:nvPicPr>
        <p:blipFill>
          <a:blip r:embed="rId2"/>
          <a:stretch>
            <a:fillRect/>
          </a:stretch>
        </p:blipFill>
        <p:spPr>
          <a:xfrm>
            <a:off x="720636" y="2133600"/>
            <a:ext cx="7204164" cy="3886200"/>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222</a:t>
            </a:fld>
            <a:endParaRPr lang="en-US"/>
          </a:p>
        </p:txBody>
      </p:sp>
    </p:spTree>
    <p:extLst>
      <p:ext uri="{BB962C8B-B14F-4D97-AF65-F5344CB8AC3E}">
        <p14:creationId xmlns:p14="http://schemas.microsoft.com/office/powerpoint/2010/main" val="351641841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396875" indent="-396875"/>
            <a:r>
              <a:rPr lang="en-US" sz="2800" dirty="0"/>
              <a:t>Castor oil uses include:</a:t>
            </a:r>
            <a:br>
              <a:rPr lang="en-US" dirty="0"/>
            </a:br>
            <a:r>
              <a:rPr lang="en-US" sz="2800" dirty="0"/>
              <a:t>Lubricants</a:t>
            </a:r>
            <a:br>
              <a:rPr lang="en-US" sz="2800" dirty="0"/>
            </a:br>
            <a:r>
              <a:rPr lang="en-US" sz="2800" dirty="0"/>
              <a:t>Hydraulic and brake fluids</a:t>
            </a:r>
            <a:br>
              <a:rPr lang="en-US" sz="2800" dirty="0"/>
            </a:br>
            <a:r>
              <a:rPr lang="en-US" sz="2800" dirty="0"/>
              <a:t>Feedstock for industrial processes:</a:t>
            </a:r>
            <a:br>
              <a:rPr lang="en-US" sz="2800" dirty="0"/>
            </a:br>
            <a:r>
              <a:rPr lang="en-US" sz="2800" dirty="0"/>
              <a:t>Adhesives</a:t>
            </a:r>
            <a:br>
              <a:rPr lang="en-US" sz="2800" dirty="0"/>
            </a:br>
            <a:r>
              <a:rPr lang="en-US" sz="2800" dirty="0"/>
              <a:t>Detergents</a:t>
            </a:r>
            <a:br>
              <a:rPr lang="en-US" sz="2800" dirty="0"/>
            </a:br>
            <a:r>
              <a:rPr lang="en-US" sz="2800" dirty="0"/>
              <a:t>Fuels: biodiesel</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223</a:t>
            </a:fld>
            <a:endParaRPr lang="en-US"/>
          </a:p>
        </p:txBody>
      </p:sp>
    </p:spTree>
    <p:extLst>
      <p:ext uri="{BB962C8B-B14F-4D97-AF65-F5344CB8AC3E}">
        <p14:creationId xmlns:p14="http://schemas.microsoft.com/office/powerpoint/2010/main" val="205436147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Biodiesel production will result in huge volumes of glycerol, that will have to be used to add value to the</a:t>
            </a:r>
            <a:br>
              <a:rPr lang="en-US" dirty="0"/>
            </a:br>
            <a:r>
              <a:rPr lang="en-US" dirty="0"/>
              <a:t>process. </a:t>
            </a:r>
          </a:p>
          <a:p>
            <a:r>
              <a:rPr lang="en-US" dirty="0" err="1"/>
              <a:t>Eg</a:t>
            </a:r>
            <a:r>
              <a:rPr lang="en-US" dirty="0"/>
              <a:t>. Medicine</a:t>
            </a:r>
          </a:p>
          <a:p>
            <a:pPr marL="0" indent="0">
              <a:buNone/>
            </a:pPr>
            <a:r>
              <a:rPr lang="en-US" dirty="0"/>
              <a:t>          Gun powder (nitration)</a:t>
            </a:r>
          </a:p>
          <a:p>
            <a:r>
              <a:rPr lang="en-US" dirty="0"/>
              <a:t>Glycerol – colorless, odorless, sweet tasting and non toxic polyol (multiple hydroxyl group)</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224</a:t>
            </a:fld>
            <a:endParaRPr lang="en-US"/>
          </a:p>
        </p:txBody>
      </p:sp>
    </p:spTree>
    <p:extLst>
      <p:ext uri="{BB962C8B-B14F-4D97-AF65-F5344CB8AC3E}">
        <p14:creationId xmlns:p14="http://schemas.microsoft.com/office/powerpoint/2010/main" val="3526550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a:t>Fuel and biodiesel. </a:t>
            </a:r>
            <a:r>
              <a:rPr lang="en-US" dirty="0"/>
              <a:t>Castor is considered to be one of the most promising nonedible oil crops, due to its high annual seed production and yield, and since it can be grown on marginal land and in semiarid climate.</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225</a:t>
            </a:fld>
            <a:endParaRPr lang="en-US"/>
          </a:p>
        </p:txBody>
      </p:sp>
    </p:spTree>
    <p:extLst>
      <p:ext uri="{BB962C8B-B14F-4D97-AF65-F5344CB8AC3E}">
        <p14:creationId xmlns:p14="http://schemas.microsoft.com/office/powerpoint/2010/main" val="282179363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i="1" dirty="0"/>
              <a:t>Polymer materials. </a:t>
            </a:r>
            <a:r>
              <a:rPr lang="en-US" dirty="0"/>
              <a:t>Castor oil and its derivatives can be used in the synthesis of renewable monomers and polymers.</a:t>
            </a:r>
          </a:p>
          <a:p>
            <a:r>
              <a:rPr lang="en-US" i="1" dirty="0"/>
              <a:t>Soaps, waxes, and greases. </a:t>
            </a:r>
            <a:r>
              <a:rPr lang="en-US" dirty="0"/>
              <a:t>Castor oil has been used to</a:t>
            </a:r>
            <a:br>
              <a:rPr lang="en-US" dirty="0"/>
            </a:br>
            <a:r>
              <a:rPr lang="en-US" dirty="0"/>
              <a:t>produce soaps.</a:t>
            </a:r>
          </a:p>
          <a:p>
            <a:r>
              <a:rPr lang="en-US" i="1" dirty="0"/>
              <a:t>Fertilizers</a:t>
            </a:r>
            <a:r>
              <a:rPr lang="en-US" dirty="0"/>
              <a:t> </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226</a:t>
            </a:fld>
            <a:endParaRPr lang="en-US"/>
          </a:p>
        </p:txBody>
      </p:sp>
    </p:spTree>
    <p:extLst>
      <p:ext uri="{BB962C8B-B14F-4D97-AF65-F5344CB8AC3E}">
        <p14:creationId xmlns:p14="http://schemas.microsoft.com/office/powerpoint/2010/main" val="20119565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57200" y="1066800"/>
            <a:ext cx="8229599" cy="5187156"/>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227</a:t>
            </a:fld>
            <a:endParaRPr lang="en-US"/>
          </a:p>
        </p:txBody>
      </p:sp>
    </p:spTree>
    <p:extLst>
      <p:ext uri="{BB962C8B-B14F-4D97-AF65-F5344CB8AC3E}">
        <p14:creationId xmlns:p14="http://schemas.microsoft.com/office/powerpoint/2010/main" val="34724843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 Soybean</a:t>
            </a:r>
            <a:endParaRPr lang="en-US" dirty="0"/>
          </a:p>
        </p:txBody>
      </p:sp>
      <p:sp>
        <p:nvSpPr>
          <p:cNvPr id="3" name="Content Placeholder 2"/>
          <p:cNvSpPr>
            <a:spLocks noGrp="1"/>
          </p:cNvSpPr>
          <p:nvPr>
            <p:ph idx="1"/>
          </p:nvPr>
        </p:nvSpPr>
        <p:spPr/>
        <p:txBody>
          <a:bodyPr>
            <a:normAutofit lnSpcReduction="10000"/>
          </a:bodyPr>
          <a:lstStyle/>
          <a:p>
            <a:r>
              <a:rPr lang="en-US" dirty="0"/>
              <a:t>Soybean a </a:t>
            </a:r>
            <a:r>
              <a:rPr lang="en-US" i="1" dirty="0" err="1"/>
              <a:t>Papilionaceae</a:t>
            </a:r>
            <a:r>
              <a:rPr lang="en-US" i="1" dirty="0"/>
              <a:t> </a:t>
            </a:r>
            <a:r>
              <a:rPr lang="en-US" dirty="0"/>
              <a:t>family plant is the most</a:t>
            </a:r>
            <a:br>
              <a:rPr lang="en-US" dirty="0"/>
            </a:br>
            <a:r>
              <a:rPr lang="en-US" dirty="0"/>
              <a:t>important grain legume in terms of production and international trade. </a:t>
            </a:r>
          </a:p>
          <a:p>
            <a:r>
              <a:rPr lang="en-US" dirty="0"/>
              <a:t>In addition to high protein content (40%), the soybean seeds contain 18–23% oil and thus add to the</a:t>
            </a:r>
            <a:br>
              <a:rPr lang="en-US" dirty="0"/>
            </a:br>
            <a:r>
              <a:rPr lang="en-US" dirty="0"/>
              <a:t>importance of the species as an edible oil yielding crop. </a:t>
            </a:r>
          </a:p>
          <a:p>
            <a:r>
              <a:rPr lang="en-US" dirty="0"/>
              <a:t>Soybean accounted for 57% of the world’s oilseed production.</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228</a:t>
            </a:fld>
            <a:endParaRPr lang="en-US"/>
          </a:p>
        </p:txBody>
      </p:sp>
    </p:spTree>
    <p:extLst>
      <p:ext uri="{BB962C8B-B14F-4D97-AF65-F5344CB8AC3E}">
        <p14:creationId xmlns:p14="http://schemas.microsoft.com/office/powerpoint/2010/main" val="29724537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199" y="1796668"/>
            <a:ext cx="4648201" cy="4559681"/>
          </a:xfrm>
        </p:spPr>
      </p:pic>
      <p:sp>
        <p:nvSpPr>
          <p:cNvPr id="4" name="Slide Number Placeholder 3"/>
          <p:cNvSpPr>
            <a:spLocks noGrp="1"/>
          </p:cNvSpPr>
          <p:nvPr>
            <p:ph type="sldNum" sz="quarter" idx="12"/>
          </p:nvPr>
        </p:nvSpPr>
        <p:spPr/>
        <p:txBody>
          <a:bodyPr/>
          <a:lstStyle/>
          <a:p>
            <a:fld id="{BBBC69C9-3922-465A-85EE-C7BCB1899636}" type="slidenum">
              <a:rPr lang="en-US" smtClean="0"/>
              <a:pPr/>
              <a:t>229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26" y="1796668"/>
            <a:ext cx="3919065" cy="4559681"/>
          </a:xfrm>
          <a:prstGeom prst="rect">
            <a:avLst/>
          </a:prstGeom>
        </p:spPr>
      </p:pic>
    </p:spTree>
    <p:extLst>
      <p:ext uri="{BB962C8B-B14F-4D97-AF65-F5344CB8AC3E}">
        <p14:creationId xmlns:p14="http://schemas.microsoft.com/office/powerpoint/2010/main" val="374572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The linkages among energy, other inputs, and economic activity clearly change significantly as an economy moves through different stages of development.</a:t>
            </a:r>
          </a:p>
          <a:p>
            <a:pPr lvl="1"/>
            <a:r>
              <a:rPr lang="en-US" dirty="0"/>
              <a:t> harvested biological sources (wood, dung, sunshine  and human effort (also biologically powered)--Lowest</a:t>
            </a:r>
          </a:p>
          <a:p>
            <a:pPr lvl="1"/>
            <a:r>
              <a:rPr lang="en-US" dirty="0"/>
              <a:t>processed </a:t>
            </a:r>
            <a:r>
              <a:rPr lang="en-US" dirty="0" err="1"/>
              <a:t>biofuels</a:t>
            </a:r>
            <a:r>
              <a:rPr lang="en-US" dirty="0"/>
              <a:t> (charcoal), animal power –                 intermediate </a:t>
            </a:r>
          </a:p>
          <a:p>
            <a:pPr lvl="1"/>
            <a:r>
              <a:rPr lang="en-US" dirty="0"/>
              <a:t>Commercial fossil fuels and electricity -- advanced stages of industrialization and development.</a:t>
            </a:r>
          </a:p>
        </p:txBody>
      </p:sp>
      <p:sp>
        <p:nvSpPr>
          <p:cNvPr id="4" name="Right Brace 3"/>
          <p:cNvSpPr/>
          <p:nvPr/>
        </p:nvSpPr>
        <p:spPr>
          <a:xfrm>
            <a:off x="7391400" y="3810000"/>
            <a:ext cx="6096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7919884" y="3505200"/>
            <a:ext cx="17526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Intensity </a:t>
            </a:r>
          </a:p>
          <a:p>
            <a:pPr algn="ctr"/>
            <a:r>
              <a:rPr lang="en-US" dirty="0"/>
              <a:t>+</a:t>
            </a:r>
          </a:p>
          <a:p>
            <a:pPr algn="ctr"/>
            <a:r>
              <a:rPr lang="en-US" dirty="0"/>
              <a:t>Switching</a:t>
            </a:r>
          </a:p>
          <a:p>
            <a:pPr algn="ctr"/>
            <a:endParaRPr lang="en-US" dirty="0"/>
          </a:p>
        </p:txBody>
      </p:sp>
      <p:sp>
        <p:nvSpPr>
          <p:cNvPr id="6" name="Slide Number Placeholder 5"/>
          <p:cNvSpPr>
            <a:spLocks noGrp="1"/>
          </p:cNvSpPr>
          <p:nvPr>
            <p:ph type="sldNum" sz="quarter" idx="12"/>
          </p:nvPr>
        </p:nvSpPr>
        <p:spPr/>
        <p:txBody>
          <a:bodyPr/>
          <a:lstStyle/>
          <a:p>
            <a:fld id="{BBBC69C9-3922-465A-85EE-C7BCB1899636}"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 Sunflower</a:t>
            </a:r>
            <a:endParaRPr lang="en-US" dirty="0"/>
          </a:p>
        </p:txBody>
      </p:sp>
      <p:sp>
        <p:nvSpPr>
          <p:cNvPr id="3" name="Content Placeholder 2"/>
          <p:cNvSpPr>
            <a:spLocks noGrp="1"/>
          </p:cNvSpPr>
          <p:nvPr>
            <p:ph idx="1"/>
          </p:nvPr>
        </p:nvSpPr>
        <p:spPr/>
        <p:txBody>
          <a:bodyPr/>
          <a:lstStyle/>
          <a:p>
            <a:r>
              <a:rPr lang="en-US" dirty="0"/>
              <a:t>Sunflower: an </a:t>
            </a:r>
            <a:r>
              <a:rPr lang="en-US" i="1" dirty="0"/>
              <a:t>Asteraceae </a:t>
            </a:r>
            <a:r>
              <a:rPr lang="en-US" dirty="0"/>
              <a:t>family plant is native to</a:t>
            </a:r>
            <a:br>
              <a:rPr lang="en-US" dirty="0"/>
            </a:br>
            <a:r>
              <a:rPr lang="en-US" dirty="0"/>
              <a:t>the temperate North America, which is the </a:t>
            </a:r>
            <a:r>
              <a:rPr lang="en-US" dirty="0" err="1"/>
              <a:t>centre</a:t>
            </a:r>
            <a:r>
              <a:rPr lang="en-US" dirty="0"/>
              <a:t> of diversity for this important edible oil-yielding species.</a:t>
            </a:r>
          </a:p>
          <a:p>
            <a:r>
              <a:rPr lang="en-US" dirty="0"/>
              <a:t>Sunflower is grown in all continents. Europe and America account for nearly 70% of total area and 80% of total production.</a:t>
            </a:r>
          </a:p>
          <a:p>
            <a:pPr marL="0" indent="0">
              <a:buNone/>
            </a:pP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230</a:t>
            </a:fld>
            <a:endParaRPr lang="en-US"/>
          </a:p>
        </p:txBody>
      </p:sp>
    </p:spTree>
    <p:extLst>
      <p:ext uri="{BB962C8B-B14F-4D97-AF65-F5344CB8AC3E}">
        <p14:creationId xmlns:p14="http://schemas.microsoft.com/office/powerpoint/2010/main" val="19437982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09600" y="1524001"/>
            <a:ext cx="7479791" cy="4800600"/>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231</a:t>
            </a:fld>
            <a:endParaRPr lang="en-US"/>
          </a:p>
        </p:txBody>
      </p:sp>
    </p:spTree>
    <p:extLst>
      <p:ext uri="{BB962C8B-B14F-4D97-AF65-F5344CB8AC3E}">
        <p14:creationId xmlns:p14="http://schemas.microsoft.com/office/powerpoint/2010/main" val="397783793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3.3. Short-rotation forestry/energy forestry/short rotation coppice?</a:t>
            </a:r>
            <a:endParaRPr lang="en-US" sz="4000" dirty="0"/>
          </a:p>
        </p:txBody>
      </p:sp>
      <p:sp>
        <p:nvSpPr>
          <p:cNvPr id="3" name="Content Placeholder 2"/>
          <p:cNvSpPr>
            <a:spLocks noGrp="1"/>
          </p:cNvSpPr>
          <p:nvPr>
            <p:ph idx="1"/>
          </p:nvPr>
        </p:nvSpPr>
        <p:spPr/>
        <p:txBody>
          <a:bodyPr>
            <a:normAutofit/>
          </a:bodyPr>
          <a:lstStyle/>
          <a:p>
            <a:r>
              <a:rPr lang="en-US" dirty="0"/>
              <a:t>Short-rotation forestry: silvicultural practice under which high-density, sustainable plantations of fast-growing tree species produce woody biomass on agricultural land or on fertile but degraded forest land.</a:t>
            </a:r>
          </a:p>
          <a:p>
            <a:pPr lvl="1"/>
            <a:r>
              <a:rPr lang="en-US" dirty="0"/>
              <a:t>High density planting </a:t>
            </a:r>
          </a:p>
          <a:p>
            <a:r>
              <a:rPr lang="en-US" dirty="0"/>
              <a:t>planting a site and then felling the trees when they have reached a size of typically 10-20 cm diameter at breast height.</a:t>
            </a:r>
          </a:p>
          <a:p>
            <a:pPr lvl="1"/>
            <a:r>
              <a:rPr lang="en-US" dirty="0">
                <a:solidFill>
                  <a:srgbClr val="FF0000"/>
                </a:solidFill>
              </a:rPr>
              <a:t>promote the growth of multiple stems</a:t>
            </a:r>
          </a:p>
          <a:p>
            <a:pPr lvl="1"/>
            <a:r>
              <a:rPr lang="en-US" dirty="0">
                <a:solidFill>
                  <a:srgbClr val="FF0000"/>
                </a:solidFill>
              </a:rPr>
              <a:t>regular cycle of roughly 2-4 years</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232</a:t>
            </a:fld>
            <a:endParaRPr lang="en-US"/>
          </a:p>
        </p:txBody>
      </p:sp>
    </p:spTree>
    <p:extLst>
      <p:ext uri="{BB962C8B-B14F-4D97-AF65-F5344CB8AC3E}">
        <p14:creationId xmlns:p14="http://schemas.microsoft.com/office/powerpoint/2010/main" val="338725191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4000" dirty="0"/>
          </a:p>
        </p:txBody>
      </p:sp>
      <p:sp>
        <p:nvSpPr>
          <p:cNvPr id="3" name="Content Placeholder 2"/>
          <p:cNvSpPr>
            <a:spLocks noGrp="1"/>
          </p:cNvSpPr>
          <p:nvPr>
            <p:ph idx="1"/>
          </p:nvPr>
        </p:nvSpPr>
        <p:spPr/>
        <p:txBody>
          <a:bodyPr>
            <a:normAutofit/>
          </a:bodyPr>
          <a:lstStyle/>
          <a:p>
            <a:endParaRPr lang="en-US" dirty="0">
              <a:solidFill>
                <a:srgbClr val="FF0000"/>
              </a:solidFill>
            </a:endParaRPr>
          </a:p>
          <a:p>
            <a:r>
              <a:rPr lang="en-US" dirty="0"/>
              <a:t>Grown as an energy crop in </a:t>
            </a:r>
            <a:r>
              <a:rPr lang="en-US" dirty="0">
                <a:solidFill>
                  <a:srgbClr val="FF0000"/>
                </a:solidFill>
              </a:rPr>
              <a:t>power stations alone</a:t>
            </a:r>
            <a:r>
              <a:rPr lang="en-US" dirty="0"/>
              <a:t> or in </a:t>
            </a:r>
            <a:r>
              <a:rPr lang="en-US" dirty="0">
                <a:solidFill>
                  <a:srgbClr val="FF0000"/>
                </a:solidFill>
              </a:rPr>
              <a:t>combination</a:t>
            </a:r>
            <a:r>
              <a:rPr lang="en-US" dirty="0"/>
              <a:t> with other fuels as coal. </a:t>
            </a:r>
          </a:p>
          <a:p>
            <a:pPr lvl="1"/>
            <a:r>
              <a:rPr lang="en-US" dirty="0"/>
              <a:t>Trees planted for </a:t>
            </a:r>
            <a:r>
              <a:rPr lang="en-US" dirty="0">
                <a:solidFill>
                  <a:srgbClr val="FF0000"/>
                </a:solidFill>
              </a:rPr>
              <a:t>quick growth </a:t>
            </a:r>
            <a:r>
              <a:rPr lang="en-US" dirty="0"/>
              <a:t>and </a:t>
            </a:r>
            <a:r>
              <a:rPr lang="en-US" dirty="0">
                <a:solidFill>
                  <a:srgbClr val="FF0000"/>
                </a:solidFill>
              </a:rPr>
              <a:t>easy harvesting</a:t>
            </a:r>
            <a:r>
              <a:rPr lang="en-US" dirty="0"/>
              <a:t>. </a:t>
            </a:r>
          </a:p>
          <a:p>
            <a:r>
              <a:rPr lang="en-US" dirty="0"/>
              <a:t>stem wood only would be removed from the site, with bark stripped during harvesting and left on site with other residues to return nutrients to the soil.</a:t>
            </a:r>
          </a:p>
          <a:p>
            <a:r>
              <a:rPr lang="en-US" dirty="0">
                <a:solidFill>
                  <a:srgbClr val="FF0000"/>
                </a:solidFill>
              </a:rPr>
              <a:t>Woody biomass</a:t>
            </a:r>
            <a:r>
              <a:rPr lang="en-US" dirty="0"/>
              <a:t>? </a:t>
            </a:r>
          </a:p>
          <a:p>
            <a:pPr lvl="1"/>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233</a:t>
            </a:fld>
            <a:endParaRPr lang="en-US"/>
          </a:p>
        </p:txBody>
      </p:sp>
    </p:spTree>
    <p:extLst>
      <p:ext uri="{BB962C8B-B14F-4D97-AF65-F5344CB8AC3E}">
        <p14:creationId xmlns:p14="http://schemas.microsoft.com/office/powerpoint/2010/main" val="375686375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FCE9-F255-4985-BA17-06E210E11F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5A5A0F-D569-44FC-BB5A-109447F14B06}"/>
              </a:ext>
            </a:extLst>
          </p:cNvPr>
          <p:cNvSpPr>
            <a:spLocks noGrp="1"/>
          </p:cNvSpPr>
          <p:nvPr>
            <p:ph idx="1"/>
          </p:nvPr>
        </p:nvSpPr>
        <p:spPr/>
        <p:txBody>
          <a:bodyPr/>
          <a:lstStyle/>
          <a:p>
            <a:r>
              <a:rPr lang="en-US" dirty="0"/>
              <a:t>Trees are grown </a:t>
            </a:r>
          </a:p>
          <a:p>
            <a:pPr lvl="1"/>
            <a:r>
              <a:rPr lang="en-US" dirty="0"/>
              <a:t>as single stems or as </a:t>
            </a:r>
          </a:p>
          <a:p>
            <a:pPr lvl="1"/>
            <a:r>
              <a:rPr lang="en-US" dirty="0"/>
              <a:t>coppice systems, with </a:t>
            </a:r>
          </a:p>
          <a:p>
            <a:r>
              <a:rPr lang="en-US" dirty="0"/>
              <a:t>a rotation period of less than 30 years and with an annual woody production of at least 10 </a:t>
            </a:r>
            <a:r>
              <a:rPr lang="en-US" dirty="0" err="1"/>
              <a:t>tonnes</a:t>
            </a:r>
            <a:r>
              <a:rPr lang="en-US" dirty="0"/>
              <a:t> of dry matter or 25 m</a:t>
            </a:r>
            <a:r>
              <a:rPr lang="en-US" baseline="30000" dirty="0"/>
              <a:t>3</a:t>
            </a:r>
            <a:r>
              <a:rPr lang="en-US" dirty="0"/>
              <a:t>per hectare. </a:t>
            </a:r>
          </a:p>
          <a:p>
            <a:endParaRPr lang="en-US" dirty="0"/>
          </a:p>
        </p:txBody>
      </p:sp>
      <p:sp>
        <p:nvSpPr>
          <p:cNvPr id="4" name="Slide Number Placeholder 3">
            <a:extLst>
              <a:ext uri="{FF2B5EF4-FFF2-40B4-BE49-F238E27FC236}">
                <a16:creationId xmlns:a16="http://schemas.microsoft.com/office/drawing/2014/main" id="{A5BFAD8C-6898-44E5-885E-8EE05BB0BED6}"/>
              </a:ext>
            </a:extLst>
          </p:cNvPr>
          <p:cNvSpPr>
            <a:spLocks noGrp="1"/>
          </p:cNvSpPr>
          <p:nvPr>
            <p:ph type="sldNum" sz="quarter" idx="12"/>
          </p:nvPr>
        </p:nvSpPr>
        <p:spPr/>
        <p:txBody>
          <a:bodyPr/>
          <a:lstStyle/>
          <a:p>
            <a:fld id="{BBBC69C9-3922-465A-85EE-C7BCB1899636}" type="slidenum">
              <a:rPr lang="en-US" smtClean="0"/>
              <a:pPr/>
              <a:t>234</a:t>
            </a:fld>
            <a:endParaRPr lang="en-US"/>
          </a:p>
        </p:txBody>
      </p:sp>
    </p:spTree>
    <p:extLst>
      <p:ext uri="{BB962C8B-B14F-4D97-AF65-F5344CB8AC3E}">
        <p14:creationId xmlns:p14="http://schemas.microsoft.com/office/powerpoint/2010/main" val="7474810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biomass produced is used for </a:t>
            </a:r>
            <a:r>
              <a:rPr lang="en-US" dirty="0">
                <a:solidFill>
                  <a:srgbClr val="FF0000"/>
                </a:solidFill>
              </a:rPr>
              <a:t>construction, pulp and paper, fodder and energy. </a:t>
            </a:r>
          </a:p>
          <a:p>
            <a:endParaRPr lang="en-US" dirty="0">
              <a:solidFill>
                <a:srgbClr val="FF0000"/>
              </a:solidFill>
            </a:endParaRPr>
          </a:p>
          <a:p>
            <a:r>
              <a:rPr lang="en-US" dirty="0"/>
              <a:t>Wood from short-rotation forestry may replace </a:t>
            </a:r>
          </a:p>
          <a:p>
            <a:pPr lvl="1"/>
            <a:r>
              <a:rPr lang="en-US" dirty="0"/>
              <a:t>wood </a:t>
            </a:r>
            <a:r>
              <a:rPr lang="en-US" dirty="0">
                <a:solidFill>
                  <a:srgbClr val="FF0000"/>
                </a:solidFill>
              </a:rPr>
              <a:t>from tropical forests and </a:t>
            </a:r>
          </a:p>
          <a:p>
            <a:pPr lvl="1"/>
            <a:r>
              <a:rPr lang="en-US" dirty="0">
                <a:solidFill>
                  <a:srgbClr val="FF0000"/>
                </a:solidFill>
              </a:rPr>
              <a:t>from protected forest areas and thus </a:t>
            </a:r>
          </a:p>
          <a:p>
            <a:pPr lvl="1"/>
            <a:r>
              <a:rPr lang="en-US" dirty="0">
                <a:solidFill>
                  <a:srgbClr val="FF0000"/>
                </a:solidFill>
              </a:rPr>
              <a:t>help conserve valuable natural forests for future generations</a:t>
            </a:r>
            <a:r>
              <a:rPr lang="en-US" dirty="0"/>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235</a:t>
            </a:fld>
            <a:endParaRPr lang="en-US"/>
          </a:p>
        </p:txBody>
      </p:sp>
    </p:spTree>
    <p:extLst>
      <p:ext uri="{BB962C8B-B14F-4D97-AF65-F5344CB8AC3E}">
        <p14:creationId xmlns:p14="http://schemas.microsoft.com/office/powerpoint/2010/main" val="40819765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Options in Ethiopia</a:t>
            </a:r>
            <a:endParaRPr lang="en-US" dirty="0"/>
          </a:p>
        </p:txBody>
      </p:sp>
      <p:sp>
        <p:nvSpPr>
          <p:cNvPr id="3" name="Content Placeholder 2"/>
          <p:cNvSpPr>
            <a:spLocks noGrp="1"/>
          </p:cNvSpPr>
          <p:nvPr>
            <p:ph idx="1"/>
          </p:nvPr>
        </p:nvSpPr>
        <p:spPr/>
        <p:txBody>
          <a:bodyPr/>
          <a:lstStyle/>
          <a:p>
            <a:r>
              <a:rPr lang="en-US" dirty="0"/>
              <a:t>Some 12 000 ha of </a:t>
            </a:r>
            <a:r>
              <a:rPr lang="en-US" i="1" dirty="0"/>
              <a:t>Eucalyptus globulus</a:t>
            </a:r>
            <a:r>
              <a:rPr lang="en-US" dirty="0"/>
              <a:t> plantations have been established near Addis Ababa.</a:t>
            </a:r>
          </a:p>
          <a:p>
            <a:r>
              <a:rPr lang="en-US" dirty="0"/>
              <a:t>Annual production has varied from 13 to 46 m</a:t>
            </a:r>
            <a:r>
              <a:rPr lang="en-US" baseline="30000" dirty="0"/>
              <a:t>3</a:t>
            </a:r>
            <a:r>
              <a:rPr lang="en-US" dirty="0"/>
              <a:t> per hectare, with the maximum mean annual increment for coppice and single-stem stands reached after 14 years and 18 to 19 years, respectively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236</a:t>
            </a:fld>
            <a:endParaRPr lang="en-US"/>
          </a:p>
        </p:txBody>
      </p:sp>
      <p:sp>
        <p:nvSpPr>
          <p:cNvPr id="5" name="Partial Circle 4">
            <a:extLst>
              <a:ext uri="{FF2B5EF4-FFF2-40B4-BE49-F238E27FC236}">
                <a16:creationId xmlns:a16="http://schemas.microsoft.com/office/drawing/2014/main" id="{A80342D8-6BD5-4987-95FC-D6E5522CA1EF}"/>
              </a:ext>
            </a:extLst>
          </p:cNvPr>
          <p:cNvSpPr/>
          <p:nvPr/>
        </p:nvSpPr>
        <p:spPr>
          <a:xfrm>
            <a:off x="6324600" y="990600"/>
            <a:ext cx="1066800" cy="11430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203260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Bamboo and fast-growing tree species such as </a:t>
            </a:r>
            <a:r>
              <a:rPr lang="en-US" i="1" dirty="0"/>
              <a:t>Eucalyptus</a:t>
            </a:r>
            <a:r>
              <a:rPr lang="en-US" dirty="0"/>
              <a:t>, </a:t>
            </a:r>
            <a:r>
              <a:rPr lang="en-US" i="1" dirty="0"/>
              <a:t>Cordia</a:t>
            </a:r>
            <a:r>
              <a:rPr lang="en-US" dirty="0"/>
              <a:t>, </a:t>
            </a:r>
            <a:r>
              <a:rPr lang="en-US" i="1" dirty="0" err="1"/>
              <a:t>Cupressus</a:t>
            </a:r>
            <a:r>
              <a:rPr lang="en-US" dirty="0"/>
              <a:t>, </a:t>
            </a:r>
            <a:r>
              <a:rPr lang="en-US" i="1" dirty="0" err="1"/>
              <a:t>Shinus</a:t>
            </a:r>
            <a:r>
              <a:rPr lang="en-US" dirty="0"/>
              <a:t> and </a:t>
            </a:r>
            <a:r>
              <a:rPr lang="en-US" i="1" dirty="0" err="1"/>
              <a:t>Gmelina</a:t>
            </a:r>
            <a:r>
              <a:rPr lang="en-US" dirty="0"/>
              <a:t> species and hybrid poplars could be used to filter waste water and sewage sludge used for irrigation and fertilization. Such plantations would be especially needed around Addis Ababa.</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237</a:t>
            </a:fld>
            <a:endParaRPr lang="en-US"/>
          </a:p>
        </p:txBody>
      </p:sp>
    </p:spTree>
    <p:extLst>
      <p:ext uri="{BB962C8B-B14F-4D97-AF65-F5344CB8AC3E}">
        <p14:creationId xmlns:p14="http://schemas.microsoft.com/office/powerpoint/2010/main" val="9909670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Ethiopia has hundreds of thousands of hectares of bamboo stands (highland bamboo, </a:t>
            </a:r>
            <a:r>
              <a:rPr lang="en-US" i="1" dirty="0" err="1"/>
              <a:t>Yushane</a:t>
            </a:r>
            <a:r>
              <a:rPr lang="en-US" i="1" dirty="0"/>
              <a:t> alpine</a:t>
            </a:r>
            <a:r>
              <a:rPr lang="en-US" dirty="0"/>
              <a:t>,</a:t>
            </a:r>
            <a:r>
              <a:rPr lang="en-US" i="1" dirty="0"/>
              <a:t> </a:t>
            </a:r>
            <a:r>
              <a:rPr lang="en-US" dirty="0"/>
              <a:t>and lowland bamboo, </a:t>
            </a:r>
            <a:r>
              <a:rPr lang="en-US" i="1" dirty="0" err="1"/>
              <a:t>Oxytenanthera</a:t>
            </a:r>
            <a:r>
              <a:rPr lang="en-US" i="1" dirty="0"/>
              <a:t> </a:t>
            </a:r>
            <a:r>
              <a:rPr lang="en-US" i="1" dirty="0" err="1"/>
              <a:t>abyssinica</a:t>
            </a:r>
            <a:r>
              <a:rPr lang="en-US" dirty="0"/>
              <a:t>) in very remote areas where unemployment is high.</a:t>
            </a:r>
          </a:p>
          <a:p>
            <a:r>
              <a:rPr lang="en-US" dirty="0"/>
              <a:t>The wood and bamboo produced through short-rotation forestry can be used for fuelwood, construction material, paper, particle board and many other products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238</a:t>
            </a:fld>
            <a:endParaRPr lang="en-US"/>
          </a:p>
        </p:txBody>
      </p:sp>
    </p:spTree>
    <p:extLst>
      <p:ext uri="{BB962C8B-B14F-4D97-AF65-F5344CB8AC3E}">
        <p14:creationId xmlns:p14="http://schemas.microsoft.com/office/powerpoint/2010/main" val="40238602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bg2">
                    <a:lumMod val="50000"/>
                  </a:schemeClr>
                </a:solidFill>
              </a:rPr>
              <a:t>Short-rotation forestry produces large amounts of biomass for energy and paper through the use of fast-growing tree species. </a:t>
            </a:r>
          </a:p>
          <a:p>
            <a:r>
              <a:rPr lang="en-US" dirty="0"/>
              <a:t>The full growth potential of a tree species is realized by creating .</a:t>
            </a:r>
          </a:p>
          <a:p>
            <a:pPr lvl="1"/>
            <a:r>
              <a:rPr lang="en-US" dirty="0">
                <a:solidFill>
                  <a:srgbClr val="FF0000"/>
                </a:solidFill>
              </a:rPr>
              <a:t>optimal water and nutrient conditions, </a:t>
            </a:r>
          </a:p>
          <a:p>
            <a:pPr lvl="1"/>
            <a:r>
              <a:rPr lang="en-US" dirty="0">
                <a:solidFill>
                  <a:srgbClr val="FF0000"/>
                </a:solidFill>
              </a:rPr>
              <a:t>eliminating competition by herbaceous plants and other tree species, and </a:t>
            </a:r>
          </a:p>
          <a:p>
            <a:pPr lvl="1"/>
            <a:r>
              <a:rPr lang="en-US" dirty="0">
                <a:solidFill>
                  <a:srgbClr val="FF0000"/>
                </a:solidFill>
              </a:rPr>
              <a:t>preventing biotic and abiotic damage.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239</a:t>
            </a:fld>
            <a:endParaRPr lang="en-US"/>
          </a:p>
        </p:txBody>
      </p:sp>
    </p:spTree>
    <p:extLst>
      <p:ext uri="{BB962C8B-B14F-4D97-AF65-F5344CB8AC3E}">
        <p14:creationId xmlns:p14="http://schemas.microsoft.com/office/powerpoint/2010/main" val="313152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Ladder</a:t>
            </a:r>
          </a:p>
        </p:txBody>
      </p:sp>
      <p:sp>
        <p:nvSpPr>
          <p:cNvPr id="3" name="Content Placeholder 2"/>
          <p:cNvSpPr>
            <a:spLocks noGrp="1"/>
          </p:cNvSpPr>
          <p:nvPr>
            <p:ph idx="1"/>
          </p:nvPr>
        </p:nvSpPr>
        <p:spPr/>
        <p:txBody>
          <a:bodyPr/>
          <a:lstStyle/>
          <a:p>
            <a:r>
              <a:rPr lang="en-US" dirty="0"/>
              <a:t>An energy ladder shows the improvement of energy use corresponding to an increase in the household income. </a:t>
            </a:r>
          </a:p>
          <a:p>
            <a:r>
              <a:rPr lang="en-US" dirty="0"/>
              <a:t>Basically, as income increases, the energy types used by households would be </a:t>
            </a:r>
          </a:p>
          <a:p>
            <a:pPr lvl="1"/>
            <a:r>
              <a:rPr lang="en-US" dirty="0"/>
              <a:t>cleaner and more efficient, but </a:t>
            </a:r>
          </a:p>
          <a:p>
            <a:pPr lvl="1"/>
            <a:r>
              <a:rPr lang="en-US" dirty="0"/>
              <a:t>more expensive as moving from traditional biomasses to electricity.</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24</a:t>
            </a:fld>
            <a:endParaRPr lang="en-US"/>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Land that can be used for this type of plantation includes </a:t>
            </a:r>
          </a:p>
          <a:p>
            <a:pPr lvl="1"/>
            <a:r>
              <a:rPr lang="en-US" dirty="0"/>
              <a:t>agricultural land that is no longer needed for agriculture because of overproduction; </a:t>
            </a:r>
          </a:p>
          <a:p>
            <a:pPr lvl="1"/>
            <a:r>
              <a:rPr lang="en-US" dirty="0"/>
              <a:t>clear-cut forest land in tropical and temperate areas; and degraded land, especially in many developing countries. </a:t>
            </a:r>
          </a:p>
          <a:p>
            <a:r>
              <a:rPr lang="en-US" dirty="0"/>
              <a:t>The methods used should be accepted from </a:t>
            </a:r>
            <a:r>
              <a:rPr lang="en-US" dirty="0">
                <a:solidFill>
                  <a:srgbClr val="FF0000"/>
                </a:solidFill>
              </a:rPr>
              <a:t>environmental</a:t>
            </a:r>
            <a:r>
              <a:rPr lang="en-US" dirty="0"/>
              <a:t>, </a:t>
            </a:r>
            <a:r>
              <a:rPr lang="en-US" dirty="0">
                <a:solidFill>
                  <a:srgbClr val="FF0000"/>
                </a:solidFill>
              </a:rPr>
              <a:t>economic</a:t>
            </a:r>
            <a:r>
              <a:rPr lang="en-US" dirty="0"/>
              <a:t> and </a:t>
            </a:r>
            <a:r>
              <a:rPr lang="en-US" dirty="0">
                <a:solidFill>
                  <a:srgbClr val="FF0000"/>
                </a:solidFill>
              </a:rPr>
              <a:t>aesthetic</a:t>
            </a:r>
            <a:r>
              <a:rPr lang="en-US" dirty="0"/>
              <a:t> points of view.</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240</a:t>
            </a:fld>
            <a:endParaRPr lang="en-US"/>
          </a:p>
        </p:txBody>
      </p:sp>
    </p:spTree>
    <p:extLst>
      <p:ext uri="{BB962C8B-B14F-4D97-AF65-F5344CB8AC3E}">
        <p14:creationId xmlns:p14="http://schemas.microsoft.com/office/powerpoint/2010/main" val="336450492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Production from short-rotation forestry facilitates protection of valuable natural forests by meeting needs for wood resources.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241</a:t>
            </a:fld>
            <a:endParaRPr lang="en-US"/>
          </a:p>
        </p:txBody>
      </p:sp>
    </p:spTree>
    <p:extLst>
      <p:ext uri="{BB962C8B-B14F-4D97-AF65-F5344CB8AC3E}">
        <p14:creationId xmlns:p14="http://schemas.microsoft.com/office/powerpoint/2010/main" val="412563547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dirty="0"/>
          </a:p>
          <a:p>
            <a:pPr>
              <a:buNone/>
            </a:pPr>
            <a:r>
              <a:rPr lang="en-US" dirty="0"/>
              <a:t>b. Oil Palm</a:t>
            </a:r>
          </a:p>
          <a:p>
            <a:pPr>
              <a:buNone/>
            </a:pPr>
            <a:r>
              <a:rPr lang="en-US" dirty="0"/>
              <a:t>d. Sunflower</a:t>
            </a:r>
          </a:p>
          <a:p>
            <a:pPr>
              <a:buNone/>
            </a:pPr>
            <a:r>
              <a:rPr lang="en-US" dirty="0"/>
              <a:t>e. Microalgae</a:t>
            </a:r>
          </a:p>
          <a:p>
            <a:pPr>
              <a:buNone/>
            </a:pPr>
            <a:r>
              <a:rPr lang="en-US" dirty="0"/>
              <a:t>f. Rapeseed/canola</a:t>
            </a:r>
            <a:br>
              <a:rPr lang="en-US" dirty="0"/>
            </a:br>
            <a:br>
              <a:rPr lang="en-US" dirty="0"/>
            </a:br>
            <a:r>
              <a:rPr lang="en-US" dirty="0"/>
              <a:t>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242</a:t>
            </a:fld>
            <a:endParaRPr lang="en-US"/>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dmu\Desktop\tech.jpg"/>
          <p:cNvPicPr>
            <a:picLocks noGrp="1" noChangeAspect="1" noChangeArrowheads="1"/>
          </p:cNvPicPr>
          <p:nvPr>
            <p:ph idx="1"/>
          </p:nvPr>
        </p:nvPicPr>
        <p:blipFill>
          <a:blip r:embed="rId2"/>
          <a:srcRect/>
          <a:stretch>
            <a:fillRect/>
          </a:stretch>
        </p:blipFill>
        <p:spPr bwMode="auto">
          <a:xfrm>
            <a:off x="609600" y="1935163"/>
            <a:ext cx="8001000" cy="4389437"/>
          </a:xfrm>
          <a:prstGeom prst="rect">
            <a:avLst/>
          </a:prstGeom>
          <a:noFill/>
        </p:spPr>
      </p:pic>
      <p:sp>
        <p:nvSpPr>
          <p:cNvPr id="5" name="Title 1"/>
          <p:cNvSpPr>
            <a:spLocks noGrp="1"/>
          </p:cNvSpPr>
          <p:nvPr>
            <p:ph type="title"/>
          </p:nvPr>
        </p:nvSpPr>
        <p:spPr/>
        <p:txBody>
          <a:bodyPr/>
          <a:lstStyle/>
          <a:p>
            <a:r>
              <a:rPr lang="en-US" b="1" dirty="0"/>
              <a:t>5. </a:t>
            </a:r>
            <a:r>
              <a:rPr lang="en-US" b="1" dirty="0" err="1"/>
              <a:t>Bioenergy</a:t>
            </a:r>
            <a:r>
              <a:rPr lang="en-US" b="1" dirty="0"/>
              <a:t> technologies</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243</a:t>
            </a:fld>
            <a:endParaRPr lang="en-U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Chapter objectives: At the end of this chapter you should be able to:</a:t>
            </a:r>
          </a:p>
          <a:p>
            <a:pPr lvl="1"/>
            <a:r>
              <a:rPr lang="en-US" dirty="0"/>
              <a:t>Understand various </a:t>
            </a:r>
            <a:r>
              <a:rPr lang="en-US" dirty="0" err="1"/>
              <a:t>bioenergy</a:t>
            </a:r>
            <a:r>
              <a:rPr lang="en-US" dirty="0"/>
              <a:t> conversion technologies</a:t>
            </a:r>
          </a:p>
          <a:p>
            <a:pPr lvl="1"/>
            <a:r>
              <a:rPr lang="en-US" dirty="0"/>
              <a:t>Understand the processes in the conversion process</a:t>
            </a:r>
          </a:p>
          <a:p>
            <a:pPr lvl="1"/>
            <a:r>
              <a:rPr lang="en-US" dirty="0"/>
              <a:t>Analyze the linkage between waste, energy and environment </a:t>
            </a:r>
          </a:p>
          <a:p>
            <a:endParaRPr lang="en-US" dirty="0"/>
          </a:p>
          <a:p>
            <a:endParaRPr lang="en-US" dirty="0"/>
          </a:p>
        </p:txBody>
      </p:sp>
      <p:sp>
        <p:nvSpPr>
          <p:cNvPr id="4" name="Title 3"/>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BBBC69C9-3922-465A-85EE-C7BCB1899636}" type="slidenum">
              <a:rPr lang="en-US" smtClean="0"/>
              <a:pPr/>
              <a:t>244</a:t>
            </a:fld>
            <a:endParaRPr 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 </a:t>
            </a:r>
          </a:p>
        </p:txBody>
      </p:sp>
      <p:sp>
        <p:nvSpPr>
          <p:cNvPr id="3" name="Content Placeholder 2"/>
          <p:cNvSpPr>
            <a:spLocks noGrp="1"/>
          </p:cNvSpPr>
          <p:nvPr>
            <p:ph idx="1"/>
          </p:nvPr>
        </p:nvSpPr>
        <p:spPr/>
        <p:txBody>
          <a:bodyPr/>
          <a:lstStyle/>
          <a:p>
            <a:r>
              <a:rPr lang="en-US" dirty="0"/>
              <a:t>Dominant biomass conversion technology - direct combustion of biomass as fuel wood, charcoal, agricultural, forest and process resides.</a:t>
            </a:r>
          </a:p>
          <a:p>
            <a:pPr lvl="1"/>
            <a:r>
              <a:rPr lang="en-US" dirty="0"/>
              <a:t>poor environmental consideration and </a:t>
            </a:r>
          </a:p>
          <a:p>
            <a:pPr lvl="1"/>
            <a:r>
              <a:rPr lang="en-US" dirty="0"/>
              <a:t>low efficiency.</a:t>
            </a:r>
          </a:p>
          <a:p>
            <a:r>
              <a:rPr lang="en-US" dirty="0"/>
              <a:t>New technologies for generating modern energy services like electricity, gas, and liquid fuels from biomass.</a:t>
            </a:r>
          </a:p>
          <a:p>
            <a:pPr lvl="1"/>
            <a:r>
              <a:rPr lang="en-US" dirty="0">
                <a:solidFill>
                  <a:srgbClr val="FF0000"/>
                </a:solidFill>
              </a:rPr>
              <a:t>Conversion process </a:t>
            </a:r>
            <a:r>
              <a:rPr lang="en-US" dirty="0"/>
              <a:t>they use or </a:t>
            </a:r>
          </a:p>
          <a:p>
            <a:pPr lvl="1"/>
            <a:r>
              <a:rPr lang="en-US" dirty="0"/>
              <a:t>The </a:t>
            </a:r>
            <a:r>
              <a:rPr lang="en-US" dirty="0">
                <a:solidFill>
                  <a:srgbClr val="FF0000"/>
                </a:solidFill>
              </a:rPr>
              <a:t>end product </a:t>
            </a:r>
            <a:r>
              <a:rPr lang="en-US" dirty="0"/>
              <a:t>produced</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245</a:t>
            </a:fld>
            <a:endParaRPr lang="en-US"/>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 Anaerobic Digestion – Digester Biogas</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solidFill>
                  <a:srgbClr val="FFFF00"/>
                </a:solidFill>
              </a:rPr>
              <a:t>AD is the consequence of a series of metabolic interactions among various groups of microorganisms. </a:t>
            </a:r>
          </a:p>
          <a:p>
            <a:r>
              <a:rPr lang="en-US" dirty="0"/>
              <a:t>Anaerobic </a:t>
            </a:r>
            <a:r>
              <a:rPr lang="en-US" dirty="0">
                <a:solidFill>
                  <a:srgbClr val="FF0000"/>
                </a:solidFill>
              </a:rPr>
              <a:t>biodegradation</a:t>
            </a:r>
            <a:r>
              <a:rPr lang="en-US" dirty="0"/>
              <a:t> of organic material proceeds in the absence of oxygen and the presence of anaerobic microorganisms.</a:t>
            </a:r>
          </a:p>
          <a:p>
            <a:r>
              <a:rPr lang="en-US" dirty="0"/>
              <a:t>is the common name for the gas produced either in specifically designed anaerobic digesters or in landfills by capturing the naturally produced methane.</a:t>
            </a:r>
          </a:p>
          <a:p>
            <a:pPr lvl="1"/>
            <a:r>
              <a:rPr lang="en-US" dirty="0"/>
              <a:t>Contains 60% CH4 and 40% CO2 (energy-rich biogas)</a:t>
            </a:r>
          </a:p>
          <a:p>
            <a:pPr lvl="1"/>
            <a:r>
              <a:rPr lang="en-US" dirty="0"/>
              <a:t>effluent (or digest) residue  </a:t>
            </a:r>
            <a:br>
              <a:rPr lang="en-US" dirty="0"/>
            </a:br>
            <a:br>
              <a:rPr lang="en-US" dirty="0"/>
            </a:br>
            <a:endParaRPr lang="en-US" dirty="0"/>
          </a:p>
        </p:txBody>
      </p:sp>
      <p:sp>
        <p:nvSpPr>
          <p:cNvPr id="6" name="Right Brace 5"/>
          <p:cNvSpPr/>
          <p:nvPr/>
        </p:nvSpPr>
        <p:spPr>
          <a:xfrm>
            <a:off x="7239000" y="4876800"/>
            <a:ext cx="3048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Alternate Process 6"/>
          <p:cNvSpPr/>
          <p:nvPr/>
        </p:nvSpPr>
        <p:spPr>
          <a:xfrm>
            <a:off x="7772400" y="4572000"/>
            <a:ext cx="1371600" cy="1905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 products</a:t>
            </a:r>
          </a:p>
        </p:txBody>
      </p:sp>
      <p:sp>
        <p:nvSpPr>
          <p:cNvPr id="8" name="Slide Number Placeholder 7"/>
          <p:cNvSpPr>
            <a:spLocks noGrp="1"/>
          </p:cNvSpPr>
          <p:nvPr>
            <p:ph type="sldNum" sz="quarter" idx="12"/>
          </p:nvPr>
        </p:nvSpPr>
        <p:spPr/>
        <p:txBody>
          <a:bodyPr/>
          <a:lstStyle/>
          <a:p>
            <a:fld id="{BBBC69C9-3922-465A-85EE-C7BCB1899636}" type="slidenum">
              <a:rPr lang="en-US" smtClean="0"/>
              <a:pPr/>
              <a:t>246</a:t>
            </a:fld>
            <a:endParaRPr lang="en-US"/>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Overview of the anaerobic digestion process </a:t>
            </a:r>
            <a:endParaRPr lang="en-US" sz="3200" dirty="0"/>
          </a:p>
        </p:txBody>
      </p:sp>
      <p:sp>
        <p:nvSpPr>
          <p:cNvPr id="3" name="Content Placeholder 2"/>
          <p:cNvSpPr>
            <a:spLocks noGrp="1"/>
          </p:cNvSpPr>
          <p:nvPr>
            <p:ph idx="1"/>
          </p:nvPr>
        </p:nvSpPr>
        <p:spPr/>
        <p:txBody>
          <a:bodyPr/>
          <a:lstStyle/>
          <a:p>
            <a:endParaRPr lang="en-US" dirty="0"/>
          </a:p>
          <a:p>
            <a:r>
              <a:rPr lang="en-US" dirty="0"/>
              <a:t>Combustible gas can be produced from biomass through low temperature biological processes anaerobic digestion. </a:t>
            </a:r>
          </a:p>
          <a:p>
            <a:pPr>
              <a:buNone/>
            </a:pPr>
            <a:r>
              <a:rPr lang="en-US" dirty="0" err="1"/>
              <a:t>i</a:t>
            </a:r>
            <a:r>
              <a:rPr lang="en-US" dirty="0"/>
              <a:t>. </a:t>
            </a:r>
            <a:r>
              <a:rPr lang="en-US" b="1" dirty="0"/>
              <a:t>Hydrolysis: </a:t>
            </a:r>
            <a:r>
              <a:rPr lang="en-US" dirty="0"/>
              <a:t>this step </a:t>
            </a:r>
            <a:r>
              <a:rPr lang="en-US" dirty="0">
                <a:solidFill>
                  <a:srgbClr val="FF0000"/>
                </a:solidFill>
              </a:rPr>
              <a:t>breaks down complex organic </a:t>
            </a:r>
            <a:r>
              <a:rPr lang="en-US" dirty="0"/>
              <a:t>maters such as carbohydrates, proteins and lipids in to </a:t>
            </a:r>
            <a:r>
              <a:rPr lang="en-US" dirty="0">
                <a:solidFill>
                  <a:srgbClr val="FF0000"/>
                </a:solidFill>
              </a:rPr>
              <a:t>soluble organic molecules </a:t>
            </a:r>
            <a:r>
              <a:rPr lang="en-US" dirty="0"/>
              <a:t>such as sugars, </a:t>
            </a:r>
            <a:r>
              <a:rPr lang="en-US" dirty="0" err="1"/>
              <a:t>aminoacids</a:t>
            </a:r>
            <a:r>
              <a:rPr lang="en-US" dirty="0"/>
              <a:t> and fatty acids by extracellular </a:t>
            </a:r>
            <a:r>
              <a:rPr lang="en-US" dirty="0">
                <a:solidFill>
                  <a:srgbClr val="FF0000"/>
                </a:solidFill>
              </a:rPr>
              <a:t>enzymes. </a:t>
            </a:r>
          </a:p>
          <a:p>
            <a:pPr lvl="1"/>
            <a:r>
              <a:rPr lang="en-US" dirty="0"/>
              <a:t>Polymer  breakdown stage.</a:t>
            </a:r>
            <a:endParaRPr lang="en-US" dirty="0">
              <a:solidFill>
                <a:srgbClr val="FF0000"/>
              </a:solidFill>
            </a:endParaRPr>
          </a:p>
          <a:p>
            <a:pPr>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247</a:t>
            </a:fld>
            <a:endParaRPr 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Eg</a:t>
            </a:r>
            <a:r>
              <a:rPr lang="en-US" dirty="0"/>
              <a:t>. the cellulose consisting of polymerized glucose is broken down to </a:t>
            </a:r>
            <a:r>
              <a:rPr lang="en-US" dirty="0" err="1"/>
              <a:t>dimeric</a:t>
            </a:r>
            <a:r>
              <a:rPr lang="en-US" dirty="0"/>
              <a:t> </a:t>
            </a:r>
            <a:r>
              <a:rPr lang="en-US" dirty="0">
                <a:sym typeface="Wingdings" pitchFamily="2" charset="2"/>
              </a:rPr>
              <a:t></a:t>
            </a:r>
            <a:r>
              <a:rPr lang="en-US" dirty="0"/>
              <a:t> </a:t>
            </a:r>
            <a:r>
              <a:rPr lang="en-US" dirty="0" err="1"/>
              <a:t>monomeric</a:t>
            </a:r>
            <a:r>
              <a:rPr lang="en-US" dirty="0"/>
              <a:t> sugar molecules (glucose) by </a:t>
            </a:r>
            <a:r>
              <a:rPr lang="en-US" dirty="0" err="1">
                <a:solidFill>
                  <a:srgbClr val="FF0000"/>
                </a:solidFill>
              </a:rPr>
              <a:t>cellulolytic</a:t>
            </a:r>
            <a:r>
              <a:rPr lang="en-US" dirty="0">
                <a:solidFill>
                  <a:srgbClr val="FF0000"/>
                </a:solidFill>
              </a:rPr>
              <a:t> bacteria.</a:t>
            </a:r>
          </a:p>
          <a:p>
            <a:r>
              <a:rPr lang="en-US" dirty="0" err="1"/>
              <a:t>i.e</a:t>
            </a:r>
            <a:r>
              <a:rPr lang="en-US" dirty="0"/>
              <a:t> </a:t>
            </a:r>
            <a:r>
              <a:rPr lang="en-US" dirty="0" err="1"/>
              <a:t>Polysccharide</a:t>
            </a:r>
            <a:r>
              <a:rPr lang="en-US" dirty="0"/>
              <a:t> </a:t>
            </a:r>
            <a:r>
              <a:rPr lang="en-US" dirty="0">
                <a:sym typeface="Wingdings" pitchFamily="2" charset="2"/>
              </a:rPr>
              <a:t> Di/Monosaccharide</a:t>
            </a:r>
          </a:p>
          <a:p>
            <a:r>
              <a:rPr lang="en-US" dirty="0"/>
              <a:t>The </a:t>
            </a:r>
            <a:r>
              <a:rPr lang="en-US" dirty="0">
                <a:solidFill>
                  <a:srgbClr val="FF0000"/>
                </a:solidFill>
              </a:rPr>
              <a:t>hydrolyzed substrates </a:t>
            </a:r>
            <a:r>
              <a:rPr lang="en-US" dirty="0"/>
              <a:t>become available for </a:t>
            </a:r>
          </a:p>
          <a:p>
            <a:pPr lvl="1"/>
            <a:r>
              <a:rPr lang="en-US" dirty="0"/>
              <a:t>cell transport and </a:t>
            </a:r>
          </a:p>
          <a:p>
            <a:pPr lvl="1"/>
            <a:r>
              <a:rPr lang="en-US" dirty="0"/>
              <a:t>can be degraded easily by fermentative bacteria in the following </a:t>
            </a:r>
            <a:r>
              <a:rPr lang="en-US" dirty="0" err="1"/>
              <a:t>acidogenesis</a:t>
            </a:r>
            <a:r>
              <a:rPr lang="en-US" dirty="0"/>
              <a:t> stage.   </a:t>
            </a:r>
          </a:p>
          <a:p>
            <a:endParaRPr lang="en-US" dirty="0">
              <a:sym typeface="Wingdings" pitchFamily="2" charset="2"/>
            </a:endParaRPr>
          </a:p>
          <a:p>
            <a:endParaRPr lang="en-US" dirty="0">
              <a:solidFill>
                <a:srgbClr val="FF0000"/>
              </a:solidFill>
            </a:endParaRPr>
          </a:p>
        </p:txBody>
      </p:sp>
      <p:sp>
        <p:nvSpPr>
          <p:cNvPr id="4" name="Title 3"/>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BBBC69C9-3922-465A-85EE-C7BCB1899636}" type="slidenum">
              <a:rPr lang="en-US" smtClean="0"/>
              <a:pPr/>
              <a:t>248</a:t>
            </a:fld>
            <a:endParaRPr 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Acid forming bacteria convert soluble organics to </a:t>
            </a:r>
            <a:r>
              <a:rPr lang="en-US" dirty="0">
                <a:solidFill>
                  <a:srgbClr val="FF0000"/>
                </a:solidFill>
              </a:rPr>
              <a:t>carboxylic groups (-COOH). </a:t>
            </a:r>
          </a:p>
          <a:p>
            <a:r>
              <a:rPr lang="en-US" dirty="0"/>
              <a:t>In a stable anaerobic digester, the main degradation path way results in acetate (salt of acetic acid), carbon dioxide and hydrogen.</a:t>
            </a:r>
          </a:p>
          <a:p>
            <a:r>
              <a:rPr lang="en-US" dirty="0"/>
              <a:t>Intermediates like VFAs and alcohols are also produced. </a:t>
            </a:r>
          </a:p>
        </p:txBody>
      </p:sp>
      <p:sp>
        <p:nvSpPr>
          <p:cNvPr id="4" name="Title 1"/>
          <p:cNvSpPr>
            <a:spLocks noGrp="1"/>
          </p:cNvSpPr>
          <p:nvPr>
            <p:ph type="title"/>
          </p:nvPr>
        </p:nvSpPr>
        <p:spPr/>
        <p:txBody>
          <a:bodyPr>
            <a:normAutofit/>
          </a:bodyPr>
          <a:lstStyle/>
          <a:p>
            <a:r>
              <a:rPr lang="en-US" dirty="0"/>
              <a:t>ii. </a:t>
            </a:r>
            <a:r>
              <a:rPr lang="en-US" b="1" dirty="0" err="1"/>
              <a:t>Acidogenesis</a:t>
            </a:r>
            <a:endParaRPr lang="en-US" dirty="0"/>
          </a:p>
        </p:txBody>
      </p:sp>
      <p:sp>
        <p:nvSpPr>
          <p:cNvPr id="5" name="Slide Number Placeholder 4"/>
          <p:cNvSpPr>
            <a:spLocks noGrp="1"/>
          </p:cNvSpPr>
          <p:nvPr>
            <p:ph type="sldNum" sz="quarter" idx="12"/>
          </p:nvPr>
        </p:nvSpPr>
        <p:spPr/>
        <p:txBody>
          <a:bodyPr/>
          <a:lstStyle/>
          <a:p>
            <a:fld id="{BBBC69C9-3922-465A-85EE-C7BCB1899636}" type="slidenum">
              <a:rPr lang="en-US" smtClean="0"/>
              <a:pPr/>
              <a:t>249</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lobalhealth.mit.edu/home/wp-content/uploads/2012/03/energyladder1.png"/>
          <p:cNvPicPr>
            <a:picLocks noGrp="1" noChangeAspect="1" noChangeArrowheads="1"/>
          </p:cNvPicPr>
          <p:nvPr>
            <p:ph idx="1"/>
          </p:nvPr>
        </p:nvPicPr>
        <p:blipFill>
          <a:blip r:embed="rId3"/>
          <a:srcRect/>
          <a:stretch>
            <a:fillRect/>
          </a:stretch>
        </p:blipFill>
        <p:spPr bwMode="auto">
          <a:xfrm>
            <a:off x="990600" y="1143000"/>
            <a:ext cx="6705600" cy="4389437"/>
          </a:xfrm>
          <a:prstGeom prst="rect">
            <a:avLst/>
          </a:prstGeom>
          <a:noFill/>
        </p:spPr>
      </p:pic>
      <p:sp>
        <p:nvSpPr>
          <p:cNvPr id="5" name="Title 1"/>
          <p:cNvSpPr>
            <a:spLocks noGrp="1"/>
          </p:cNvSpPr>
          <p:nvPr>
            <p:ph type="title"/>
          </p:nvPr>
        </p:nvSpPr>
        <p:spPr>
          <a:xfrm>
            <a:off x="914400" y="5638800"/>
            <a:ext cx="6934200" cy="609600"/>
          </a:xfrm>
        </p:spPr>
        <p:txBody>
          <a:bodyPr>
            <a:normAutofit fontScale="90000"/>
          </a:bodyPr>
          <a:lstStyle/>
          <a:p>
            <a:r>
              <a:rPr lang="en-US" sz="4000" dirty="0"/>
              <a:t>The energy ladder</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25</a:t>
            </a:fld>
            <a:endParaRPr lang="en-US"/>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Initial acid phase of digestion – </a:t>
            </a:r>
            <a:r>
              <a:rPr lang="en-US" dirty="0">
                <a:solidFill>
                  <a:schemeClr val="tx2">
                    <a:lumMod val="60000"/>
                    <a:lumOff val="40000"/>
                  </a:schemeClr>
                </a:solidFill>
              </a:rPr>
              <a:t>last about two weeks.</a:t>
            </a:r>
          </a:p>
          <a:p>
            <a:r>
              <a:rPr lang="en-US" dirty="0"/>
              <a:t>C</a:t>
            </a:r>
            <a:r>
              <a:rPr lang="en-US" baseline="-25000" dirty="0"/>
              <a:t>6</a:t>
            </a:r>
            <a:r>
              <a:rPr lang="en-US" dirty="0"/>
              <a:t>H</a:t>
            </a:r>
            <a:r>
              <a:rPr lang="en-US" baseline="-25000" dirty="0"/>
              <a:t>12</a:t>
            </a:r>
            <a:r>
              <a:rPr lang="en-US" dirty="0"/>
              <a:t>O</a:t>
            </a:r>
            <a:r>
              <a:rPr lang="en-US" baseline="-25000" dirty="0"/>
              <a:t>6</a:t>
            </a:r>
            <a:r>
              <a:rPr lang="en-US" dirty="0"/>
              <a:t> + 2 H</a:t>
            </a:r>
            <a:r>
              <a:rPr lang="en-US" baseline="-25000" dirty="0"/>
              <a:t>2</a:t>
            </a:r>
            <a:r>
              <a:rPr lang="en-US" dirty="0"/>
              <a:t>O → 2 CH</a:t>
            </a:r>
            <a:r>
              <a:rPr lang="en-US" baseline="-25000" dirty="0"/>
              <a:t>3</a:t>
            </a:r>
            <a:r>
              <a:rPr lang="en-US" dirty="0"/>
              <a:t>COOH + 2 CO</a:t>
            </a:r>
            <a:r>
              <a:rPr lang="en-US" baseline="-25000" dirty="0"/>
              <a:t>2</a:t>
            </a:r>
            <a:r>
              <a:rPr lang="en-US" dirty="0"/>
              <a:t> + 4 H</a:t>
            </a:r>
            <a:r>
              <a:rPr lang="en-US" baseline="-25000" dirty="0"/>
              <a:t>2</a:t>
            </a:r>
            <a:r>
              <a:rPr lang="en-US" dirty="0"/>
              <a:t> </a:t>
            </a:r>
          </a:p>
          <a:p>
            <a:pPr>
              <a:buNone/>
            </a:pPr>
            <a:r>
              <a:rPr lang="en-US" dirty="0"/>
              <a:t>					(Acetic acid) </a:t>
            </a:r>
          </a:p>
          <a:p>
            <a:r>
              <a:rPr lang="en-US" dirty="0"/>
              <a:t>C</a:t>
            </a:r>
            <a:r>
              <a:rPr lang="en-US" baseline="-25000" dirty="0"/>
              <a:t>6</a:t>
            </a:r>
            <a:r>
              <a:rPr lang="en-US" dirty="0"/>
              <a:t>H</a:t>
            </a:r>
            <a:r>
              <a:rPr lang="en-US" baseline="-25000" dirty="0"/>
              <a:t>12</a:t>
            </a:r>
            <a:r>
              <a:rPr lang="en-US" dirty="0"/>
              <a:t>O</a:t>
            </a:r>
            <a:r>
              <a:rPr lang="en-US" baseline="-25000" dirty="0"/>
              <a:t>6</a:t>
            </a:r>
            <a:r>
              <a:rPr lang="en-US" dirty="0"/>
              <a:t>→ CH</a:t>
            </a:r>
            <a:r>
              <a:rPr lang="en-US" baseline="-25000" dirty="0"/>
              <a:t>3</a:t>
            </a:r>
            <a:r>
              <a:rPr lang="en-US" dirty="0"/>
              <a:t>CH</a:t>
            </a:r>
            <a:r>
              <a:rPr lang="en-US" baseline="-25000" dirty="0"/>
              <a:t>2</a:t>
            </a:r>
            <a:r>
              <a:rPr lang="en-US" dirty="0"/>
              <a:t>CH</a:t>
            </a:r>
            <a:r>
              <a:rPr lang="en-US" baseline="-25000" dirty="0"/>
              <a:t>2</a:t>
            </a:r>
            <a:r>
              <a:rPr lang="en-US" dirty="0"/>
              <a:t>COOH + 2 CO</a:t>
            </a:r>
            <a:r>
              <a:rPr lang="en-US" baseline="-25000" dirty="0"/>
              <a:t>2</a:t>
            </a:r>
            <a:r>
              <a:rPr lang="en-US" dirty="0"/>
              <a:t> + 2 H</a:t>
            </a:r>
            <a:r>
              <a:rPr lang="en-US" baseline="-25000" dirty="0"/>
              <a:t>2 </a:t>
            </a:r>
            <a:endParaRPr lang="en-US" dirty="0"/>
          </a:p>
          <a:p>
            <a:pPr>
              <a:buNone/>
            </a:pPr>
            <a:r>
              <a:rPr lang="en-US" dirty="0"/>
              <a:t>					(Butyric acid) </a:t>
            </a:r>
          </a:p>
          <a:p>
            <a:pPr>
              <a:buNone/>
            </a:pPr>
            <a:endParaRPr lang="en-US" dirty="0"/>
          </a:p>
          <a:p>
            <a:pPr>
              <a:buNone/>
            </a:pPr>
            <a:r>
              <a:rPr lang="en-US" dirty="0"/>
              <a:t>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250</a:t>
            </a:fld>
            <a:endParaRPr lang="en-US"/>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iii. </a:t>
            </a:r>
            <a:r>
              <a:rPr lang="en-US" b="1" dirty="0" err="1"/>
              <a:t>Acetogenesis</a:t>
            </a:r>
            <a:endParaRPr lang="en-US" dirty="0"/>
          </a:p>
        </p:txBody>
      </p:sp>
      <p:sp>
        <p:nvSpPr>
          <p:cNvPr id="3" name="Content Placeholder 2"/>
          <p:cNvSpPr>
            <a:spLocks noGrp="1"/>
          </p:cNvSpPr>
          <p:nvPr>
            <p:ph idx="1"/>
          </p:nvPr>
        </p:nvSpPr>
        <p:spPr/>
        <p:txBody>
          <a:bodyPr/>
          <a:lstStyle/>
          <a:p>
            <a:r>
              <a:rPr lang="en-US" dirty="0" err="1"/>
              <a:t>Acetogenesis</a:t>
            </a:r>
            <a:r>
              <a:rPr lang="en-US" dirty="0"/>
              <a:t> occurs through carbohydrate fermentation through which </a:t>
            </a:r>
            <a:r>
              <a:rPr lang="en-US" dirty="0">
                <a:solidFill>
                  <a:srgbClr val="FF0000"/>
                </a:solidFill>
              </a:rPr>
              <a:t>acetate</a:t>
            </a:r>
            <a:r>
              <a:rPr lang="en-US" dirty="0"/>
              <a:t> is the </a:t>
            </a:r>
            <a:r>
              <a:rPr lang="en-US" dirty="0">
                <a:solidFill>
                  <a:srgbClr val="FF0000"/>
                </a:solidFill>
              </a:rPr>
              <a:t>main product.</a:t>
            </a:r>
          </a:p>
          <a:p>
            <a:r>
              <a:rPr lang="en-US" dirty="0" err="1"/>
              <a:t>Acetogenesis</a:t>
            </a:r>
            <a:r>
              <a:rPr lang="en-US" dirty="0"/>
              <a:t> provides the two main substrates for the last step in the </a:t>
            </a:r>
            <a:r>
              <a:rPr lang="en-US" dirty="0" err="1"/>
              <a:t>methanogenic</a:t>
            </a:r>
            <a:r>
              <a:rPr lang="en-US" dirty="0"/>
              <a:t> conversion of organic material, </a:t>
            </a:r>
            <a:r>
              <a:rPr lang="en-US" b="1" u="sng" dirty="0">
                <a:solidFill>
                  <a:srgbClr val="FF0000"/>
                </a:solidFill>
              </a:rPr>
              <a:t>hydrogen</a:t>
            </a:r>
            <a:r>
              <a:rPr lang="en-US" dirty="0"/>
              <a:t> and </a:t>
            </a:r>
            <a:r>
              <a:rPr lang="en-US" b="1" u="sng" dirty="0">
                <a:solidFill>
                  <a:srgbClr val="FF0000"/>
                </a:solidFill>
              </a:rPr>
              <a:t>acetate</a:t>
            </a:r>
            <a:r>
              <a:rPr lang="en-US" dirty="0"/>
              <a:t>. </a:t>
            </a:r>
          </a:p>
          <a:p>
            <a:r>
              <a:rPr lang="en-US" dirty="0"/>
              <a:t>Both the </a:t>
            </a:r>
            <a:r>
              <a:rPr lang="en-US" dirty="0" err="1"/>
              <a:t>acidogenesis</a:t>
            </a:r>
            <a:r>
              <a:rPr lang="en-US" dirty="0"/>
              <a:t> and </a:t>
            </a:r>
            <a:r>
              <a:rPr lang="en-US" dirty="0" err="1"/>
              <a:t>acetogenesis</a:t>
            </a:r>
            <a:r>
              <a:rPr lang="en-US" dirty="0"/>
              <a:t> produce the </a:t>
            </a:r>
            <a:r>
              <a:rPr lang="en-US" dirty="0" err="1"/>
              <a:t>methanogenic</a:t>
            </a:r>
            <a:r>
              <a:rPr lang="en-US" dirty="0"/>
              <a:t> substrates, acetate, H</a:t>
            </a:r>
            <a:r>
              <a:rPr lang="en-US" baseline="-25000" dirty="0"/>
              <a:t>2</a:t>
            </a:r>
            <a:r>
              <a:rPr lang="en-US" dirty="0"/>
              <a:t> and CO</a:t>
            </a:r>
            <a:r>
              <a:rPr lang="en-US" baseline="-25000" dirty="0"/>
              <a:t>2</a:t>
            </a:r>
            <a:r>
              <a:rPr lang="en-US" dirty="0"/>
              <a:t>. </a:t>
            </a:r>
          </a:p>
          <a:p>
            <a:pPr lvl="1"/>
            <a:r>
              <a:rPr lang="en-US" dirty="0">
                <a:solidFill>
                  <a:srgbClr val="FF0000"/>
                </a:solidFill>
              </a:rPr>
              <a:t>Acid forming stages</a:t>
            </a:r>
          </a:p>
          <a:p>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251</a:t>
            </a:fld>
            <a:endParaRPr lang="en-US"/>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sz="4400" dirty="0"/>
              <a:t>iv. </a:t>
            </a:r>
            <a:r>
              <a:rPr lang="en-US" sz="4400" b="1" dirty="0" err="1"/>
              <a:t>Methanogenesis</a:t>
            </a:r>
            <a:r>
              <a:rPr lang="en-US" sz="4400" b="1" dirty="0"/>
              <a:t> </a:t>
            </a:r>
            <a:endParaRPr lang="en-US" sz="4400" dirty="0"/>
          </a:p>
        </p:txBody>
      </p:sp>
      <p:sp>
        <p:nvSpPr>
          <p:cNvPr id="3" name="Content Placeholder 2"/>
          <p:cNvSpPr>
            <a:spLocks noGrp="1"/>
          </p:cNvSpPr>
          <p:nvPr>
            <p:ph idx="1"/>
          </p:nvPr>
        </p:nvSpPr>
        <p:spPr>
          <a:xfrm>
            <a:off x="457200" y="1447800"/>
            <a:ext cx="8229600" cy="4876800"/>
          </a:xfrm>
        </p:spPr>
        <p:txBody>
          <a:bodyPr>
            <a:normAutofit/>
          </a:bodyPr>
          <a:lstStyle/>
          <a:p>
            <a:endParaRPr lang="en-US" dirty="0"/>
          </a:p>
          <a:p>
            <a:r>
              <a:rPr lang="en-US" dirty="0"/>
              <a:t>In </a:t>
            </a:r>
            <a:r>
              <a:rPr lang="en-US" dirty="0" err="1"/>
              <a:t>methanogenesis</a:t>
            </a:r>
            <a:r>
              <a:rPr lang="en-US" dirty="0"/>
              <a:t> step, acetate and H</a:t>
            </a:r>
            <a:r>
              <a:rPr lang="en-US" baseline="-25000" dirty="0"/>
              <a:t>2</a:t>
            </a:r>
            <a:r>
              <a:rPr lang="en-US" dirty="0"/>
              <a:t>/CO</a:t>
            </a:r>
            <a:r>
              <a:rPr lang="en-US" baseline="-25000" dirty="0"/>
              <a:t>2</a:t>
            </a:r>
            <a:r>
              <a:rPr lang="en-US" dirty="0"/>
              <a:t> are converted to </a:t>
            </a:r>
            <a:r>
              <a:rPr lang="en-US" dirty="0">
                <a:solidFill>
                  <a:srgbClr val="FF0000"/>
                </a:solidFill>
              </a:rPr>
              <a:t>CH</a:t>
            </a:r>
            <a:r>
              <a:rPr lang="en-US" baseline="-25000" dirty="0">
                <a:solidFill>
                  <a:srgbClr val="FF0000"/>
                </a:solidFill>
              </a:rPr>
              <a:t>4</a:t>
            </a:r>
            <a:r>
              <a:rPr lang="en-US" dirty="0"/>
              <a:t> and </a:t>
            </a:r>
            <a:r>
              <a:rPr lang="en-US" dirty="0">
                <a:solidFill>
                  <a:srgbClr val="FF0000"/>
                </a:solidFill>
              </a:rPr>
              <a:t>CO</a:t>
            </a:r>
            <a:r>
              <a:rPr lang="en-US" baseline="-25000" dirty="0">
                <a:solidFill>
                  <a:srgbClr val="FF0000"/>
                </a:solidFill>
              </a:rPr>
              <a:t>2</a:t>
            </a:r>
            <a:r>
              <a:rPr lang="en-US" dirty="0"/>
              <a:t> with trace quantities of other gases (hydrogen </a:t>
            </a:r>
            <a:r>
              <a:rPr lang="en-US" dirty="0" err="1"/>
              <a:t>sulphides</a:t>
            </a:r>
            <a:r>
              <a:rPr lang="en-US" dirty="0"/>
              <a:t>, ammonia, nitrogen) by </a:t>
            </a:r>
            <a:r>
              <a:rPr lang="en-US" dirty="0" err="1"/>
              <a:t>methanogenic</a:t>
            </a:r>
            <a:r>
              <a:rPr lang="en-US" dirty="0"/>
              <a:t> </a:t>
            </a:r>
            <a:r>
              <a:rPr lang="en-US" dirty="0" err="1"/>
              <a:t>archaea</a:t>
            </a:r>
            <a:r>
              <a:rPr lang="en-US" dirty="0"/>
              <a:t>). </a:t>
            </a:r>
          </a:p>
          <a:p>
            <a:r>
              <a:rPr lang="en-US" dirty="0"/>
              <a:t>Methane is produced by </a:t>
            </a:r>
            <a:r>
              <a:rPr lang="en-US" dirty="0" err="1"/>
              <a:t>methanogens</a:t>
            </a:r>
            <a:endParaRPr lang="en-US" dirty="0"/>
          </a:p>
          <a:p>
            <a:r>
              <a:rPr lang="en-US" dirty="0"/>
              <a:t>i.e. by cleavage of acetic acid molecules to carbon dioxide and methane, </a:t>
            </a:r>
          </a:p>
          <a:p>
            <a:pPr>
              <a:buNone/>
            </a:pPr>
            <a:r>
              <a:rPr lang="en-US" dirty="0"/>
              <a:t>		CH3COOH → CH4 + CO2 </a:t>
            </a:r>
          </a:p>
          <a:p>
            <a:pPr>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252</a:t>
            </a:fld>
            <a:endParaRPr lang="en-US"/>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Anerobic_Decomposition.png"/>
          <p:cNvPicPr>
            <a:picLocks noGrp="1"/>
          </p:cNvPicPr>
          <p:nvPr>
            <p:ph idx="1"/>
          </p:nvPr>
        </p:nvPicPr>
        <p:blipFill>
          <a:blip r:embed="rId2" cstate="print"/>
          <a:srcRect/>
          <a:stretch>
            <a:fillRect/>
          </a:stretch>
        </p:blipFill>
        <p:spPr bwMode="auto">
          <a:xfrm>
            <a:off x="457200" y="457200"/>
            <a:ext cx="8458199" cy="5562599"/>
          </a:xfrm>
          <a:prstGeom prst="rect">
            <a:avLst/>
          </a:prstGeom>
          <a:solidFill>
            <a:schemeClr val="tx1"/>
          </a:solidFill>
          <a:ln w="9525">
            <a:noFill/>
            <a:miter lim="800000"/>
            <a:headEnd/>
            <a:tailEnd/>
          </a:ln>
        </p:spPr>
      </p:pic>
      <p:sp>
        <p:nvSpPr>
          <p:cNvPr id="102402" name="Rectangle 2"/>
          <p:cNvSpPr>
            <a:spLocks noChangeArrowheads="1"/>
          </p:cNvSpPr>
          <p:nvPr/>
        </p:nvSpPr>
        <p:spPr bwMode="auto">
          <a:xfrm>
            <a:off x="2286000" y="6172200"/>
            <a:ext cx="4953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S</a:t>
            </a:r>
            <a:r>
              <a:rPr kumimoji="0" lang="en-US" b="1" i="0" u="none" strike="noStrike" cap="none" normalizeH="0" baseline="0" dirty="0" bmk="">
                <a:ln>
                  <a:noFill/>
                </a:ln>
                <a:solidFill>
                  <a:schemeClr val="tx1"/>
                </a:solidFill>
                <a:effectLst/>
                <a:latin typeface="Arial" pitchFamily="34" charset="0"/>
                <a:ea typeface="Times New Roman" pitchFamily="18" charset="0"/>
                <a:cs typeface="Arial" pitchFamily="34" charset="0"/>
              </a:rPr>
              <a:t>tages of methane fermentation process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BBC69C9-3922-465A-85EE-C7BCB1899636}" type="slidenum">
              <a:rPr lang="en-US" smtClean="0"/>
              <a:pPr/>
              <a:t>253</a:t>
            </a:fld>
            <a:endParaRPr lang="en-US"/>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Clean Development Mechanism and </a:t>
            </a:r>
            <a:r>
              <a:rPr lang="en-US" sz="3200" dirty="0" err="1"/>
              <a:t>Biodigetsers</a:t>
            </a:r>
            <a:endParaRPr lang="en-US" sz="3200" dirty="0"/>
          </a:p>
        </p:txBody>
      </p:sp>
      <p:sp>
        <p:nvSpPr>
          <p:cNvPr id="3" name="Content Placeholder 2"/>
          <p:cNvSpPr>
            <a:spLocks noGrp="1"/>
          </p:cNvSpPr>
          <p:nvPr>
            <p:ph idx="1"/>
          </p:nvPr>
        </p:nvSpPr>
        <p:spPr/>
        <p:txBody>
          <a:bodyPr>
            <a:normAutofit/>
          </a:bodyPr>
          <a:lstStyle/>
          <a:p>
            <a:r>
              <a:rPr lang="en-US" dirty="0"/>
              <a:t>Biogas production is one of the numbers of tools that may be used to alleviate the problems of </a:t>
            </a:r>
            <a:r>
              <a:rPr lang="en-US" dirty="0">
                <a:solidFill>
                  <a:srgbClr val="FF0000"/>
                </a:solidFill>
              </a:rPr>
              <a:t>global</a:t>
            </a:r>
            <a:r>
              <a:rPr lang="en-US" dirty="0"/>
              <a:t> </a:t>
            </a:r>
            <a:r>
              <a:rPr lang="en-US" dirty="0">
                <a:solidFill>
                  <a:srgbClr val="FF0000"/>
                </a:solidFill>
              </a:rPr>
              <a:t>warming</a:t>
            </a:r>
            <a:r>
              <a:rPr lang="en-US" dirty="0"/>
              <a:t>, </a:t>
            </a:r>
            <a:r>
              <a:rPr lang="en-US" dirty="0">
                <a:solidFill>
                  <a:srgbClr val="FF0000"/>
                </a:solidFill>
              </a:rPr>
              <a:t>energy security </a:t>
            </a:r>
            <a:r>
              <a:rPr lang="en-US" dirty="0"/>
              <a:t>and </a:t>
            </a:r>
            <a:r>
              <a:rPr lang="en-US" dirty="0">
                <a:solidFill>
                  <a:srgbClr val="FF0000"/>
                </a:solidFill>
              </a:rPr>
              <a:t>waste management</a:t>
            </a:r>
            <a:r>
              <a:rPr lang="en-US" dirty="0"/>
              <a:t>.</a:t>
            </a:r>
          </a:p>
          <a:p>
            <a:r>
              <a:rPr lang="en-US" dirty="0"/>
              <a:t>As biogas digesters can reduce CO2 emissions from fuel wood burning, it is possible to apply for funding from CDM. </a:t>
            </a:r>
          </a:p>
          <a:p>
            <a:r>
              <a:rPr lang="en-US" dirty="0"/>
              <a:t>CDM funding can be a substantial source for funding of the biogas digester programs.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254</a:t>
            </a:fld>
            <a:endParaRPr 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In countries like Ethiopia, where woody biomass represents the principal form of cooking and lighting fuel in rural areas, biogas offers an attractive option to </a:t>
            </a:r>
            <a:r>
              <a:rPr lang="en-US" dirty="0">
                <a:solidFill>
                  <a:srgbClr val="FF0000"/>
                </a:solidFill>
              </a:rPr>
              <a:t>replace unsustainable utilization of wood and charcoal </a:t>
            </a:r>
            <a:r>
              <a:rPr lang="en-US" dirty="0"/>
              <a:t>thereby </a:t>
            </a:r>
            <a:r>
              <a:rPr lang="en-US" dirty="0">
                <a:solidFill>
                  <a:srgbClr val="FF0000"/>
                </a:solidFill>
              </a:rPr>
              <a:t>reducing the CO2 emission</a:t>
            </a:r>
            <a:r>
              <a:rPr lang="en-US" dirty="0"/>
              <a:t>. </a:t>
            </a:r>
          </a:p>
          <a:p>
            <a:r>
              <a:rPr lang="en-US" dirty="0"/>
              <a:t>Such countries can also benefit from the CDM project through their National Biogas Programs (14,000). </a:t>
            </a:r>
          </a:p>
          <a:p>
            <a:pPr lvl="1"/>
            <a:r>
              <a:rPr lang="en-US" dirty="0"/>
              <a:t>commercially viable, market-oriented biogas sector for reducing carbon emissions and creating access to efficient domestic energy.</a:t>
            </a:r>
          </a:p>
          <a:p>
            <a:r>
              <a:rPr lang="en-US" dirty="0"/>
              <a:t>This shows that the energy conversion of waste and bio mass is one of the key actions to meet the purposes of the </a:t>
            </a:r>
            <a:r>
              <a:rPr lang="en-US" dirty="0">
                <a:solidFill>
                  <a:srgbClr val="FF0000"/>
                </a:solidFill>
              </a:rPr>
              <a:t>Kyoto protocol</a:t>
            </a:r>
            <a:r>
              <a:rPr lang="en-US" dirty="0"/>
              <a:t>.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255</a:t>
            </a:fld>
            <a:endParaRPr lang="en-US"/>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t>B. Pyrolysis-Pyrolysis kiln  </a:t>
            </a:r>
            <a:endParaRPr lang="en-US" dirty="0"/>
          </a:p>
        </p:txBody>
      </p:sp>
      <p:sp>
        <p:nvSpPr>
          <p:cNvPr id="3" name="Content Placeholder 2"/>
          <p:cNvSpPr>
            <a:spLocks noGrp="1"/>
          </p:cNvSpPr>
          <p:nvPr>
            <p:ph idx="1"/>
          </p:nvPr>
        </p:nvSpPr>
        <p:spPr/>
        <p:txBody>
          <a:bodyPr>
            <a:normAutofit fontScale="92500"/>
          </a:bodyPr>
          <a:lstStyle/>
          <a:p>
            <a:r>
              <a:rPr lang="en-US" sz="2800" dirty="0" err="1"/>
              <a:t>Pyrolysis</a:t>
            </a:r>
            <a:r>
              <a:rPr lang="en-US" sz="2800" dirty="0"/>
              <a:t> is a thermo-chemical decomposition process in which organic material is converted and results in the production of: </a:t>
            </a:r>
          </a:p>
          <a:p>
            <a:pPr lvl="1"/>
            <a:r>
              <a:rPr lang="en-US" dirty="0">
                <a:solidFill>
                  <a:srgbClr val="FF0000"/>
                </a:solidFill>
              </a:rPr>
              <a:t>charcoal (solid), bio-oil (liquid), and fuel gas products in the absence of oxygen.</a:t>
            </a:r>
          </a:p>
          <a:p>
            <a:r>
              <a:rPr lang="en-US" sz="2800" dirty="0"/>
              <a:t>In pyrolysis systems, </a:t>
            </a:r>
          </a:p>
          <a:p>
            <a:pPr lvl="1"/>
            <a:r>
              <a:rPr lang="en-US" sz="2600" dirty="0"/>
              <a:t>biomass is heated up to a temperature of 400-600°C to </a:t>
            </a:r>
            <a:r>
              <a:rPr lang="en-US" sz="2600" dirty="0">
                <a:solidFill>
                  <a:srgbClr val="FF0000"/>
                </a:solidFill>
              </a:rPr>
              <a:t>vaporize</a:t>
            </a:r>
            <a:r>
              <a:rPr lang="en-US" sz="2600" dirty="0"/>
              <a:t> a portion of the material, leaving a </a:t>
            </a:r>
            <a:r>
              <a:rPr lang="en-US" sz="2600" dirty="0">
                <a:solidFill>
                  <a:srgbClr val="FF0000"/>
                </a:solidFill>
              </a:rPr>
              <a:t>char behind</a:t>
            </a:r>
            <a:r>
              <a:rPr lang="en-US" sz="2600" dirty="0"/>
              <a:t>.</a:t>
            </a:r>
          </a:p>
          <a:p>
            <a:r>
              <a:rPr lang="en-US" sz="2800" dirty="0"/>
              <a:t>Bio-oil is produced by </a:t>
            </a:r>
            <a:r>
              <a:rPr lang="en-US" sz="2800" dirty="0">
                <a:solidFill>
                  <a:srgbClr val="FF0000"/>
                </a:solidFill>
              </a:rPr>
              <a:t>condensing</a:t>
            </a:r>
            <a:r>
              <a:rPr lang="en-US" sz="2800" dirty="0"/>
              <a:t> part of the gases formed by the process. </a:t>
            </a:r>
          </a:p>
          <a:p>
            <a:pPr>
              <a:buNone/>
            </a:pPr>
            <a:endParaRPr lang="en-US" sz="2800"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256</a:t>
            </a:fld>
            <a:endParaRPr lang="en-US"/>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C. </a:t>
            </a:r>
            <a:r>
              <a:rPr lang="en-US" sz="4400" b="1" dirty="0"/>
              <a:t>Briquetting – Briquetting machine </a:t>
            </a:r>
            <a:endParaRPr lang="en-US" sz="4400" dirty="0"/>
          </a:p>
        </p:txBody>
      </p:sp>
      <p:sp>
        <p:nvSpPr>
          <p:cNvPr id="3" name="Content Placeholder 2"/>
          <p:cNvSpPr>
            <a:spLocks noGrp="1"/>
          </p:cNvSpPr>
          <p:nvPr>
            <p:ph idx="1"/>
          </p:nvPr>
        </p:nvSpPr>
        <p:spPr/>
        <p:txBody>
          <a:bodyPr>
            <a:normAutofit/>
          </a:bodyPr>
          <a:lstStyle/>
          <a:p>
            <a:r>
              <a:rPr lang="en-US" dirty="0"/>
              <a:t>Briquetting is a way to </a:t>
            </a:r>
            <a:r>
              <a:rPr lang="en-US" dirty="0">
                <a:solidFill>
                  <a:srgbClr val="FF0000"/>
                </a:solidFill>
              </a:rPr>
              <a:t>convert loose biomass residues</a:t>
            </a:r>
            <a:r>
              <a:rPr lang="en-US" dirty="0"/>
              <a:t>, such as sawdust, straw or rice husk, into </a:t>
            </a:r>
            <a:r>
              <a:rPr lang="en-US" dirty="0">
                <a:solidFill>
                  <a:srgbClr val="FF0000"/>
                </a:solidFill>
              </a:rPr>
              <a:t>high density solid blocks that can be used as a fuel. </a:t>
            </a:r>
          </a:p>
          <a:p>
            <a:r>
              <a:rPr lang="en-US" dirty="0"/>
              <a:t>Biomass briquettes (including pellets, which are very small briquettes) replace fossil fuels or wood for cooking and industrial processes.</a:t>
            </a:r>
          </a:p>
          <a:p>
            <a:r>
              <a:rPr lang="en-US" dirty="0"/>
              <a:t>They are </a:t>
            </a:r>
            <a:r>
              <a:rPr lang="en-US" dirty="0">
                <a:solidFill>
                  <a:schemeClr val="accent4">
                    <a:lumMod val="60000"/>
                    <a:lumOff val="40000"/>
                  </a:schemeClr>
                </a:solidFill>
              </a:rPr>
              <a:t>cleaner</a:t>
            </a:r>
            <a:r>
              <a:rPr lang="en-US" dirty="0"/>
              <a:t> and easier to </a:t>
            </a:r>
            <a:r>
              <a:rPr lang="en-US" dirty="0">
                <a:solidFill>
                  <a:schemeClr val="accent4">
                    <a:lumMod val="60000"/>
                    <a:lumOff val="40000"/>
                  </a:schemeClr>
                </a:solidFill>
              </a:rPr>
              <a:t>handle</a:t>
            </a:r>
            <a:r>
              <a:rPr lang="en-US" dirty="0"/>
              <a:t>, and </a:t>
            </a:r>
            <a:r>
              <a:rPr lang="en-US" dirty="0">
                <a:solidFill>
                  <a:schemeClr val="accent4">
                    <a:lumMod val="60000"/>
                    <a:lumOff val="40000"/>
                  </a:schemeClr>
                </a:solidFill>
              </a:rPr>
              <a:t>cut greenhouse gas emissions</a:t>
            </a:r>
            <a:r>
              <a:rPr lang="en-US" dirty="0"/>
              <a: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257</a:t>
            </a:fld>
            <a:endParaRPr lang="en-US"/>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618" name="Picture 2"/>
          <p:cNvPicPr>
            <a:picLocks noGrp="1" noChangeAspect="1" noChangeArrowheads="1"/>
          </p:cNvPicPr>
          <p:nvPr>
            <p:ph idx="1"/>
          </p:nvPr>
        </p:nvPicPr>
        <p:blipFill>
          <a:blip r:embed="rId2"/>
          <a:srcRect/>
          <a:stretch>
            <a:fillRect/>
          </a:stretch>
        </p:blipFill>
        <p:spPr bwMode="auto">
          <a:xfrm>
            <a:off x="-47892" y="0"/>
            <a:ext cx="4467492" cy="6172200"/>
          </a:xfrm>
          <a:prstGeom prst="rect">
            <a:avLst/>
          </a:prstGeom>
          <a:noFill/>
          <a:ln w="9525">
            <a:noFill/>
            <a:miter lim="800000"/>
            <a:headEnd/>
            <a:tailEnd/>
          </a:ln>
          <a:effectLst/>
        </p:spPr>
      </p:pic>
      <p:sp>
        <p:nvSpPr>
          <p:cNvPr id="6" name="Rectangle 5"/>
          <p:cNvSpPr/>
          <p:nvPr/>
        </p:nvSpPr>
        <p:spPr>
          <a:xfrm>
            <a:off x="533400" y="6211669"/>
            <a:ext cx="8610600" cy="369332"/>
          </a:xfrm>
          <a:prstGeom prst="rect">
            <a:avLst/>
          </a:prstGeom>
        </p:spPr>
        <p:txBody>
          <a:bodyPr wrap="square">
            <a:spAutoFit/>
          </a:bodyPr>
          <a:lstStyle/>
          <a:p>
            <a:r>
              <a:rPr lang="en-US" dirty="0"/>
              <a:t>Biomass briquettes  (</a:t>
            </a:r>
            <a:r>
              <a:rPr lang="en-US" dirty="0">
                <a:hlinkClick r:id="rId3" action="ppaction://hlinkfile"/>
              </a:rPr>
              <a:t>video</a:t>
            </a:r>
            <a:r>
              <a:rPr lang="en-US" dirty="0"/>
              <a:t>)                 Biomass pellets burning in an industrial furnace</a:t>
            </a:r>
          </a:p>
        </p:txBody>
      </p:sp>
      <p:sp>
        <p:nvSpPr>
          <p:cNvPr id="7" name="Slide Number Placeholder 6"/>
          <p:cNvSpPr>
            <a:spLocks noGrp="1"/>
          </p:cNvSpPr>
          <p:nvPr>
            <p:ph type="sldNum" sz="quarter" idx="12"/>
          </p:nvPr>
        </p:nvSpPr>
        <p:spPr/>
        <p:txBody>
          <a:bodyPr/>
          <a:lstStyle/>
          <a:p>
            <a:fld id="{BBBC69C9-3922-465A-85EE-C7BCB1899636}" type="slidenum">
              <a:rPr lang="en-US" smtClean="0"/>
              <a:pPr/>
              <a:t>258</a:t>
            </a:fld>
            <a:endParaRPr lang="en-US"/>
          </a:p>
        </p:txBody>
      </p:sp>
      <p:pic>
        <p:nvPicPr>
          <p:cNvPr id="8" name="Picture 6" descr="File:Ogatan(JapaneseBriquetteCharcoal).jpg"/>
          <p:cNvPicPr>
            <a:picLocks noChangeAspect="1" noChangeArrowheads="1"/>
          </p:cNvPicPr>
          <p:nvPr/>
        </p:nvPicPr>
        <p:blipFill>
          <a:blip r:embed="rId4"/>
          <a:srcRect/>
          <a:stretch>
            <a:fillRect/>
          </a:stretch>
        </p:blipFill>
        <p:spPr bwMode="auto">
          <a:xfrm>
            <a:off x="4419600" y="0"/>
            <a:ext cx="4724400" cy="6172200"/>
          </a:xfrm>
          <a:prstGeom prst="rect">
            <a:avLst/>
          </a:prstGeom>
          <a:noFill/>
          <a:ln w="9525">
            <a:noFill/>
            <a:miter lim="800000"/>
            <a:headEnd/>
            <a:tailEnd/>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259</a:t>
            </a:fld>
            <a:endParaRPr lang="en-US"/>
          </a:p>
        </p:txBody>
      </p:sp>
      <p:pic>
        <p:nvPicPr>
          <p:cNvPr id="157698" name="Picture 2" descr="http://www.biomass-briquette.com/uploads/allimg/111028/1-11102Q51311547.jpg"/>
          <p:cNvPicPr>
            <a:picLocks noGrp="1" noChangeAspect="1" noChangeArrowheads="1"/>
          </p:cNvPicPr>
          <p:nvPr>
            <p:ph idx="1"/>
          </p:nvPr>
        </p:nvPicPr>
        <p:blipFill>
          <a:blip r:embed="rId2"/>
          <a:srcRect/>
          <a:stretch>
            <a:fillRect/>
          </a:stretch>
        </p:blipFill>
        <p:spPr bwMode="auto">
          <a:xfrm>
            <a:off x="533400" y="533400"/>
            <a:ext cx="8229600" cy="5181600"/>
          </a:xfrm>
          <a:prstGeom prst="rect">
            <a:avLst/>
          </a:prstGeom>
          <a:noFill/>
        </p:spPr>
      </p:pic>
      <p:sp>
        <p:nvSpPr>
          <p:cNvPr id="6" name="Rectangle 5"/>
          <p:cNvSpPr/>
          <p:nvPr/>
        </p:nvSpPr>
        <p:spPr>
          <a:xfrm>
            <a:off x="533400" y="6019800"/>
            <a:ext cx="7772400" cy="369332"/>
          </a:xfrm>
          <a:prstGeom prst="rect">
            <a:avLst/>
          </a:prstGeom>
        </p:spPr>
        <p:txBody>
          <a:bodyPr wrap="square">
            <a:spAutoFit/>
          </a:bodyPr>
          <a:lstStyle/>
          <a:p>
            <a:r>
              <a:rPr lang="en-US" dirty="0"/>
              <a:t>Briquetting steps: quality (</a:t>
            </a:r>
            <a:r>
              <a:rPr lang="en-US" dirty="0">
                <a:solidFill>
                  <a:srgbClr val="FF0000"/>
                </a:solidFill>
              </a:rPr>
              <a:t>moisture </a:t>
            </a:r>
            <a:r>
              <a:rPr lang="en-US" dirty="0"/>
              <a:t>content and </a:t>
            </a:r>
            <a:r>
              <a:rPr lang="en-US" dirty="0">
                <a:solidFill>
                  <a:srgbClr val="FF0000"/>
                </a:solidFill>
              </a:rPr>
              <a:t>raw</a:t>
            </a:r>
            <a:r>
              <a:rPr lang="en-US" dirty="0"/>
              <a:t> material)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lnSpcReduction="10000"/>
          </a:bodyPr>
          <a:lstStyle/>
          <a:p>
            <a:endParaRPr lang="en-US" dirty="0"/>
          </a:p>
          <a:p>
            <a:r>
              <a:rPr lang="en-US" dirty="0"/>
              <a:t>Inequities in per capita electricity use are larger than the inequities in per capita primary energy use.</a:t>
            </a:r>
          </a:p>
          <a:p>
            <a:r>
              <a:rPr lang="en-US" dirty="0"/>
              <a:t>In 2005, the average citizen in the OECD countries used 8,365 </a:t>
            </a:r>
            <a:r>
              <a:rPr lang="en-US" dirty="0" err="1"/>
              <a:t>kwh</a:t>
            </a:r>
            <a:r>
              <a:rPr lang="en-US" dirty="0"/>
              <a:t> of electricity where as </a:t>
            </a:r>
          </a:p>
          <a:p>
            <a:pPr lvl="1"/>
            <a:r>
              <a:rPr lang="en-US" dirty="0"/>
              <a:t>the average citizen in China used 1,802 </a:t>
            </a:r>
            <a:r>
              <a:rPr lang="en-US" dirty="0" err="1"/>
              <a:t>kwh</a:t>
            </a:r>
            <a:r>
              <a:rPr lang="en-US" dirty="0"/>
              <a:t>, </a:t>
            </a:r>
          </a:p>
          <a:p>
            <a:pPr lvl="1"/>
            <a:r>
              <a:rPr lang="en-US" dirty="0"/>
              <a:t>The ‘’              ‘’         elsewhere in Asia used 646 </a:t>
            </a:r>
            <a:r>
              <a:rPr lang="en-US" dirty="0" err="1"/>
              <a:t>kwh</a:t>
            </a:r>
            <a:r>
              <a:rPr lang="en-US" dirty="0"/>
              <a:t>, </a:t>
            </a:r>
          </a:p>
          <a:p>
            <a:pPr lvl="1"/>
            <a:r>
              <a:rPr lang="en-US" dirty="0"/>
              <a:t>the   ‘’            ‘’    in Latin America used 1,695 </a:t>
            </a:r>
            <a:r>
              <a:rPr lang="en-US" dirty="0" err="1"/>
              <a:t>kwh</a:t>
            </a:r>
            <a:r>
              <a:rPr lang="en-US" dirty="0"/>
              <a:t> and</a:t>
            </a:r>
          </a:p>
          <a:p>
            <a:pPr lvl="1"/>
            <a:r>
              <a:rPr lang="en-US" dirty="0"/>
              <a:t>the ‘’            ‘ ‘           in Africa used 563 </a:t>
            </a:r>
            <a:r>
              <a:rPr lang="en-US" dirty="0" err="1"/>
              <a:t>kwh</a:t>
            </a:r>
            <a:r>
              <a:rPr lang="en-US" dirty="0"/>
              <a:t>.</a:t>
            </a:r>
          </a:p>
          <a:p>
            <a:r>
              <a:rPr lang="en-US" dirty="0">
                <a:solidFill>
                  <a:srgbClr val="FF0000"/>
                </a:solidFill>
              </a:rPr>
              <a:t>Unsustainable utilization of energy resources and higher energy footprint in the developed world</a:t>
            </a:r>
          </a:p>
          <a:p>
            <a:pPr lvl="1"/>
            <a:r>
              <a:rPr lang="en-US" dirty="0">
                <a:solidFill>
                  <a:srgbClr val="FF0000"/>
                </a:solidFill>
              </a:rPr>
              <a:t>Sustainable development?</a:t>
            </a:r>
          </a:p>
        </p:txBody>
      </p:sp>
      <p:sp>
        <p:nvSpPr>
          <p:cNvPr id="4" name="Title 3"/>
          <p:cNvSpPr>
            <a:spLocks noGrp="1"/>
          </p:cNvSpPr>
          <p:nvPr>
            <p:ph type="title"/>
          </p:nvPr>
        </p:nvSpPr>
        <p:spPr>
          <a:xfrm>
            <a:off x="457200" y="704088"/>
            <a:ext cx="8229600" cy="743712"/>
          </a:xfrm>
        </p:spPr>
        <p:txBody>
          <a:bodyPr>
            <a:normAutofit fontScale="90000"/>
          </a:bodyPr>
          <a:lstStyle/>
          <a:p>
            <a:r>
              <a:rPr lang="en-US" dirty="0"/>
              <a:t>Inequity in energy use</a:t>
            </a:r>
          </a:p>
        </p:txBody>
      </p:sp>
      <p:sp>
        <p:nvSpPr>
          <p:cNvPr id="5" name="Slide Number Placeholder 4"/>
          <p:cNvSpPr>
            <a:spLocks noGrp="1"/>
          </p:cNvSpPr>
          <p:nvPr>
            <p:ph type="sldNum" sz="quarter" idx="12"/>
          </p:nvPr>
        </p:nvSpPr>
        <p:spPr/>
        <p:txBody>
          <a:bodyPr/>
          <a:lstStyle/>
          <a:p>
            <a:fld id="{BBBC69C9-3922-465A-85EE-C7BCB1899636}" type="slidenum">
              <a:rPr lang="en-US" smtClean="0"/>
              <a:pPr/>
              <a:t>26</a:t>
            </a:fld>
            <a:endParaRPr lang="en-US"/>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dirty="0"/>
              <a:t>What are the benefits of briquetting?</a:t>
            </a:r>
          </a:p>
          <a:p>
            <a:r>
              <a:rPr lang="en-US" dirty="0"/>
              <a:t>Briquetting is a way to make use of biomass residues that would otherwise go to waste,</a:t>
            </a:r>
          </a:p>
          <a:p>
            <a:r>
              <a:rPr lang="en-US" dirty="0"/>
              <a:t>Replace the use of wood and charcoal (often produced unsustainably) and fossil fuels, thus cutting GHG emissions. </a:t>
            </a:r>
          </a:p>
          <a:p>
            <a:r>
              <a:rPr lang="en-US" dirty="0"/>
              <a:t>Briquettes are easier to store and use for cooking than wood, because they are uniform in size and composition. </a:t>
            </a:r>
          </a:p>
          <a:p>
            <a:r>
              <a:rPr lang="en-US" dirty="0"/>
              <a:t>They are much cleaner to  handle than charcoal or coal, and produce less local air pollution.</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260</a:t>
            </a:fld>
            <a:endParaRPr lang="en-US"/>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ru-RU">
              <a:latin typeface="Gill Sans MT" pitchFamily="34" charset="0"/>
            </a:endParaRPr>
          </a:p>
        </p:txBody>
      </p:sp>
      <p:sp>
        <p:nvSpPr>
          <p:cNvPr id="9220" name="Rectangle 11"/>
          <p:cNvSpPr>
            <a:spLocks noChangeArrowheads="1"/>
          </p:cNvSpPr>
          <p:nvPr/>
        </p:nvSpPr>
        <p:spPr bwMode="auto">
          <a:xfrm>
            <a:off x="0" y="1447800"/>
            <a:ext cx="9144000" cy="0"/>
          </a:xfrm>
          <a:prstGeom prst="rect">
            <a:avLst/>
          </a:prstGeom>
          <a:noFill/>
          <a:ln w="9525">
            <a:noFill/>
            <a:miter lim="800000"/>
            <a:headEnd/>
            <a:tailEnd/>
          </a:ln>
        </p:spPr>
        <p:txBody>
          <a:bodyPr wrap="none" anchor="ctr">
            <a:spAutoFit/>
          </a:bodyPr>
          <a:lstStyle/>
          <a:p>
            <a:r>
              <a:rPr lang="en-US" sz="1100">
                <a:latin typeface="Gill Sans MT" pitchFamily="34" charset="0"/>
              </a:rPr>
              <a:t>                   </a:t>
            </a:r>
            <a:r>
              <a:rPr lang="en-US" sz="900">
                <a:latin typeface="Gill Sans MT" pitchFamily="34" charset="0"/>
              </a:rPr>
              <a:t> </a:t>
            </a:r>
            <a:endParaRPr lang="en-US">
              <a:latin typeface="Gill Sans MT" pitchFamily="34" charset="0"/>
            </a:endParaRPr>
          </a:p>
        </p:txBody>
      </p:sp>
      <p:graphicFrame>
        <p:nvGraphicFramePr>
          <p:cNvPr id="9275" name="Group 59"/>
          <p:cNvGraphicFramePr>
            <a:graphicFrameLocks noGrp="1"/>
          </p:cNvGraphicFramePr>
          <p:nvPr/>
        </p:nvGraphicFramePr>
        <p:xfrm>
          <a:off x="1143000" y="1905000"/>
          <a:ext cx="7772400" cy="2590800"/>
        </p:xfrm>
        <a:graphic>
          <a:graphicData uri="http://schemas.openxmlformats.org/drawingml/2006/table">
            <a:tbl>
              <a:tblPr/>
              <a:tblGrid>
                <a:gridCol w="41148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471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rgbClr val="C00000"/>
                          </a:solidFill>
                          <a:effectLst/>
                          <a:latin typeface="Gill Sans MT" pitchFamily="34" charset="0"/>
                          <a:cs typeface="Arial" charset="0"/>
                        </a:rPr>
                        <a:t>Briquette parameter</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rgbClr val="C00000"/>
                          </a:solidFill>
                          <a:effectLst/>
                          <a:latin typeface="Gill Sans MT" pitchFamily="34" charset="0"/>
                          <a:cs typeface="Arial" charset="0"/>
                        </a:rPr>
                        <a:t>Value</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1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Briquette density, t/m³</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1,0 – 2,0</a:t>
                      </a:r>
                      <a:endParaRPr kumimoji="0" lang="ru-RU" sz="2500" b="0" i="0" u="none" strike="noStrike" cap="none" normalizeH="0" baseline="0">
                        <a:ln>
                          <a:noFill/>
                        </a:ln>
                        <a:solidFill>
                          <a:srgbClr val="C00000"/>
                        </a:solidFill>
                        <a:effectLst/>
                        <a:latin typeface="Gill Sans MT" pitchFamily="34" charset="0"/>
                        <a:cs typeface="Arial" charset="0"/>
                      </a:endParaRP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1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Ash content, %</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0,5 – 1,5</a:t>
                      </a:r>
                      <a:endParaRPr kumimoji="0" lang="ru-RU" sz="2500" b="0" i="0" u="none" strike="noStrike" cap="none" normalizeH="0" baseline="0">
                        <a:ln>
                          <a:noFill/>
                        </a:ln>
                        <a:solidFill>
                          <a:srgbClr val="C00000"/>
                        </a:solidFill>
                        <a:effectLst/>
                        <a:latin typeface="Gill Sans MT" pitchFamily="34" charset="0"/>
                        <a:cs typeface="Arial" charset="0"/>
                      </a:endParaRP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71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CO</a:t>
                      </a:r>
                      <a:r>
                        <a:rPr kumimoji="0" lang="en-US" sz="1600" b="0" i="0" u="none" strike="noStrike" cap="none" normalizeH="0" baseline="0" dirty="0">
                          <a:ln>
                            <a:noFill/>
                          </a:ln>
                          <a:solidFill>
                            <a:srgbClr val="C00000"/>
                          </a:solidFill>
                          <a:effectLst/>
                          <a:latin typeface="Gill Sans MT" pitchFamily="34" charset="0"/>
                          <a:cs typeface="Arial" charset="0"/>
                        </a:rPr>
                        <a:t>2</a:t>
                      </a:r>
                      <a:r>
                        <a:rPr kumimoji="0" lang="en-US" sz="2500" b="0" i="0" u="none" strike="noStrike" cap="none" normalizeH="0" baseline="0" dirty="0">
                          <a:ln>
                            <a:noFill/>
                          </a:ln>
                          <a:solidFill>
                            <a:srgbClr val="C00000"/>
                          </a:solidFill>
                          <a:effectLst/>
                          <a:latin typeface="Gill Sans MT" pitchFamily="34" charset="0"/>
                          <a:cs typeface="Arial" charset="0"/>
                        </a:rPr>
                        <a:t> emission</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Gill Sans MT" pitchFamily="34" charset="0"/>
                          <a:cs typeface="Arial" charset="0"/>
                        </a:rPr>
                        <a:t>50 times less than coal;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Gill Sans MT" pitchFamily="34" charset="0"/>
                          <a:cs typeface="Arial" charset="0"/>
                        </a:rPr>
                        <a:t>15 </a:t>
                      </a:r>
                      <a:r>
                        <a:rPr kumimoji="0" lang="en-US" sz="2000" b="0" i="0" u="none" strike="noStrike" cap="none" normalizeH="0" baseline="0" dirty="0">
                          <a:ln>
                            <a:noFill/>
                          </a:ln>
                          <a:solidFill>
                            <a:schemeClr val="accent2"/>
                          </a:solidFill>
                          <a:effectLst/>
                          <a:latin typeface="Gill Sans MT" pitchFamily="34" charset="0"/>
                          <a:cs typeface="Arial" charset="0"/>
                        </a:rPr>
                        <a:t>times</a:t>
                      </a:r>
                      <a:r>
                        <a:rPr kumimoji="0" lang="en-US" sz="2000" b="0" i="0" u="none" strike="noStrike" cap="none" normalizeH="0" baseline="0" dirty="0">
                          <a:ln>
                            <a:noFill/>
                          </a:ln>
                          <a:solidFill>
                            <a:srgbClr val="C00000"/>
                          </a:solidFill>
                          <a:effectLst/>
                          <a:latin typeface="Gill Sans MT" pitchFamily="34" charset="0"/>
                          <a:cs typeface="Arial" charset="0"/>
                        </a:rPr>
                        <a:t> less than natural gas;</a:t>
                      </a:r>
                      <a:endParaRPr kumimoji="0" lang="ru-RU" sz="2000" b="0" i="0" u="none" strike="noStrike" cap="none" normalizeH="0" baseline="0" dirty="0">
                        <a:ln>
                          <a:noFill/>
                        </a:ln>
                        <a:solidFill>
                          <a:srgbClr val="C00000"/>
                        </a:solidFill>
                        <a:effectLst/>
                        <a:latin typeface="Gill Sans MT" pitchFamily="34" charset="0"/>
                        <a:cs typeface="Arial" charset="0"/>
                      </a:endParaRP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71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Sulfur emission,%</a:t>
                      </a: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C00000"/>
                          </a:solidFill>
                          <a:effectLst/>
                          <a:latin typeface="Gill Sans MT" pitchFamily="34" charset="0"/>
                          <a:cs typeface="Arial" charset="0"/>
                        </a:rPr>
                        <a:t>0,032</a:t>
                      </a:r>
                      <a:endParaRPr kumimoji="0" lang="ru-RU" sz="2500" b="0" i="0" u="none" strike="noStrike" cap="none" normalizeH="0" baseline="0" dirty="0">
                        <a:ln>
                          <a:noFill/>
                        </a:ln>
                        <a:solidFill>
                          <a:srgbClr val="C00000"/>
                        </a:solidFill>
                        <a:effectLst/>
                        <a:latin typeface="Gill Sans MT" pitchFamily="34" charset="0"/>
                        <a:cs typeface="Arial" charset="0"/>
                      </a:endParaRPr>
                    </a:p>
                  </a:txBody>
                  <a:tcPr anchor="ctr" horzOverflow="overflow">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924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br>
              <a:rPr lang="en-US"/>
            </a:br>
            <a:endParaRPr lang="en-US"/>
          </a:p>
        </p:txBody>
      </p:sp>
      <p:sp>
        <p:nvSpPr>
          <p:cNvPr id="9242" name="TextBox 13"/>
          <p:cNvSpPr txBox="1">
            <a:spLocks noChangeArrowheads="1"/>
          </p:cNvSpPr>
          <p:nvPr/>
        </p:nvSpPr>
        <p:spPr bwMode="auto">
          <a:xfrm>
            <a:off x="1219200" y="533400"/>
            <a:ext cx="7086600" cy="1235075"/>
          </a:xfrm>
          <a:prstGeom prst="rect">
            <a:avLst/>
          </a:prstGeom>
          <a:noFill/>
          <a:ln w="9525">
            <a:noFill/>
            <a:miter lim="800000"/>
            <a:headEnd/>
            <a:tailEnd/>
          </a:ln>
        </p:spPr>
        <p:txBody>
          <a:bodyPr>
            <a:spAutoFit/>
          </a:bodyPr>
          <a:lstStyle/>
          <a:p>
            <a:pPr indent="354013" algn="just"/>
            <a:r>
              <a:rPr lang="en-US" sz="2500">
                <a:solidFill>
                  <a:srgbClr val="C00000"/>
                </a:solidFill>
                <a:latin typeface="Gill Sans MT" pitchFamily="34" charset="0"/>
              </a:rPr>
              <a:t>Bio-briquettes are characterized with high heat emission, longevity of burning process, low ash content and ecological compatibility. </a:t>
            </a:r>
            <a:endParaRPr lang="ru-RU" sz="2500">
              <a:latin typeface="Corbel" pitchFamily="34" charset="0"/>
            </a:endParaRPr>
          </a:p>
        </p:txBody>
      </p:sp>
      <p:sp>
        <p:nvSpPr>
          <p:cNvPr id="9243" name="Text Box 60"/>
          <p:cNvSpPr txBox="1">
            <a:spLocks noChangeArrowheads="1"/>
          </p:cNvSpPr>
          <p:nvPr/>
        </p:nvSpPr>
        <p:spPr bwMode="auto">
          <a:xfrm>
            <a:off x="1143000" y="4648200"/>
            <a:ext cx="7315200" cy="2016125"/>
          </a:xfrm>
          <a:prstGeom prst="rect">
            <a:avLst/>
          </a:prstGeom>
          <a:noFill/>
          <a:ln w="9525">
            <a:noFill/>
            <a:miter lim="800000"/>
            <a:headEnd/>
            <a:tailEnd/>
          </a:ln>
        </p:spPr>
        <p:txBody>
          <a:bodyPr>
            <a:spAutoFit/>
          </a:bodyPr>
          <a:lstStyle/>
          <a:p>
            <a:pPr indent="442913" algn="just">
              <a:spcBef>
                <a:spcPct val="50000"/>
              </a:spcBef>
            </a:pPr>
            <a:r>
              <a:rPr lang="en-US" sz="2500">
                <a:solidFill>
                  <a:srgbClr val="C00000"/>
                </a:solidFill>
                <a:latin typeface="Gill Sans MT" pitchFamily="34" charset="0"/>
              </a:rPr>
              <a:t>Sawdust briquette after the burning, emits into atmosphere 50 times less CO2 than coal and 15 times less CO2 than natural gas. Sulfur emission into the atmosphere is 0,032%, which practically doesn’t contaminate atmosphere.</a:t>
            </a:r>
            <a:endParaRPr lang="ru-RU" sz="2500">
              <a:solidFill>
                <a:srgbClr val="C00000"/>
              </a:solidFill>
              <a:latin typeface="Gill Sans MT" pitchFamily="34" charset="0"/>
            </a:endParaRP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a:t>D. Carbonization – carbonization kiln </a:t>
            </a:r>
          </a:p>
        </p:txBody>
      </p:sp>
      <p:sp>
        <p:nvSpPr>
          <p:cNvPr id="3" name="Content Placeholder 2"/>
          <p:cNvSpPr>
            <a:spLocks noGrp="1"/>
          </p:cNvSpPr>
          <p:nvPr>
            <p:ph idx="1"/>
          </p:nvPr>
        </p:nvSpPr>
        <p:spPr/>
        <p:txBody>
          <a:bodyPr>
            <a:normAutofit fontScale="92500" lnSpcReduction="10000"/>
          </a:bodyPr>
          <a:lstStyle/>
          <a:p>
            <a:r>
              <a:rPr lang="en-US" dirty="0"/>
              <a:t>Is a technology to obtain </a:t>
            </a:r>
            <a:r>
              <a:rPr lang="en-US" dirty="0">
                <a:solidFill>
                  <a:srgbClr val="FF0000"/>
                </a:solidFill>
              </a:rPr>
              <a:t>charcoal</a:t>
            </a:r>
            <a:r>
              <a:rPr lang="en-US" dirty="0"/>
              <a:t> as the main product by heating solid biomass as bark, bamboo, rice husks… at 400-600C in almost or complete absence of oxygen.  </a:t>
            </a:r>
          </a:p>
          <a:p>
            <a:endParaRPr lang="en-US" dirty="0"/>
          </a:p>
          <a:p>
            <a:r>
              <a:rPr lang="en-US" dirty="0"/>
              <a:t>It can afford </a:t>
            </a:r>
            <a:r>
              <a:rPr lang="en-US" dirty="0">
                <a:solidFill>
                  <a:srgbClr val="FF0000"/>
                </a:solidFill>
              </a:rPr>
              <a:t>tar</a:t>
            </a:r>
            <a:r>
              <a:rPr lang="en-US" dirty="0"/>
              <a:t> and combustible </a:t>
            </a:r>
            <a:r>
              <a:rPr lang="en-US" dirty="0">
                <a:solidFill>
                  <a:srgbClr val="FF0000"/>
                </a:solidFill>
              </a:rPr>
              <a:t>gases</a:t>
            </a:r>
            <a:r>
              <a:rPr lang="en-US" dirty="0"/>
              <a:t> as </a:t>
            </a:r>
            <a:r>
              <a:rPr lang="en-US" dirty="0">
                <a:solidFill>
                  <a:srgbClr val="FF0000"/>
                </a:solidFill>
              </a:rPr>
              <a:t>by products</a:t>
            </a:r>
            <a:r>
              <a:rPr lang="en-US" dirty="0"/>
              <a:t>. </a:t>
            </a:r>
          </a:p>
          <a:p>
            <a:pPr lvl="1"/>
            <a:r>
              <a:rPr lang="en-US" dirty="0"/>
              <a:t>Customarily charcoal making.</a:t>
            </a:r>
          </a:p>
          <a:p>
            <a:endParaRPr lang="en-US" dirty="0"/>
          </a:p>
          <a:p>
            <a:r>
              <a:rPr lang="en-US" dirty="0"/>
              <a:t>The residue after combustion is </a:t>
            </a:r>
            <a:r>
              <a:rPr lang="en-US" dirty="0" err="1">
                <a:solidFill>
                  <a:srgbClr val="FF0000"/>
                </a:solidFill>
              </a:rPr>
              <a:t>biochar</a:t>
            </a:r>
            <a:r>
              <a:rPr lang="en-US" dirty="0"/>
              <a:t>. </a:t>
            </a:r>
          </a:p>
          <a:p>
            <a:r>
              <a:rPr lang="en-US" b="1" dirty="0"/>
              <a:t>Biochar </a:t>
            </a:r>
            <a:r>
              <a:rPr lang="en-US" dirty="0"/>
              <a:t>is a name for charcoal when it is used for particular purposes, especially as a </a:t>
            </a:r>
            <a:r>
              <a:rPr lang="en-US" dirty="0">
                <a:solidFill>
                  <a:srgbClr val="FF0000"/>
                </a:solidFill>
              </a:rPr>
              <a:t>soil amendment</a:t>
            </a:r>
            <a:r>
              <a:rPr lang="en-US" dirty="0"/>
              <a:t>. </a:t>
            </a:r>
          </a:p>
          <a:p>
            <a:pPr lvl="1"/>
            <a:r>
              <a:rPr lang="en-US" dirty="0"/>
              <a:t>Stores CO2 in the soil.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262</a:t>
            </a:fld>
            <a:endParaRPr lang="en-U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first </a:t>
            </a:r>
            <a:r>
              <a:rPr lang="en-US" dirty="0">
                <a:solidFill>
                  <a:srgbClr val="FF0000"/>
                </a:solidFill>
              </a:rPr>
              <a:t>step</a:t>
            </a:r>
            <a:r>
              <a:rPr lang="en-US" dirty="0"/>
              <a:t> in carbonization in the kiln is </a:t>
            </a:r>
          </a:p>
          <a:p>
            <a:pPr lvl="1"/>
            <a:r>
              <a:rPr lang="en-US" dirty="0"/>
              <a:t>drying out of the wood at 100°C or below to zero moisture content. </a:t>
            </a:r>
          </a:p>
          <a:p>
            <a:pPr lvl="1"/>
            <a:r>
              <a:rPr lang="en-US" dirty="0"/>
              <a:t>The </a:t>
            </a:r>
            <a:r>
              <a:rPr lang="en-US" dirty="0">
                <a:solidFill>
                  <a:srgbClr val="FF0000"/>
                </a:solidFill>
              </a:rPr>
              <a:t>temperature</a:t>
            </a:r>
            <a:r>
              <a:rPr lang="en-US" dirty="0"/>
              <a:t> of the oven dry wood is then </a:t>
            </a:r>
            <a:r>
              <a:rPr lang="en-US" dirty="0">
                <a:solidFill>
                  <a:srgbClr val="FF0000"/>
                </a:solidFill>
              </a:rPr>
              <a:t>raised</a:t>
            </a:r>
            <a:r>
              <a:rPr lang="en-US" dirty="0"/>
              <a:t> to about </a:t>
            </a:r>
            <a:r>
              <a:rPr lang="en-US" dirty="0">
                <a:solidFill>
                  <a:srgbClr val="FF0000"/>
                </a:solidFill>
              </a:rPr>
              <a:t>280</a:t>
            </a:r>
            <a:r>
              <a:rPr lang="en-US" dirty="0"/>
              <a:t>°C. </a:t>
            </a:r>
          </a:p>
          <a:p>
            <a:r>
              <a:rPr lang="en-US" dirty="0"/>
              <a:t>The energy for these steps comes from partial combustion of some of the wood charged to the kiln or pit and it is an energy absorbing or endothermic reaction</a:t>
            </a:r>
            <a:r>
              <a:rPr lang="en-US" dirty="0">
                <a:solidFill>
                  <a:srgbClr val="FFFF00"/>
                </a:solidFill>
              </a:rPr>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263</a:t>
            </a:fld>
            <a:endParaRPr lang="en-US"/>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When the wood is dry and heated to around 280°C, it begins to </a:t>
            </a:r>
            <a:r>
              <a:rPr lang="en-US" dirty="0">
                <a:solidFill>
                  <a:srgbClr val="FF0000"/>
                </a:solidFill>
              </a:rPr>
              <a:t>spontaneously</a:t>
            </a:r>
            <a:r>
              <a:rPr lang="en-US" dirty="0"/>
              <a:t> </a:t>
            </a:r>
            <a:r>
              <a:rPr lang="en-US" dirty="0">
                <a:solidFill>
                  <a:srgbClr val="FF0000"/>
                </a:solidFill>
              </a:rPr>
              <a:t>break down </a:t>
            </a:r>
            <a:r>
              <a:rPr lang="en-US" dirty="0"/>
              <a:t>to produce</a:t>
            </a:r>
          </a:p>
          <a:p>
            <a:pPr lvl="1"/>
            <a:r>
              <a:rPr lang="en-US" dirty="0">
                <a:solidFill>
                  <a:srgbClr val="FF0000"/>
                </a:solidFill>
              </a:rPr>
              <a:t>charcoal plus water </a:t>
            </a:r>
            <a:r>
              <a:rPr lang="en-US" dirty="0" err="1">
                <a:solidFill>
                  <a:srgbClr val="FF0000"/>
                </a:solidFill>
              </a:rPr>
              <a:t>vapour</a:t>
            </a:r>
            <a:r>
              <a:rPr lang="en-US" dirty="0">
                <a:solidFill>
                  <a:srgbClr val="FF0000"/>
                </a:solidFill>
              </a:rPr>
              <a:t>, </a:t>
            </a:r>
          </a:p>
          <a:p>
            <a:pPr lvl="1"/>
            <a:r>
              <a:rPr lang="en-US" dirty="0">
                <a:solidFill>
                  <a:srgbClr val="FF0000"/>
                </a:solidFill>
              </a:rPr>
              <a:t>methanol, </a:t>
            </a:r>
          </a:p>
          <a:p>
            <a:pPr lvl="1"/>
            <a:r>
              <a:rPr lang="en-US" dirty="0">
                <a:solidFill>
                  <a:srgbClr val="FF0000"/>
                </a:solidFill>
              </a:rPr>
              <a:t>acetic acid </a:t>
            </a:r>
            <a:r>
              <a:rPr lang="en-US" dirty="0"/>
              <a:t>and more complex chemicals, chiefly in the form of tars. </a:t>
            </a:r>
          </a:p>
          <a:p>
            <a:r>
              <a:rPr lang="en-US" dirty="0"/>
              <a:t>This process of </a:t>
            </a:r>
            <a:r>
              <a:rPr lang="en-US" b="1" dirty="0">
                <a:solidFill>
                  <a:srgbClr val="FF0000"/>
                </a:solidFill>
              </a:rPr>
              <a:t>spontaneous breakdown </a:t>
            </a:r>
            <a:r>
              <a:rPr lang="en-US" dirty="0"/>
              <a:t>or carbonization continues until only the </a:t>
            </a:r>
            <a:r>
              <a:rPr lang="en-US" dirty="0" err="1"/>
              <a:t>carbonised</a:t>
            </a:r>
            <a:r>
              <a:rPr lang="en-US" dirty="0"/>
              <a:t> residue called </a:t>
            </a:r>
            <a:r>
              <a:rPr lang="en-US" dirty="0">
                <a:solidFill>
                  <a:srgbClr val="FF0000"/>
                </a:solidFill>
              </a:rPr>
              <a:t>charcoal (char) remains.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264</a:t>
            </a:fld>
            <a:endParaRPr lang="en-US"/>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3666" name="Picture 2"/>
          <p:cNvPicPr>
            <a:picLocks noGrp="1" noChangeAspect="1" noChangeArrowheads="1"/>
          </p:cNvPicPr>
          <p:nvPr>
            <p:ph idx="1"/>
          </p:nvPr>
        </p:nvPicPr>
        <p:blipFill>
          <a:blip r:embed="rId2"/>
          <a:srcRect/>
          <a:stretch>
            <a:fillRect/>
          </a:stretch>
        </p:blipFill>
        <p:spPr bwMode="auto">
          <a:xfrm>
            <a:off x="921156" y="2286000"/>
            <a:ext cx="6802733" cy="2867819"/>
          </a:xfrm>
          <a:prstGeom prst="rect">
            <a:avLst/>
          </a:prstGeom>
          <a:noFill/>
          <a:ln w="9525">
            <a:noFill/>
            <a:miter lim="800000"/>
            <a:headEnd/>
            <a:tailEnd/>
          </a:ln>
          <a:effectLst/>
        </p:spPr>
      </p:pic>
      <p:sp>
        <p:nvSpPr>
          <p:cNvPr id="4" name="Rectangle 3"/>
          <p:cNvSpPr/>
          <p:nvPr/>
        </p:nvSpPr>
        <p:spPr>
          <a:xfrm>
            <a:off x="1524000" y="5334000"/>
            <a:ext cx="4572000" cy="923330"/>
          </a:xfrm>
          <a:prstGeom prst="rect">
            <a:avLst/>
          </a:prstGeom>
        </p:spPr>
        <p:txBody>
          <a:bodyPr wrap="square">
            <a:spAutoFit/>
          </a:bodyPr>
          <a:lstStyle/>
          <a:p>
            <a:r>
              <a:rPr lang="en-US" b="1" dirty="0"/>
              <a:t>CARBONIZATION</a:t>
            </a:r>
            <a:br>
              <a:rPr lang="en-US" dirty="0"/>
            </a:br>
            <a:br>
              <a:rPr lang="en-US" dirty="0"/>
            </a:br>
            <a:endParaRPr lang="en-US" dirty="0"/>
          </a:p>
        </p:txBody>
      </p:sp>
      <p:sp>
        <p:nvSpPr>
          <p:cNvPr id="5" name="Slide Number Placeholder 4"/>
          <p:cNvSpPr>
            <a:spLocks noGrp="1"/>
          </p:cNvSpPr>
          <p:nvPr>
            <p:ph type="sldNum" sz="quarter" idx="12"/>
          </p:nvPr>
        </p:nvSpPr>
        <p:spPr/>
        <p:txBody>
          <a:bodyPr/>
          <a:lstStyle/>
          <a:p>
            <a:fld id="{BBBC69C9-3922-465A-85EE-C7BCB1899636}" type="slidenum">
              <a:rPr lang="en-US" smtClean="0"/>
              <a:pPr/>
              <a:t>265</a:t>
            </a:fld>
            <a:endParaRPr lang="en-US"/>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err="1"/>
              <a:t>Biochar</a:t>
            </a:r>
            <a:r>
              <a:rPr lang="en-US" dirty="0"/>
              <a:t> is under investigation as an approach to</a:t>
            </a:r>
            <a:br>
              <a:rPr lang="en-US" dirty="0"/>
            </a:br>
            <a:r>
              <a:rPr lang="en-US" dirty="0"/>
              <a:t>carbon sequestration to produce </a:t>
            </a:r>
            <a:r>
              <a:rPr lang="en-US" dirty="0">
                <a:solidFill>
                  <a:srgbClr val="FF0000"/>
                </a:solidFill>
              </a:rPr>
              <a:t>negative carbon dioxide emissions.</a:t>
            </a:r>
          </a:p>
          <a:p>
            <a:pPr lvl="1"/>
            <a:r>
              <a:rPr lang="en-US" dirty="0"/>
              <a:t>Has potential to help mitigate climate change, via </a:t>
            </a:r>
            <a:r>
              <a:rPr lang="en-US" dirty="0">
                <a:solidFill>
                  <a:srgbClr val="FF0000"/>
                </a:solidFill>
              </a:rPr>
              <a:t>carbon sequestration</a:t>
            </a:r>
            <a:r>
              <a:rPr lang="en-US" dirty="0"/>
              <a:t>.</a:t>
            </a:r>
          </a:p>
          <a:p>
            <a:r>
              <a:rPr lang="en-US" dirty="0" err="1"/>
              <a:t>Biochar</a:t>
            </a:r>
            <a:r>
              <a:rPr lang="en-US" dirty="0"/>
              <a:t>  can increase </a:t>
            </a:r>
            <a:r>
              <a:rPr lang="en-US" dirty="0">
                <a:solidFill>
                  <a:srgbClr val="FF0000"/>
                </a:solidFill>
              </a:rPr>
              <a:t>soil fertility</a:t>
            </a:r>
            <a:r>
              <a:rPr lang="en-US" dirty="0"/>
              <a:t>, increase agricultural </a:t>
            </a:r>
            <a:r>
              <a:rPr lang="en-US" dirty="0">
                <a:solidFill>
                  <a:srgbClr val="FF0000"/>
                </a:solidFill>
              </a:rPr>
              <a:t>productivity</a:t>
            </a:r>
            <a:r>
              <a:rPr lang="en-US" dirty="0"/>
              <a:t>, and provide protection against </a:t>
            </a:r>
            <a:br>
              <a:rPr lang="en-US" dirty="0"/>
            </a:br>
            <a:r>
              <a:rPr lang="en-US" dirty="0">
                <a:solidFill>
                  <a:srgbClr val="FF0000"/>
                </a:solidFill>
              </a:rPr>
              <a:t>soil-borne diseases</a:t>
            </a:r>
            <a:r>
              <a:rPr lang="en-US" dirty="0"/>
              <a:t>.</a:t>
            </a:r>
          </a:p>
          <a:p>
            <a:r>
              <a:rPr lang="en-US" dirty="0" err="1"/>
              <a:t>Biochar</a:t>
            </a:r>
            <a:r>
              <a:rPr lang="en-US" dirty="0"/>
              <a:t> is a </a:t>
            </a:r>
            <a:r>
              <a:rPr lang="en-US" dirty="0">
                <a:solidFill>
                  <a:srgbClr val="FF0000"/>
                </a:solidFill>
              </a:rPr>
              <a:t>stable solid</a:t>
            </a:r>
            <a:r>
              <a:rPr lang="en-US" dirty="0"/>
              <a:t>, </a:t>
            </a:r>
            <a:r>
              <a:rPr lang="en-US" dirty="0">
                <a:solidFill>
                  <a:srgbClr val="FF0000"/>
                </a:solidFill>
              </a:rPr>
              <a:t>rich</a:t>
            </a:r>
            <a:r>
              <a:rPr lang="en-US" dirty="0"/>
              <a:t> in </a:t>
            </a:r>
            <a:r>
              <a:rPr lang="en-US" dirty="0">
                <a:solidFill>
                  <a:srgbClr val="FF0000"/>
                </a:solidFill>
              </a:rPr>
              <a:t>carbon</a:t>
            </a:r>
            <a:r>
              <a:rPr lang="en-US" dirty="0"/>
              <a:t> and can endure in soil for thousands of years.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266</a:t>
            </a:fld>
            <a:endParaRPr lang="en-US"/>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 Gasification </a:t>
            </a:r>
            <a:r>
              <a:rPr lang="en-US" b="1"/>
              <a:t>- Gasifier</a:t>
            </a:r>
            <a:endParaRPr lang="en-US" dirty="0"/>
          </a:p>
        </p:txBody>
      </p:sp>
      <p:sp>
        <p:nvSpPr>
          <p:cNvPr id="3" name="Content Placeholder 2"/>
          <p:cNvSpPr>
            <a:spLocks noGrp="1"/>
          </p:cNvSpPr>
          <p:nvPr>
            <p:ph idx="1"/>
          </p:nvPr>
        </p:nvSpPr>
        <p:spPr/>
        <p:txBody>
          <a:bodyPr>
            <a:normAutofit/>
          </a:bodyPr>
          <a:lstStyle/>
          <a:p>
            <a:r>
              <a:rPr lang="en-US" b="1" dirty="0"/>
              <a:t>Gasification</a:t>
            </a:r>
            <a:r>
              <a:rPr lang="en-US" dirty="0"/>
              <a:t> is a process that converts organic or fossil fuel based carbonaceous materials into carbon </a:t>
            </a:r>
            <a:r>
              <a:rPr lang="en-US" dirty="0">
                <a:solidFill>
                  <a:srgbClr val="FF0000"/>
                </a:solidFill>
              </a:rPr>
              <a:t>monoxide</a:t>
            </a:r>
            <a:r>
              <a:rPr lang="en-US" dirty="0"/>
              <a:t>, </a:t>
            </a:r>
            <a:r>
              <a:rPr lang="en-US" dirty="0">
                <a:solidFill>
                  <a:srgbClr val="FF0000"/>
                </a:solidFill>
              </a:rPr>
              <a:t>hydrogen</a:t>
            </a:r>
            <a:r>
              <a:rPr lang="en-US" dirty="0"/>
              <a:t> and </a:t>
            </a:r>
            <a:r>
              <a:rPr lang="en-US" dirty="0">
                <a:solidFill>
                  <a:srgbClr val="FF0000"/>
                </a:solidFill>
              </a:rPr>
              <a:t>carbon dioxide </a:t>
            </a:r>
            <a:r>
              <a:rPr lang="en-US" dirty="0"/>
              <a:t>(&gt;700 °C).</a:t>
            </a:r>
          </a:p>
          <a:p>
            <a:pPr lvl="1"/>
            <a:r>
              <a:rPr lang="en-US" dirty="0">
                <a:solidFill>
                  <a:srgbClr val="FF0000"/>
                </a:solidFill>
              </a:rPr>
              <a:t>	Producer gas/syngas </a:t>
            </a:r>
          </a:p>
          <a:p>
            <a:r>
              <a:rPr lang="en-US" dirty="0"/>
              <a:t>Best and most promising technologies to produce electric energy: both as far as efficiency and environmental impact are concerned. </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267</a:t>
            </a:fld>
            <a:endParaRPr lang="en-US"/>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err="1">
                <a:solidFill>
                  <a:srgbClr val="FF0000"/>
                </a:solidFill>
              </a:rPr>
              <a:t>Gasifier</a:t>
            </a:r>
            <a:r>
              <a:rPr lang="en-US" dirty="0"/>
              <a:t> - the reactor which is used for gasification purposes.</a:t>
            </a:r>
          </a:p>
          <a:p>
            <a:r>
              <a:rPr lang="en-US" dirty="0"/>
              <a:t>Each plant is subdivided into three sections, where three stages of the productive process are carried out: gasification, gas turbine and thermal cycle. </a:t>
            </a:r>
          </a:p>
          <a:p>
            <a:r>
              <a:rPr lang="en-US" dirty="0"/>
              <a:t>During gasification, the wet biomass is conveyed into a drier making excess water evaporate. </a:t>
            </a:r>
          </a:p>
          <a:p>
            <a:r>
              <a:rPr lang="en-US" dirty="0"/>
              <a:t>After being dried, biomass proceeds to the </a:t>
            </a:r>
            <a:r>
              <a:rPr lang="en-US" dirty="0" err="1"/>
              <a:t>gasifier</a:t>
            </a:r>
            <a:r>
              <a:rPr lang="en-US" dirty="0"/>
              <a:t>, where it is transformed in a synthetic gas composed of</a:t>
            </a:r>
            <a:br>
              <a:rPr lang="en-US" dirty="0"/>
            </a:br>
            <a:r>
              <a:rPr lang="en-US" dirty="0"/>
              <a:t>CO, H2 and CH4.</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268</a:t>
            </a:fld>
            <a:endParaRPr lang="en-US"/>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06" name="Rectangle 2"/>
          <p:cNvSpPr>
            <a:spLocks noChangeArrowheads="1"/>
          </p:cNvSpPr>
          <p:nvPr/>
        </p:nvSpPr>
        <p:spPr bwMode="auto">
          <a:xfrm>
            <a:off x="381000" y="2373313"/>
            <a:ext cx="3124200" cy="2274887"/>
          </a:xfrm>
          <a:prstGeom prst="rect">
            <a:avLst/>
          </a:prstGeom>
          <a:noFill/>
          <a:ln w="9525">
            <a:noFill/>
            <a:miter lim="800000"/>
            <a:headEnd/>
            <a:tailEnd/>
          </a:ln>
          <a:effectLst/>
        </p:spPr>
        <p:txBody>
          <a:bodyPr anchor="ctr"/>
          <a:lstStyle/>
          <a:p>
            <a:pPr algn="ctr"/>
            <a:r>
              <a:rPr lang="en-US" i="1" dirty="0">
                <a:solidFill>
                  <a:schemeClr val="bg1"/>
                </a:solidFill>
                <a:latin typeface="Arial Narrow" pitchFamily="34" charset="0"/>
                <a:cs typeface="Times New Roman" pitchFamily="18" charset="0"/>
              </a:rPr>
              <a:t>Gasification – </a:t>
            </a:r>
            <a:br>
              <a:rPr lang="en-US" i="1" dirty="0">
                <a:solidFill>
                  <a:schemeClr val="bg1"/>
                </a:solidFill>
                <a:latin typeface="Arial Narrow" pitchFamily="34" charset="0"/>
                <a:cs typeface="Times New Roman" pitchFamily="18" charset="0"/>
              </a:rPr>
            </a:br>
            <a:r>
              <a:rPr lang="en-US" i="1" dirty="0">
                <a:solidFill>
                  <a:schemeClr val="bg1"/>
                </a:solidFill>
                <a:latin typeface="Arial Narrow" pitchFamily="34" charset="0"/>
                <a:cs typeface="Times New Roman" pitchFamily="18" charset="0"/>
              </a:rPr>
              <a:t>Basic Process Chemistry</a:t>
            </a:r>
          </a:p>
          <a:p>
            <a:pPr algn="ctr"/>
            <a:r>
              <a:rPr lang="en-US" i="1" dirty="0">
                <a:solidFill>
                  <a:schemeClr val="bg1"/>
                </a:solidFill>
                <a:latin typeface="Arial Narrow" pitchFamily="34" charset="0"/>
                <a:cs typeface="Times New Roman" pitchFamily="18" charset="0"/>
              </a:rPr>
              <a:t>Schematic</a:t>
            </a:r>
          </a:p>
        </p:txBody>
      </p:sp>
      <p:pic>
        <p:nvPicPr>
          <p:cNvPr id="328707" name="Picture 3" descr="DowndraftConcept"/>
          <p:cNvPicPr>
            <a:picLocks noChangeAspect="1" noChangeArrowheads="1"/>
          </p:cNvPicPr>
          <p:nvPr/>
        </p:nvPicPr>
        <p:blipFill>
          <a:blip r:embed="rId2"/>
          <a:srcRect/>
          <a:stretch>
            <a:fillRect/>
          </a:stretch>
        </p:blipFill>
        <p:spPr bwMode="auto">
          <a:xfrm>
            <a:off x="3124200" y="304800"/>
            <a:ext cx="6019800" cy="6248400"/>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Small increases in energy consumption are often associated with </a:t>
            </a:r>
            <a:r>
              <a:rPr lang="en-US" dirty="0">
                <a:solidFill>
                  <a:srgbClr val="FF0000"/>
                </a:solidFill>
              </a:rPr>
              <a:t>dramatic improvements in quality of life.</a:t>
            </a:r>
          </a:p>
          <a:p>
            <a:r>
              <a:rPr lang="en-US" dirty="0"/>
              <a:t>At the local level, modern energy services help to</a:t>
            </a:r>
          </a:p>
          <a:p>
            <a:pPr lvl="1"/>
            <a:r>
              <a:rPr lang="en-US" dirty="0"/>
              <a:t>reduce drudgery of women’s labor, </a:t>
            </a:r>
          </a:p>
          <a:p>
            <a:pPr lvl="1"/>
            <a:r>
              <a:rPr lang="en-US" dirty="0"/>
              <a:t>improve health and education, and </a:t>
            </a:r>
          </a:p>
          <a:p>
            <a:pPr lvl="1"/>
            <a:r>
              <a:rPr lang="en-US" dirty="0"/>
              <a:t>stimulate micro-enterprises.</a:t>
            </a:r>
          </a:p>
          <a:p>
            <a:r>
              <a:rPr lang="en-US" dirty="0"/>
              <a:t>At the national level, energy services facilitate </a:t>
            </a:r>
          </a:p>
          <a:p>
            <a:pPr lvl="1"/>
            <a:r>
              <a:rPr lang="en-US" dirty="0"/>
              <a:t>economic development by underpinning </a:t>
            </a:r>
            <a:r>
              <a:rPr lang="en-US" dirty="0">
                <a:solidFill>
                  <a:srgbClr val="FF0000"/>
                </a:solidFill>
              </a:rPr>
              <a:t>industrial growth</a:t>
            </a:r>
            <a:r>
              <a:rPr lang="en-US" dirty="0"/>
              <a:t> and </a:t>
            </a:r>
          </a:p>
          <a:p>
            <a:pPr lvl="1"/>
            <a:r>
              <a:rPr lang="en-US" dirty="0"/>
              <a:t>providing </a:t>
            </a:r>
            <a:r>
              <a:rPr lang="en-US" dirty="0">
                <a:solidFill>
                  <a:srgbClr val="FF0000"/>
                </a:solidFill>
              </a:rPr>
              <a:t>access to global markets </a:t>
            </a:r>
            <a:r>
              <a:rPr lang="en-US" dirty="0"/>
              <a:t>and trade.</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a:t>
            </a:fld>
            <a:endParaRPr lang="en-US"/>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Then the synthetic gas is cooled and filtered to eliminate dust and contaminants. </a:t>
            </a:r>
          </a:p>
          <a:p>
            <a:r>
              <a:rPr lang="en-US" dirty="0"/>
              <a:t>After being compressed, it is ready to operate the gas turbine where it will be burnt to </a:t>
            </a:r>
            <a:r>
              <a:rPr lang="en-US" dirty="0">
                <a:solidFill>
                  <a:srgbClr val="FF0000"/>
                </a:solidFill>
              </a:rPr>
              <a:t>derive heat</a:t>
            </a:r>
            <a:r>
              <a:rPr lang="en-US" dirty="0"/>
              <a:t>.</a:t>
            </a:r>
          </a:p>
          <a:p>
            <a:r>
              <a:rPr lang="en-US" dirty="0"/>
              <a:t>In the last section of the plant a boiler recovers the heat  from the gas turbine and produces steam for another turbine, which will operate the electric current generator.</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270</a:t>
            </a:fld>
            <a:endParaRPr lang="en-U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Producer gas can be used to</a:t>
            </a:r>
          </a:p>
          <a:p>
            <a:pPr lvl="1"/>
            <a:r>
              <a:rPr lang="en-US" dirty="0"/>
              <a:t>run internal combustion engines, </a:t>
            </a:r>
          </a:p>
          <a:p>
            <a:pPr lvl="1"/>
            <a:r>
              <a:rPr lang="en-US" dirty="0"/>
              <a:t>substitute for furnace oil in direct heat applications and </a:t>
            </a:r>
          </a:p>
          <a:p>
            <a:pPr lvl="1"/>
            <a:r>
              <a:rPr lang="en-US" dirty="0"/>
              <a:t>Produce methanol – an extremely attractive chemical which is useful both as fuel for heat engines as well as chemical feedstock for industries.</a:t>
            </a:r>
            <a:endParaRPr lang="en-US" b="1"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271</a:t>
            </a:fld>
            <a:endParaRPr lang="en-US"/>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What are the combustion products from complete combustion of biomass n?  </a:t>
            </a:r>
          </a:p>
          <a:p>
            <a:pPr lvl="1"/>
            <a:r>
              <a:rPr lang="en-US" dirty="0"/>
              <a:t>nitrogen, water vapor, carbon dioxide and surplus of oxygen.</a:t>
            </a:r>
          </a:p>
          <a:p>
            <a:r>
              <a:rPr lang="en-US" dirty="0"/>
              <a:t>The key to </a:t>
            </a:r>
            <a:r>
              <a:rPr lang="en-US" dirty="0" err="1"/>
              <a:t>gasifier</a:t>
            </a:r>
            <a:r>
              <a:rPr lang="en-US" dirty="0"/>
              <a:t> design is to create conditions such that </a:t>
            </a:r>
          </a:p>
          <a:p>
            <a:pPr marL="514350" indent="-514350">
              <a:buAutoNum type="alphaLcParenR"/>
            </a:pPr>
            <a:r>
              <a:rPr lang="en-US" dirty="0"/>
              <a:t>biomass is reduced to charcoal and, </a:t>
            </a:r>
          </a:p>
          <a:p>
            <a:pPr marL="514350" indent="-514350">
              <a:buAutoNum type="alphaLcParenR"/>
            </a:pPr>
            <a:r>
              <a:rPr lang="en-US" dirty="0"/>
              <a:t>charcoal is converted at suitable temperature to produce CO and H2.</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i="1" dirty="0">
                <a:solidFill>
                  <a:srgbClr val="FF0000"/>
                </a:solidFill>
              </a:rPr>
              <a:t>Process Zones</a:t>
            </a:r>
            <a:r>
              <a:rPr lang="en-US" b="1" dirty="0">
                <a:solidFill>
                  <a:srgbClr val="FF0000"/>
                </a:solidFill>
              </a:rPr>
              <a:t> </a:t>
            </a:r>
          </a:p>
          <a:p>
            <a:r>
              <a:rPr lang="en-US" dirty="0">
                <a:solidFill>
                  <a:srgbClr val="FF0000"/>
                </a:solidFill>
              </a:rPr>
              <a:t>Four distinct processes take place in a </a:t>
            </a:r>
            <a:r>
              <a:rPr lang="en-US" dirty="0" err="1">
                <a:solidFill>
                  <a:srgbClr val="FF0000"/>
                </a:solidFill>
              </a:rPr>
              <a:t>gasifier</a:t>
            </a:r>
            <a:r>
              <a:rPr lang="en-US" dirty="0">
                <a:solidFill>
                  <a:srgbClr val="FF0000"/>
                </a:solidFill>
              </a:rPr>
              <a:t> as the fuel makes its way to gasification. </a:t>
            </a:r>
          </a:p>
          <a:p>
            <a:pPr>
              <a:buNone/>
            </a:pPr>
            <a:r>
              <a:rPr lang="en-US" b="1" dirty="0">
                <a:solidFill>
                  <a:srgbClr val="FF0000"/>
                </a:solidFill>
              </a:rPr>
              <a:t> a) Drying of fuel </a:t>
            </a:r>
          </a:p>
          <a:p>
            <a:pPr>
              <a:buNone/>
            </a:pPr>
            <a:r>
              <a:rPr lang="en-US" b="1" dirty="0">
                <a:solidFill>
                  <a:srgbClr val="FF0000"/>
                </a:solidFill>
              </a:rPr>
              <a:t>b) </a:t>
            </a:r>
            <a:r>
              <a:rPr lang="en-US" b="1" dirty="0" err="1">
                <a:solidFill>
                  <a:srgbClr val="FF0000"/>
                </a:solidFill>
              </a:rPr>
              <a:t>Pyrolysis</a:t>
            </a:r>
            <a:r>
              <a:rPr lang="en-US" b="1" dirty="0">
                <a:solidFill>
                  <a:srgbClr val="FF0000"/>
                </a:solidFill>
              </a:rPr>
              <a:t> – a process in which tar and other volatiles are driven off </a:t>
            </a:r>
          </a:p>
          <a:p>
            <a:pPr>
              <a:buNone/>
            </a:pPr>
            <a:r>
              <a:rPr lang="en-US" b="1" dirty="0">
                <a:solidFill>
                  <a:srgbClr val="FF0000"/>
                </a:solidFill>
              </a:rPr>
              <a:t>c) Combustion </a:t>
            </a:r>
          </a:p>
          <a:p>
            <a:pPr>
              <a:buNone/>
            </a:pPr>
            <a:r>
              <a:rPr lang="en-US" b="1" dirty="0">
                <a:solidFill>
                  <a:srgbClr val="FF0000"/>
                </a:solidFill>
              </a:rPr>
              <a:t>d) Reduction</a:t>
            </a:r>
            <a:br>
              <a:rPr lang="en-US" b="1" dirty="0"/>
            </a:br>
            <a:br>
              <a:rPr lang="en-US" b="1"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273</a:t>
            </a:fld>
            <a:endParaRPr lang="en-US"/>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 Incineration of organic wastes for energy – Incinerator </a:t>
            </a:r>
          </a:p>
        </p:txBody>
      </p:sp>
      <p:sp>
        <p:nvSpPr>
          <p:cNvPr id="3" name="Content Placeholder 2"/>
          <p:cNvSpPr>
            <a:spLocks noGrp="1"/>
          </p:cNvSpPr>
          <p:nvPr>
            <p:ph idx="1"/>
          </p:nvPr>
        </p:nvSpPr>
        <p:spPr/>
        <p:txBody>
          <a:bodyPr>
            <a:normAutofit/>
          </a:bodyPr>
          <a:lstStyle/>
          <a:p>
            <a:r>
              <a:rPr lang="en-US" dirty="0"/>
              <a:t>Incineration is a h</a:t>
            </a:r>
            <a:r>
              <a:rPr lang="en-US" dirty="0">
                <a:solidFill>
                  <a:srgbClr val="FF0000"/>
                </a:solidFill>
              </a:rPr>
              <a:t>igh temperature thermal oxidation </a:t>
            </a:r>
            <a:r>
              <a:rPr lang="en-US" dirty="0"/>
              <a:t>process which can be used to convert </a:t>
            </a:r>
            <a:r>
              <a:rPr lang="en-US" dirty="0">
                <a:solidFill>
                  <a:srgbClr val="FF0000"/>
                </a:solidFill>
              </a:rPr>
              <a:t>toxic</a:t>
            </a:r>
            <a:r>
              <a:rPr lang="en-US" dirty="0"/>
              <a:t> and </a:t>
            </a:r>
            <a:r>
              <a:rPr lang="en-US" dirty="0">
                <a:solidFill>
                  <a:srgbClr val="FF0000"/>
                </a:solidFill>
              </a:rPr>
              <a:t>hazardous organic or </a:t>
            </a:r>
            <a:r>
              <a:rPr lang="en-US" dirty="0"/>
              <a:t>partially organic wastes into </a:t>
            </a:r>
            <a:r>
              <a:rPr lang="en-US" dirty="0">
                <a:solidFill>
                  <a:srgbClr val="FF0000"/>
                </a:solidFill>
              </a:rPr>
              <a:t>inorganic matter-----1</a:t>
            </a:r>
          </a:p>
          <a:p>
            <a:r>
              <a:rPr lang="en-US" dirty="0"/>
              <a:t>A waste treatment technology, which includes the combustion of waste at high temperatures for </a:t>
            </a:r>
            <a:r>
              <a:rPr lang="en-US" dirty="0">
                <a:solidFill>
                  <a:srgbClr val="FF0000"/>
                </a:solidFill>
              </a:rPr>
              <a:t>recovering energy----2</a:t>
            </a:r>
            <a:endParaRPr lang="en-US" dirty="0"/>
          </a:p>
          <a:p>
            <a:r>
              <a:rPr lang="en-US" dirty="0"/>
              <a:t>Incineration coupled with high temperature waste treatments are recognized as </a:t>
            </a:r>
            <a:r>
              <a:rPr lang="en-US" dirty="0">
                <a:solidFill>
                  <a:schemeClr val="accent3">
                    <a:lumMod val="60000"/>
                    <a:lumOff val="40000"/>
                  </a:schemeClr>
                </a:solidFill>
              </a:rPr>
              <a:t>thermal treatments</a:t>
            </a:r>
            <a:r>
              <a:rPr lang="en-US" dirty="0"/>
              <a: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274</a:t>
            </a:fld>
            <a:endParaRPr lang="en-US"/>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68EC-0773-4FF4-BA16-BCDC6858C5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454F2D-BE33-45E9-A873-69661D161966}"/>
              </a:ext>
            </a:extLst>
          </p:cNvPr>
          <p:cNvSpPr>
            <a:spLocks noGrp="1"/>
          </p:cNvSpPr>
          <p:nvPr>
            <p:ph idx="1"/>
          </p:nvPr>
        </p:nvSpPr>
        <p:spPr/>
        <p:txBody>
          <a:bodyPr/>
          <a:lstStyle/>
          <a:p>
            <a:r>
              <a:rPr lang="en-US" dirty="0"/>
              <a:t>During the process of incineration, the waste material that is treated is converted in to </a:t>
            </a:r>
            <a:r>
              <a:rPr lang="en-US" dirty="0">
                <a:solidFill>
                  <a:srgbClr val="FF0000"/>
                </a:solidFill>
              </a:rPr>
              <a:t>ash</a:t>
            </a:r>
            <a:r>
              <a:rPr lang="en-US" dirty="0"/>
              <a:t>, </a:t>
            </a:r>
            <a:r>
              <a:rPr lang="en-US" dirty="0">
                <a:solidFill>
                  <a:srgbClr val="FF0000"/>
                </a:solidFill>
              </a:rPr>
              <a:t>flue gas</a:t>
            </a:r>
            <a:r>
              <a:rPr lang="en-US" dirty="0"/>
              <a:t>, and </a:t>
            </a:r>
            <a:r>
              <a:rPr lang="en-US" dirty="0">
                <a:solidFill>
                  <a:srgbClr val="FF0000"/>
                </a:solidFill>
              </a:rPr>
              <a:t>heat</a:t>
            </a:r>
            <a:r>
              <a:rPr lang="en-US" dirty="0"/>
              <a:t>.</a:t>
            </a:r>
          </a:p>
          <a:p>
            <a:r>
              <a:rPr lang="en-US" dirty="0"/>
              <a:t>The heat generated by incineration can be used to generate electric power.</a:t>
            </a:r>
          </a:p>
          <a:p>
            <a:endParaRPr lang="en-US" dirty="0"/>
          </a:p>
          <a:p>
            <a:r>
              <a:rPr lang="en-US" dirty="0"/>
              <a:t>Incineration with energy recovery is one of several waste-to-energy (</a:t>
            </a:r>
            <a:r>
              <a:rPr lang="en-US" dirty="0" err="1"/>
              <a:t>WtE</a:t>
            </a:r>
            <a:r>
              <a:rPr lang="en-US" dirty="0"/>
              <a:t>) technologies.</a:t>
            </a:r>
          </a:p>
          <a:p>
            <a:endParaRPr lang="en-US" dirty="0"/>
          </a:p>
          <a:p>
            <a:endParaRPr lang="en-US" dirty="0"/>
          </a:p>
        </p:txBody>
      </p:sp>
      <p:sp>
        <p:nvSpPr>
          <p:cNvPr id="4" name="Slide Number Placeholder 3">
            <a:extLst>
              <a:ext uri="{FF2B5EF4-FFF2-40B4-BE49-F238E27FC236}">
                <a16:creationId xmlns:a16="http://schemas.microsoft.com/office/drawing/2014/main" id="{89949703-0961-48E0-9678-1D44E97DEFAA}"/>
              </a:ext>
            </a:extLst>
          </p:cNvPr>
          <p:cNvSpPr>
            <a:spLocks noGrp="1"/>
          </p:cNvSpPr>
          <p:nvPr>
            <p:ph type="sldNum" sz="quarter" idx="12"/>
          </p:nvPr>
        </p:nvSpPr>
        <p:spPr/>
        <p:txBody>
          <a:bodyPr/>
          <a:lstStyle/>
          <a:p>
            <a:fld id="{BBBC69C9-3922-465A-85EE-C7BCB1899636}" type="slidenum">
              <a:rPr lang="en-US" smtClean="0"/>
              <a:pPr/>
              <a:t>275</a:t>
            </a:fld>
            <a:endParaRPr lang="en-US"/>
          </a:p>
        </p:txBody>
      </p:sp>
    </p:spTree>
    <p:extLst>
      <p:ext uri="{BB962C8B-B14F-4D97-AF65-F5344CB8AC3E}">
        <p14:creationId xmlns:p14="http://schemas.microsoft.com/office/powerpoint/2010/main" val="127783427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rgbClr val="FF0000"/>
                </a:solidFill>
              </a:rPr>
              <a:t>Incinerators</a:t>
            </a:r>
            <a:r>
              <a:rPr lang="en-US" dirty="0"/>
              <a:t> reduce the solid mass of the original waste by 80–85%.</a:t>
            </a:r>
          </a:p>
          <a:p>
            <a:pPr lvl="1"/>
            <a:r>
              <a:rPr lang="en-US" dirty="0"/>
              <a:t>Does not replace the need for </a:t>
            </a:r>
            <a:r>
              <a:rPr lang="en-US" dirty="0" err="1"/>
              <a:t>landfilling</a:t>
            </a:r>
            <a:r>
              <a:rPr lang="en-US" dirty="0"/>
              <a:t> but it reduced the amount to be thrown in it.</a:t>
            </a:r>
          </a:p>
          <a:p>
            <a:r>
              <a:rPr lang="en-US" dirty="0"/>
              <a:t>Incineration comes with a number of benefits in specific areas like </a:t>
            </a:r>
            <a:r>
              <a:rPr lang="en-US" dirty="0">
                <a:solidFill>
                  <a:srgbClr val="FF0000"/>
                </a:solidFill>
              </a:rPr>
              <a:t>medical</a:t>
            </a:r>
            <a:r>
              <a:rPr lang="en-US" dirty="0"/>
              <a:t> wastes and other </a:t>
            </a:r>
            <a:r>
              <a:rPr lang="en-US" dirty="0">
                <a:solidFill>
                  <a:srgbClr val="FF0000"/>
                </a:solidFill>
              </a:rPr>
              <a:t>life risking </a:t>
            </a:r>
            <a:r>
              <a:rPr lang="en-US" dirty="0"/>
              <a:t>waste. </a:t>
            </a:r>
          </a:p>
          <a:p>
            <a:r>
              <a:rPr lang="en-US" dirty="0"/>
              <a:t>In this process, toxins are destroyed when waste is treated with high temperature.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276</a:t>
            </a:fld>
            <a:endParaRPr lang="en-US"/>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lstStyle/>
          <a:p>
            <a:r>
              <a:rPr lang="en-US" dirty="0"/>
              <a:t>For clean wastes, heat recovery can be achieved</a:t>
            </a:r>
            <a:br>
              <a:rPr lang="en-US" dirty="0"/>
            </a:br>
            <a:r>
              <a:rPr lang="en-US" dirty="0"/>
              <a:t>through steam generation</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277</a:t>
            </a:fld>
            <a:endParaRPr lang="en-US"/>
          </a:p>
        </p:txBody>
      </p:sp>
      <p:pic>
        <p:nvPicPr>
          <p:cNvPr id="8" name="Picture 2" descr="http://www.nap.edu/openbook/030906371X/xhtml/images/p20003284g35001.jpg"/>
          <p:cNvPicPr>
            <a:picLocks noChangeAspect="1" noChangeArrowheads="1"/>
          </p:cNvPicPr>
          <p:nvPr/>
        </p:nvPicPr>
        <p:blipFill>
          <a:blip r:embed="rId2"/>
          <a:srcRect/>
          <a:stretch>
            <a:fillRect/>
          </a:stretch>
        </p:blipFill>
        <p:spPr bwMode="auto">
          <a:xfrm>
            <a:off x="1066800" y="2133600"/>
            <a:ext cx="6781800" cy="3781425"/>
          </a:xfrm>
          <a:prstGeom prst="rect">
            <a:avLst/>
          </a:prstGeom>
          <a:noFill/>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278</a:t>
            </a:fld>
            <a:endParaRPr lang="en-US"/>
          </a:p>
        </p:txBody>
      </p:sp>
      <p:sp>
        <p:nvSpPr>
          <p:cNvPr id="5" name="Content Placeholder 2"/>
          <p:cNvSpPr>
            <a:spLocks noGrp="1"/>
          </p:cNvSpPr>
          <p:nvPr>
            <p:ph idx="1"/>
          </p:nvPr>
        </p:nvSpPr>
        <p:spPr>
          <a:xfrm>
            <a:off x="457200" y="609600"/>
            <a:ext cx="8229600" cy="5715000"/>
          </a:xfrm>
        </p:spPr>
        <p:txBody>
          <a:bodyPr/>
          <a:lstStyle/>
          <a:p>
            <a:r>
              <a:rPr lang="en-US" dirty="0"/>
              <a:t>For clean wastes, heat recovery can be achieved</a:t>
            </a:r>
            <a:br>
              <a:rPr lang="en-US" dirty="0"/>
            </a:br>
            <a:r>
              <a:rPr lang="en-US" dirty="0"/>
              <a:t>through steam generation</a:t>
            </a:r>
            <a:br>
              <a:rPr lang="en-US" dirty="0"/>
            </a:br>
            <a:endParaRPr lang="en-US" dirty="0"/>
          </a:p>
        </p:txBody>
      </p:sp>
      <p:pic>
        <p:nvPicPr>
          <p:cNvPr id="7" name="Picture 2" descr="http://www.tiru.fr/docrestreint.api/436/1644d60d2072e83aced7215458efa96b575dcec9/jpg/incineration_ven.jpg"/>
          <p:cNvPicPr>
            <a:picLocks noChangeAspect="1" noChangeArrowheads="1"/>
          </p:cNvPicPr>
          <p:nvPr/>
        </p:nvPicPr>
        <p:blipFill>
          <a:blip r:embed="rId2"/>
          <a:srcRect/>
          <a:stretch>
            <a:fillRect/>
          </a:stretch>
        </p:blipFill>
        <p:spPr bwMode="auto">
          <a:xfrm>
            <a:off x="457200" y="1357313"/>
            <a:ext cx="8229600" cy="5181599"/>
          </a:xfrm>
          <a:prstGeom prst="rect">
            <a:avLst/>
          </a:prstGeom>
          <a:noFill/>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4. Production and management of </a:t>
            </a:r>
            <a:r>
              <a:rPr lang="en-US" b="1" dirty="0" err="1"/>
              <a:t>Biofuel</a:t>
            </a:r>
            <a:r>
              <a:rPr lang="en-US" b="1" dirty="0"/>
              <a:t> plants</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279</a:t>
            </a:fld>
            <a:endParaRPr lang="en-US"/>
          </a:p>
        </p:txBody>
      </p:sp>
      <p:sp>
        <p:nvSpPr>
          <p:cNvPr id="6" name="Content Placeholder 5"/>
          <p:cNvSpPr>
            <a:spLocks noGrp="1"/>
          </p:cNvSpPr>
          <p:nvPr>
            <p:ph idx="1"/>
          </p:nvPr>
        </p:nvSpPr>
        <p:spPr/>
        <p:txBody>
          <a:bodyPr/>
          <a:lstStyle/>
          <a:p>
            <a:r>
              <a:rPr lang="en-US" dirty="0"/>
              <a:t>Chapter objectives: At the end of this chapter you should be able to: </a:t>
            </a:r>
          </a:p>
          <a:p>
            <a:pPr lvl="1"/>
            <a:r>
              <a:rPr lang="en-US" dirty="0"/>
              <a:t>Familiarize yourself with energy criteria for species selection: oil yield, oil/gas density, calorific values </a:t>
            </a:r>
          </a:p>
          <a:p>
            <a:pPr lvl="1"/>
            <a:r>
              <a:rPr lang="en-US" dirty="0" err="1"/>
              <a:t>Undertand</a:t>
            </a:r>
            <a:r>
              <a:rPr lang="en-US" dirty="0"/>
              <a:t> </a:t>
            </a:r>
            <a:r>
              <a:rPr lang="en-US" dirty="0" err="1"/>
              <a:t>te</a:t>
            </a:r>
            <a:r>
              <a:rPr lang="en-US" dirty="0"/>
              <a:t> criteria for species and site matching</a:t>
            </a:r>
          </a:p>
          <a:p>
            <a:pPr lvl="1"/>
            <a:r>
              <a:rPr lang="en-US" dirty="0"/>
              <a:t>Come up with the idea how to achieve sustainable </a:t>
            </a:r>
            <a:r>
              <a:rPr lang="en-US" dirty="0" err="1"/>
              <a:t>biofuel</a:t>
            </a:r>
            <a:r>
              <a:rPr lang="en-US" dirty="0"/>
              <a:t> production</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The importance of energy services for social development is reflected in the association between </a:t>
            </a:r>
            <a:r>
              <a:rPr lang="en-US" dirty="0">
                <a:solidFill>
                  <a:srgbClr val="FF0000"/>
                </a:solidFill>
              </a:rPr>
              <a:t>energy consumption </a:t>
            </a:r>
            <a:r>
              <a:rPr lang="en-US" dirty="0"/>
              <a:t>and </a:t>
            </a:r>
            <a:r>
              <a:rPr lang="en-US" dirty="0">
                <a:solidFill>
                  <a:srgbClr val="FF0000"/>
                </a:solidFill>
              </a:rPr>
              <a:t>human development</a:t>
            </a:r>
            <a:r>
              <a:rPr lang="en-US" dirty="0"/>
              <a:t>.</a:t>
            </a:r>
          </a:p>
          <a:p>
            <a:r>
              <a:rPr lang="en-US" dirty="0"/>
              <a:t>Studies show the strong correlation between commercial energy consumption and UNDP’s Human Development Index.</a:t>
            </a:r>
          </a:p>
          <a:p>
            <a:pPr lvl="1"/>
            <a:r>
              <a:rPr lang="en-US" dirty="0"/>
              <a:t>index is composed of human development indicators that reflect achievements in the most basic human capabilities:  </a:t>
            </a:r>
          </a:p>
          <a:p>
            <a:pPr lvl="2"/>
            <a:r>
              <a:rPr lang="en-US" dirty="0"/>
              <a:t>leading a long life (life expectancy), </a:t>
            </a:r>
          </a:p>
          <a:p>
            <a:pPr lvl="2"/>
            <a:r>
              <a:rPr lang="en-US" dirty="0"/>
              <a:t>educational achievement, and </a:t>
            </a:r>
          </a:p>
          <a:p>
            <a:pPr lvl="2"/>
            <a:r>
              <a:rPr lang="en-US" dirty="0"/>
              <a:t>enjoying a decent standard of living (income, measured in purchasing power parity terms).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down)">
                                      <p:cBhvr>
                                        <p:cTn id="39" dur="580">
                                          <p:stCondLst>
                                            <p:cond delay="0"/>
                                          </p:stCondLst>
                                        </p:cTn>
                                        <p:tgtEl>
                                          <p:spTgt spid="3">
                                            <p:txEl>
                                              <p:pRg st="5" end="5"/>
                                            </p:txEl>
                                          </p:spTgt>
                                        </p:tgtEl>
                                      </p:cBhvr>
                                    </p:animEffect>
                                    <p:anim calcmode="lin" valueType="num">
                                      <p:cBhvr>
                                        <p:cTn id="4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5" end="5"/>
                                            </p:txEl>
                                          </p:spTgt>
                                        </p:tgtEl>
                                      </p:cBhvr>
                                      <p:to x="100000" y="60000"/>
                                    </p:animScale>
                                    <p:animScale>
                                      <p:cBhvr>
                                        <p:cTn id="46" dur="166" decel="50000">
                                          <p:stCondLst>
                                            <p:cond delay="676"/>
                                          </p:stCondLst>
                                        </p:cTn>
                                        <p:tgtEl>
                                          <p:spTgt spid="3">
                                            <p:txEl>
                                              <p:pRg st="5" end="5"/>
                                            </p:txEl>
                                          </p:spTgt>
                                        </p:tgtEl>
                                      </p:cBhvr>
                                      <p:to x="100000" y="100000"/>
                                    </p:animScale>
                                    <p:animScale>
                                      <p:cBhvr>
                                        <p:cTn id="47" dur="26">
                                          <p:stCondLst>
                                            <p:cond delay="1312"/>
                                          </p:stCondLst>
                                        </p:cTn>
                                        <p:tgtEl>
                                          <p:spTgt spid="3">
                                            <p:txEl>
                                              <p:pRg st="5" end="5"/>
                                            </p:txEl>
                                          </p:spTgt>
                                        </p:tgtEl>
                                      </p:cBhvr>
                                      <p:to x="100000" y="80000"/>
                                    </p:animScale>
                                    <p:animScale>
                                      <p:cBhvr>
                                        <p:cTn id="48" dur="166" decel="50000">
                                          <p:stCondLst>
                                            <p:cond delay="1338"/>
                                          </p:stCondLst>
                                        </p:cTn>
                                        <p:tgtEl>
                                          <p:spTgt spid="3">
                                            <p:txEl>
                                              <p:pRg st="5" end="5"/>
                                            </p:txEl>
                                          </p:spTgt>
                                        </p:tgtEl>
                                      </p:cBhvr>
                                      <p:to x="100000" y="100000"/>
                                    </p:animScale>
                                    <p:animScale>
                                      <p:cBhvr>
                                        <p:cTn id="49" dur="26">
                                          <p:stCondLst>
                                            <p:cond delay="1642"/>
                                          </p:stCondLst>
                                        </p:cTn>
                                        <p:tgtEl>
                                          <p:spTgt spid="3">
                                            <p:txEl>
                                              <p:pRg st="5" end="5"/>
                                            </p:txEl>
                                          </p:spTgt>
                                        </p:tgtEl>
                                      </p:cBhvr>
                                      <p:to x="100000" y="90000"/>
                                    </p:animScale>
                                    <p:animScale>
                                      <p:cBhvr>
                                        <p:cTn id="50" dur="166" decel="50000">
                                          <p:stCondLst>
                                            <p:cond delay="1668"/>
                                          </p:stCondLst>
                                        </p:cTn>
                                        <p:tgtEl>
                                          <p:spTgt spid="3">
                                            <p:txEl>
                                              <p:pRg st="5" end="5"/>
                                            </p:txEl>
                                          </p:spTgt>
                                        </p:tgtEl>
                                      </p:cBhvr>
                                      <p:to x="100000" y="100000"/>
                                    </p:animScale>
                                    <p:animScale>
                                      <p:cBhvr>
                                        <p:cTn id="51" dur="26">
                                          <p:stCondLst>
                                            <p:cond delay="1808"/>
                                          </p:stCondLst>
                                        </p:cTn>
                                        <p:tgtEl>
                                          <p:spTgt spid="3">
                                            <p:txEl>
                                              <p:pRg st="5" end="5"/>
                                            </p:txEl>
                                          </p:spTgt>
                                        </p:tgtEl>
                                      </p:cBhvr>
                                      <p:to x="100000" y="95000"/>
                                    </p:animScale>
                                    <p:animScale>
                                      <p:cBhvr>
                                        <p:cTn id="52"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 Oil characteristics</a:t>
            </a:r>
          </a:p>
        </p:txBody>
      </p:sp>
      <p:sp>
        <p:nvSpPr>
          <p:cNvPr id="3" name="Content Placeholder 2"/>
          <p:cNvSpPr>
            <a:spLocks noGrp="1"/>
          </p:cNvSpPr>
          <p:nvPr>
            <p:ph idx="1"/>
          </p:nvPr>
        </p:nvSpPr>
        <p:spPr/>
        <p:txBody>
          <a:bodyPr/>
          <a:lstStyle/>
          <a:p>
            <a:r>
              <a:rPr lang="en-US" dirty="0"/>
              <a:t>The quality of the oil is very important in order to guarantee the correct operation of the </a:t>
            </a:r>
            <a:r>
              <a:rPr lang="en-US" dirty="0">
                <a:solidFill>
                  <a:srgbClr val="FF0000"/>
                </a:solidFill>
              </a:rPr>
              <a:t>vehicles</a:t>
            </a:r>
            <a:r>
              <a:rPr lang="en-US" dirty="0"/>
              <a:t>, in particular the </a:t>
            </a:r>
            <a:r>
              <a:rPr lang="en-US" dirty="0">
                <a:solidFill>
                  <a:srgbClr val="FF0000"/>
                </a:solidFill>
              </a:rPr>
              <a:t>injectors</a:t>
            </a:r>
            <a:r>
              <a:rPr lang="en-US" dirty="0"/>
              <a:t>, </a:t>
            </a:r>
            <a:r>
              <a:rPr lang="en-US" dirty="0">
                <a:solidFill>
                  <a:srgbClr val="FF0000"/>
                </a:solidFill>
              </a:rPr>
              <a:t>piston rings </a:t>
            </a:r>
            <a:r>
              <a:rPr lang="en-US" dirty="0"/>
              <a:t>and lubrication oil stability. </a:t>
            </a:r>
          </a:p>
          <a:p>
            <a:endParaRPr lang="en-US" dirty="0"/>
          </a:p>
          <a:p>
            <a:r>
              <a:rPr lang="en-US" dirty="0"/>
              <a:t>Vegetable oils have a </a:t>
            </a:r>
            <a:r>
              <a:rPr lang="en-US" dirty="0">
                <a:solidFill>
                  <a:srgbClr val="FF0000"/>
                </a:solidFill>
              </a:rPr>
              <a:t>higher density </a:t>
            </a:r>
            <a:r>
              <a:rPr lang="en-US" dirty="0"/>
              <a:t>than diesel on an average of 12%, but </a:t>
            </a:r>
            <a:r>
              <a:rPr lang="en-US" dirty="0">
                <a:solidFill>
                  <a:srgbClr val="FF0000"/>
                </a:solidFill>
              </a:rPr>
              <a:t>lower energy </a:t>
            </a:r>
            <a:r>
              <a:rPr lang="en-US" dirty="0"/>
              <a:t>content with a calorific value around 10% inferior. </a:t>
            </a:r>
          </a:p>
          <a:p>
            <a:pPr lvl="1"/>
            <a:r>
              <a:rPr lang="en-US" dirty="0"/>
              <a:t>Heavier oils are more difficult to pump.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280</a:t>
            </a:fld>
            <a:endParaRPr lang="en-US"/>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err="1"/>
              <a:t>Cetane</a:t>
            </a:r>
            <a:r>
              <a:rPr lang="en-US" b="1" dirty="0"/>
              <a:t> number </a:t>
            </a:r>
            <a:r>
              <a:rPr lang="en-US" dirty="0"/>
              <a:t>is a measure of the ignition quality of a diesel fuel, i.e. the fuel's readiness to ignite.</a:t>
            </a:r>
          </a:p>
          <a:p>
            <a:r>
              <a:rPr lang="en-US" dirty="0"/>
              <a:t>Fuels with a high </a:t>
            </a:r>
            <a:r>
              <a:rPr lang="en-US" dirty="0" err="1"/>
              <a:t>Cetane</a:t>
            </a:r>
            <a:r>
              <a:rPr lang="en-US" dirty="0"/>
              <a:t> number will have short ignition delays which correspond to greater efficiency.</a:t>
            </a:r>
          </a:p>
          <a:p>
            <a:endParaRPr lang="en-US" dirty="0"/>
          </a:p>
          <a:p>
            <a:r>
              <a:rPr lang="en-US" dirty="0"/>
              <a:t>Engines started with a low </a:t>
            </a:r>
            <a:r>
              <a:rPr lang="en-US" dirty="0" err="1"/>
              <a:t>Cetane</a:t>
            </a:r>
            <a:r>
              <a:rPr lang="en-US" dirty="0"/>
              <a:t> number fuel may suffer from engine </a:t>
            </a:r>
            <a:r>
              <a:rPr lang="en-US" dirty="0">
                <a:solidFill>
                  <a:srgbClr val="FF0000"/>
                </a:solidFill>
              </a:rPr>
              <a:t>knock </a:t>
            </a:r>
            <a:r>
              <a:rPr lang="en-US" dirty="0"/>
              <a:t>and blow </a:t>
            </a:r>
            <a:r>
              <a:rPr lang="en-US" dirty="0">
                <a:solidFill>
                  <a:srgbClr val="FF0000"/>
                </a:solidFill>
              </a:rPr>
              <a:t>white clouds</a:t>
            </a:r>
            <a:r>
              <a:rPr lang="en-US" dirty="0"/>
              <a:t> of smoke during engine ignition in severely cold weather.</a:t>
            </a:r>
          </a:p>
          <a:p>
            <a:r>
              <a:rPr lang="en-US" dirty="0"/>
              <a:t>The </a:t>
            </a:r>
            <a:r>
              <a:rPr lang="en-US" dirty="0" err="1"/>
              <a:t>Cetane</a:t>
            </a:r>
            <a:r>
              <a:rPr lang="en-US" dirty="0"/>
              <a:t> number for most plant oils, it is around 10–20% </a:t>
            </a:r>
            <a:r>
              <a:rPr lang="en-US" dirty="0">
                <a:solidFill>
                  <a:srgbClr val="FF0000"/>
                </a:solidFill>
              </a:rPr>
              <a:t>lower</a:t>
            </a:r>
            <a:r>
              <a:rPr lang="en-US" dirty="0"/>
              <a:t> than that of fossil diesel.</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281</a:t>
            </a:fld>
            <a:endParaRPr lang="en-US"/>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hlinkClick r:id="rId3" tooltip="Cetane"/>
              </a:rPr>
              <a:t>Cetane</a:t>
            </a:r>
            <a:r>
              <a:rPr lang="en-US" dirty="0"/>
              <a:t> is the chemical compound with chemical formula </a:t>
            </a:r>
            <a:r>
              <a:rPr lang="en-US" i="1" dirty="0"/>
              <a:t>n</a:t>
            </a:r>
            <a:r>
              <a:rPr lang="en-US" dirty="0"/>
              <a:t>-C</a:t>
            </a:r>
            <a:r>
              <a:rPr lang="en-US" baseline="-25000" dirty="0"/>
              <a:t>16</a:t>
            </a:r>
            <a:r>
              <a:rPr lang="en-US" dirty="0"/>
              <a:t>H</a:t>
            </a:r>
            <a:r>
              <a:rPr lang="en-US" baseline="-25000" dirty="0"/>
              <a:t>34</a:t>
            </a:r>
            <a:r>
              <a:rPr lang="en-US" dirty="0"/>
              <a:t>, today named </a:t>
            </a:r>
            <a:r>
              <a:rPr lang="en-US" dirty="0">
                <a:solidFill>
                  <a:srgbClr val="FF0000"/>
                </a:solidFill>
              </a:rPr>
              <a:t>hexadecane</a:t>
            </a:r>
            <a:r>
              <a:rPr lang="en-US" dirty="0"/>
              <a:t> according to </a:t>
            </a:r>
            <a:r>
              <a:rPr lang="en-US" dirty="0">
                <a:hlinkClick r:id="rId4" tooltip="IUPAC"/>
              </a:rPr>
              <a:t>IUPAC</a:t>
            </a:r>
            <a:r>
              <a:rPr lang="en-US" dirty="0"/>
              <a:t> rules.</a:t>
            </a:r>
          </a:p>
          <a:p>
            <a:r>
              <a:rPr lang="en-US" dirty="0"/>
              <a:t>Cetane ignites very easily under compression, so it was assigned a cetane number of 100, while alpha-methyl naphthalene was assigned a cetane number of 0.</a:t>
            </a:r>
          </a:p>
          <a:p>
            <a:r>
              <a:rPr lang="en-US" b="1" dirty="0"/>
              <a:t>Two standards </a:t>
            </a:r>
          </a:p>
          <a:p>
            <a:r>
              <a:rPr lang="en-US" dirty="0"/>
              <a:t> EN 590</a:t>
            </a:r>
          </a:p>
          <a:p>
            <a:r>
              <a:rPr lang="en-US" dirty="0"/>
              <a:t>ASTM D975 as diesel fuel standard and the minimum </a:t>
            </a:r>
            <a:r>
              <a:rPr lang="en-US" dirty="0" err="1"/>
              <a:t>cetane</a:t>
            </a:r>
            <a:r>
              <a:rPr lang="en-US" dirty="0"/>
              <a:t> number is set at 40,</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282</a:t>
            </a:fld>
            <a:endParaRPr lang="en-US"/>
          </a:p>
        </p:txBody>
      </p:sp>
    </p:spTree>
    <p:extLst>
      <p:ext uri="{BB962C8B-B14F-4D97-AF65-F5344CB8AC3E}">
        <p14:creationId xmlns:p14="http://schemas.microsoft.com/office/powerpoint/2010/main" val="22690288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EN 590</a:t>
            </a:r>
            <a:r>
              <a:rPr lang="en-US" dirty="0"/>
              <a:t> is a standard published by the European Committee for Standardization that describes the physical properties that all automotive </a:t>
            </a:r>
            <a:r>
              <a:rPr lang="en-US" dirty="0">
                <a:hlinkClick r:id="rId2" tooltip="Diesel fuel"/>
              </a:rPr>
              <a:t>diesel fuel</a:t>
            </a:r>
            <a:r>
              <a:rPr lang="en-US" dirty="0"/>
              <a:t> must meet if it is to be sold in the </a:t>
            </a:r>
            <a:r>
              <a:rPr lang="en-US" dirty="0">
                <a:hlinkClick r:id="rId3" tooltip="European Union"/>
              </a:rPr>
              <a:t>European Union</a:t>
            </a:r>
            <a:r>
              <a:rPr lang="en-US" dirty="0"/>
              <a:t> and several other European countries.</a:t>
            </a:r>
          </a:p>
          <a:p>
            <a:r>
              <a:rPr lang="en-US" dirty="0">
                <a:hlinkClick r:id="rId4" action="ppaction://hlinkfile"/>
              </a:rPr>
              <a:t>EN Standard.docx</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283</a:t>
            </a:fld>
            <a:endParaRPr lang="en-US"/>
          </a:p>
        </p:txBody>
      </p:sp>
    </p:spTree>
    <p:extLst>
      <p:ext uri="{BB962C8B-B14F-4D97-AF65-F5344CB8AC3E}">
        <p14:creationId xmlns:p14="http://schemas.microsoft.com/office/powerpoint/2010/main" val="155000695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a:t>Kinematic viscosity </a:t>
            </a:r>
            <a:r>
              <a:rPr lang="en-US" dirty="0"/>
              <a:t>and </a:t>
            </a:r>
            <a:r>
              <a:rPr lang="en-US" b="1" dirty="0"/>
              <a:t>density </a:t>
            </a:r>
            <a:r>
              <a:rPr lang="en-US" dirty="0"/>
              <a:t>are important characteristics to consider because they affect </a:t>
            </a:r>
          </a:p>
          <a:p>
            <a:pPr lvl="1"/>
            <a:r>
              <a:rPr lang="en-US" dirty="0"/>
              <a:t>the fuel spray characteristics through flow resistance inside the injection system and in the nozzle holes.</a:t>
            </a:r>
          </a:p>
          <a:p>
            <a:r>
              <a:rPr lang="en-US" dirty="0"/>
              <a:t>High viscosity causes poor fuel atomization during the spraying process, </a:t>
            </a:r>
          </a:p>
          <a:p>
            <a:pPr lvl="1"/>
            <a:r>
              <a:rPr lang="en-US" dirty="0"/>
              <a:t>which in turn increases the engine coke deposits, demands more energy in order to pump the fuel and wears fuel pump elements and injectors.</a:t>
            </a:r>
          </a:p>
          <a:p>
            <a:r>
              <a:rPr lang="en-US" dirty="0"/>
              <a:t>For plant oils </a:t>
            </a:r>
            <a:r>
              <a:rPr lang="en-US" dirty="0">
                <a:solidFill>
                  <a:srgbClr val="FF0000"/>
                </a:solidFill>
              </a:rPr>
              <a:t>viscosity</a:t>
            </a:r>
            <a:r>
              <a:rPr lang="en-US" dirty="0"/>
              <a:t> is </a:t>
            </a:r>
            <a:r>
              <a:rPr lang="en-US" dirty="0">
                <a:solidFill>
                  <a:srgbClr val="FF0000"/>
                </a:solidFill>
              </a:rPr>
              <a:t>higher</a:t>
            </a:r>
            <a:r>
              <a:rPr lang="en-US" dirty="0"/>
              <a:t> and </a:t>
            </a:r>
            <a:r>
              <a:rPr lang="en-US" dirty="0">
                <a:solidFill>
                  <a:srgbClr val="FF0000"/>
                </a:solidFill>
              </a:rPr>
              <a:t>volatility lower </a:t>
            </a:r>
            <a:r>
              <a:rPr lang="en-US" dirty="0"/>
              <a:t>than for fossil diesel.</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284</a:t>
            </a:fld>
            <a:endParaRPr lang="en-US"/>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r>
              <a:rPr lang="en-US" b="1" dirty="0"/>
              <a:t>Flash point temperature </a:t>
            </a:r>
            <a:r>
              <a:rPr lang="en-US" dirty="0"/>
              <a:t>is the </a:t>
            </a:r>
            <a:r>
              <a:rPr lang="en-US" dirty="0">
                <a:solidFill>
                  <a:srgbClr val="FF0000"/>
                </a:solidFill>
              </a:rPr>
              <a:t>lowest temperature </a:t>
            </a:r>
            <a:r>
              <a:rPr lang="en-US" dirty="0"/>
              <a:t>at which the </a:t>
            </a:r>
            <a:r>
              <a:rPr lang="en-US" dirty="0" err="1"/>
              <a:t>vapour</a:t>
            </a:r>
            <a:r>
              <a:rPr lang="en-US" dirty="0"/>
              <a:t> of a combustible liquid can be </a:t>
            </a:r>
            <a:r>
              <a:rPr lang="en-US" dirty="0">
                <a:solidFill>
                  <a:srgbClr val="FF0000"/>
                </a:solidFill>
              </a:rPr>
              <a:t>ignited in air</a:t>
            </a:r>
            <a:r>
              <a:rPr lang="en-US" dirty="0"/>
              <a:t>.</a:t>
            </a:r>
          </a:p>
          <a:p>
            <a:r>
              <a:rPr lang="en-US" dirty="0"/>
              <a:t>The flash point of vegetable oils is much </a:t>
            </a:r>
            <a:r>
              <a:rPr lang="en-US" dirty="0">
                <a:solidFill>
                  <a:srgbClr val="FF0000"/>
                </a:solidFill>
              </a:rPr>
              <a:t>higher than </a:t>
            </a:r>
            <a:r>
              <a:rPr lang="en-US" dirty="0"/>
              <a:t>that of diesel. This makes its ignition relatively difficult, but its transportation and handling is much safer.</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93834332"/>
              </p:ext>
            </p:extLst>
          </p:nvPr>
        </p:nvGraphicFramePr>
        <p:xfrm>
          <a:off x="1600200" y="3318163"/>
          <a:ext cx="7391400" cy="3693355"/>
        </p:xfrm>
        <a:graphic>
          <a:graphicData uri="http://schemas.openxmlformats.org/drawingml/2006/table">
            <a:tbl>
              <a:tblPr firstRow="1" firstCol="1" bandRow="1">
                <a:tableStyleId>{5C22544A-7EE6-4342-B048-85BDC9FD1C3A}</a:tableStyleId>
              </a:tblPr>
              <a:tblGrid>
                <a:gridCol w="2463800">
                  <a:extLst>
                    <a:ext uri="{9D8B030D-6E8A-4147-A177-3AD203B41FA5}">
                      <a16:colId xmlns:a16="http://schemas.microsoft.com/office/drawing/2014/main" val="450029709"/>
                    </a:ext>
                  </a:extLst>
                </a:gridCol>
                <a:gridCol w="2463800">
                  <a:extLst>
                    <a:ext uri="{9D8B030D-6E8A-4147-A177-3AD203B41FA5}">
                      <a16:colId xmlns:a16="http://schemas.microsoft.com/office/drawing/2014/main" val="4149685358"/>
                    </a:ext>
                  </a:extLst>
                </a:gridCol>
                <a:gridCol w="2463800">
                  <a:extLst>
                    <a:ext uri="{9D8B030D-6E8A-4147-A177-3AD203B41FA5}">
                      <a16:colId xmlns:a16="http://schemas.microsoft.com/office/drawing/2014/main" val="2961422259"/>
                    </a:ext>
                  </a:extLst>
                </a:gridCol>
              </a:tblGrid>
              <a:tr h="681025">
                <a:tc>
                  <a:txBody>
                    <a:bodyPr/>
                    <a:lstStyle/>
                    <a:p>
                      <a:pPr marL="0" marR="0" algn="ctr">
                        <a:lnSpc>
                          <a:spcPct val="115000"/>
                        </a:lnSpc>
                        <a:spcBef>
                          <a:spcPts val="1200"/>
                        </a:spcBef>
                        <a:spcAft>
                          <a:spcPts val="1200"/>
                        </a:spcAft>
                      </a:pPr>
                      <a:r>
                        <a:rPr lang="en-US" sz="1000" dirty="0">
                          <a:effectLst/>
                        </a:rPr>
                        <a:t>Fuel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200025" marT="30480" marB="30480" anchor="ctr"/>
                </a:tc>
                <a:tc>
                  <a:txBody>
                    <a:bodyPr/>
                    <a:lstStyle/>
                    <a:p>
                      <a:pPr marL="0" marR="0" algn="ctr">
                        <a:lnSpc>
                          <a:spcPct val="115000"/>
                        </a:lnSpc>
                        <a:spcBef>
                          <a:spcPts val="1200"/>
                        </a:spcBef>
                        <a:spcAft>
                          <a:spcPts val="1200"/>
                        </a:spcAft>
                      </a:pPr>
                      <a:r>
                        <a:rPr lang="en-US" sz="1000">
                          <a:effectLst/>
                        </a:rPr>
                        <a:t>Flash point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960" marR="200025" marT="30480" marB="30480" anchor="ctr"/>
                </a:tc>
                <a:tc>
                  <a:txBody>
                    <a:bodyPr/>
                    <a:lstStyle/>
                    <a:p>
                      <a:pPr marL="0" marR="0" algn="ctr">
                        <a:lnSpc>
                          <a:spcPct val="115000"/>
                        </a:lnSpc>
                        <a:spcBef>
                          <a:spcPts val="1200"/>
                        </a:spcBef>
                        <a:spcAft>
                          <a:spcPts val="1200"/>
                        </a:spcAft>
                      </a:pPr>
                      <a:r>
                        <a:rPr lang="en-US" sz="1000">
                          <a:effectLst/>
                        </a:rPr>
                        <a:t>Autoignition</a:t>
                      </a:r>
                      <a:br>
                        <a:rPr lang="en-US" sz="1000">
                          <a:effectLst/>
                        </a:rPr>
                      </a:br>
                      <a:r>
                        <a:rPr lang="en-US" sz="1000">
                          <a:effectLst/>
                        </a:rPr>
                        <a:t>temperature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960" marR="200025" marT="30480" marB="30480" anchor="ctr"/>
                </a:tc>
                <a:extLst>
                  <a:ext uri="{0D108BD9-81ED-4DB2-BD59-A6C34878D82A}">
                    <a16:rowId xmlns:a16="http://schemas.microsoft.com/office/drawing/2014/main" val="2638177164"/>
                  </a:ext>
                </a:extLst>
              </a:tr>
              <a:tr h="388898">
                <a:tc>
                  <a:txBody>
                    <a:bodyPr/>
                    <a:lstStyle/>
                    <a:p>
                      <a:pPr marL="0" marR="0">
                        <a:lnSpc>
                          <a:spcPct val="115000"/>
                        </a:lnSpc>
                        <a:spcBef>
                          <a:spcPts val="1200"/>
                        </a:spcBef>
                        <a:spcAft>
                          <a:spcPts val="1200"/>
                        </a:spcAft>
                      </a:pPr>
                      <a:r>
                        <a:rPr lang="en-US" sz="1800" u="none" strike="noStrike" dirty="0">
                          <a:effectLst/>
                          <a:hlinkClick r:id="rId2" tooltip="Ethanol"/>
                        </a:rPr>
                        <a:t>Ethanol</a:t>
                      </a:r>
                      <a:r>
                        <a:rPr lang="en-US" sz="1800" dirty="0">
                          <a:effectLst/>
                        </a:rPr>
                        <a:t> (70%)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16.6 °C (61.9 °F)</a:t>
                      </a:r>
                      <a:r>
                        <a:rPr lang="en-US" sz="1800" u="none" strike="noStrike" baseline="30000" dirty="0">
                          <a:effectLst/>
                          <a:hlinkClick r:id="rId3"/>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363 °C (685 °F)</a:t>
                      </a:r>
                      <a:r>
                        <a:rPr lang="en-US" sz="1800" u="none" strike="noStrike" baseline="30000">
                          <a:effectLst/>
                          <a:hlinkClick r:id="rId3"/>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653530769"/>
                  </a:ext>
                </a:extLst>
              </a:tr>
              <a:tr h="388898">
                <a:tc>
                  <a:txBody>
                    <a:bodyPr/>
                    <a:lstStyle/>
                    <a:p>
                      <a:pPr marL="0" marR="0">
                        <a:lnSpc>
                          <a:spcPct val="115000"/>
                        </a:lnSpc>
                        <a:spcBef>
                          <a:spcPts val="1200"/>
                        </a:spcBef>
                        <a:spcAft>
                          <a:spcPts val="1200"/>
                        </a:spcAft>
                      </a:pPr>
                      <a:r>
                        <a:rPr lang="en-US" sz="1800" u="none" strike="noStrike" dirty="0">
                          <a:effectLst/>
                          <a:hlinkClick r:id="rId4" tooltip="Gasoline"/>
                        </a:rPr>
                        <a:t>Gasoline</a:t>
                      </a:r>
                      <a:r>
                        <a:rPr lang="en-US" sz="1800" dirty="0">
                          <a:effectLst/>
                        </a:rPr>
                        <a:t> (petrol)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−43 °C (−45 °F)</a:t>
                      </a:r>
                      <a:r>
                        <a:rPr lang="en-US" sz="1800" u="none" strike="noStrike" baseline="30000" dirty="0">
                          <a:effectLst/>
                          <a:hlinkClick r:id="rId5"/>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280 °C (536 °F)</a:t>
                      </a:r>
                      <a:r>
                        <a:rPr lang="en-US" sz="1800" u="none" strike="noStrike" baseline="30000">
                          <a:effectLst/>
                          <a:hlinkClick r:id="rId6"/>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648100457"/>
                  </a:ext>
                </a:extLst>
              </a:tr>
              <a:tr h="388898">
                <a:tc>
                  <a:txBody>
                    <a:bodyPr/>
                    <a:lstStyle/>
                    <a:p>
                      <a:pPr marL="0" marR="0">
                        <a:lnSpc>
                          <a:spcPct val="115000"/>
                        </a:lnSpc>
                        <a:spcBef>
                          <a:spcPts val="1200"/>
                        </a:spcBef>
                        <a:spcAft>
                          <a:spcPts val="1200"/>
                        </a:spcAft>
                      </a:pPr>
                      <a:r>
                        <a:rPr lang="en-US" sz="1800" u="none" strike="noStrike" dirty="0">
                          <a:effectLst/>
                          <a:hlinkClick r:id="rId7" tooltip="Diesel fuel"/>
                        </a:rPr>
                        <a:t>Diesel (2-D)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&gt;52 °C (126 °F)</a:t>
                      </a:r>
                      <a:r>
                        <a:rPr lang="en-US" sz="1800" u="none" strike="noStrike" baseline="30000" dirty="0">
                          <a:effectLst/>
                          <a:hlinkClick r:id="rId5"/>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256 °C (493 °F)</a:t>
                      </a:r>
                      <a:r>
                        <a:rPr lang="en-US" sz="1800" u="none" strike="noStrike" baseline="30000">
                          <a:effectLst/>
                          <a:hlinkClick r:id="rId6"/>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221041459"/>
                  </a:ext>
                </a:extLst>
              </a:tr>
              <a:tr h="388898">
                <a:tc>
                  <a:txBody>
                    <a:bodyPr/>
                    <a:lstStyle/>
                    <a:p>
                      <a:pPr marL="0" marR="0">
                        <a:lnSpc>
                          <a:spcPct val="115000"/>
                        </a:lnSpc>
                        <a:spcBef>
                          <a:spcPts val="1200"/>
                        </a:spcBef>
                        <a:spcAft>
                          <a:spcPts val="1200"/>
                        </a:spcAft>
                      </a:pPr>
                      <a:r>
                        <a:rPr lang="en-US" sz="1800" u="none" strike="noStrike">
                          <a:effectLst/>
                          <a:hlinkClick r:id="rId8" tooltip="Jet fuel"/>
                        </a:rPr>
                        <a:t>Jet fuel (A/A-1)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&gt;38 °C (100 °F)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210 °C (410 °F)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582031139"/>
                  </a:ext>
                </a:extLst>
              </a:tr>
              <a:tr h="388898">
                <a:tc>
                  <a:txBody>
                    <a:bodyPr/>
                    <a:lstStyle/>
                    <a:p>
                      <a:pPr marL="0" marR="0">
                        <a:lnSpc>
                          <a:spcPct val="115000"/>
                        </a:lnSpc>
                        <a:spcBef>
                          <a:spcPts val="1200"/>
                        </a:spcBef>
                        <a:spcAft>
                          <a:spcPts val="1200"/>
                        </a:spcAft>
                      </a:pPr>
                      <a:r>
                        <a:rPr lang="en-US" sz="1800" u="none" strike="noStrike">
                          <a:effectLst/>
                          <a:hlinkClick r:id="rId9" tooltip="Kerosene"/>
                        </a:rPr>
                        <a:t>Kerosene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&gt;38–72 °C (100–162 °F)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220 °C (428 °F)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778458393"/>
                  </a:ext>
                </a:extLst>
              </a:tr>
              <a:tr h="388898">
                <a:tc>
                  <a:txBody>
                    <a:bodyPr/>
                    <a:lstStyle/>
                    <a:p>
                      <a:pPr marL="0" marR="0">
                        <a:lnSpc>
                          <a:spcPct val="115000"/>
                        </a:lnSpc>
                        <a:spcBef>
                          <a:spcPts val="1200"/>
                        </a:spcBef>
                        <a:spcAft>
                          <a:spcPts val="1200"/>
                        </a:spcAft>
                      </a:pPr>
                      <a:r>
                        <a:rPr lang="en-US" sz="1800" u="none" strike="noStrike">
                          <a:effectLst/>
                          <a:hlinkClick r:id="rId10" tooltip="Vegetable oil"/>
                        </a:rPr>
                        <a:t>Vegetable oil</a:t>
                      </a:r>
                      <a:r>
                        <a:rPr lang="en-US" sz="1800">
                          <a:effectLst/>
                        </a:rPr>
                        <a:t> (canola)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327 °C (621 °F)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dirty="0">
                          <a:effectLst/>
                        </a:rPr>
                        <a:t>424 °C (795 °F)</a:t>
                      </a:r>
                      <a:r>
                        <a:rPr lang="en-US" sz="1800" u="none" strike="noStrike" baseline="30000" dirty="0">
                          <a:effectLst/>
                          <a:hlinkClick r:id="rId11"/>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700018925"/>
                  </a:ext>
                </a:extLst>
              </a:tr>
              <a:tr h="388898">
                <a:tc>
                  <a:txBody>
                    <a:bodyPr/>
                    <a:lstStyle/>
                    <a:p>
                      <a:pPr marL="0" marR="0">
                        <a:lnSpc>
                          <a:spcPct val="115000"/>
                        </a:lnSpc>
                        <a:spcBef>
                          <a:spcPts val="1200"/>
                        </a:spcBef>
                        <a:spcAft>
                          <a:spcPts val="1200"/>
                        </a:spcAft>
                      </a:pPr>
                      <a:r>
                        <a:rPr lang="en-US" sz="1800" u="none" strike="noStrike">
                          <a:effectLst/>
                          <a:hlinkClick r:id="rId12" tooltip="Biodiesel"/>
                        </a:rPr>
                        <a:t>Biodiesel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nSpc>
                          <a:spcPct val="115000"/>
                        </a:lnSpc>
                        <a:spcBef>
                          <a:spcPts val="1200"/>
                        </a:spcBef>
                        <a:spcAft>
                          <a:spcPts val="1200"/>
                        </a:spcAft>
                      </a:pPr>
                      <a:r>
                        <a:rPr lang="en-US" sz="1800">
                          <a:effectLst/>
                        </a:rPr>
                        <a:t>&gt;130 °C (266 °F)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15000"/>
                        </a:lnSpc>
                      </a:pPr>
                      <a:endParaRPr lang="en-US" sz="4000" dirty="0">
                        <a:effectLst/>
                        <a:latin typeface="Calibri" panose="020F0502020204030204" pitchFamily="34" charset="0"/>
                      </a:endParaRPr>
                    </a:p>
                  </a:txBody>
                  <a:tcPr marL="9525" marR="9525" marT="9525" marB="9525" anchor="ctr"/>
                </a:tc>
                <a:extLst>
                  <a:ext uri="{0D108BD9-81ED-4DB2-BD59-A6C34878D82A}">
                    <a16:rowId xmlns:a16="http://schemas.microsoft.com/office/drawing/2014/main" val="400419166"/>
                  </a:ext>
                </a:extLst>
              </a:tr>
            </a:tbl>
          </a:graphicData>
        </a:graphic>
      </p:graphicFrame>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762000"/>
            <a:ext cx="4248150" cy="3186113"/>
          </a:xfrm>
        </p:spPr>
      </p:pic>
      <p:sp>
        <p:nvSpPr>
          <p:cNvPr id="4" name="Slide Number Placeholder 3"/>
          <p:cNvSpPr>
            <a:spLocks noGrp="1"/>
          </p:cNvSpPr>
          <p:nvPr>
            <p:ph type="sldNum" sz="quarter" idx="12"/>
          </p:nvPr>
        </p:nvSpPr>
        <p:spPr/>
        <p:txBody>
          <a:bodyPr/>
          <a:lstStyle/>
          <a:p>
            <a:fld id="{BBBC69C9-3922-465A-85EE-C7BCB1899636}" type="slidenum">
              <a:rPr lang="en-US" smtClean="0"/>
              <a:pPr/>
              <a:t>286</a:t>
            </a:fld>
            <a:endParaRPr lang="en-US"/>
          </a:p>
        </p:txBody>
      </p:sp>
      <p:sp>
        <p:nvSpPr>
          <p:cNvPr id="2" name="Title 1"/>
          <p:cNvSpPr>
            <a:spLocks noGrp="1"/>
          </p:cNvSpPr>
          <p:nvPr>
            <p:ph type="title"/>
          </p:nvPr>
        </p:nvSpPr>
        <p:spPr>
          <a:xfrm>
            <a:off x="457200" y="4191000"/>
            <a:ext cx="8229600" cy="170688"/>
          </a:xfrm>
        </p:spPr>
        <p:txBody>
          <a:bodyPr>
            <a:noAutofit/>
          </a:bodyPr>
          <a:lstStyle/>
          <a:p>
            <a:r>
              <a:rPr lang="en-US" sz="1400" dirty="0"/>
              <a:t>A fuel readily burning at room temperature.</a:t>
            </a:r>
          </a:p>
        </p:txBody>
      </p:sp>
      <p:sp>
        <p:nvSpPr>
          <p:cNvPr id="6" name="Rectangle 5"/>
          <p:cNvSpPr/>
          <p:nvPr/>
        </p:nvSpPr>
        <p:spPr>
          <a:xfrm>
            <a:off x="1371600" y="4481856"/>
            <a:ext cx="4572000" cy="1754326"/>
          </a:xfrm>
          <a:prstGeom prst="rect">
            <a:avLst/>
          </a:prstGeom>
        </p:spPr>
        <p:txBody>
          <a:bodyPr wrap="square">
            <a:spAutoFit/>
          </a:bodyPr>
          <a:lstStyle/>
          <a:p>
            <a:r>
              <a:rPr lang="en-US" b="1" dirty="0"/>
              <a:t>Flash point Vs Pour point video show</a:t>
            </a:r>
          </a:p>
          <a:p>
            <a:br>
              <a:rPr lang="en-US" dirty="0"/>
            </a:br>
            <a:r>
              <a:rPr lang="en-US" dirty="0">
                <a:hlinkClick r:id="rId3" action="ppaction://hlinkfile"/>
              </a:rPr>
              <a:t>(11) flash point temperature of biofuels - YouTube.MP4</a:t>
            </a:r>
            <a:endParaRPr lang="en-US" dirty="0"/>
          </a:p>
          <a:p>
            <a:br>
              <a:rPr lang="en-US" dirty="0"/>
            </a:br>
            <a:r>
              <a:rPr lang="en-US" dirty="0">
                <a:hlinkClick r:id="rId4" action="ppaction://hlinkfile"/>
              </a:rPr>
              <a:t>Biodiesel Cloud Point - YouTube.MP4</a:t>
            </a:r>
            <a:endParaRPr lang="en-US" dirty="0"/>
          </a:p>
        </p:txBody>
      </p:sp>
    </p:spTree>
    <p:extLst>
      <p:ext uri="{BB962C8B-B14F-4D97-AF65-F5344CB8AC3E}">
        <p14:creationId xmlns:p14="http://schemas.microsoft.com/office/powerpoint/2010/main" val="415026535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t>
            </a:r>
            <a:r>
              <a:rPr lang="en-US" b="1" dirty="0"/>
              <a:t>Pour Point </a:t>
            </a:r>
            <a:r>
              <a:rPr lang="en-US" dirty="0"/>
              <a:t>of a liquid is the lowest temperature at which it will </a:t>
            </a:r>
            <a:r>
              <a:rPr lang="en-US" dirty="0">
                <a:solidFill>
                  <a:srgbClr val="FF0000"/>
                </a:solidFill>
              </a:rPr>
              <a:t>pour or flow</a:t>
            </a:r>
            <a:r>
              <a:rPr lang="en-US" dirty="0"/>
              <a:t> under prescribed conditions. </a:t>
            </a:r>
          </a:p>
          <a:p>
            <a:pPr lvl="1"/>
            <a:r>
              <a:rPr lang="en-US" dirty="0"/>
              <a:t>is the temperature below which the liquid loses its </a:t>
            </a:r>
            <a:r>
              <a:rPr lang="en-US" dirty="0">
                <a:solidFill>
                  <a:srgbClr val="FF0000"/>
                </a:solidFill>
              </a:rPr>
              <a:t>flow characteristics.</a:t>
            </a:r>
          </a:p>
          <a:p>
            <a:r>
              <a:rPr lang="en-US" dirty="0"/>
              <a:t>Plant oils show a </a:t>
            </a:r>
            <a:r>
              <a:rPr lang="en-US" dirty="0">
                <a:solidFill>
                  <a:srgbClr val="FF0000"/>
                </a:solidFill>
              </a:rPr>
              <a:t>higher flash </a:t>
            </a:r>
            <a:r>
              <a:rPr lang="en-US" dirty="0"/>
              <a:t>point temperature and </a:t>
            </a:r>
            <a:r>
              <a:rPr lang="en-US" dirty="0">
                <a:solidFill>
                  <a:srgbClr val="FF0000"/>
                </a:solidFill>
              </a:rPr>
              <a:t>lower pour point temperature </a:t>
            </a:r>
            <a:r>
              <a:rPr lang="en-US" dirty="0"/>
              <a:t>in respect to fossil diesel.</a:t>
            </a:r>
          </a:p>
          <a:p>
            <a:r>
              <a:rPr lang="en-US" dirty="0"/>
              <a:t>Crude oils have a pour point temperature of 3</a:t>
            </a:r>
            <a:r>
              <a:rPr lang="en-US" dirty="0">
                <a:solidFill>
                  <a:srgbClr val="FF0000"/>
                </a:solidFill>
              </a:rPr>
              <a:t>0</a:t>
            </a:r>
            <a:r>
              <a:rPr lang="en-US" dirty="0"/>
              <a:t>C.</a:t>
            </a:r>
          </a:p>
          <a:p>
            <a:r>
              <a:rPr lang="en-US" dirty="0"/>
              <a:t>Soy biodiesel has a cloud point of 1°C</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287</a:t>
            </a:fld>
            <a:endParaRPr lang="en-US"/>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288</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8839099"/>
              </p:ext>
            </p:extLst>
          </p:nvPr>
        </p:nvGraphicFramePr>
        <p:xfrm>
          <a:off x="0" y="1"/>
          <a:ext cx="9144000" cy="6857999"/>
        </p:xfrm>
        <a:graphic>
          <a:graphicData uri="http://schemas.openxmlformats.org/drawingml/2006/table">
            <a:tbl>
              <a:tblPr firstRow="1" firstCol="1" bandRow="1">
                <a:tableStyleId>{5C22544A-7EE6-4342-B048-85BDC9FD1C3A}</a:tableStyleId>
              </a:tblPr>
              <a:tblGrid>
                <a:gridCol w="1371598">
                  <a:extLst>
                    <a:ext uri="{9D8B030D-6E8A-4147-A177-3AD203B41FA5}">
                      <a16:colId xmlns:a16="http://schemas.microsoft.com/office/drawing/2014/main" val="1112564543"/>
                    </a:ext>
                  </a:extLst>
                </a:gridCol>
                <a:gridCol w="1143000">
                  <a:extLst>
                    <a:ext uri="{9D8B030D-6E8A-4147-A177-3AD203B41FA5}">
                      <a16:colId xmlns:a16="http://schemas.microsoft.com/office/drawing/2014/main" val="3535650048"/>
                    </a:ext>
                  </a:extLst>
                </a:gridCol>
                <a:gridCol w="990600">
                  <a:extLst>
                    <a:ext uri="{9D8B030D-6E8A-4147-A177-3AD203B41FA5}">
                      <a16:colId xmlns:a16="http://schemas.microsoft.com/office/drawing/2014/main" val="1612975247"/>
                    </a:ext>
                  </a:extLst>
                </a:gridCol>
                <a:gridCol w="1165462">
                  <a:extLst>
                    <a:ext uri="{9D8B030D-6E8A-4147-A177-3AD203B41FA5}">
                      <a16:colId xmlns:a16="http://schemas.microsoft.com/office/drawing/2014/main" val="2696914405"/>
                    </a:ext>
                  </a:extLst>
                </a:gridCol>
                <a:gridCol w="894668">
                  <a:extLst>
                    <a:ext uri="{9D8B030D-6E8A-4147-A177-3AD203B41FA5}">
                      <a16:colId xmlns:a16="http://schemas.microsoft.com/office/drawing/2014/main" val="685468151"/>
                    </a:ext>
                  </a:extLst>
                </a:gridCol>
                <a:gridCol w="894668">
                  <a:extLst>
                    <a:ext uri="{9D8B030D-6E8A-4147-A177-3AD203B41FA5}">
                      <a16:colId xmlns:a16="http://schemas.microsoft.com/office/drawing/2014/main" val="965779491"/>
                    </a:ext>
                  </a:extLst>
                </a:gridCol>
                <a:gridCol w="894668">
                  <a:extLst>
                    <a:ext uri="{9D8B030D-6E8A-4147-A177-3AD203B41FA5}">
                      <a16:colId xmlns:a16="http://schemas.microsoft.com/office/drawing/2014/main" val="3688123622"/>
                    </a:ext>
                  </a:extLst>
                </a:gridCol>
                <a:gridCol w="894668">
                  <a:extLst>
                    <a:ext uri="{9D8B030D-6E8A-4147-A177-3AD203B41FA5}">
                      <a16:colId xmlns:a16="http://schemas.microsoft.com/office/drawing/2014/main" val="4138771434"/>
                    </a:ext>
                  </a:extLst>
                </a:gridCol>
                <a:gridCol w="894668">
                  <a:extLst>
                    <a:ext uri="{9D8B030D-6E8A-4147-A177-3AD203B41FA5}">
                      <a16:colId xmlns:a16="http://schemas.microsoft.com/office/drawing/2014/main" val="2397439270"/>
                    </a:ext>
                  </a:extLst>
                </a:gridCol>
              </a:tblGrid>
              <a:tr h="329828">
                <a:tc rowSpan="2">
                  <a:txBody>
                    <a:bodyPr/>
                    <a:lstStyle/>
                    <a:p>
                      <a:pPr marL="0" marR="0" algn="ctr">
                        <a:lnSpc>
                          <a:spcPct val="107000"/>
                        </a:lnSpc>
                        <a:spcBef>
                          <a:spcPts val="1200"/>
                        </a:spcBef>
                        <a:spcAft>
                          <a:spcPts val="1200"/>
                        </a:spcAft>
                      </a:pPr>
                      <a:r>
                        <a:rPr lang="en-US" sz="900" dirty="0">
                          <a:effectLst/>
                        </a:rPr>
                        <a:t>Crop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rowSpan="2">
                  <a:txBody>
                    <a:bodyPr/>
                    <a:lstStyle/>
                    <a:p>
                      <a:pPr marL="0" marR="0" algn="ctr">
                        <a:lnSpc>
                          <a:spcPct val="107000"/>
                        </a:lnSpc>
                        <a:spcBef>
                          <a:spcPts val="1200"/>
                        </a:spcBef>
                        <a:spcAft>
                          <a:spcPts val="1200"/>
                        </a:spcAft>
                      </a:pPr>
                      <a:r>
                        <a:rPr lang="en-US" sz="900" dirty="0">
                          <a:effectLst/>
                        </a:rPr>
                        <a:t>Oil</a:t>
                      </a:r>
                      <a:br>
                        <a:rPr lang="en-US" sz="900" dirty="0">
                          <a:effectLst/>
                        </a:rPr>
                      </a:br>
                      <a:r>
                        <a:rPr lang="en-US" sz="900" dirty="0">
                          <a:effectLst/>
                        </a:rPr>
                        <a:t>(kg/</a:t>
                      </a:r>
                      <a:r>
                        <a:rPr lang="en-US" sz="900" u="sng" dirty="0">
                          <a:effectLst/>
                          <a:hlinkClick r:id="rId2" tooltip="Hectare"/>
                        </a:rPr>
                        <a:t>ha</a:t>
                      </a:r>
                      <a:r>
                        <a:rPr lang="en-US" sz="9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rowSpan="2">
                  <a:txBody>
                    <a:bodyPr/>
                    <a:lstStyle/>
                    <a:p>
                      <a:pPr marL="0" marR="0" algn="ctr">
                        <a:lnSpc>
                          <a:spcPct val="107000"/>
                        </a:lnSpc>
                        <a:spcBef>
                          <a:spcPts val="1200"/>
                        </a:spcBef>
                        <a:spcAft>
                          <a:spcPts val="1200"/>
                        </a:spcAft>
                      </a:pPr>
                      <a:r>
                        <a:rPr lang="en-US" sz="900" dirty="0">
                          <a:effectLst/>
                        </a:rPr>
                        <a:t>Oil</a:t>
                      </a:r>
                      <a:br>
                        <a:rPr lang="en-US" sz="900" dirty="0">
                          <a:effectLst/>
                        </a:rPr>
                      </a:br>
                      <a:r>
                        <a:rPr lang="en-US" sz="900" dirty="0">
                          <a:effectLst/>
                        </a:rPr>
                        <a:t>(</a:t>
                      </a:r>
                      <a:r>
                        <a:rPr lang="en-US" sz="900" u="sng" dirty="0">
                          <a:effectLst/>
                          <a:hlinkClick r:id="rId3" tooltip="Litre"/>
                        </a:rPr>
                        <a:t>L</a:t>
                      </a:r>
                      <a:r>
                        <a:rPr lang="en-US" sz="900" dirty="0">
                          <a:effectLst/>
                        </a:rPr>
                        <a:t>/</a:t>
                      </a:r>
                      <a:r>
                        <a:rPr lang="en-US" sz="900" u="sng" dirty="0">
                          <a:effectLst/>
                          <a:hlinkClick r:id="rId2" tooltip="Hectare"/>
                        </a:rPr>
                        <a:t>ha</a:t>
                      </a:r>
                      <a:r>
                        <a:rPr lang="en-US" sz="9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rowSpan="2">
                  <a:txBody>
                    <a:bodyPr/>
                    <a:lstStyle/>
                    <a:p>
                      <a:pPr marL="0" marR="0" algn="ctr">
                        <a:lnSpc>
                          <a:spcPct val="107000"/>
                        </a:lnSpc>
                        <a:spcBef>
                          <a:spcPts val="1200"/>
                        </a:spcBef>
                        <a:spcAft>
                          <a:spcPts val="1200"/>
                        </a:spcAft>
                      </a:pPr>
                      <a:r>
                        <a:rPr lang="en-US" sz="900" dirty="0">
                          <a:effectLst/>
                        </a:rPr>
                        <a:t>Oil per seeds</a:t>
                      </a:r>
                      <a:r>
                        <a:rPr lang="en-US" sz="900" u="sng" baseline="30000" dirty="0">
                          <a:effectLst/>
                          <a:hlinkClick r:id="rId4"/>
                        </a:rPr>
                        <a:t>[</a:t>
                      </a:r>
                      <a:r>
                        <a:rPr lang="en-US" sz="900" u="sng" baseline="30000" dirty="0" err="1">
                          <a:effectLst/>
                          <a:hlinkClick r:id="rId4"/>
                        </a:rPr>
                        <a:t>nc</a:t>
                      </a:r>
                      <a:r>
                        <a:rPr lang="en-US" sz="900" u="sng" baseline="30000" dirty="0">
                          <a:effectLst/>
                          <a:hlinkClick r:id="rId4"/>
                        </a:rPr>
                        <a:t> 1]</a:t>
                      </a:r>
                      <a:br>
                        <a:rPr lang="en-US" sz="900" dirty="0">
                          <a:effectLst/>
                        </a:rPr>
                      </a:br>
                      <a:r>
                        <a:rPr lang="en-US" sz="900" dirty="0">
                          <a:effectLst/>
                        </a:rPr>
                        <a:t>(kg/100 kg)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gridSpan="3">
                  <a:txBody>
                    <a:bodyPr/>
                    <a:lstStyle/>
                    <a:p>
                      <a:pPr marL="0" marR="0" algn="ctr">
                        <a:lnSpc>
                          <a:spcPct val="107000"/>
                        </a:lnSpc>
                        <a:spcBef>
                          <a:spcPts val="1200"/>
                        </a:spcBef>
                        <a:spcAft>
                          <a:spcPts val="1200"/>
                        </a:spcAft>
                      </a:pPr>
                      <a:r>
                        <a:rPr lang="en-US" sz="800">
                          <a:effectLst/>
                        </a:rPr>
                        <a:t>Melting Range (°C)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1200"/>
                        </a:spcBef>
                        <a:spcAft>
                          <a:spcPts val="1200"/>
                        </a:spcAft>
                      </a:pPr>
                      <a:r>
                        <a:rPr lang="en-US" sz="900" u="sng">
                          <a:effectLst/>
                          <a:hlinkClick r:id="rId5" tooltip="Iodine number"/>
                        </a:rPr>
                        <a:t>Iodine</a:t>
                      </a:r>
                      <a:br>
                        <a:rPr lang="en-US" sz="900" u="none" strike="noStrike">
                          <a:effectLst/>
                          <a:hlinkClick r:id="rId5" tooltip="Iodine number"/>
                        </a:rPr>
                      </a:br>
                      <a:r>
                        <a:rPr lang="en-US" sz="900" u="sng">
                          <a:effectLst/>
                          <a:hlinkClick r:id="rId5" tooltip="Iodine number"/>
                        </a:rPr>
                        <a:t>number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rowSpan="2">
                  <a:txBody>
                    <a:bodyPr/>
                    <a:lstStyle/>
                    <a:p>
                      <a:pPr marL="0" marR="0" algn="ctr">
                        <a:lnSpc>
                          <a:spcPct val="107000"/>
                        </a:lnSpc>
                        <a:spcBef>
                          <a:spcPts val="1200"/>
                        </a:spcBef>
                        <a:spcAft>
                          <a:spcPts val="1200"/>
                        </a:spcAft>
                      </a:pPr>
                      <a:r>
                        <a:rPr lang="en-US" sz="900" u="sng">
                          <a:effectLst/>
                          <a:hlinkClick r:id="rId6" tooltip="Cetane number"/>
                        </a:rPr>
                        <a:t>Cetane</a:t>
                      </a:r>
                      <a:br>
                        <a:rPr lang="en-US" sz="900" u="none" strike="noStrike">
                          <a:effectLst/>
                          <a:hlinkClick r:id="rId6" tooltip="Cetane number"/>
                        </a:rPr>
                      </a:br>
                      <a:r>
                        <a:rPr lang="en-US" sz="900" u="sng">
                          <a:effectLst/>
                          <a:hlinkClick r:id="rId6" tooltip="Cetane number"/>
                        </a:rPr>
                        <a:t>number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716641554"/>
                  </a:ext>
                </a:extLst>
              </a:tr>
              <a:tr h="42406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1200"/>
                        </a:spcBef>
                        <a:spcAft>
                          <a:spcPts val="1200"/>
                        </a:spcAft>
                      </a:pPr>
                      <a:r>
                        <a:rPr lang="en-US" sz="900" dirty="0">
                          <a:effectLst/>
                        </a:rPr>
                        <a:t>Oil /</a:t>
                      </a:r>
                      <a:br>
                        <a:rPr lang="en-US" sz="900" dirty="0">
                          <a:effectLst/>
                        </a:rPr>
                      </a:br>
                      <a:r>
                        <a:rPr lang="en-US" sz="900" dirty="0">
                          <a:effectLst/>
                        </a:rPr>
                        <a:t>Fat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ctr">
                        <a:lnSpc>
                          <a:spcPct val="107000"/>
                        </a:lnSpc>
                        <a:spcBef>
                          <a:spcPts val="1200"/>
                        </a:spcBef>
                        <a:spcAft>
                          <a:spcPts val="1200"/>
                        </a:spcAft>
                      </a:pPr>
                      <a:r>
                        <a:rPr lang="en-US" sz="900" dirty="0">
                          <a:effectLst/>
                        </a:rPr>
                        <a:t>Methyl</a:t>
                      </a:r>
                      <a:br>
                        <a:rPr lang="en-US" sz="900" dirty="0">
                          <a:effectLst/>
                        </a:rPr>
                      </a:br>
                      <a:r>
                        <a:rPr lang="en-US" sz="900" dirty="0">
                          <a:effectLst/>
                        </a:rPr>
                        <a:t>Ester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ctr">
                        <a:lnSpc>
                          <a:spcPct val="107000"/>
                        </a:lnSpc>
                        <a:spcBef>
                          <a:spcPts val="1200"/>
                        </a:spcBef>
                        <a:spcAft>
                          <a:spcPts val="1200"/>
                        </a:spcAft>
                      </a:pPr>
                      <a:r>
                        <a:rPr lang="en-US" sz="900" dirty="0">
                          <a:effectLst/>
                        </a:rPr>
                        <a:t>Ethyl</a:t>
                      </a:r>
                      <a:br>
                        <a:rPr lang="en-US" sz="900" dirty="0">
                          <a:effectLst/>
                        </a:rPr>
                      </a:br>
                      <a:r>
                        <a:rPr lang="en-US" sz="900" dirty="0">
                          <a:effectLst/>
                        </a:rPr>
                        <a:t>Ester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87207586"/>
                  </a:ext>
                </a:extLst>
              </a:tr>
              <a:tr h="800137">
                <a:tc>
                  <a:txBody>
                    <a:bodyPr/>
                    <a:lstStyle/>
                    <a:p>
                      <a:pPr marL="0" marR="0">
                        <a:lnSpc>
                          <a:spcPct val="107000"/>
                        </a:lnSpc>
                        <a:spcBef>
                          <a:spcPts val="1200"/>
                        </a:spcBef>
                        <a:spcAft>
                          <a:spcPts val="1200"/>
                        </a:spcAft>
                      </a:pPr>
                      <a:r>
                        <a:rPr lang="en-US" sz="1400" dirty="0">
                          <a:effectLst/>
                        </a:rPr>
                        <a:t>Corn (maize)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172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dirty="0">
                        <a:effectLst/>
                        <a:latin typeface="Calibri" panose="020F0502020204030204" pitchFamily="34"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115 - 124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2570417426"/>
                  </a:ext>
                </a:extLst>
              </a:tr>
              <a:tr h="800137">
                <a:tc>
                  <a:txBody>
                    <a:bodyPr/>
                    <a:lstStyle/>
                    <a:p>
                      <a:pPr marL="0" marR="0">
                        <a:lnSpc>
                          <a:spcPct val="107000"/>
                        </a:lnSpc>
                        <a:spcBef>
                          <a:spcPts val="1200"/>
                        </a:spcBef>
                        <a:spcAft>
                          <a:spcPts val="1200"/>
                        </a:spcAft>
                      </a:pPr>
                      <a:r>
                        <a:rPr lang="en-US" sz="1400">
                          <a:effectLst/>
                        </a:rPr>
                        <a:t>Soybean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375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446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-16 - -12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125 - 140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719979199"/>
                  </a:ext>
                </a:extLst>
              </a:tr>
              <a:tr h="800137">
                <a:tc>
                  <a:txBody>
                    <a:bodyPr/>
                    <a:lstStyle/>
                    <a:p>
                      <a:pPr marL="0" marR="0">
                        <a:lnSpc>
                          <a:spcPct val="107000"/>
                        </a:lnSpc>
                        <a:spcBef>
                          <a:spcPts val="1200"/>
                        </a:spcBef>
                        <a:spcAft>
                          <a:spcPts val="1200"/>
                        </a:spcAft>
                      </a:pPr>
                      <a:r>
                        <a:rPr lang="en-US" sz="1400" u="sng">
                          <a:effectLst/>
                          <a:hlinkClick r:id="rId7" tooltip="Sunflower"/>
                        </a:rPr>
                        <a:t>Sunflowers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800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952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-18 - -17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125 - 135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3695148782"/>
                  </a:ext>
                </a:extLst>
              </a:tr>
              <a:tr h="485284">
                <a:tc>
                  <a:txBody>
                    <a:bodyPr/>
                    <a:lstStyle/>
                    <a:p>
                      <a:pPr marL="0" marR="0">
                        <a:lnSpc>
                          <a:spcPct val="107000"/>
                        </a:lnSpc>
                        <a:spcBef>
                          <a:spcPts val="1200"/>
                        </a:spcBef>
                        <a:spcAft>
                          <a:spcPts val="1200"/>
                        </a:spcAft>
                      </a:pPr>
                      <a:r>
                        <a:rPr lang="en-US" sz="1400" u="sng">
                          <a:effectLst/>
                          <a:hlinkClick r:id="rId8" tooltip="Rapeseed"/>
                        </a:rPr>
                        <a:t>Rapeseed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1,190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37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-10 - 5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-10 - 0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-12 -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97 - 115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55 - 58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234911317"/>
                  </a:ext>
                </a:extLst>
              </a:tr>
              <a:tr h="426682">
                <a:tc>
                  <a:txBody>
                    <a:bodyPr/>
                    <a:lstStyle/>
                    <a:p>
                      <a:pPr marL="0" marR="0">
                        <a:lnSpc>
                          <a:spcPct val="107000"/>
                        </a:lnSpc>
                        <a:spcBef>
                          <a:spcPts val="1200"/>
                        </a:spcBef>
                        <a:spcAft>
                          <a:spcPts val="1200"/>
                        </a:spcAft>
                      </a:pPr>
                      <a:r>
                        <a:rPr lang="en-US" sz="1400" u="sng" dirty="0">
                          <a:effectLst/>
                          <a:hlinkClick r:id="rId9" tooltip="Castor oil plant"/>
                        </a:rPr>
                        <a:t>Castor</a:t>
                      </a:r>
                      <a:r>
                        <a:rPr lang="en-US" sz="1400" dirty="0">
                          <a:effectLst/>
                        </a:rPr>
                        <a:t> beans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1,188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1,413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(Seed)50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dirty="0">
                        <a:effectLst/>
                        <a:latin typeface="Calibri" panose="020F0502020204030204" pitchFamily="34"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dirty="0">
                        <a:effectLst/>
                        <a:latin typeface="Calibri" panose="020F0502020204030204" pitchFamily="34" charset="0"/>
                      </a:endParaRPr>
                    </a:p>
                  </a:txBody>
                  <a:tcPr marL="60960" marR="60960" marT="30480" marB="30480" anchor="ctr"/>
                </a:tc>
                <a:extLst>
                  <a:ext uri="{0D108BD9-81ED-4DB2-BD59-A6C34878D82A}">
                    <a16:rowId xmlns:a16="http://schemas.microsoft.com/office/drawing/2014/main" val="2606287972"/>
                  </a:ext>
                </a:extLst>
              </a:tr>
              <a:tr h="426682">
                <a:tc>
                  <a:txBody>
                    <a:bodyPr/>
                    <a:lstStyle/>
                    <a:p>
                      <a:pPr marL="0" marR="0">
                        <a:lnSpc>
                          <a:spcPct val="107000"/>
                        </a:lnSpc>
                        <a:spcBef>
                          <a:spcPts val="1200"/>
                        </a:spcBef>
                        <a:spcAft>
                          <a:spcPts val="1200"/>
                        </a:spcAft>
                      </a:pPr>
                      <a:r>
                        <a:rPr lang="en-US" sz="1400">
                          <a:effectLst/>
                        </a:rPr>
                        <a:t>Jatropha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1,590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1,892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dirty="0">
                        <a:effectLst/>
                        <a:latin typeface="Calibri" panose="020F0502020204030204" pitchFamily="34" charset="0"/>
                      </a:endParaRPr>
                    </a:p>
                  </a:txBody>
                  <a:tcPr marL="60960" marR="60960" marT="30480" marB="30480" anchor="ctr"/>
                </a:tc>
                <a:extLst>
                  <a:ext uri="{0D108BD9-81ED-4DB2-BD59-A6C34878D82A}">
                    <a16:rowId xmlns:a16="http://schemas.microsoft.com/office/drawing/2014/main" val="3147240228"/>
                  </a:ext>
                </a:extLst>
              </a:tr>
              <a:tr h="1173592">
                <a:tc>
                  <a:txBody>
                    <a:bodyPr/>
                    <a:lstStyle/>
                    <a:p>
                      <a:pPr marL="0" marR="0">
                        <a:lnSpc>
                          <a:spcPct val="107000"/>
                        </a:lnSpc>
                        <a:spcBef>
                          <a:spcPts val="1200"/>
                        </a:spcBef>
                        <a:spcAft>
                          <a:spcPts val="1200"/>
                        </a:spcAft>
                      </a:pPr>
                      <a:r>
                        <a:rPr lang="en-US" sz="1400" u="sng">
                          <a:effectLst/>
                          <a:hlinkClick r:id="rId10" tooltip="Oil palm"/>
                        </a:rPr>
                        <a:t>Oil palm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5,950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20-(Kernal)36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20 - 40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-8 - 21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-8 - 18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12 - 95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marL="0" marR="0" algn="r">
                        <a:lnSpc>
                          <a:spcPct val="107000"/>
                        </a:lnSpc>
                        <a:spcBef>
                          <a:spcPts val="1200"/>
                        </a:spcBef>
                        <a:spcAft>
                          <a:spcPts val="1200"/>
                        </a:spcAft>
                      </a:pPr>
                      <a:r>
                        <a:rPr lang="en-US" sz="2000" dirty="0">
                          <a:effectLst/>
                        </a:rPr>
                        <a:t>65 - 85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855339412"/>
                  </a:ext>
                </a:extLst>
              </a:tr>
              <a:tr h="426682">
                <a:tc>
                  <a:txBody>
                    <a:bodyPr/>
                    <a:lstStyle/>
                    <a:p>
                      <a:pPr marL="0" marR="0">
                        <a:lnSpc>
                          <a:spcPct val="107000"/>
                        </a:lnSpc>
                        <a:spcBef>
                          <a:spcPts val="1200"/>
                        </a:spcBef>
                        <a:spcAft>
                          <a:spcPts val="1200"/>
                        </a:spcAft>
                      </a:pPr>
                      <a:r>
                        <a:rPr lang="en-US" sz="1400" u="sng">
                          <a:effectLst/>
                          <a:hlinkClick r:id="rId11" tooltip="Algae"/>
                        </a:rPr>
                        <a:t>Algae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marL="0" marR="0" algn="r">
                        <a:lnSpc>
                          <a:spcPct val="107000"/>
                        </a:lnSpc>
                        <a:spcBef>
                          <a:spcPts val="1200"/>
                        </a:spcBef>
                        <a:spcAft>
                          <a:spcPts val="1200"/>
                        </a:spcAft>
                      </a:pPr>
                      <a:r>
                        <a:rPr lang="en-US" sz="2000">
                          <a:effectLst/>
                        </a:rPr>
                        <a:t>95,000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a:effectLst/>
                        <a:latin typeface="Calibri" panose="020F0502020204030204" pitchFamily="34" charset="0"/>
                      </a:endParaRPr>
                    </a:p>
                  </a:txBody>
                  <a:tcPr marL="60960" marR="60960" marT="30480" marB="30480" anchor="ctr"/>
                </a:tc>
                <a:tc>
                  <a:txBody>
                    <a:bodyPr/>
                    <a:lstStyle/>
                    <a:p>
                      <a:pPr>
                        <a:lnSpc>
                          <a:spcPct val="107000"/>
                        </a:lnSpc>
                      </a:pPr>
                      <a:endParaRPr lang="en-US" sz="2000" dirty="0">
                        <a:effectLst/>
                        <a:latin typeface="Calibri" panose="020F0502020204030204" pitchFamily="34" charset="0"/>
                      </a:endParaRPr>
                    </a:p>
                  </a:txBody>
                  <a:tcPr marL="60960" marR="60960" marT="30480" marB="30480" anchor="ctr"/>
                </a:tc>
                <a:extLst>
                  <a:ext uri="{0D108BD9-81ED-4DB2-BD59-A6C34878D82A}">
                    <a16:rowId xmlns:a16="http://schemas.microsoft.com/office/drawing/2014/main" val="3293878462"/>
                  </a:ext>
                </a:extLst>
              </a:tr>
              <a:tr h="764773">
                <a:tc>
                  <a:txBody>
                    <a:bodyPr/>
                    <a:lstStyle/>
                    <a:p>
                      <a:pPr marL="0" marR="0" algn="ctr">
                        <a:lnSpc>
                          <a:spcPct val="107000"/>
                        </a:lnSpc>
                        <a:spcBef>
                          <a:spcPts val="1200"/>
                        </a:spcBef>
                        <a:spcAft>
                          <a:spcPts val="1200"/>
                        </a:spcAft>
                      </a:pPr>
                      <a:r>
                        <a:rPr lang="en-US" sz="1400">
                          <a:effectLst/>
                        </a:rPr>
                        <a:t>Crop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a:effectLst/>
                        </a:rPr>
                        <a:t>Oil</a:t>
                      </a:r>
                      <a:br>
                        <a:rPr lang="en-US" sz="1400">
                          <a:effectLst/>
                        </a:rPr>
                      </a:br>
                      <a:r>
                        <a:rPr lang="en-US" sz="1400">
                          <a:effectLst/>
                        </a:rPr>
                        <a:t>(kg/</a:t>
                      </a:r>
                      <a:r>
                        <a:rPr lang="en-US" sz="1400" u="sng">
                          <a:effectLst/>
                          <a:hlinkClick r:id="rId2" tooltip="Hectare"/>
                        </a:rPr>
                        <a:t>ha</a:t>
                      </a:r>
                      <a:r>
                        <a:rPr lang="en-US" sz="14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a:effectLst/>
                        </a:rPr>
                        <a:t>Oil</a:t>
                      </a:r>
                      <a:br>
                        <a:rPr lang="en-US" sz="1400">
                          <a:effectLst/>
                        </a:rPr>
                      </a:br>
                      <a:r>
                        <a:rPr lang="en-US" sz="1400">
                          <a:effectLst/>
                        </a:rPr>
                        <a:t>(</a:t>
                      </a:r>
                      <a:r>
                        <a:rPr lang="en-US" sz="1400" u="sng">
                          <a:effectLst/>
                          <a:hlinkClick r:id="rId3" tooltip="Litre"/>
                        </a:rPr>
                        <a:t>L</a:t>
                      </a:r>
                      <a:r>
                        <a:rPr lang="en-US" sz="1400">
                          <a:effectLst/>
                        </a:rPr>
                        <a:t>/</a:t>
                      </a:r>
                      <a:r>
                        <a:rPr lang="en-US" sz="1400" u="sng">
                          <a:effectLst/>
                          <a:hlinkClick r:id="rId2" tooltip="Hectare"/>
                        </a:rPr>
                        <a:t>ha</a:t>
                      </a:r>
                      <a:r>
                        <a:rPr lang="en-US" sz="14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a:effectLst/>
                        </a:rPr>
                        <a:t>Oil per seeds</a:t>
                      </a:r>
                      <a:r>
                        <a:rPr lang="en-US" sz="1050" u="sng" baseline="30000">
                          <a:effectLst/>
                          <a:hlinkClick r:id="rId4"/>
                        </a:rPr>
                        <a:t>[nc 1]</a:t>
                      </a:r>
                      <a:br>
                        <a:rPr lang="en-US" sz="1400">
                          <a:effectLst/>
                        </a:rPr>
                      </a:br>
                      <a:r>
                        <a:rPr lang="en-US" sz="1400">
                          <a:effectLst/>
                        </a:rPr>
                        <a:t>(kg/100 kg)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a:effectLst/>
                        </a:rPr>
                        <a:t>Melting Range (°C)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u="sng">
                          <a:effectLst/>
                          <a:hlinkClick r:id="rId5" tooltip="Iodine number"/>
                        </a:rPr>
                        <a:t>Iodine</a:t>
                      </a:r>
                      <a:br>
                        <a:rPr lang="en-US" sz="1400" u="none" strike="noStrike">
                          <a:effectLst/>
                          <a:hlinkClick r:id="rId5" tooltip="Iodine number"/>
                        </a:rPr>
                      </a:br>
                      <a:r>
                        <a:rPr lang="en-US" sz="1400" u="sng">
                          <a:effectLst/>
                          <a:hlinkClick r:id="rId5" tooltip="Iodine number"/>
                        </a:rPr>
                        <a:t>number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u="sng">
                          <a:effectLst/>
                          <a:hlinkClick r:id="rId6" tooltip="Cetane number"/>
                        </a:rPr>
                        <a:t>Cetane</a:t>
                      </a:r>
                      <a:br>
                        <a:rPr lang="en-US" sz="1400" u="none" strike="noStrike">
                          <a:effectLst/>
                          <a:hlinkClick r:id="rId6" tooltip="Cetane number"/>
                        </a:rPr>
                      </a:br>
                      <a:r>
                        <a:rPr lang="en-US" sz="1400" u="sng">
                          <a:effectLst/>
                          <a:hlinkClick r:id="rId6" tooltip="Cetane number"/>
                        </a:rPr>
                        <a:t>number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a:effectLst/>
                        </a:rPr>
                        <a:t>Crop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1200"/>
                        </a:spcBef>
                        <a:spcAft>
                          <a:spcPts val="1200"/>
                        </a:spcAft>
                      </a:pPr>
                      <a:r>
                        <a:rPr lang="en-US" sz="1400" dirty="0">
                          <a:effectLst/>
                        </a:rPr>
                        <a:t>Oil</a:t>
                      </a:r>
                      <a:br>
                        <a:rPr lang="en-US" sz="1400" dirty="0">
                          <a:effectLst/>
                        </a:rPr>
                      </a:br>
                      <a:r>
                        <a:rPr lang="en-US" sz="1400" dirty="0">
                          <a:effectLst/>
                        </a:rPr>
                        <a:t>(kg/</a:t>
                      </a:r>
                      <a:r>
                        <a:rPr lang="en-US" sz="1400" u="sng" dirty="0">
                          <a:effectLst/>
                          <a:hlinkClick r:id="rId2" tooltip="Hectare"/>
                        </a:rPr>
                        <a:t>ha</a:t>
                      </a:r>
                      <a:r>
                        <a:rPr lang="en-US" sz="14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08875839"/>
                  </a:ext>
                </a:extLst>
              </a:tr>
            </a:tbl>
          </a:graphicData>
        </a:graphic>
      </p:graphicFrame>
    </p:spTree>
    <p:extLst>
      <p:ext uri="{BB962C8B-B14F-4D97-AF65-F5344CB8AC3E}">
        <p14:creationId xmlns:p14="http://schemas.microsoft.com/office/powerpoint/2010/main" val="340927766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4.2. Sustainable production and management of biofuel crops</a:t>
            </a:r>
          </a:p>
        </p:txBody>
      </p:sp>
      <p:sp>
        <p:nvSpPr>
          <p:cNvPr id="3" name="Content Placeholder 2"/>
          <p:cNvSpPr>
            <a:spLocks noGrp="1"/>
          </p:cNvSpPr>
          <p:nvPr>
            <p:ph idx="1"/>
          </p:nvPr>
        </p:nvSpPr>
        <p:spPr/>
        <p:txBody>
          <a:bodyPr/>
          <a:lstStyle/>
          <a:p>
            <a:pPr algn="just"/>
            <a:endParaRPr lang="en-US" b="1" dirty="0"/>
          </a:p>
          <a:p>
            <a:pPr algn="just"/>
            <a:r>
              <a:rPr lang="en-US" b="1" dirty="0"/>
              <a:t>Site selection </a:t>
            </a:r>
            <a:endParaRPr lang="en-US" dirty="0"/>
          </a:p>
          <a:p>
            <a:pPr algn="just"/>
            <a:r>
              <a:rPr lang="en-US" dirty="0" err="1"/>
              <a:t>Biofuel</a:t>
            </a:r>
            <a:r>
              <a:rPr lang="en-US" dirty="0"/>
              <a:t> crops are highly adaptable to different ecological conditions. </a:t>
            </a:r>
          </a:p>
          <a:p>
            <a:pPr algn="just"/>
            <a:r>
              <a:rPr lang="en-US" dirty="0"/>
              <a:t>They are well adapted to arid and semi-arid conditions. </a:t>
            </a:r>
          </a:p>
          <a:p>
            <a:pPr algn="just"/>
            <a:r>
              <a:rPr lang="en-US" dirty="0"/>
              <a:t>Most crops can grow easily on marginal lands</a:t>
            </a:r>
          </a:p>
          <a:p>
            <a:pPr algn="just"/>
            <a:r>
              <a:rPr lang="en-US" dirty="0"/>
              <a:t>Consider wastelands to be land presently incapable of sustaining food production. </a:t>
            </a:r>
          </a:p>
          <a:p>
            <a:pPr algn="just"/>
            <a:endParaRPr lang="en-US" dirty="0"/>
          </a:p>
          <a:p>
            <a:pPr algn="just"/>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289</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rcRect/>
          <a:stretch>
            <a:fillRect/>
          </a:stretch>
        </p:blipFill>
        <p:spPr bwMode="auto">
          <a:xfrm>
            <a:off x="304800" y="304800"/>
            <a:ext cx="8382000" cy="5867399"/>
          </a:xfrm>
          <a:prstGeom prst="rect">
            <a:avLst/>
          </a:prstGeom>
          <a:noFill/>
          <a:ln w="9525">
            <a:noFill/>
            <a:miter lim="800000"/>
            <a:headEnd/>
            <a:tailEnd/>
          </a:ln>
        </p:spPr>
      </p:pic>
      <p:sp>
        <p:nvSpPr>
          <p:cNvPr id="5" name="Rectangle 4"/>
          <p:cNvSpPr/>
          <p:nvPr/>
        </p:nvSpPr>
        <p:spPr>
          <a:xfrm>
            <a:off x="1676400" y="6172200"/>
            <a:ext cx="5638800" cy="369332"/>
          </a:xfrm>
          <a:prstGeom prst="rect">
            <a:avLst/>
          </a:prstGeom>
        </p:spPr>
        <p:txBody>
          <a:bodyPr wrap="square">
            <a:spAutoFit/>
          </a:bodyPr>
          <a:lstStyle/>
          <a:p>
            <a:r>
              <a:rPr lang="en-US" i="1" dirty="0"/>
              <a:t>Relationship to HDI and per Capita Energy use</a:t>
            </a:r>
            <a:endParaRPr lang="en-US" dirty="0"/>
          </a:p>
        </p:txBody>
      </p:sp>
      <p:sp>
        <p:nvSpPr>
          <p:cNvPr id="6" name="Slide Number Placeholder 5"/>
          <p:cNvSpPr>
            <a:spLocks noGrp="1"/>
          </p:cNvSpPr>
          <p:nvPr>
            <p:ph type="sldNum" sz="quarter" idx="12"/>
          </p:nvPr>
        </p:nvSpPr>
        <p:spPr/>
        <p:txBody>
          <a:bodyPr/>
          <a:lstStyle/>
          <a:p>
            <a:fld id="{BBBC69C9-3922-465A-85EE-C7BCB1899636}" type="slidenum">
              <a:rPr lang="en-US" smtClean="0"/>
              <a:pPr/>
              <a:t>29</a:t>
            </a:fld>
            <a:endParaRPr lang="en-US"/>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Estimates of degraded and abandoned land generally lie between 700 and 1,000 </a:t>
            </a:r>
            <a:r>
              <a:rPr lang="en-US" dirty="0" err="1"/>
              <a:t>Mha</a:t>
            </a:r>
            <a:r>
              <a:rPr lang="en-US" dirty="0"/>
              <a:t> which is equivalent to about half the world's present arable land. </a:t>
            </a:r>
          </a:p>
          <a:p>
            <a:r>
              <a:rPr lang="en-US" dirty="0"/>
              <a:t>The extent of this "available" land has led scientists to highlight its potential for use in mitigating the greenhouse effect by managing it to become a carbon sink. </a:t>
            </a:r>
          </a:p>
          <a:p>
            <a:r>
              <a:rPr lang="en-US" dirty="0"/>
              <a:t>Wastelands are regarded as having a good potential for storing carbon in trees due to the relatively low levels of carbon in their soils and vegetation.</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290</a:t>
            </a:fld>
            <a:endParaRPr lang="en-US"/>
          </a:p>
        </p:txBody>
      </p:sp>
    </p:spTree>
    <p:extLst>
      <p:ext uri="{BB962C8B-B14F-4D97-AF65-F5344CB8AC3E}">
        <p14:creationId xmlns:p14="http://schemas.microsoft.com/office/powerpoint/2010/main" val="17432877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Propagation and plantation establishment</a:t>
            </a:r>
            <a:endParaRPr lang="en-US" dirty="0"/>
          </a:p>
        </p:txBody>
      </p:sp>
      <p:sp>
        <p:nvSpPr>
          <p:cNvPr id="3" name="Content Placeholder 2"/>
          <p:cNvSpPr>
            <a:spLocks noGrp="1"/>
          </p:cNvSpPr>
          <p:nvPr>
            <p:ph idx="1"/>
          </p:nvPr>
        </p:nvSpPr>
        <p:spPr/>
        <p:txBody>
          <a:bodyPr/>
          <a:lstStyle/>
          <a:p>
            <a:r>
              <a:rPr lang="en-US" i="1" dirty="0" err="1"/>
              <a:t>Jatropha</a:t>
            </a:r>
            <a:r>
              <a:rPr lang="en-US" i="1" dirty="0"/>
              <a:t> </a:t>
            </a:r>
            <a:r>
              <a:rPr lang="en-US" dirty="0"/>
              <a:t>can be propagated by generative (direct seeding) and vegetative (cuttings) methods. </a:t>
            </a:r>
          </a:p>
          <a:p>
            <a:pPr lvl="1"/>
            <a:r>
              <a:rPr lang="en-US" dirty="0"/>
              <a:t>show high initial establishment success and survival. </a:t>
            </a:r>
          </a:p>
          <a:p>
            <a:r>
              <a:rPr lang="en-US" dirty="0"/>
              <a:t>For quick establishment of:</a:t>
            </a:r>
          </a:p>
          <a:p>
            <a:pPr lvl="1"/>
            <a:r>
              <a:rPr lang="en-US" dirty="0"/>
              <a:t>living fences, </a:t>
            </a:r>
          </a:p>
          <a:p>
            <a:pPr lvl="1"/>
            <a:r>
              <a:rPr lang="en-US" dirty="0"/>
              <a:t>erosion control and </a:t>
            </a:r>
          </a:p>
          <a:p>
            <a:pPr lvl="1"/>
            <a:r>
              <a:rPr lang="en-US" dirty="0"/>
              <a:t>the achievement of early seed yields </a:t>
            </a:r>
            <a:r>
              <a:rPr lang="en-US" dirty="0">
                <a:solidFill>
                  <a:srgbClr val="FF0000"/>
                </a:solidFill>
              </a:rPr>
              <a:t>direct planting </a:t>
            </a:r>
            <a:r>
              <a:rPr lang="en-US" dirty="0"/>
              <a:t>of cuttings can be used.</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291</a:t>
            </a:fld>
            <a:endParaRPr lang="en-US"/>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Management practices</a:t>
            </a:r>
            <a:endParaRPr lang="en-US" dirty="0"/>
          </a:p>
        </p:txBody>
      </p:sp>
      <p:sp>
        <p:nvSpPr>
          <p:cNvPr id="3" name="Content Placeholder 2"/>
          <p:cNvSpPr>
            <a:spLocks noGrp="1"/>
          </p:cNvSpPr>
          <p:nvPr>
            <p:ph idx="1"/>
          </p:nvPr>
        </p:nvSpPr>
        <p:spPr/>
        <p:txBody>
          <a:bodyPr>
            <a:normAutofit/>
          </a:bodyPr>
          <a:lstStyle/>
          <a:p>
            <a:r>
              <a:rPr lang="en-US" dirty="0"/>
              <a:t>Yield can be increased by several management and cultivation activities such as pruning, fertilizer application and irrigation.</a:t>
            </a:r>
          </a:p>
          <a:p>
            <a:r>
              <a:rPr lang="en-US" b="1" dirty="0"/>
              <a:t>Seed yield</a:t>
            </a:r>
            <a:r>
              <a:rPr lang="en-US" dirty="0"/>
              <a:t> </a:t>
            </a:r>
          </a:p>
          <a:p>
            <a:r>
              <a:rPr lang="en-US" dirty="0"/>
              <a:t>Biotechnology to optimize production.</a:t>
            </a:r>
          </a:p>
          <a:p>
            <a:r>
              <a:rPr lang="en-US" dirty="0"/>
              <a:t>The yield is depend on site characteristics (rainfall, soil type and soil fertility) genetics and management (propagation method, spacing, pruning, fertilizing…</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292</a:t>
            </a:fld>
            <a:endParaRPr lang="en-US"/>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a:t>Jatropha </a:t>
            </a:r>
            <a:r>
              <a:rPr lang="en-US" dirty="0"/>
              <a:t>exhibits great variability in productivity between individual plants and decline in productivity has been reported as </a:t>
            </a:r>
            <a:r>
              <a:rPr lang="en-US" dirty="0">
                <a:solidFill>
                  <a:srgbClr val="FF0000"/>
                </a:solidFill>
              </a:rPr>
              <a:t>plantations age</a:t>
            </a:r>
            <a:r>
              <a:rPr lang="en-US" dirty="0"/>
              <a:t>.</a:t>
            </a:r>
          </a:p>
          <a:p>
            <a:pPr lvl="1"/>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293</a:t>
            </a:fld>
            <a:endParaRPr lang="en-US"/>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fontScale="92500" lnSpcReduction="10000"/>
          </a:bodyPr>
          <a:lstStyle/>
          <a:p>
            <a:r>
              <a:rPr lang="en-US" dirty="0" err="1"/>
              <a:t>Biofuels</a:t>
            </a:r>
            <a:r>
              <a:rPr lang="en-US" dirty="0"/>
              <a:t> have a limited ability to replace fossil fuels and should not be regarded as a ‘silver bullet’ to deal with transport emissions.</a:t>
            </a:r>
          </a:p>
          <a:p>
            <a:pPr lvl="1"/>
            <a:r>
              <a:rPr lang="en-US" dirty="0"/>
              <a:t>offer the prospect of increased market competition and oil price moderation.</a:t>
            </a:r>
          </a:p>
          <a:p>
            <a:r>
              <a:rPr lang="en-US" dirty="0"/>
              <a:t>Using transportation fuels more efficiently is also an integral part of a </a:t>
            </a:r>
            <a:r>
              <a:rPr lang="en-US" u="sng" dirty="0"/>
              <a:t>sustainable transport</a:t>
            </a:r>
            <a:r>
              <a:rPr lang="en-US" dirty="0"/>
              <a:t> strategy.</a:t>
            </a:r>
          </a:p>
          <a:p>
            <a:pPr lvl="1"/>
            <a:r>
              <a:rPr lang="en-US" dirty="0" err="1"/>
              <a:t>Eg.</a:t>
            </a:r>
            <a:r>
              <a:rPr lang="en-US" dirty="0"/>
              <a:t> Cuba, the power of community – How Cuba survived peak oil? (1991 - USSR)</a:t>
            </a:r>
          </a:p>
          <a:p>
            <a:pPr lvl="1"/>
            <a:r>
              <a:rPr lang="en-US" dirty="0"/>
              <a:t>Mass transit </a:t>
            </a:r>
            <a:r>
              <a:rPr lang="en-US" dirty="0" err="1"/>
              <a:t>sytem</a:t>
            </a:r>
            <a:r>
              <a:rPr lang="en-US" dirty="0"/>
              <a:t> from every vehicle </a:t>
            </a:r>
          </a:p>
          <a:p>
            <a:pPr lvl="1"/>
            <a:r>
              <a:rPr lang="en-US" dirty="0"/>
              <a:t>Camel(300) –pulled by tractor</a:t>
            </a:r>
          </a:p>
          <a:p>
            <a:pPr lvl="1"/>
            <a:r>
              <a:rPr lang="en-US" dirty="0"/>
              <a:t>donkey cart</a:t>
            </a:r>
          </a:p>
          <a:p>
            <a:pPr lvl="1"/>
            <a:r>
              <a:rPr lang="en-US" dirty="0"/>
              <a:t>Health – </a:t>
            </a:r>
            <a:r>
              <a:rPr lang="en-US" dirty="0" err="1"/>
              <a:t>dr</a:t>
            </a:r>
            <a:r>
              <a:rPr lang="en-US" dirty="0"/>
              <a:t> + </a:t>
            </a:r>
            <a:r>
              <a:rPr lang="en-US" dirty="0" err="1"/>
              <a:t>hositals</a:t>
            </a:r>
            <a:r>
              <a:rPr lang="en-US"/>
              <a:t> construction</a:t>
            </a:r>
            <a:endParaRPr lang="en-US" dirty="0"/>
          </a:p>
          <a:p>
            <a:pPr lvl="1"/>
            <a:r>
              <a:rPr lang="en-US" dirty="0"/>
              <a:t>Food -  fruit, vegetable, urban </a:t>
            </a:r>
            <a:r>
              <a:rPr lang="en-US" dirty="0" err="1"/>
              <a:t>agr</a:t>
            </a:r>
            <a:r>
              <a:rPr lang="en-US" dirty="0"/>
              <a:t>. (</a:t>
            </a:r>
            <a:r>
              <a:rPr lang="en-US" dirty="0" err="1"/>
              <a:t>ttransporting</a:t>
            </a:r>
            <a:r>
              <a:rPr lang="en-US" dirty="0"/>
              <a:t> food)</a:t>
            </a:r>
          </a:p>
          <a:p>
            <a:r>
              <a:rPr lang="en-US" dirty="0"/>
              <a:t>Ethiopia – </a:t>
            </a:r>
            <a:r>
              <a:rPr lang="en-US" dirty="0" err="1"/>
              <a:t>Biofuel</a:t>
            </a:r>
            <a:r>
              <a:rPr lang="en-US" dirty="0"/>
              <a:t> strategy</a:t>
            </a:r>
          </a:p>
        </p:txBody>
      </p:sp>
      <p:sp>
        <p:nvSpPr>
          <p:cNvPr id="4" name="Slide Number Placeholder 3"/>
          <p:cNvSpPr>
            <a:spLocks noGrp="1"/>
          </p:cNvSpPr>
          <p:nvPr>
            <p:ph type="sldNum" sz="quarter" idx="12"/>
          </p:nvPr>
        </p:nvSpPr>
        <p:spPr/>
        <p:txBody>
          <a:bodyPr/>
          <a:lstStyle/>
          <a:p>
            <a:fld id="{BBBC69C9-3922-465A-85EE-C7BCB1899636}" type="slidenum">
              <a:rPr lang="en-US" smtClean="0"/>
              <a:pPr/>
              <a:t>294</a:t>
            </a:fld>
            <a:endParaRPr lang="en-US"/>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Points that lead to achievement….</a:t>
            </a:r>
          </a:p>
          <a:p>
            <a:pPr lvl="1"/>
            <a:r>
              <a:rPr lang="en-US" dirty="0"/>
              <a:t>Available and suitable land</a:t>
            </a:r>
          </a:p>
          <a:p>
            <a:pPr lvl="1"/>
            <a:r>
              <a:rPr lang="en-US" dirty="0"/>
              <a:t>Labor force</a:t>
            </a:r>
          </a:p>
          <a:p>
            <a:pPr lvl="1"/>
            <a:r>
              <a:rPr lang="en-US" dirty="0"/>
              <a:t>Strategic location to export market</a:t>
            </a:r>
          </a:p>
          <a:p>
            <a:pPr lvl="1"/>
            <a:r>
              <a:rPr lang="en-US" dirty="0"/>
              <a:t>International Support</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295</a:t>
            </a:fld>
            <a:endParaRPr lang="en-US"/>
          </a:p>
        </p:txBody>
      </p:sp>
    </p:spTree>
    <p:extLst>
      <p:ext uri="{BB962C8B-B14F-4D97-AF65-F5344CB8AC3E}">
        <p14:creationId xmlns:p14="http://schemas.microsoft.com/office/powerpoint/2010/main" val="16881975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b="1" dirty="0"/>
              <a:t>Issues for sustainable Biofuel</a:t>
            </a:r>
            <a:endParaRPr lang="en-US" dirty="0"/>
          </a:p>
        </p:txBody>
      </p:sp>
      <p:sp>
        <p:nvSpPr>
          <p:cNvPr id="3" name="Content Placeholder 2"/>
          <p:cNvSpPr>
            <a:spLocks noGrp="1"/>
          </p:cNvSpPr>
          <p:nvPr>
            <p:ph idx="1"/>
          </p:nvPr>
        </p:nvSpPr>
        <p:spPr>
          <a:xfrm>
            <a:off x="457200" y="1524000"/>
            <a:ext cx="8229600" cy="4800600"/>
          </a:xfrm>
        </p:spPr>
        <p:txBody>
          <a:bodyPr>
            <a:normAutofit fontScale="62500" lnSpcReduction="20000"/>
          </a:bodyPr>
          <a:lstStyle/>
          <a:p>
            <a:pPr marL="0" indent="0">
              <a:buNone/>
            </a:pPr>
            <a:endParaRPr lang="en-US" sz="2000" b="1" dirty="0"/>
          </a:p>
          <a:p>
            <a:pPr>
              <a:buFont typeface="Wingdings" panose="05000000000000000000" pitchFamily="2" charset="2"/>
              <a:buChar char="ü"/>
            </a:pPr>
            <a:r>
              <a:rPr lang="en-US" sz="4000" dirty="0"/>
              <a:t>Land Demarcation/Zoning for Feedstock Growing Sites</a:t>
            </a:r>
          </a:p>
          <a:p>
            <a:pPr>
              <a:buFont typeface="Wingdings" panose="05000000000000000000" pitchFamily="2" charset="2"/>
              <a:buChar char="ü"/>
            </a:pPr>
            <a:r>
              <a:rPr lang="en-US" sz="4000" dirty="0"/>
              <a:t>Capacity Building</a:t>
            </a:r>
          </a:p>
          <a:p>
            <a:pPr>
              <a:buFont typeface="Wingdings" panose="05000000000000000000" pitchFamily="2" charset="2"/>
              <a:buChar char="ü"/>
            </a:pPr>
            <a:r>
              <a:rPr lang="en-US" sz="4000" dirty="0"/>
              <a:t>Awareness of local producers (limited information)</a:t>
            </a:r>
          </a:p>
          <a:p>
            <a:pPr>
              <a:buFont typeface="Wingdings" panose="05000000000000000000" pitchFamily="2" charset="2"/>
              <a:buChar char="ü"/>
            </a:pPr>
            <a:r>
              <a:rPr lang="en-US" sz="4000" dirty="0"/>
              <a:t>Research and Development (no data has compiled)</a:t>
            </a:r>
          </a:p>
          <a:p>
            <a:pPr>
              <a:buFont typeface="Wingdings" panose="05000000000000000000" pitchFamily="2" charset="2"/>
              <a:buChar char="ü"/>
            </a:pPr>
            <a:r>
              <a:rPr lang="en-US" sz="4000" dirty="0"/>
              <a:t>Policy and Regulation</a:t>
            </a:r>
          </a:p>
          <a:p>
            <a:pPr>
              <a:buFont typeface="Wingdings" panose="05000000000000000000" pitchFamily="2" charset="2"/>
              <a:buChar char="ü"/>
            </a:pPr>
            <a:r>
              <a:rPr lang="en-US" sz="4000" dirty="0"/>
              <a:t>Sustainable Biofuel Development (where and how to</a:t>
            </a:r>
            <a:br>
              <a:rPr lang="en-US" sz="4000" dirty="0"/>
            </a:br>
            <a:r>
              <a:rPr lang="en-US" sz="4000" dirty="0"/>
              <a:t>integrate with sustainable land management)</a:t>
            </a:r>
          </a:p>
          <a:p>
            <a:pPr>
              <a:buFont typeface="Wingdings" panose="05000000000000000000" pitchFamily="2" charset="2"/>
              <a:buChar char="ü"/>
            </a:pPr>
            <a:r>
              <a:rPr lang="en-US" sz="4000" dirty="0"/>
              <a:t>Infrastructure (any development can’t be achieved without infrastructure)</a:t>
            </a:r>
          </a:p>
          <a:p>
            <a:pPr>
              <a:buFont typeface="Wingdings" panose="05000000000000000000" pitchFamily="2" charset="2"/>
              <a:buChar char="ü"/>
            </a:pPr>
            <a:r>
              <a:rPr lang="en-US" sz="4000" dirty="0"/>
              <a:t>Financing</a:t>
            </a:r>
            <a:br>
              <a:rPr lang="en-US" sz="2000" dirty="0"/>
            </a:br>
            <a:br>
              <a:rPr lang="en-US" sz="1400" dirty="0"/>
            </a:br>
            <a:endParaRPr lang="en-US" sz="1400"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296</a:t>
            </a:fld>
            <a:endParaRPr lang="en-US"/>
          </a:p>
        </p:txBody>
      </p:sp>
    </p:spTree>
    <p:extLst>
      <p:ext uri="{BB962C8B-B14F-4D97-AF65-F5344CB8AC3E}">
        <p14:creationId xmlns:p14="http://schemas.microsoft.com/office/powerpoint/2010/main" val="362626664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r>
              <a:rPr lang="en-US" sz="3600" b="1" dirty="0"/>
              <a:t>1. Stimulating Feedstock Enhancement</a:t>
            </a:r>
            <a:endParaRPr lang="en-US" sz="3600" dirty="0"/>
          </a:p>
        </p:txBody>
      </p:sp>
      <p:sp>
        <p:nvSpPr>
          <p:cNvPr id="3" name="Content Placeholder 2"/>
          <p:cNvSpPr>
            <a:spLocks noGrp="1"/>
          </p:cNvSpPr>
          <p:nvPr>
            <p:ph idx="1"/>
          </p:nvPr>
        </p:nvSpPr>
        <p:spPr>
          <a:xfrm>
            <a:off x="457200" y="1447800"/>
            <a:ext cx="8229600" cy="4876800"/>
          </a:xfrm>
        </p:spPr>
        <p:txBody>
          <a:bodyPr>
            <a:normAutofit/>
          </a:bodyPr>
          <a:lstStyle/>
          <a:p>
            <a:pPr>
              <a:buFont typeface="Wingdings" panose="05000000000000000000" pitchFamily="2" charset="2"/>
              <a:buChar char="v"/>
            </a:pPr>
            <a:r>
              <a:rPr lang="en-US" sz="2800" dirty="0"/>
              <a:t>Zonation of ethanol and biodiesel feedstock growing area</a:t>
            </a:r>
            <a:br>
              <a:rPr lang="en-US" sz="2800" dirty="0"/>
            </a:br>
            <a:r>
              <a:rPr lang="en-US" sz="2800" dirty="0"/>
              <a:t>Define the best varieties of crops</a:t>
            </a:r>
            <a:br>
              <a:rPr lang="en-US" sz="2800" dirty="0"/>
            </a:br>
            <a:r>
              <a:rPr lang="en-US" sz="2800" dirty="0"/>
              <a:t>Encourage cooperatives, farmers and out growers. And link international market with local producers</a:t>
            </a:r>
            <a:br>
              <a:rPr lang="en-US" sz="2800" dirty="0"/>
            </a:br>
            <a:r>
              <a:rPr lang="en-US" sz="2800" dirty="0"/>
              <a:t>Support local large &amp; small scale biofuel producer</a:t>
            </a:r>
            <a:br>
              <a:rPr lang="en-US" sz="2800" dirty="0"/>
            </a:br>
            <a:r>
              <a:rPr lang="en-US" sz="2800" dirty="0"/>
              <a:t>Focus to attract foreign investment</a:t>
            </a:r>
            <a:br>
              <a:rPr lang="en-US" sz="2800" dirty="0"/>
            </a:br>
            <a:r>
              <a:rPr lang="en-US" sz="2800" dirty="0"/>
              <a:t>Integrate biofuel development with extension program</a:t>
            </a:r>
            <a:br>
              <a:rPr lang="en-US" sz="2800" dirty="0"/>
            </a:br>
            <a:endParaRPr lang="en-US" sz="2800"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297</a:t>
            </a:fld>
            <a:endParaRPr lang="en-US"/>
          </a:p>
        </p:txBody>
      </p:sp>
    </p:spTree>
    <p:extLst>
      <p:ext uri="{BB962C8B-B14F-4D97-AF65-F5344CB8AC3E}">
        <p14:creationId xmlns:p14="http://schemas.microsoft.com/office/powerpoint/2010/main" val="174415316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2. Stimulating Demand for Biofuel</a:t>
            </a:r>
            <a:endParaRPr lang="en-US" dirty="0"/>
          </a:p>
        </p:txBody>
      </p:sp>
      <p:sp>
        <p:nvSpPr>
          <p:cNvPr id="3" name="Content Placeholder 2"/>
          <p:cNvSpPr>
            <a:spLocks noGrp="1"/>
          </p:cNvSpPr>
          <p:nvPr>
            <p:ph idx="1"/>
          </p:nvPr>
        </p:nvSpPr>
        <p:spPr/>
        <p:txBody>
          <a:bodyPr>
            <a:normAutofit/>
          </a:bodyPr>
          <a:lstStyle/>
          <a:p>
            <a:r>
              <a:rPr lang="en-US" dirty="0"/>
              <a:t>The target for biofuel to blend with fossil fuels </a:t>
            </a:r>
          </a:p>
          <a:p>
            <a:r>
              <a:rPr lang="en-US" dirty="0"/>
              <a:t>Encourage to give speedy approach to adopt legislative</a:t>
            </a:r>
            <a:br>
              <a:rPr lang="en-US" dirty="0"/>
            </a:br>
            <a:r>
              <a:rPr lang="en-US" dirty="0"/>
              <a:t>proposal to promote public procurement of clean and efficient vehicles</a:t>
            </a:r>
          </a:p>
          <a:p>
            <a:r>
              <a:rPr lang="en-US" dirty="0"/>
              <a:t>Identification of other uses of biofuels and additional support for household use</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298</a:t>
            </a:fld>
            <a:endParaRPr lang="en-US"/>
          </a:p>
        </p:txBody>
      </p:sp>
    </p:spTree>
    <p:extLst>
      <p:ext uri="{BB962C8B-B14F-4D97-AF65-F5344CB8AC3E}">
        <p14:creationId xmlns:p14="http://schemas.microsoft.com/office/powerpoint/2010/main" val="138403890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3. Ensure Environmental Sustainability of</a:t>
            </a:r>
            <a:br>
              <a:rPr lang="en-US" sz="3200" dirty="0"/>
            </a:br>
            <a:r>
              <a:rPr lang="en-US" sz="3200" b="1" dirty="0"/>
              <a:t>Biofuel Production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t>3.1. Feedstock production</a:t>
            </a:r>
            <a:br>
              <a:rPr lang="en-US" dirty="0"/>
            </a:br>
            <a:r>
              <a:rPr lang="en-US" dirty="0"/>
              <a:t>• Conserve Natural Resources</a:t>
            </a:r>
            <a:br>
              <a:rPr lang="en-US" dirty="0"/>
            </a:br>
            <a:r>
              <a:rPr lang="en-US" dirty="0"/>
              <a:t>• Protect Forest Ecosystem</a:t>
            </a:r>
            <a:br>
              <a:rPr lang="en-US" dirty="0"/>
            </a:br>
            <a:r>
              <a:rPr lang="en-US" dirty="0"/>
              <a:t>• Encourage Sustainable Crops Production Management Practices</a:t>
            </a:r>
            <a:br>
              <a:rPr lang="en-US" dirty="0"/>
            </a:br>
            <a:r>
              <a:rPr lang="en-US" dirty="0"/>
              <a:t>• Improve the use of degraded lands</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299</a:t>
            </a:fld>
            <a:endParaRPr lang="en-US"/>
          </a:p>
        </p:txBody>
      </p:sp>
    </p:spTree>
    <p:extLst>
      <p:ext uri="{BB962C8B-B14F-4D97-AF65-F5344CB8AC3E}">
        <p14:creationId xmlns:p14="http://schemas.microsoft.com/office/powerpoint/2010/main" val="175126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Chapter objectives: At the end of this chapter you should be able to: </a:t>
            </a:r>
          </a:p>
          <a:p>
            <a:pPr lvl="1"/>
            <a:r>
              <a:rPr lang="en-US" dirty="0"/>
              <a:t>Understand what energy is and its concepts</a:t>
            </a:r>
          </a:p>
          <a:p>
            <a:pPr lvl="1"/>
            <a:r>
              <a:rPr lang="en-US" dirty="0"/>
              <a:t>The linkages between energy, development and environment </a:t>
            </a:r>
          </a:p>
          <a:p>
            <a:pPr lvl="1"/>
            <a:r>
              <a:rPr lang="en-US" dirty="0"/>
              <a:t>Global issues associated with the production and use if energy</a:t>
            </a:r>
          </a:p>
          <a:p>
            <a:pPr lvl="1"/>
            <a:r>
              <a:rPr lang="en-US" dirty="0"/>
              <a:t>Understand about energy poverty and energy and poverty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a:t>
            </a:fld>
            <a:endParaRPr lang="en-US"/>
          </a:p>
        </p:txBody>
      </p:sp>
    </p:spTree>
    <p:extLst>
      <p:ext uri="{BB962C8B-B14F-4D97-AF65-F5344CB8AC3E}">
        <p14:creationId xmlns:p14="http://schemas.microsoft.com/office/powerpoint/2010/main" val="1645040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a:t>Contribution of energy to achieve MDGs</a:t>
            </a:r>
          </a:p>
          <a:p>
            <a:pPr>
              <a:buNone/>
            </a:pPr>
            <a:endParaRPr lang="en-US" dirty="0"/>
          </a:p>
          <a:p>
            <a:r>
              <a:rPr lang="en-US" dirty="0">
                <a:hlinkClick r:id="rId2" action="ppaction://hlinkfile"/>
              </a:rPr>
              <a:t>MDG hyperlink.docx</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a:t>
            </a:fld>
            <a:endParaRPr lang="en-US"/>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3.2. Processing, Distribution, and End Use</a:t>
            </a:r>
            <a:endParaRPr lang="en-US" sz="3600" dirty="0"/>
          </a:p>
        </p:txBody>
      </p:sp>
      <p:sp>
        <p:nvSpPr>
          <p:cNvPr id="3" name="Content Placeholder 2"/>
          <p:cNvSpPr>
            <a:spLocks noGrp="1"/>
          </p:cNvSpPr>
          <p:nvPr>
            <p:ph idx="1"/>
          </p:nvPr>
        </p:nvSpPr>
        <p:spPr/>
        <p:txBody>
          <a:bodyPr/>
          <a:lstStyle/>
          <a:p>
            <a:r>
              <a:rPr lang="en-US" dirty="0"/>
              <a:t>Develop Licensing Procedures</a:t>
            </a:r>
          </a:p>
          <a:p>
            <a:r>
              <a:rPr lang="en-US" dirty="0"/>
              <a:t>Promote Use of Renewable Process </a:t>
            </a:r>
            <a:r>
              <a:rPr lang="en-US" dirty="0" err="1"/>
              <a:t>Energ</a:t>
            </a:r>
            <a:endParaRPr lang="en-US" dirty="0"/>
          </a:p>
          <a:p>
            <a:r>
              <a:rPr lang="en-US" dirty="0"/>
              <a:t>Encourage Rapid Transition to High-Blend Fuels</a:t>
            </a:r>
          </a:p>
          <a:p>
            <a:r>
              <a:rPr lang="en-US" dirty="0"/>
              <a:t>Encourage Biofuel for Range of Uses</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300</a:t>
            </a:fld>
            <a:endParaRPr lang="en-US"/>
          </a:p>
        </p:txBody>
      </p:sp>
    </p:spTree>
    <p:extLst>
      <p:ext uri="{BB962C8B-B14F-4D97-AF65-F5344CB8AC3E}">
        <p14:creationId xmlns:p14="http://schemas.microsoft.com/office/powerpoint/2010/main" val="63800779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4. Capacity Building</a:t>
            </a:r>
            <a:endParaRPr lang="en-US" dirty="0"/>
          </a:p>
        </p:txBody>
      </p:sp>
      <p:sp>
        <p:nvSpPr>
          <p:cNvPr id="3" name="Content Placeholder 2"/>
          <p:cNvSpPr>
            <a:spLocks noGrp="1"/>
          </p:cNvSpPr>
          <p:nvPr>
            <p:ph idx="1"/>
          </p:nvPr>
        </p:nvSpPr>
        <p:spPr/>
        <p:txBody>
          <a:bodyPr/>
          <a:lstStyle/>
          <a:p>
            <a:r>
              <a:rPr lang="en-US" dirty="0"/>
              <a:t>Integrate the development of biofuel with vocational</a:t>
            </a:r>
            <a:br>
              <a:rPr lang="en-US" dirty="0"/>
            </a:br>
            <a:r>
              <a:rPr lang="en-US" dirty="0"/>
              <a:t>and higher education scheme</a:t>
            </a:r>
          </a:p>
          <a:p>
            <a:r>
              <a:rPr lang="en-US" dirty="0"/>
              <a:t>Arrange a mechanism to capacitate farmers and</a:t>
            </a:r>
            <a:br>
              <a:rPr lang="en-US" dirty="0"/>
            </a:br>
            <a:r>
              <a:rPr lang="en-US" dirty="0"/>
              <a:t>cooperatives on the production, process, handling,</a:t>
            </a:r>
            <a:br>
              <a:rPr lang="en-US" dirty="0"/>
            </a:br>
            <a:r>
              <a:rPr lang="en-US" dirty="0"/>
              <a:t>storing and use of biofuels</a:t>
            </a:r>
          </a:p>
          <a:p>
            <a:r>
              <a:rPr lang="en-US" dirty="0"/>
              <a:t>Arrange a capacity building mechanisms for policy</a:t>
            </a:r>
            <a:br>
              <a:rPr lang="en-US" dirty="0"/>
            </a:br>
            <a:r>
              <a:rPr lang="en-US" dirty="0"/>
              <a:t>makers, regulators and other actors</a:t>
            </a: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301</a:t>
            </a:fld>
            <a:endParaRPr lang="en-US"/>
          </a:p>
        </p:txBody>
      </p:sp>
    </p:spTree>
    <p:extLst>
      <p:ext uri="{BB962C8B-B14F-4D97-AF65-F5344CB8AC3E}">
        <p14:creationId xmlns:p14="http://schemas.microsoft.com/office/powerpoint/2010/main" val="175805043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5.Support Research and Development</a:t>
            </a:r>
            <a:endParaRPr lang="en-US" sz="3600" dirty="0"/>
          </a:p>
        </p:txBody>
      </p:sp>
      <p:sp>
        <p:nvSpPr>
          <p:cNvPr id="3" name="Content Placeholder 2"/>
          <p:cNvSpPr>
            <a:spLocks noGrp="1"/>
          </p:cNvSpPr>
          <p:nvPr>
            <p:ph idx="1"/>
          </p:nvPr>
        </p:nvSpPr>
        <p:spPr/>
        <p:txBody>
          <a:bodyPr>
            <a:normAutofit fontScale="92500" lnSpcReduction="10000"/>
          </a:bodyPr>
          <a:lstStyle/>
          <a:p>
            <a:r>
              <a:rPr lang="en-US" b="1" dirty="0"/>
              <a:t>Feedstock Production</a:t>
            </a:r>
            <a:br>
              <a:rPr lang="en-US" dirty="0"/>
            </a:br>
            <a:r>
              <a:rPr lang="en-US" dirty="0"/>
              <a:t>Advance alternatives to chemical inputs</a:t>
            </a:r>
            <a:br>
              <a:rPr lang="en-US" dirty="0"/>
            </a:br>
            <a:r>
              <a:rPr lang="en-US" b="1" dirty="0"/>
              <a:t>Feedstock Collection and Handling</a:t>
            </a:r>
          </a:p>
          <a:p>
            <a:pPr marL="279400" indent="-279400">
              <a:buNone/>
            </a:pPr>
            <a:r>
              <a:rPr lang="en-US" b="1" dirty="0"/>
              <a:t>    </a:t>
            </a:r>
            <a:r>
              <a:rPr lang="en-US" dirty="0"/>
              <a:t>Optimize feedstock storage and transport methods</a:t>
            </a:r>
            <a:br>
              <a:rPr lang="en-US" dirty="0"/>
            </a:br>
            <a:r>
              <a:rPr lang="en-US" b="1" dirty="0"/>
              <a:t>Processing</a:t>
            </a:r>
            <a:br>
              <a:rPr lang="en-US" dirty="0"/>
            </a:br>
            <a:r>
              <a:rPr lang="en-US" dirty="0"/>
              <a:t>Maximize efficiency of input use</a:t>
            </a:r>
            <a:br>
              <a:rPr lang="en-US" dirty="0"/>
            </a:br>
            <a:r>
              <a:rPr lang="en-US" dirty="0"/>
              <a:t>Advance Biorefinery Concept</a:t>
            </a:r>
            <a:br>
              <a:rPr lang="en-US" dirty="0"/>
            </a:br>
            <a:r>
              <a:rPr lang="en-US" b="1" dirty="0"/>
              <a:t>Fuel Distribution and End Use</a:t>
            </a:r>
            <a:br>
              <a:rPr lang="en-US" dirty="0"/>
            </a:br>
            <a:r>
              <a:rPr lang="en-US" dirty="0"/>
              <a:t>Biofuel distribution methods need to be integrated with</a:t>
            </a:r>
            <a:br>
              <a:rPr lang="en-US" dirty="0"/>
            </a:br>
            <a:r>
              <a:rPr lang="en-US" dirty="0"/>
              <a:t>the existing systems or may require some modifications</a:t>
            </a:r>
            <a:br>
              <a:rPr lang="en-US" dirty="0"/>
            </a:br>
            <a:br>
              <a:rPr lang="en-US" dirty="0"/>
            </a:b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302</a:t>
            </a:fld>
            <a:endParaRPr lang="en-US"/>
          </a:p>
        </p:txBody>
      </p:sp>
    </p:spTree>
    <p:extLst>
      <p:ext uri="{BB962C8B-B14F-4D97-AF65-F5344CB8AC3E}">
        <p14:creationId xmlns:p14="http://schemas.microsoft.com/office/powerpoint/2010/main" val="416432006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6. Renewable energy Resource and its Environmental impact</a:t>
            </a:r>
            <a:endParaRPr lang="en-US" sz="3600" dirty="0"/>
          </a:p>
        </p:txBody>
      </p:sp>
      <p:sp>
        <p:nvSpPr>
          <p:cNvPr id="3" name="Content Placeholder 2"/>
          <p:cNvSpPr>
            <a:spLocks noGrp="1"/>
          </p:cNvSpPr>
          <p:nvPr>
            <p:ph idx="1"/>
          </p:nvPr>
        </p:nvSpPr>
        <p:spPr/>
        <p:txBody>
          <a:bodyPr/>
          <a:lstStyle/>
          <a:p>
            <a:r>
              <a:rPr lang="en-US" dirty="0"/>
              <a:t>Chapter objectives: At the end of this chapter you should be able to: </a:t>
            </a:r>
          </a:p>
          <a:p>
            <a:pPr lvl="1"/>
            <a:r>
              <a:rPr lang="en-US" dirty="0"/>
              <a:t>Understand the environmental impacts of various renewable energy resources production and consumption</a:t>
            </a:r>
          </a:p>
          <a:p>
            <a:pPr lvl="1"/>
            <a:r>
              <a:rPr lang="en-US" dirty="0"/>
              <a:t>Comprehend about energy conservation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303</a:t>
            </a:fld>
            <a:endParaRPr lang="en-US"/>
          </a:p>
        </p:txBody>
      </p:sp>
    </p:spTree>
    <p:extLst>
      <p:ext uri="{BB962C8B-B14F-4D97-AF65-F5344CB8AC3E}">
        <p14:creationId xmlns:p14="http://schemas.microsoft.com/office/powerpoint/2010/main" val="29872334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6.1. Environmental impacts of various energy resources</a:t>
            </a:r>
          </a:p>
        </p:txBody>
      </p:sp>
      <p:sp>
        <p:nvSpPr>
          <p:cNvPr id="3" name="Content Placeholder 2"/>
          <p:cNvSpPr>
            <a:spLocks noGrp="1"/>
          </p:cNvSpPr>
          <p:nvPr>
            <p:ph idx="1"/>
          </p:nvPr>
        </p:nvSpPr>
        <p:spPr/>
        <p:txBody>
          <a:bodyPr/>
          <a:lstStyle/>
          <a:p>
            <a:pPr marL="0" indent="0">
              <a:buNone/>
            </a:pPr>
            <a:r>
              <a:rPr lang="en-US" b="1" dirty="0"/>
              <a:t>Environmental Impacts of Wind Power</a:t>
            </a:r>
          </a:p>
          <a:p>
            <a:pPr marL="0" indent="0">
              <a:buNone/>
            </a:pPr>
            <a:r>
              <a:rPr lang="en-US" b="1" dirty="0"/>
              <a:t>Land Use</a:t>
            </a:r>
            <a:endParaRPr lang="en-US" dirty="0"/>
          </a:p>
          <a:p>
            <a:r>
              <a:rPr lang="en-US" dirty="0"/>
              <a:t>Less than 1 acre per megawatt is disturbed permanently and less than 3.5 acres per megawatt are disturbed temporarily during construction.</a:t>
            </a:r>
          </a:p>
          <a:p>
            <a:pPr lvl="1"/>
            <a:r>
              <a:rPr lang="en-US" dirty="0">
                <a:solidFill>
                  <a:srgbClr val="FF0000"/>
                </a:solidFill>
              </a:rPr>
              <a:t>Locating on brownfields (abandoned or underused industrial land)</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304</a:t>
            </a:fld>
            <a:endParaRPr lang="en-US"/>
          </a:p>
        </p:txBody>
      </p:sp>
    </p:spTree>
    <p:extLst>
      <p:ext uri="{BB962C8B-B14F-4D97-AF65-F5344CB8AC3E}">
        <p14:creationId xmlns:p14="http://schemas.microsoft.com/office/powerpoint/2010/main" val="60213446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Depending on their location, offshore installations may compete with a variety of other ocean activities, such as fishing, recreational activities, sand and gravel extraction, oil and gas extraction, navigation, and aquaculture. </a:t>
            </a:r>
          </a:p>
          <a:p>
            <a:r>
              <a:rPr lang="en-US" dirty="0"/>
              <a:t>Employing best practices in planning and siting can help minimize potential land use impacts of offshore and land-based wind projects.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305</a:t>
            </a:fld>
            <a:endParaRPr lang="en-US"/>
          </a:p>
        </p:txBody>
      </p:sp>
    </p:spTree>
    <p:extLst>
      <p:ext uri="{BB962C8B-B14F-4D97-AF65-F5344CB8AC3E}">
        <p14:creationId xmlns:p14="http://schemas.microsoft.com/office/powerpoint/2010/main" val="384092618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anose="02020603050405020304" pitchFamily="18" charset="0"/>
                <a:ea typeface="Calibri" panose="020F0502020204030204" pitchFamily="34" charset="0"/>
                <a:cs typeface="Times New Roman" panose="02020603050405020304" pitchFamily="18" charset="0"/>
              </a:rPr>
              <a:t>Wildlife and Habitat</a:t>
            </a:r>
            <a:endParaRPr lang="en-US" sz="3600" dirty="0"/>
          </a:p>
        </p:txBody>
      </p:sp>
      <p:sp>
        <p:nvSpPr>
          <p:cNvPr id="3" name="Content Placeholder 2"/>
          <p:cNvSpPr>
            <a:spLocks noGrp="1"/>
          </p:cNvSpPr>
          <p:nvPr>
            <p:ph idx="1"/>
          </p:nvPr>
        </p:nvSpPr>
        <p:spPr/>
        <p:txBody>
          <a:bodyPr>
            <a:normAutofit fontScale="85000" lnSpcReduction="20000"/>
          </a:bodyPr>
          <a:lstStyle/>
          <a:p>
            <a:pPr marL="0" marR="0" algn="just">
              <a:lnSpc>
                <a:spcPct val="115000"/>
              </a:lnSpc>
              <a:spcBef>
                <a:spcPts val="0"/>
              </a:spcBef>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B</a:t>
            </a:r>
            <a:r>
              <a:rPr lang="en-US" dirty="0">
                <a:latin typeface="Times New Roman" panose="02020603050405020304" pitchFamily="18" charset="0"/>
                <a:ea typeface="Calibri" panose="020F0502020204030204" pitchFamily="34" charset="0"/>
                <a:cs typeface="Times New Roman" panose="02020603050405020304" pitchFamily="18" charset="0"/>
              </a:rPr>
              <a:t>ird deaths from collisions with wind turbines and from habitat disruption.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5760" lvl="1"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Low impact and do not pose a threat to species populations.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Public Health and Community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Sound and visual impact </a:t>
            </a:r>
          </a:p>
          <a:p>
            <a:pPr marL="0" marR="0"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minimizing blade surface imperfections and using sound-absorbent materials </a:t>
            </a:r>
          </a:p>
          <a:p>
            <a:pPr marL="0" marR="0"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Aesthetics  </a:t>
            </a:r>
          </a:p>
          <a:p>
            <a:pPr marL="0" marR="0"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Graceful sculptures; </a:t>
            </a:r>
          </a:p>
          <a:p>
            <a:pPr marL="365760" lvl="1" algn="just">
              <a:lnSpc>
                <a:spcPct val="115000"/>
              </a:lnSpc>
              <a:spcBef>
                <a:spcPts val="0"/>
              </a:spcBef>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to others, they are eyesores that compromise the natural landscape.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306</a:t>
            </a:fld>
            <a:endParaRPr lang="en-US"/>
          </a:p>
        </p:txBody>
      </p:sp>
    </p:spTree>
    <p:extLst>
      <p:ext uri="{BB962C8B-B14F-4D97-AF65-F5344CB8AC3E}">
        <p14:creationId xmlns:p14="http://schemas.microsoft.com/office/powerpoint/2010/main" val="187936362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5" y="218034"/>
            <a:ext cx="8229600" cy="591312"/>
          </a:xfrm>
        </p:spPr>
        <p:txBody>
          <a:bodyPr>
            <a:normAutofit fontScale="90000"/>
          </a:bodyPr>
          <a:lstStyle/>
          <a:p>
            <a:r>
              <a:rPr lang="en-US" sz="3600" b="1" dirty="0"/>
              <a:t>Water Use</a:t>
            </a:r>
            <a:endParaRPr lang="en-US" sz="3600" dirty="0"/>
          </a:p>
        </p:txBody>
      </p:sp>
      <p:sp>
        <p:nvSpPr>
          <p:cNvPr id="3" name="Content Placeholder 2"/>
          <p:cNvSpPr>
            <a:spLocks noGrp="1"/>
          </p:cNvSpPr>
          <p:nvPr>
            <p:ph idx="1"/>
          </p:nvPr>
        </p:nvSpPr>
        <p:spPr>
          <a:xfrm>
            <a:off x="457200" y="809346"/>
            <a:ext cx="8229600" cy="5515254"/>
          </a:xfrm>
        </p:spPr>
        <p:txBody>
          <a:bodyPr>
            <a:normAutofit fontScale="92500" lnSpcReduction="10000"/>
          </a:bodyPr>
          <a:lstStyle/>
          <a:p>
            <a:r>
              <a:rPr lang="en-US" dirty="0"/>
              <a:t>There is </a:t>
            </a:r>
            <a:r>
              <a:rPr lang="en-US" dirty="0">
                <a:solidFill>
                  <a:srgbClr val="FF0000"/>
                </a:solidFill>
              </a:rPr>
              <a:t>no w</a:t>
            </a:r>
            <a:r>
              <a:rPr lang="en-US" dirty="0"/>
              <a:t>ater impact associated with the operation of wind turbines. </a:t>
            </a:r>
          </a:p>
          <a:p>
            <a:pPr lvl="1"/>
            <a:r>
              <a:rPr lang="en-US" dirty="0"/>
              <a:t>manufacturing processes, </a:t>
            </a:r>
          </a:p>
          <a:p>
            <a:pPr marL="0" indent="0">
              <a:buNone/>
            </a:pPr>
            <a:r>
              <a:rPr lang="en-US" b="1" dirty="0"/>
              <a:t>Life-Cycle Global Warming Emissions</a:t>
            </a:r>
            <a:endParaRPr lang="en-US" dirty="0"/>
          </a:p>
          <a:p>
            <a:r>
              <a:rPr lang="en-US" dirty="0">
                <a:solidFill>
                  <a:srgbClr val="FF0000"/>
                </a:solidFill>
              </a:rPr>
              <a:t>No </a:t>
            </a:r>
            <a:r>
              <a:rPr lang="en-US" dirty="0"/>
              <a:t>global warming emissions associated with operating wind turbines</a:t>
            </a:r>
          </a:p>
          <a:p>
            <a:pPr lvl="1"/>
            <a:r>
              <a:rPr lang="en-US" dirty="0"/>
              <a:t>materials production, materials transportation,  on-site construction and assembly, operation and maintenance, and decommissioning and dismantlement.</a:t>
            </a:r>
          </a:p>
          <a:p>
            <a:r>
              <a:rPr lang="en-US" dirty="0"/>
              <a:t>li</a:t>
            </a:r>
            <a:r>
              <a:rPr lang="en-US" dirty="0">
                <a:solidFill>
                  <a:srgbClr val="FF0000"/>
                </a:solidFill>
              </a:rPr>
              <a:t>fe-cyc</a:t>
            </a:r>
            <a:r>
              <a:rPr lang="en-US" dirty="0"/>
              <a:t>le global warming emissions are between 0.02 and 0.04 pounds of CO2 E per kwh.</a:t>
            </a:r>
          </a:p>
          <a:p>
            <a:pPr lvl="1"/>
            <a:r>
              <a:rPr lang="en-US" dirty="0"/>
              <a:t>Coal (1.4-3.6 </a:t>
            </a:r>
            <a:r>
              <a:rPr lang="en-US" dirty="0" err="1"/>
              <a:t>pds</a:t>
            </a:r>
            <a:r>
              <a:rPr lang="en-US" dirty="0"/>
              <a:t> of CO2 E)</a:t>
            </a:r>
          </a:p>
          <a:p>
            <a:pPr lvl="1"/>
            <a:r>
              <a:rPr lang="en-US" dirty="0"/>
              <a:t>express the impact of each different </a:t>
            </a:r>
            <a:r>
              <a:rPr lang="en-US" dirty="0">
                <a:hlinkClick r:id="rId2"/>
              </a:rPr>
              <a:t>greenhouse </a:t>
            </a:r>
            <a:r>
              <a:rPr lang="en-US" dirty="0" err="1">
                <a:hlinkClick r:id="rId2"/>
              </a:rPr>
              <a:t>gas</a:t>
            </a:r>
            <a:r>
              <a:rPr lang="en-US" dirty="0" err="1"/>
              <a:t>in</a:t>
            </a:r>
            <a:r>
              <a:rPr lang="en-US" dirty="0"/>
              <a:t> terms of the amount of </a:t>
            </a:r>
            <a:r>
              <a:rPr lang="en-US" dirty="0">
                <a:hlinkClick r:id="rId3"/>
              </a:rPr>
              <a:t>CO2</a:t>
            </a:r>
            <a:r>
              <a:rPr lang="en-US" dirty="0"/>
              <a:t> that would create the same amount of warming.</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307</a:t>
            </a:fld>
            <a:endParaRPr lang="en-US"/>
          </a:p>
        </p:txBody>
      </p:sp>
    </p:spTree>
    <p:extLst>
      <p:ext uri="{BB962C8B-B14F-4D97-AF65-F5344CB8AC3E}">
        <p14:creationId xmlns:p14="http://schemas.microsoft.com/office/powerpoint/2010/main" val="211644937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Geothermal </a:t>
            </a:r>
            <a:endParaRPr lang="en-US" sz="3600" dirty="0"/>
          </a:p>
        </p:txBody>
      </p:sp>
      <p:sp>
        <p:nvSpPr>
          <p:cNvPr id="3" name="Content Placeholder 2"/>
          <p:cNvSpPr>
            <a:spLocks noGrp="1"/>
          </p:cNvSpPr>
          <p:nvPr>
            <p:ph idx="1"/>
          </p:nvPr>
        </p:nvSpPr>
        <p:spPr/>
        <p:txBody>
          <a:bodyPr>
            <a:normAutofit lnSpcReduction="10000"/>
          </a:bodyPr>
          <a:lstStyle/>
          <a:p>
            <a:r>
              <a:rPr lang="en-US" b="1" dirty="0">
                <a:solidFill>
                  <a:srgbClr val="FF0000"/>
                </a:solidFill>
              </a:rPr>
              <a:t>Water</a:t>
            </a:r>
            <a:r>
              <a:rPr lang="en-US" b="1" dirty="0"/>
              <a:t> Quality and Use</a:t>
            </a:r>
            <a:endParaRPr lang="en-US" dirty="0"/>
          </a:p>
          <a:p>
            <a:r>
              <a:rPr lang="en-US" dirty="0"/>
              <a:t>Hot water pumped from the ground contains high levels of sulfur, salt, and other minerals. </a:t>
            </a:r>
          </a:p>
          <a:p>
            <a:r>
              <a:rPr lang="en-US" dirty="0"/>
              <a:t>Water is also used by geothermal plants for cooling.</a:t>
            </a:r>
          </a:p>
          <a:p>
            <a:pPr lvl="1"/>
            <a:r>
              <a:rPr lang="en-US" dirty="0"/>
              <a:t>1,700 and 4,000 gallons of water per megawatt-hour. </a:t>
            </a:r>
          </a:p>
          <a:p>
            <a:r>
              <a:rPr lang="en-US" b="1" dirty="0">
                <a:solidFill>
                  <a:srgbClr val="FF0000"/>
                </a:solidFill>
              </a:rPr>
              <a:t>Air</a:t>
            </a:r>
            <a:r>
              <a:rPr lang="en-US" b="1" dirty="0"/>
              <a:t> Emissions</a:t>
            </a:r>
            <a:endParaRPr lang="en-US" dirty="0"/>
          </a:p>
          <a:p>
            <a:r>
              <a:rPr lang="en-US" dirty="0"/>
              <a:t>Geothermal plants emit hydrogen sulfide, carbon dioxide, ammonia, methane, and boron.</a:t>
            </a:r>
          </a:p>
          <a:p>
            <a:pPr lvl="1"/>
            <a:r>
              <a:rPr lang="en-US" dirty="0"/>
              <a:t>SO2 emissions from geothermal plants are approximately 30 times lower per </a:t>
            </a:r>
            <a:r>
              <a:rPr lang="en-US" dirty="0" err="1"/>
              <a:t>Mwh</a:t>
            </a:r>
            <a:r>
              <a:rPr lang="en-US" dirty="0"/>
              <a:t> than from coal plants,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308</a:t>
            </a:fld>
            <a:endParaRPr lang="en-US"/>
          </a:p>
        </p:txBody>
      </p:sp>
    </p:spTree>
    <p:extLst>
      <p:ext uri="{BB962C8B-B14F-4D97-AF65-F5344CB8AC3E}">
        <p14:creationId xmlns:p14="http://schemas.microsoft.com/office/powerpoint/2010/main" val="106659172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sz="3600" b="1" dirty="0"/>
              <a:t>Land Use</a:t>
            </a:r>
            <a:endParaRPr lang="en-US" sz="3600" dirty="0"/>
          </a:p>
        </p:txBody>
      </p:sp>
      <p:sp>
        <p:nvSpPr>
          <p:cNvPr id="3" name="Content Placeholder 2"/>
          <p:cNvSpPr>
            <a:spLocks noGrp="1"/>
          </p:cNvSpPr>
          <p:nvPr>
            <p:ph idx="1"/>
          </p:nvPr>
        </p:nvSpPr>
        <p:spPr>
          <a:xfrm>
            <a:off x="457200" y="1524000"/>
            <a:ext cx="8229600" cy="4800600"/>
          </a:xfrm>
        </p:spPr>
        <p:txBody>
          <a:bodyPr>
            <a:normAutofit lnSpcReduction="10000"/>
          </a:bodyPr>
          <a:lstStyle/>
          <a:p>
            <a:r>
              <a:rPr lang="en-US" dirty="0">
                <a:solidFill>
                  <a:srgbClr val="FF0000"/>
                </a:solidFill>
              </a:rPr>
              <a:t>Land</a:t>
            </a:r>
            <a:r>
              <a:rPr lang="en-US" dirty="0"/>
              <a:t> subsidence, a phenomenon in which the land surface sinks, is sometimes caused by the removal of water from geothermal reservoirs. </a:t>
            </a:r>
          </a:p>
          <a:p>
            <a:r>
              <a:rPr lang="en-US" dirty="0"/>
              <a:t>Earthquake risk</a:t>
            </a:r>
          </a:p>
          <a:p>
            <a:pPr lvl="1"/>
            <a:r>
              <a:rPr lang="en-US" dirty="0"/>
              <a:t>siting plants an appropriate distance away from major fault lines. </a:t>
            </a:r>
          </a:p>
          <a:p>
            <a:pPr marL="0" indent="0">
              <a:buNone/>
            </a:pPr>
            <a:r>
              <a:rPr lang="en-US" b="1" dirty="0">
                <a:solidFill>
                  <a:srgbClr val="FF0000"/>
                </a:solidFill>
              </a:rPr>
              <a:t>Life-Cycle</a:t>
            </a:r>
            <a:r>
              <a:rPr lang="en-US" b="1" dirty="0"/>
              <a:t> Global Warming Emissions</a:t>
            </a:r>
          </a:p>
          <a:p>
            <a:r>
              <a:rPr lang="en-US" dirty="0"/>
              <a:t>In open-loop geothermal systems, approximately 10 % of the air emissions are CO2, and a smaller amount of emissions are CH4. </a:t>
            </a:r>
          </a:p>
          <a:p>
            <a:r>
              <a:rPr lang="en-US" dirty="0"/>
              <a:t>Estimates of global warming emissions for open-loop systems are approximately 0.1 pounds of CO</a:t>
            </a:r>
            <a:r>
              <a:rPr lang="en-US" baseline="-25000" dirty="0"/>
              <a:t>2</a:t>
            </a:r>
            <a:r>
              <a:rPr lang="en-US" dirty="0"/>
              <a:t>e/</a:t>
            </a:r>
            <a:r>
              <a:rPr lang="en-US" dirty="0" err="1"/>
              <a:t>KWh</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309</a:t>
            </a:fld>
            <a:endParaRPr lang="en-US"/>
          </a:p>
        </p:txBody>
      </p:sp>
    </p:spTree>
    <p:extLst>
      <p:ext uri="{BB962C8B-B14F-4D97-AF65-F5344CB8AC3E}">
        <p14:creationId xmlns:p14="http://schemas.microsoft.com/office/powerpoint/2010/main" val="928983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poverty</a:t>
            </a:r>
          </a:p>
        </p:txBody>
      </p:sp>
      <p:sp>
        <p:nvSpPr>
          <p:cNvPr id="3" name="Content Placeholder 2"/>
          <p:cNvSpPr>
            <a:spLocks noGrp="1"/>
          </p:cNvSpPr>
          <p:nvPr>
            <p:ph idx="1"/>
          </p:nvPr>
        </p:nvSpPr>
        <p:spPr/>
        <p:txBody>
          <a:bodyPr/>
          <a:lstStyle/>
          <a:p>
            <a:r>
              <a:rPr lang="en-US" dirty="0"/>
              <a:t>Energy consumption and efficiency vary dramatically in different parts of the world. </a:t>
            </a:r>
          </a:p>
          <a:p>
            <a:r>
              <a:rPr lang="en-US" sz="2400" dirty="0"/>
              <a:t>Average annual per-capita consumption of modern energy was 1,519 kilograms of oil equivalent (</a:t>
            </a:r>
            <a:r>
              <a:rPr lang="en-US" sz="2400" dirty="0" err="1"/>
              <a:t>kgoe</a:t>
            </a:r>
            <a:r>
              <a:rPr lang="en-US" sz="2400" dirty="0"/>
              <a:t>) excluding traditional biomass and waste.</a:t>
            </a:r>
          </a:p>
          <a:p>
            <a:r>
              <a:rPr lang="en-US" sz="2400" dirty="0"/>
              <a:t>the average in high-income countries is 5,228 </a:t>
            </a:r>
            <a:r>
              <a:rPr lang="en-US" sz="2400" dirty="0" err="1"/>
              <a:t>kgoe</a:t>
            </a:r>
            <a:r>
              <a:rPr lang="en-US" sz="2400" dirty="0"/>
              <a:t>,</a:t>
            </a:r>
          </a:p>
          <a:p>
            <a:r>
              <a:rPr lang="en-US" sz="2400" dirty="0"/>
              <a:t>in low-income countries it is only 250 </a:t>
            </a:r>
            <a:r>
              <a:rPr lang="en-US" sz="2400" dirty="0" err="1"/>
              <a:t>kgoe</a:t>
            </a:r>
            <a:r>
              <a:rPr lang="en-US" sz="2400" dirty="0"/>
              <a:t>.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31</a:t>
            </a:fld>
            <a:endParaRPr lang="en-US"/>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Times New Roman" panose="02020603050405020304" pitchFamily="18" charset="0"/>
                <a:ea typeface="Calibri" panose="020F0502020204030204" pitchFamily="34" charset="0"/>
              </a:rPr>
              <a:t>Hydropower</a:t>
            </a:r>
            <a:endParaRPr lang="en-US" dirty="0"/>
          </a:p>
        </p:txBody>
      </p:sp>
      <p:sp>
        <p:nvSpPr>
          <p:cNvPr id="3" name="Content Placeholder 2"/>
          <p:cNvSpPr>
            <a:spLocks noGrp="1"/>
          </p:cNvSpPr>
          <p:nvPr>
            <p:ph idx="1"/>
          </p:nvPr>
        </p:nvSpPr>
        <p:spPr/>
        <p:txBody>
          <a:bodyPr/>
          <a:lstStyle/>
          <a:p>
            <a:pPr marL="0" indent="0">
              <a:buNone/>
            </a:pPr>
            <a:r>
              <a:rPr lang="en-US" b="1" dirty="0"/>
              <a:t>Land Use</a:t>
            </a:r>
            <a:endParaRPr lang="en-US" dirty="0"/>
          </a:p>
          <a:p>
            <a:pPr lvl="1"/>
            <a:r>
              <a:rPr lang="en-US" dirty="0"/>
              <a:t>Change in LU</a:t>
            </a:r>
          </a:p>
          <a:p>
            <a:pPr lvl="1"/>
            <a:r>
              <a:rPr lang="en-US" dirty="0"/>
              <a:t>Flooding </a:t>
            </a:r>
          </a:p>
          <a:p>
            <a:pPr lvl="1"/>
            <a:r>
              <a:rPr lang="en-US" dirty="0"/>
              <a:t>Relocation/resettling </a:t>
            </a:r>
          </a:p>
          <a:p>
            <a:r>
              <a:rPr lang="en-US" b="1" dirty="0">
                <a:latin typeface="Times New Roman" panose="02020603050405020304" pitchFamily="18" charset="0"/>
                <a:ea typeface="Calibri" panose="020F0502020204030204" pitchFamily="34" charset="0"/>
                <a:cs typeface="Times New Roman" panose="02020603050405020304" pitchFamily="18" charset="0"/>
              </a:rPr>
              <a:t>Wildlife Impacts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t>WL migration pattern disturbance </a:t>
            </a:r>
          </a:p>
          <a:p>
            <a:r>
              <a:rPr lang="en-US" b="1" dirty="0"/>
              <a:t>Emission</a:t>
            </a:r>
            <a:r>
              <a:rPr lang="en-US" dirty="0"/>
              <a:t> </a:t>
            </a:r>
          </a:p>
          <a:p>
            <a:pPr lvl="1"/>
            <a:r>
              <a:rPr lang="en-US" dirty="0"/>
              <a:t>Evaporation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310</a:t>
            </a:fld>
            <a:endParaRPr lang="en-US"/>
          </a:p>
        </p:txBody>
      </p:sp>
    </p:spTree>
    <p:extLst>
      <p:ext uri="{BB962C8B-B14F-4D97-AF65-F5344CB8AC3E}">
        <p14:creationId xmlns:p14="http://schemas.microsoft.com/office/powerpoint/2010/main" val="157901352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0000"/>
                </a:solidFill>
              </a:rPr>
              <a:t>Life-cycle</a:t>
            </a:r>
            <a:r>
              <a:rPr lang="en-US" sz="3600" b="1" dirty="0"/>
              <a:t> Global Warming Emissions</a:t>
            </a:r>
            <a:endParaRPr lang="en-US" sz="3600" dirty="0"/>
          </a:p>
        </p:txBody>
      </p:sp>
      <p:sp>
        <p:nvSpPr>
          <p:cNvPr id="3" name="Content Placeholder 2"/>
          <p:cNvSpPr>
            <a:spLocks noGrp="1"/>
          </p:cNvSpPr>
          <p:nvPr>
            <p:ph idx="1"/>
          </p:nvPr>
        </p:nvSpPr>
        <p:spPr/>
        <p:txBody>
          <a:bodyPr/>
          <a:lstStyle/>
          <a:p>
            <a:r>
              <a:rPr lang="en-US" dirty="0"/>
              <a:t>Global warming emissions are produced during the installation and dismantling of hydroelectric power plants.</a:t>
            </a:r>
          </a:p>
          <a:p>
            <a:pPr lvl="1"/>
            <a:r>
              <a:rPr lang="en-US" dirty="0"/>
              <a:t>emit between 0.01 and 0.03 pounds of carbon dioxide equivalent per kilowatt-hour.</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311</a:t>
            </a:fld>
            <a:endParaRPr lang="en-US"/>
          </a:p>
        </p:txBody>
      </p:sp>
    </p:spTree>
    <p:extLst>
      <p:ext uri="{BB962C8B-B14F-4D97-AF65-F5344CB8AC3E}">
        <p14:creationId xmlns:p14="http://schemas.microsoft.com/office/powerpoint/2010/main" val="98808810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Environmental</a:t>
            </a:r>
            <a:r>
              <a:rPr lang="en-US" sz="3600" b="1" dirty="0">
                <a:latin typeface="Times New Roman" panose="02020603050405020304" pitchFamily="18" charset="0"/>
                <a:ea typeface="Calibri" panose="020F0502020204030204" pitchFamily="34" charset="0"/>
                <a:cs typeface="Times New Roman" panose="02020603050405020304" pitchFamily="18" charset="0"/>
              </a:rPr>
              <a:t> impacts of solar power</a:t>
            </a:r>
            <a:endParaRPr lang="en-US" sz="3600" dirty="0"/>
          </a:p>
        </p:txBody>
      </p:sp>
      <p:sp>
        <p:nvSpPr>
          <p:cNvPr id="3" name="Content Placeholder 2"/>
          <p:cNvSpPr>
            <a:spLocks noGrp="1"/>
          </p:cNvSpPr>
          <p:nvPr>
            <p:ph idx="1"/>
          </p:nvPr>
        </p:nvSpPr>
        <p:spPr/>
        <p:txBody>
          <a:bodyPr/>
          <a:lstStyle/>
          <a:p>
            <a:r>
              <a:rPr lang="en-US" dirty="0"/>
              <a:t>land use and habitat loss, water use, and the use of hazardous materials in manufacturing </a:t>
            </a:r>
          </a:p>
          <a:p>
            <a:pPr lvl="1"/>
            <a:r>
              <a:rPr lang="en-US" dirty="0"/>
              <a:t>larger utility-scale solar facilities can raise concerns about land degradation and habitat loss. </a:t>
            </a:r>
          </a:p>
          <a:p>
            <a:pPr lvl="1"/>
            <a:r>
              <a:rPr lang="en-US" dirty="0"/>
              <a:t>there is less opportunity for solar projects to share land with agricultural uses </a:t>
            </a:r>
            <a:r>
              <a:rPr lang="en-US" dirty="0" err="1"/>
              <a:t>eg</a:t>
            </a:r>
            <a:r>
              <a:rPr lang="en-US" dirty="0"/>
              <a:t>. Wind farms</a:t>
            </a:r>
          </a:p>
          <a:p>
            <a:r>
              <a:rPr lang="en-US" b="1" dirty="0">
                <a:solidFill>
                  <a:srgbClr val="FF0000"/>
                </a:solidFill>
              </a:rPr>
              <a:t>Water</a:t>
            </a:r>
            <a:r>
              <a:rPr lang="en-US" b="1" dirty="0"/>
              <a:t> Use</a:t>
            </a:r>
            <a:endParaRPr lang="en-US" dirty="0"/>
          </a:p>
          <a:p>
            <a:pPr lvl="1"/>
            <a:r>
              <a:rPr lang="en-US" dirty="0"/>
              <a:t>All manufacturing processes, some water is used to manufacture solar PV components.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312</a:t>
            </a:fld>
            <a:endParaRPr lang="en-US"/>
          </a:p>
        </p:txBody>
      </p:sp>
    </p:spTree>
    <p:extLst>
      <p:ext uri="{BB962C8B-B14F-4D97-AF65-F5344CB8AC3E}">
        <p14:creationId xmlns:p14="http://schemas.microsoft.com/office/powerpoint/2010/main" val="308297104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Hazardous</a:t>
            </a:r>
            <a:r>
              <a:rPr lang="en-US" sz="3600" b="1" dirty="0">
                <a:latin typeface="Times New Roman" panose="02020603050405020304" pitchFamily="18" charset="0"/>
                <a:ea typeface="Calibri" panose="020F0502020204030204" pitchFamily="34" charset="0"/>
                <a:cs typeface="Times New Roman" panose="02020603050405020304" pitchFamily="18" charset="0"/>
              </a:rPr>
              <a:t> Materials</a:t>
            </a:r>
            <a:endParaRPr lang="en-US" sz="3600" dirty="0"/>
          </a:p>
        </p:txBody>
      </p:sp>
      <p:sp>
        <p:nvSpPr>
          <p:cNvPr id="3" name="Content Placeholder 2"/>
          <p:cNvSpPr>
            <a:spLocks noGrp="1"/>
          </p:cNvSpPr>
          <p:nvPr>
            <p:ph idx="1"/>
          </p:nvPr>
        </p:nvSpPr>
        <p:spPr/>
        <p:txBody>
          <a:bodyPr/>
          <a:lstStyle/>
          <a:p>
            <a:r>
              <a:rPr lang="en-US" dirty="0"/>
              <a:t>PV cell manufacturing process  releases hydrochloric acid, sulfuric acid, nitric acid, hydrogen fluoride, </a:t>
            </a:r>
          </a:p>
          <a:p>
            <a:r>
              <a:rPr lang="en-US" dirty="0"/>
              <a:t>Workers also face risks associated with inhaling silicon dust. </a:t>
            </a:r>
          </a:p>
          <a:p>
            <a:pPr lvl="1"/>
            <a:r>
              <a:rPr lang="en-US" dirty="0"/>
              <a:t>these materials could pose serious environmental or public health threats. </a:t>
            </a:r>
          </a:p>
          <a:p>
            <a:pPr lvl="1"/>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313</a:t>
            </a:fld>
            <a:endParaRPr lang="en-US"/>
          </a:p>
        </p:txBody>
      </p:sp>
    </p:spTree>
    <p:extLst>
      <p:ext uri="{BB962C8B-B14F-4D97-AF65-F5344CB8AC3E}">
        <p14:creationId xmlns:p14="http://schemas.microsoft.com/office/powerpoint/2010/main" val="53098660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Life-Cycle</a:t>
            </a:r>
            <a:r>
              <a:rPr lang="en-US" sz="3600" b="1" dirty="0">
                <a:latin typeface="Times New Roman" panose="02020603050405020304" pitchFamily="18" charset="0"/>
                <a:ea typeface="Calibri" panose="020F0502020204030204" pitchFamily="34" charset="0"/>
                <a:cs typeface="Times New Roman" panose="02020603050405020304" pitchFamily="18" charset="0"/>
              </a:rPr>
              <a:t> Global Warming Emissions</a:t>
            </a:r>
            <a:endParaRPr lang="en-US" sz="3600" dirty="0"/>
          </a:p>
        </p:txBody>
      </p:sp>
      <p:sp>
        <p:nvSpPr>
          <p:cNvPr id="3" name="Content Placeholder 2"/>
          <p:cNvSpPr>
            <a:spLocks noGrp="1"/>
          </p:cNvSpPr>
          <p:nvPr>
            <p:ph idx="1"/>
          </p:nvPr>
        </p:nvSpPr>
        <p:spPr/>
        <p:txBody>
          <a:bodyPr/>
          <a:lstStyle/>
          <a:p>
            <a:r>
              <a:rPr lang="en-US" dirty="0"/>
              <a:t>no global warming emissions associated with generating electricity.</a:t>
            </a:r>
          </a:p>
          <a:p>
            <a:r>
              <a:rPr lang="en-US" dirty="0"/>
              <a:t>life-cycle warming emissions: manufacturing, materials transportation, installation, maintenance, and decommissioning and dismantlement.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314</a:t>
            </a:fld>
            <a:endParaRPr lang="en-US"/>
          </a:p>
        </p:txBody>
      </p:sp>
    </p:spTree>
    <p:extLst>
      <p:ext uri="{BB962C8B-B14F-4D97-AF65-F5344CB8AC3E}">
        <p14:creationId xmlns:p14="http://schemas.microsoft.com/office/powerpoint/2010/main" val="365661488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6.2. Energy supply</a:t>
            </a:r>
          </a:p>
        </p:txBody>
      </p:sp>
      <p:sp>
        <p:nvSpPr>
          <p:cNvPr id="3" name="Content Placeholder 2"/>
          <p:cNvSpPr>
            <a:spLocks noGrp="1"/>
          </p:cNvSpPr>
          <p:nvPr>
            <p:ph idx="1"/>
          </p:nvPr>
        </p:nvSpPr>
        <p:spPr/>
        <p:txBody>
          <a:bodyPr/>
          <a:lstStyle/>
          <a:p>
            <a:r>
              <a:rPr lang="en-US" dirty="0"/>
              <a:t>The main goal of all energy transformations is to provide energy services that improve quality of life (e.g. health, life expectancy and comfort) and productivity.</a:t>
            </a:r>
          </a:p>
          <a:p>
            <a:r>
              <a:rPr lang="en-US" dirty="0"/>
              <a:t>Balance between supply and demand – assignment for every country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315</a:t>
            </a:fld>
            <a:endParaRPr lang="en-US"/>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a:t>Energy supply</a:t>
            </a:r>
            <a:r>
              <a:rPr lang="en-US" dirty="0"/>
              <a:t> is the delivery of fuels or transformed fuels to point of consumption. </a:t>
            </a:r>
          </a:p>
          <a:p>
            <a:pPr lvl="1"/>
            <a:r>
              <a:rPr lang="en-US" dirty="0"/>
              <a:t>extraction, generation, transmission, distribution and storage of fuels. </a:t>
            </a:r>
          </a:p>
          <a:p>
            <a:pPr lvl="2"/>
            <a:r>
              <a:rPr lang="en-US" dirty="0"/>
              <a:t>It is also sometimes called </a:t>
            </a:r>
            <a:r>
              <a:rPr lang="en-US" b="1" dirty="0"/>
              <a:t>energy flow</a:t>
            </a:r>
            <a:r>
              <a:rPr lang="en-US" dirty="0"/>
              <a:t>.</a:t>
            </a:r>
          </a:p>
          <a:p>
            <a:r>
              <a:rPr lang="en-US" dirty="0"/>
              <a:t>This supply of energy can be disrupted by several factors, including imposition of higher energy prices due to action by </a:t>
            </a:r>
            <a:r>
              <a:rPr lang="en-US" u="sng" dirty="0"/>
              <a:t>OPEC</a:t>
            </a:r>
            <a:r>
              <a:rPr lang="en-US" dirty="0"/>
              <a:t> or other </a:t>
            </a:r>
            <a:r>
              <a:rPr lang="en-US" u="sng" dirty="0"/>
              <a:t>cartel</a:t>
            </a:r>
            <a:r>
              <a:rPr lang="en-US" dirty="0"/>
              <a:t>, war, political disputes, economic disputes, or physical damage to the energy infrastructure due to </a:t>
            </a:r>
            <a:r>
              <a:rPr lang="en-US" u="sng" dirty="0"/>
              <a:t>terrorism</a:t>
            </a:r>
            <a:r>
              <a:rPr lang="en-US" dirty="0"/>
              <a:t>.</a:t>
            </a:r>
          </a:p>
          <a:p>
            <a:r>
              <a:rPr lang="en-US" dirty="0"/>
              <a:t>The </a:t>
            </a:r>
            <a:r>
              <a:rPr lang="en-US" u="sng" dirty="0"/>
              <a:t>security of the energy supply</a:t>
            </a:r>
            <a:r>
              <a:rPr lang="en-US" dirty="0"/>
              <a:t> is a major concern of </a:t>
            </a:r>
            <a:r>
              <a:rPr lang="en-US" u="sng" dirty="0"/>
              <a:t>national security</a:t>
            </a:r>
            <a:r>
              <a:rPr lang="en-US" dirty="0"/>
              <a:t> and </a:t>
            </a:r>
            <a:r>
              <a:rPr lang="en-US" u="sng" dirty="0"/>
              <a:t>energy law</a:t>
            </a:r>
            <a:r>
              <a:rPr lang="en-US" dirty="0"/>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316</a:t>
            </a:fld>
            <a:endParaRPr lang="en-U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Energy consumption</a:t>
            </a:r>
            <a:r>
              <a:rPr lang="en-US" dirty="0"/>
              <a:t> is the consumption of </a:t>
            </a:r>
            <a:r>
              <a:rPr lang="en-US" u="sng" dirty="0"/>
              <a:t>energy</a:t>
            </a:r>
            <a:r>
              <a:rPr lang="en-US" dirty="0"/>
              <a:t> or </a:t>
            </a:r>
            <a:r>
              <a:rPr lang="en-US" u="sng" dirty="0"/>
              <a:t>power</a:t>
            </a:r>
            <a:r>
              <a:rPr lang="en-US" dirty="0"/>
              <a:t> for productive purposes. </a:t>
            </a:r>
          </a:p>
          <a:p>
            <a:r>
              <a:rPr lang="en-US" b="1" dirty="0"/>
              <a:t>Energy conservation</a:t>
            </a:r>
            <a:r>
              <a:rPr lang="en-US" dirty="0"/>
              <a:t> is the practice of decreasing the quantity of energy used. </a:t>
            </a:r>
          </a:p>
          <a:p>
            <a:r>
              <a:rPr lang="en-US" dirty="0"/>
              <a:t>It may be achieved through </a:t>
            </a:r>
            <a:r>
              <a:rPr lang="en-US" u="sng" dirty="0"/>
              <a:t>efficient energy use</a:t>
            </a:r>
            <a:r>
              <a:rPr lang="en-US" dirty="0"/>
              <a:t>, in which case</a:t>
            </a:r>
          </a:p>
          <a:p>
            <a:pPr lvl="1"/>
            <a:r>
              <a:rPr lang="en-US" dirty="0">
                <a:solidFill>
                  <a:srgbClr val="FF0000"/>
                </a:solidFill>
              </a:rPr>
              <a:t>energy use is decreased while achieving a similar outcome, or </a:t>
            </a:r>
          </a:p>
          <a:p>
            <a:pPr lvl="1"/>
            <a:r>
              <a:rPr lang="en-US" dirty="0">
                <a:solidFill>
                  <a:srgbClr val="FF0000"/>
                </a:solidFill>
              </a:rPr>
              <a:t>by reduced consumption of energy services.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317</a:t>
            </a:fld>
            <a:endParaRPr lang="en-US"/>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With </a:t>
            </a:r>
            <a:r>
              <a:rPr lang="en-US" b="1" dirty="0"/>
              <a:t>energy efficiency</a:t>
            </a:r>
            <a:r>
              <a:rPr lang="en-US" dirty="0"/>
              <a:t>, you don't have to sacrifice comfort to save </a:t>
            </a:r>
            <a:r>
              <a:rPr lang="en-US" b="1" dirty="0"/>
              <a:t>energy</a:t>
            </a:r>
            <a:r>
              <a:rPr lang="en-US" dirty="0"/>
              <a:t>. </a:t>
            </a:r>
          </a:p>
          <a:p>
            <a:r>
              <a:rPr lang="en-US" b="1" dirty="0"/>
              <a:t>Energy conservation</a:t>
            </a:r>
            <a:r>
              <a:rPr lang="en-US" dirty="0"/>
              <a:t> involves a change in behavior to save </a:t>
            </a:r>
            <a:r>
              <a:rPr lang="en-US" b="1" dirty="0"/>
              <a:t>energy</a:t>
            </a:r>
            <a:r>
              <a:rPr lang="en-US" dirty="0"/>
              <a:t> (turning off the lights, powering down computers and electronic equipment at night, lowering the thermostat in winter and raising it in summer)</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318</a:t>
            </a:fld>
            <a:endParaRPr lang="en-US"/>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Energy conservation may result in increase of </a:t>
            </a:r>
            <a:r>
              <a:rPr lang="en-US" u="sng" dirty="0"/>
              <a:t>financial capital</a:t>
            </a:r>
            <a:r>
              <a:rPr lang="en-US" dirty="0"/>
              <a:t>, </a:t>
            </a:r>
            <a:r>
              <a:rPr lang="en-US" u="sng" dirty="0"/>
              <a:t>environmental</a:t>
            </a:r>
            <a:r>
              <a:rPr lang="en-US" dirty="0"/>
              <a:t> value, </a:t>
            </a:r>
            <a:r>
              <a:rPr lang="en-US" u="sng" dirty="0"/>
              <a:t>national security</a:t>
            </a:r>
            <a:r>
              <a:rPr lang="en-US" dirty="0"/>
              <a:t>, </a:t>
            </a:r>
            <a:r>
              <a:rPr lang="en-US" u="sng" dirty="0"/>
              <a:t>personal security</a:t>
            </a:r>
            <a:r>
              <a:rPr lang="en-US" dirty="0"/>
              <a:t>, and </a:t>
            </a:r>
            <a:r>
              <a:rPr lang="en-US" u="sng" dirty="0"/>
              <a:t>human comfort.</a:t>
            </a:r>
          </a:p>
          <a:p>
            <a:r>
              <a:rPr lang="en-US" dirty="0"/>
              <a:t>Individuals and organizations that are direct </a:t>
            </a:r>
            <a:r>
              <a:rPr lang="en-US" u="sng" dirty="0"/>
              <a:t>consumers</a:t>
            </a:r>
            <a:r>
              <a:rPr lang="en-US" dirty="0"/>
              <a:t> of energy may want to conserve energy in order to reduce energy costs and promote economic security. </a:t>
            </a:r>
          </a:p>
          <a:p>
            <a:r>
              <a:rPr lang="en-US" dirty="0"/>
              <a:t>Industrial and commercial users may want to increase efficiency and thus maximize profit.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319</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b="1" dirty="0"/>
              <a:t>Energy poverty</a:t>
            </a:r>
            <a:r>
              <a:rPr lang="en-US" dirty="0"/>
              <a:t> is lack of access to modern energy services. </a:t>
            </a:r>
          </a:p>
          <a:p>
            <a:r>
              <a:rPr lang="en-US" dirty="0"/>
              <a:t>It refers to the situation of large numbers of people in developing countries whose well-being is negatively affected by</a:t>
            </a:r>
          </a:p>
          <a:p>
            <a:pPr lvl="1"/>
            <a:r>
              <a:rPr lang="en-US" dirty="0"/>
              <a:t>very low consumption of energy, </a:t>
            </a:r>
          </a:p>
          <a:p>
            <a:pPr lvl="1"/>
            <a:r>
              <a:rPr lang="en-US" dirty="0"/>
              <a:t>use of unclean or polluting fuels, and </a:t>
            </a:r>
          </a:p>
          <a:p>
            <a:pPr lvl="1"/>
            <a:r>
              <a:rPr lang="en-US" dirty="0"/>
              <a:t>excessive time spent collecting fuel to meet basic needs.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32</a:t>
            </a:fld>
            <a:endParaRPr lang="en-US"/>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Energy conservation</a:t>
            </a:r>
            <a:r>
              <a:rPr lang="en-US" dirty="0"/>
              <a:t> refers to reducing </a:t>
            </a:r>
            <a:r>
              <a:rPr lang="en-US" u="sng" dirty="0"/>
              <a:t>energy consumption</a:t>
            </a:r>
            <a:r>
              <a:rPr lang="en-US" dirty="0"/>
              <a:t> through using less of an energy service.</a:t>
            </a:r>
          </a:p>
          <a:p>
            <a:r>
              <a:rPr lang="en-US" dirty="0"/>
              <a:t>Energy conservation differs from </a:t>
            </a:r>
            <a:r>
              <a:rPr lang="en-US" u="sng" dirty="0"/>
              <a:t>efficient energy use</a:t>
            </a:r>
            <a:r>
              <a:rPr lang="en-US" dirty="0"/>
              <a:t>, which refers to using less energy for a constant service.</a:t>
            </a:r>
            <a:r>
              <a:rPr lang="en-US" baseline="30000" dirty="0"/>
              <a:t> </a:t>
            </a:r>
            <a:r>
              <a:rPr lang="en-US" dirty="0" err="1"/>
              <a:t>Eg</a:t>
            </a:r>
            <a:r>
              <a:rPr lang="en-US" dirty="0"/>
              <a:t>., driving less is an example of energy conservation. Driving the same amount with a higher mileage vehicle is an example of energy efficiency.</a:t>
            </a:r>
          </a:p>
          <a:p>
            <a:pPr lvl="1"/>
            <a:r>
              <a:rPr lang="en-US" dirty="0"/>
              <a:t>energy reduction techniques.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320</a:t>
            </a:fld>
            <a:endParaRPr lang="en-U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Energy conservation result in increased </a:t>
            </a:r>
            <a:r>
              <a:rPr lang="en-US" u="sng" dirty="0"/>
              <a:t>environmental</a:t>
            </a:r>
            <a:r>
              <a:rPr lang="en-US" dirty="0"/>
              <a:t> quality, </a:t>
            </a:r>
            <a:r>
              <a:rPr lang="en-US" u="sng" dirty="0"/>
              <a:t>national security</a:t>
            </a:r>
            <a:r>
              <a:rPr lang="en-US" dirty="0"/>
              <a:t>, </a:t>
            </a:r>
            <a:r>
              <a:rPr lang="en-US" u="sng" dirty="0"/>
              <a:t>personal financial security</a:t>
            </a:r>
            <a:r>
              <a:rPr lang="en-US" dirty="0"/>
              <a:t> and higher </a:t>
            </a:r>
            <a:r>
              <a:rPr lang="en-US" u="sng" dirty="0"/>
              <a:t>savings</a:t>
            </a:r>
            <a:r>
              <a:rPr lang="en-US" dirty="0"/>
              <a:t>.</a:t>
            </a:r>
          </a:p>
          <a:p>
            <a:pPr lvl="1"/>
            <a:r>
              <a:rPr lang="en-US" dirty="0"/>
              <a:t>It is at the top of the sustainable </a:t>
            </a:r>
            <a:r>
              <a:rPr lang="en-US" u="sng" dirty="0"/>
              <a:t>energy hierarchy</a:t>
            </a:r>
            <a:r>
              <a:rPr lang="en-US" dirty="0"/>
              <a:t>.</a:t>
            </a:r>
          </a:p>
          <a:p>
            <a:pPr lvl="1"/>
            <a:r>
              <a:rPr lang="en-US" dirty="0"/>
              <a:t>lowers energy costs by preventing future </a:t>
            </a:r>
            <a:r>
              <a:rPr lang="en-US" u="sng" dirty="0"/>
              <a:t>resource depletion</a:t>
            </a:r>
            <a:r>
              <a:rPr lang="en-US" dirty="0"/>
              <a: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321</a:t>
            </a:fld>
            <a:endParaRPr lang="en-US"/>
          </a:p>
        </p:txBody>
      </p:sp>
    </p:spTree>
    <p:extLst>
      <p:ext uri="{BB962C8B-B14F-4D97-AF65-F5344CB8AC3E}">
        <p14:creationId xmlns:p14="http://schemas.microsoft.com/office/powerpoint/2010/main" val="378474188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C69C9-3922-465A-85EE-C7BCB1899636}" type="slidenum">
              <a:rPr lang="en-US" smtClean="0"/>
              <a:pPr/>
              <a:t>322</a:t>
            </a:fld>
            <a:endParaRPr lang="en-US"/>
          </a:p>
        </p:txBody>
      </p:sp>
      <p:sp>
        <p:nvSpPr>
          <p:cNvPr id="9" name="Rectangle 8"/>
          <p:cNvSpPr/>
          <p:nvPr/>
        </p:nvSpPr>
        <p:spPr>
          <a:xfrm>
            <a:off x="2514600" y="6063962"/>
            <a:ext cx="3352800" cy="584775"/>
          </a:xfrm>
          <a:prstGeom prst="rect">
            <a:avLst/>
          </a:prstGeom>
        </p:spPr>
        <p:txBody>
          <a:bodyPr wrap="square">
            <a:spAutoFit/>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Energy Hierarchy</a:t>
            </a:r>
            <a:endParaRPr lang="en-US" sz="3200" b="1" dirty="0">
              <a:solidFill>
                <a:srgbClr val="FF0000"/>
              </a:solidFill>
            </a:endParaRPr>
          </a:p>
        </p:txBody>
      </p:sp>
      <p:sp>
        <p:nvSpPr>
          <p:cNvPr id="10" name="Rectangle 9"/>
          <p:cNvSpPr/>
          <p:nvPr/>
        </p:nvSpPr>
        <p:spPr>
          <a:xfrm>
            <a:off x="457200" y="533400"/>
            <a:ext cx="8229600" cy="707886"/>
          </a:xfrm>
          <a:prstGeom prst="rect">
            <a:avLst/>
          </a:prstGeom>
        </p:spPr>
        <p:txBody>
          <a:bodyPr wrap="square">
            <a:spAutoFit/>
          </a:bodyPr>
          <a:lstStyle/>
          <a:p>
            <a:r>
              <a:rPr lang="en-US" sz="2000" dirty="0"/>
              <a:t>The </a:t>
            </a:r>
            <a:r>
              <a:rPr lang="en-US" sz="2000" b="1" dirty="0"/>
              <a:t>Energy Hierarchy</a:t>
            </a:r>
            <a:r>
              <a:rPr lang="en-US" sz="2000" dirty="0"/>
              <a:t> is a classification of energy  options, </a:t>
            </a:r>
            <a:r>
              <a:rPr lang="en-US" sz="2000" dirty="0" err="1"/>
              <a:t>prioritised</a:t>
            </a:r>
            <a:r>
              <a:rPr lang="en-US" sz="2000" dirty="0"/>
              <a:t> to assist progress towards a more sustainable energy system. </a:t>
            </a:r>
          </a:p>
        </p:txBody>
      </p:sp>
      <p:pic>
        <p:nvPicPr>
          <p:cNvPr id="2" name="Picture 1"/>
          <p:cNvPicPr>
            <a:picLocks noChangeAspect="1"/>
          </p:cNvPicPr>
          <p:nvPr/>
        </p:nvPicPr>
        <p:blipFill>
          <a:blip r:embed="rId2"/>
          <a:stretch>
            <a:fillRect/>
          </a:stretch>
        </p:blipFill>
        <p:spPr>
          <a:xfrm>
            <a:off x="609600" y="1523999"/>
            <a:ext cx="7696200" cy="4570869"/>
          </a:xfrm>
          <a:prstGeom prst="rect">
            <a:avLst/>
          </a:prstGeom>
        </p:spPr>
      </p:pic>
    </p:spTree>
    <p:extLst>
      <p:ext uri="{BB962C8B-B14F-4D97-AF65-F5344CB8AC3E}">
        <p14:creationId xmlns:p14="http://schemas.microsoft.com/office/powerpoint/2010/main" val="130967219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r>
              <a:rPr lang="en-US" sz="3600" dirty="0"/>
              <a:t>Twenty things you do to conserve energy!</a:t>
            </a:r>
          </a:p>
        </p:txBody>
      </p:sp>
      <p:sp>
        <p:nvSpPr>
          <p:cNvPr id="3" name="Content Placeholder 2"/>
          <p:cNvSpPr>
            <a:spLocks noGrp="1"/>
          </p:cNvSpPr>
          <p:nvPr>
            <p:ph idx="1"/>
          </p:nvPr>
        </p:nvSpPr>
        <p:spPr>
          <a:xfrm>
            <a:off x="457200" y="1371600"/>
            <a:ext cx="8229600" cy="4953000"/>
          </a:xfrm>
        </p:spPr>
        <p:txBody>
          <a:bodyPr>
            <a:normAutofit lnSpcReduction="10000"/>
          </a:bodyPr>
          <a:lstStyle/>
          <a:p>
            <a:r>
              <a:rPr lang="en-US" dirty="0"/>
              <a:t>Turn your refrigerator down</a:t>
            </a:r>
          </a:p>
          <a:p>
            <a:r>
              <a:rPr lang="en-US" dirty="0"/>
              <a:t>Set your </a:t>
            </a:r>
            <a:r>
              <a:rPr lang="en-US" b="1" dirty="0"/>
              <a:t>clothes washer</a:t>
            </a:r>
            <a:r>
              <a:rPr lang="en-US" dirty="0"/>
              <a:t> to the warm or cold water setting</a:t>
            </a:r>
          </a:p>
          <a:p>
            <a:r>
              <a:rPr lang="en-US" dirty="0"/>
              <a:t>Turn down your </a:t>
            </a:r>
            <a:r>
              <a:rPr lang="en-US" b="1" dirty="0"/>
              <a:t>water heater</a:t>
            </a:r>
            <a:r>
              <a:rPr lang="en-US" dirty="0"/>
              <a:t> thermostat.</a:t>
            </a:r>
          </a:p>
          <a:p>
            <a:r>
              <a:rPr lang="en-US" dirty="0"/>
              <a:t>Select the most energy-efficient models when you replace your old </a:t>
            </a:r>
            <a:r>
              <a:rPr lang="en-US" b="1" dirty="0"/>
              <a:t>appliances</a:t>
            </a:r>
            <a:r>
              <a:rPr lang="en-US" dirty="0"/>
              <a:t>.</a:t>
            </a:r>
          </a:p>
          <a:p>
            <a:r>
              <a:rPr lang="en-US" dirty="0"/>
              <a:t>Be careful not to overheat or overcool rooms.</a:t>
            </a:r>
          </a:p>
          <a:p>
            <a:r>
              <a:rPr lang="en-US" dirty="0"/>
              <a:t>Clean or replace </a:t>
            </a:r>
            <a:r>
              <a:rPr lang="en-US" b="1" dirty="0"/>
              <a:t>air filters</a:t>
            </a:r>
            <a:r>
              <a:rPr lang="en-US" dirty="0"/>
              <a:t> as recommended.</a:t>
            </a:r>
          </a:p>
          <a:p>
            <a:r>
              <a:rPr lang="en-US" dirty="0"/>
              <a:t>Buy energy-efficient </a:t>
            </a:r>
            <a:r>
              <a:rPr lang="en-US" b="1" dirty="0"/>
              <a:t>compact fluorescent bulbs</a:t>
            </a:r>
            <a:r>
              <a:rPr lang="en-US" dirty="0"/>
              <a:t> for your most-used lights.</a:t>
            </a:r>
          </a:p>
          <a:p>
            <a:r>
              <a:rPr lang="en-US" dirty="0"/>
              <a:t>Wrap your </a:t>
            </a:r>
            <a:r>
              <a:rPr lang="en-US" b="1" dirty="0"/>
              <a:t>water heater</a:t>
            </a:r>
            <a:r>
              <a:rPr lang="en-US" dirty="0"/>
              <a:t> in an insulating jacket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323</a:t>
            </a:fld>
            <a:endParaRPr lang="en-US"/>
          </a:p>
        </p:txBody>
      </p:sp>
    </p:spTree>
    <p:extLst>
      <p:ext uri="{BB962C8B-B14F-4D97-AF65-F5344CB8AC3E}">
        <p14:creationId xmlns:p14="http://schemas.microsoft.com/office/powerpoint/2010/main" val="301836629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935480"/>
            <a:ext cx="8229600" cy="4389120"/>
          </a:xfrm>
        </p:spPr>
        <p:txBody>
          <a:bodyPr/>
          <a:lstStyle/>
          <a:p>
            <a:r>
              <a:rPr lang="en-US" dirty="0"/>
              <a:t>Use less hot water by installing </a:t>
            </a:r>
            <a:r>
              <a:rPr lang="en-US" b="1" dirty="0"/>
              <a:t>low-flow shower heads</a:t>
            </a:r>
            <a:r>
              <a:rPr lang="en-US" dirty="0"/>
              <a:t>.</a:t>
            </a:r>
          </a:p>
          <a:p>
            <a:r>
              <a:rPr lang="en-US" b="1" dirty="0"/>
              <a:t>Weatherize</a:t>
            </a:r>
            <a:r>
              <a:rPr lang="en-US" dirty="0"/>
              <a:t> your home or apartment</a:t>
            </a:r>
          </a:p>
          <a:p>
            <a:r>
              <a:rPr lang="en-US" dirty="0"/>
              <a:t>Whenever possible, </a:t>
            </a:r>
            <a:r>
              <a:rPr lang="en-US" b="1" dirty="0"/>
              <a:t>walk, bike, or use mass transit</a:t>
            </a:r>
            <a:r>
              <a:rPr lang="en-US" dirty="0"/>
              <a:t>.</a:t>
            </a:r>
          </a:p>
          <a:p>
            <a:r>
              <a:rPr lang="en-US" b="1" dirty="0"/>
              <a:t>Insulate</a:t>
            </a:r>
            <a:r>
              <a:rPr lang="en-US" dirty="0"/>
              <a:t> your walls and ceilings.</a:t>
            </a:r>
          </a:p>
          <a:p>
            <a:r>
              <a:rPr lang="en-US" dirty="0"/>
              <a:t>Plant </a:t>
            </a:r>
            <a:r>
              <a:rPr lang="en-US" b="1" dirty="0"/>
              <a:t>shade trees</a:t>
            </a:r>
            <a:r>
              <a:rPr lang="en-US" dirty="0"/>
              <a:t> and paint your house according to weather situation.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324</a:t>
            </a:fld>
            <a:endParaRPr lang="en-US"/>
          </a:p>
        </p:txBody>
      </p:sp>
      <p:sp>
        <p:nvSpPr>
          <p:cNvPr id="6" name="Content Placeholder 2"/>
          <p:cNvSpPr txBox="1">
            <a:spLocks/>
          </p:cNvSpPr>
          <p:nvPr/>
        </p:nvSpPr>
        <p:spPr>
          <a:xfrm>
            <a:off x="457200" y="5181600"/>
            <a:ext cx="8229600" cy="960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solidFill>
                  <a:srgbClr val="FF0000"/>
                </a:solidFill>
              </a:rPr>
              <a:t>Practice some of energy conservation tips to save our world!</a:t>
            </a:r>
          </a:p>
        </p:txBody>
      </p:sp>
    </p:spTree>
    <p:extLst>
      <p:ext uri="{BB962C8B-B14F-4D97-AF65-F5344CB8AC3E}">
        <p14:creationId xmlns:p14="http://schemas.microsoft.com/office/powerpoint/2010/main" val="22625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It is “A three legged stool”</a:t>
            </a:r>
          </a:p>
          <a:p>
            <a:pPr lvl="1">
              <a:buNone/>
            </a:pPr>
            <a:r>
              <a:rPr lang="en-US" dirty="0"/>
              <a:t>1) Conservation – Use less!</a:t>
            </a:r>
          </a:p>
          <a:p>
            <a:pPr lvl="1">
              <a:buNone/>
            </a:pPr>
            <a:r>
              <a:rPr lang="en-US" dirty="0"/>
              <a:t>2) Improve Efficiency – Technology and “do more with less”</a:t>
            </a:r>
          </a:p>
          <a:p>
            <a:pPr lvl="1">
              <a:buNone/>
            </a:pPr>
            <a:r>
              <a:rPr lang="en-US" dirty="0"/>
              <a:t>3) Renewable Energy – Invest in the future</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325</a:t>
            </a:fld>
            <a:endParaRPr lang="en-US"/>
          </a:p>
        </p:txBody>
      </p:sp>
    </p:spTree>
    <p:extLst>
      <p:ext uri="{BB962C8B-B14F-4D97-AF65-F5344CB8AC3E}">
        <p14:creationId xmlns:p14="http://schemas.microsoft.com/office/powerpoint/2010/main" val="42461201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Advantages of energy conservation </a:t>
            </a:r>
            <a:endParaRPr lang="en-US" dirty="0"/>
          </a:p>
        </p:txBody>
      </p:sp>
      <p:sp>
        <p:nvSpPr>
          <p:cNvPr id="3" name="Content Placeholder 2"/>
          <p:cNvSpPr>
            <a:spLocks noGrp="1"/>
          </p:cNvSpPr>
          <p:nvPr>
            <p:ph idx="1"/>
          </p:nvPr>
        </p:nvSpPr>
        <p:spPr>
          <a:xfrm>
            <a:off x="457200" y="1295400"/>
            <a:ext cx="8229600" cy="5029200"/>
          </a:xfrm>
        </p:spPr>
        <p:txBody>
          <a:bodyPr>
            <a:normAutofit fontScale="92500" lnSpcReduction="20000"/>
          </a:bodyPr>
          <a:lstStyle/>
          <a:p>
            <a:pPr lvl="0"/>
            <a:r>
              <a:rPr lang="en-US" dirty="0"/>
              <a:t>Less need to secure oil and natural gas overseas costing hundreds of billions of dollars</a:t>
            </a:r>
          </a:p>
          <a:p>
            <a:pPr lvl="0"/>
            <a:r>
              <a:rPr lang="en-US" dirty="0"/>
              <a:t>Fewer power plants and liquid natural gas ports are needed</a:t>
            </a:r>
          </a:p>
          <a:p>
            <a:pPr lvl="0"/>
            <a:r>
              <a:rPr lang="en-US" dirty="0"/>
              <a:t>Less air pollution</a:t>
            </a:r>
          </a:p>
          <a:p>
            <a:pPr lvl="0"/>
            <a:r>
              <a:rPr lang="en-US" dirty="0"/>
              <a:t>Less drilling for oil </a:t>
            </a:r>
          </a:p>
          <a:p>
            <a:pPr lvl="0"/>
            <a:r>
              <a:rPr lang="en-US" dirty="0"/>
              <a:t>Less global warming and attendant environmental destruction</a:t>
            </a:r>
          </a:p>
          <a:p>
            <a:pPr lvl="0"/>
            <a:r>
              <a:rPr lang="en-US" dirty="0"/>
              <a:t>It has also avoided CO2 and environmental pollution.</a:t>
            </a:r>
          </a:p>
          <a:p>
            <a:pPr lvl="0"/>
            <a:r>
              <a:rPr lang="en-US" dirty="0"/>
              <a:t>Energy conservation cost  is low considering the massive amounts of energy production that are being saved by conservation.</a:t>
            </a:r>
          </a:p>
          <a:p>
            <a:pPr lvl="0"/>
            <a:r>
              <a:rPr lang="en-US" dirty="0"/>
              <a:t>In this new era of global warming and high energy costs and energy shortages, the public must be informed and politicians sought who are sensitive to these issues.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326</a:t>
            </a:fld>
            <a:endParaRPr lang="en-US"/>
          </a:p>
        </p:txBody>
      </p:sp>
    </p:spTree>
    <p:extLst>
      <p:ext uri="{BB962C8B-B14F-4D97-AF65-F5344CB8AC3E}">
        <p14:creationId xmlns:p14="http://schemas.microsoft.com/office/powerpoint/2010/main" val="44170425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Case </a:t>
            </a:r>
            <a:r>
              <a:rPr lang="en-US" dirty="0" err="1"/>
              <a:t>eg</a:t>
            </a:r>
            <a:r>
              <a:rPr lang="en-US" dirty="0"/>
              <a:t>. Compact Fluorescents or Long Fluorescents using plasma discharges use only 1/4 of the energy and heat of incandescent lights, which derive their light from heating filaments hot enough to emit visible light.</a:t>
            </a:r>
          </a:p>
          <a:p>
            <a:r>
              <a:rPr lang="en-US" dirty="0"/>
              <a:t> last 8 to 15 times longer </a:t>
            </a:r>
          </a:p>
          <a:p>
            <a:r>
              <a:rPr lang="en-US" dirty="0"/>
              <a:t>CFL has higher purchase price</a:t>
            </a:r>
          </a:p>
          <a:p>
            <a:r>
              <a:rPr lang="en-US" dirty="0"/>
              <a:t>But saves  5 times higher its purchase price through its lifespan</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327</a:t>
            </a:fld>
            <a:endParaRPr lang="en-US"/>
          </a:p>
        </p:txBody>
      </p:sp>
    </p:spTree>
    <p:extLst>
      <p:ext uri="{BB962C8B-B14F-4D97-AF65-F5344CB8AC3E}">
        <p14:creationId xmlns:p14="http://schemas.microsoft.com/office/powerpoint/2010/main" val="8209219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BBC69C9-3922-465A-85EE-C7BCB1899636}" type="slidenum">
              <a:rPr lang="en-US" smtClean="0"/>
              <a:pPr/>
              <a:t>328</a:t>
            </a:fld>
            <a:endParaRPr lang="en-US"/>
          </a:p>
        </p:txBody>
      </p:sp>
      <p:sp>
        <p:nvSpPr>
          <p:cNvPr id="7" name="Rectangle 6"/>
          <p:cNvSpPr/>
          <p:nvPr/>
        </p:nvSpPr>
        <p:spPr>
          <a:xfrm>
            <a:off x="2202665" y="2967335"/>
            <a:ext cx="3537507" cy="923330"/>
          </a:xfrm>
          <a:prstGeom prst="rect">
            <a:avLst/>
          </a:prstGeom>
          <a:noFill/>
        </p:spPr>
        <p:txBody>
          <a:bodyPr wrap="none" lIns="91440" tIns="45720" rIns="91440" bIns="45720">
            <a:spAutoFit/>
          </a:bodyPr>
          <a:lstStyle/>
          <a:p>
            <a:r>
              <a:rPr lang="en-US" sz="5400" dirty="0"/>
              <a:t>Thank you!</a:t>
            </a:r>
          </a:p>
        </p:txBody>
      </p:sp>
      <p:pic>
        <p:nvPicPr>
          <p:cNvPr id="8" name="Picture 7">
            <a:extLst>
              <a:ext uri="{FF2B5EF4-FFF2-40B4-BE49-F238E27FC236}">
                <a16:creationId xmlns:a16="http://schemas.microsoft.com/office/drawing/2014/main" id="{FF115ACA-00E4-4224-9007-40FC60FC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36526"/>
            <a:ext cx="8839200" cy="6584950"/>
          </a:xfrm>
          <a:prstGeom prst="rect">
            <a:avLst/>
          </a:prstGeom>
        </p:spPr>
      </p:pic>
      <p:sp>
        <p:nvSpPr>
          <p:cNvPr id="9" name="Content Placeholder 8">
            <a:extLst>
              <a:ext uri="{FF2B5EF4-FFF2-40B4-BE49-F238E27FC236}">
                <a16:creationId xmlns:a16="http://schemas.microsoft.com/office/drawing/2014/main" id="{F0B51A0A-079C-4327-A037-113B06F54E4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6914833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8D1D-5435-4497-8625-1882613DF4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8D493F-0E69-44EF-B340-E2FCAD13C1A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73BEFAA-0669-40A8-9A80-9527BCA16827}"/>
              </a:ext>
            </a:extLst>
          </p:cNvPr>
          <p:cNvSpPr>
            <a:spLocks noGrp="1"/>
          </p:cNvSpPr>
          <p:nvPr>
            <p:ph type="sldNum" sz="quarter" idx="12"/>
          </p:nvPr>
        </p:nvSpPr>
        <p:spPr/>
        <p:txBody>
          <a:bodyPr/>
          <a:lstStyle/>
          <a:p>
            <a:fld id="{BBBC69C9-3922-465A-85EE-C7BCB1899636}" type="slidenum">
              <a:rPr lang="en-US" smtClean="0"/>
              <a:pPr/>
              <a:t>329</a:t>
            </a:fld>
            <a:endParaRPr lang="en-US"/>
          </a:p>
        </p:txBody>
      </p:sp>
      <p:pic>
        <p:nvPicPr>
          <p:cNvPr id="5" name="Content Placeholder 5">
            <a:extLst>
              <a:ext uri="{FF2B5EF4-FFF2-40B4-BE49-F238E27FC236}">
                <a16:creationId xmlns:a16="http://schemas.microsoft.com/office/drawing/2014/main" id="{5D5C6B07-5F2E-414B-B66C-15228344C567}"/>
              </a:ext>
            </a:extLst>
          </p:cNvPr>
          <p:cNvPicPr>
            <a:picLocks noGrp="1" noChangeAspect="1" noChangeArrowheads="1"/>
          </p:cNvPicPr>
          <p:nvPr>
            <p:ph idx="1"/>
          </p:nvPr>
        </p:nvPicPr>
        <p:blipFill>
          <a:blip r:embed="rId2"/>
          <a:srcRect/>
          <a:stretch>
            <a:fillRect/>
          </a:stretch>
        </p:blipFill>
        <p:spPr bwMode="auto">
          <a:xfrm>
            <a:off x="926923" y="1143000"/>
            <a:ext cx="6997877" cy="4796631"/>
          </a:xfrm>
          <a:prstGeom prst="rect">
            <a:avLst/>
          </a:prstGeom>
          <a:noFill/>
          <a:ln w="9525">
            <a:noFill/>
            <a:miter lim="800000"/>
            <a:headEnd/>
            <a:tailEnd/>
          </a:ln>
          <a:effectLst/>
        </p:spPr>
      </p:pic>
    </p:spTree>
    <p:extLst>
      <p:ext uri="{BB962C8B-B14F-4D97-AF65-F5344CB8AC3E}">
        <p14:creationId xmlns:p14="http://schemas.microsoft.com/office/powerpoint/2010/main" val="977561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2"/>
          <a:srcRect/>
          <a:stretch>
            <a:fillRect/>
          </a:stretch>
        </p:blipFill>
        <p:spPr bwMode="auto">
          <a:xfrm>
            <a:off x="457200" y="2057400"/>
            <a:ext cx="8229600" cy="4419600"/>
          </a:xfrm>
          <a:prstGeom prst="rect">
            <a:avLst/>
          </a:prstGeom>
          <a:noFill/>
          <a:ln w="9525">
            <a:noFill/>
            <a:miter lim="800000"/>
            <a:headEnd/>
            <a:tailEnd/>
          </a:ln>
          <a:effectLst/>
        </p:spPr>
      </p:pic>
      <p:sp>
        <p:nvSpPr>
          <p:cNvPr id="4" name="Content Placeholder 2"/>
          <p:cNvSpPr txBox="1">
            <a:spLocks/>
          </p:cNvSpPr>
          <p:nvPr/>
        </p:nvSpPr>
        <p:spPr>
          <a:xfrm>
            <a:off x="457200" y="1295400"/>
            <a:ext cx="8229600" cy="1524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457200" y="685800"/>
            <a:ext cx="8229600" cy="1752600"/>
          </a:xfrm>
          <a:prstGeom prst="rect">
            <a:avLst/>
          </a:prstGeom>
        </p:spPr>
        <p:txBody>
          <a:bodyPr vert="horz">
            <a:normAutofit/>
          </a:bodyPr>
          <a:lstStyle/>
          <a:p>
            <a:pPr marL="274320" lvl="0" indent="-274320">
              <a:spcBef>
                <a:spcPct val="20000"/>
              </a:spcBef>
              <a:buClr>
                <a:schemeClr val="accent3"/>
              </a:buClr>
              <a:buSzPct val="95000"/>
              <a:buFont typeface="Wingdings 2"/>
              <a:buChar char=""/>
            </a:pPr>
            <a:r>
              <a:rPr lang="en-US" sz="2800" b="1" dirty="0"/>
              <a:t>Energy security</a:t>
            </a:r>
            <a:r>
              <a:rPr lang="en-US" sz="2800" dirty="0"/>
              <a:t> is the uninterrupted availability of energy sources at an </a:t>
            </a:r>
            <a:r>
              <a:rPr lang="en-US" sz="2800" dirty="0">
                <a:solidFill>
                  <a:srgbClr val="FF0000"/>
                </a:solidFill>
              </a:rPr>
              <a:t>affordable</a:t>
            </a:r>
            <a:r>
              <a:rPr lang="en-US" sz="2800" dirty="0"/>
              <a:t> price.</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Traditional biomass and waste account for 10.6 % of total </a:t>
            </a:r>
            <a:r>
              <a:rPr lang="en-US" dirty="0">
                <a:solidFill>
                  <a:srgbClr val="FF0000"/>
                </a:solidFill>
              </a:rPr>
              <a:t>global primary energy supply</a:t>
            </a:r>
            <a:r>
              <a:rPr lang="en-US" dirty="0"/>
              <a:t>.</a:t>
            </a:r>
          </a:p>
          <a:p>
            <a:pPr lvl="1"/>
            <a:r>
              <a:rPr lang="en-US" dirty="0"/>
              <a:t> In low-income countries ---- 49.4 % of the supply,</a:t>
            </a:r>
          </a:p>
          <a:p>
            <a:pPr lvl="1"/>
            <a:r>
              <a:rPr lang="en-US" dirty="0"/>
              <a:t>with some countries approaching </a:t>
            </a:r>
            <a:r>
              <a:rPr lang="en-US" dirty="0">
                <a:solidFill>
                  <a:srgbClr val="FF0000"/>
                </a:solidFill>
              </a:rPr>
              <a:t>90</a:t>
            </a:r>
            <a:r>
              <a:rPr lang="en-US" dirty="0"/>
              <a:t> %. </a:t>
            </a:r>
          </a:p>
          <a:p>
            <a:r>
              <a:rPr lang="en-US" dirty="0"/>
              <a:t>For the world’s poor, the only source of energy that is available and affordable is “traditional biomass” </a:t>
            </a:r>
          </a:p>
          <a:p>
            <a:pPr lvl="1"/>
            <a:r>
              <a:rPr lang="en-US" dirty="0"/>
              <a:t>poorest segment of the population lacks access even to these primitive fuels.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normAutofit/>
          </a:bodyPr>
          <a:lstStyle/>
          <a:p>
            <a:r>
              <a:rPr lang="en-US" dirty="0"/>
              <a:t>Without modern energy, opportunities for economic development and improved living standards are constrained. </a:t>
            </a:r>
          </a:p>
          <a:p>
            <a:r>
              <a:rPr lang="en-US" dirty="0">
                <a:solidFill>
                  <a:srgbClr val="FF0000"/>
                </a:solidFill>
              </a:rPr>
              <a:t>Women and children in developing countries suffer disproportionately. ---- ???</a:t>
            </a:r>
          </a:p>
          <a:p>
            <a:r>
              <a:rPr lang="en-US" dirty="0"/>
              <a:t>In general energy supplies is key to </a:t>
            </a:r>
          </a:p>
          <a:p>
            <a:pPr lvl="2"/>
            <a:r>
              <a:rPr lang="en-US" dirty="0"/>
              <a:t>economic development and </a:t>
            </a:r>
          </a:p>
          <a:p>
            <a:pPr lvl="2"/>
            <a:r>
              <a:rPr lang="en-US" dirty="0"/>
              <a:t>transition from subsistence agricultural economies to modern industrial</a:t>
            </a:r>
          </a:p>
          <a:p>
            <a:pPr lvl="2"/>
            <a:r>
              <a:rPr lang="en-US" dirty="0"/>
              <a:t>improved social and economic well-being, </a:t>
            </a:r>
          </a:p>
          <a:p>
            <a:pPr lvl="2"/>
            <a:r>
              <a:rPr lang="en-US" dirty="0"/>
              <a:t>important to industrial and commercial wealth generation.</a:t>
            </a:r>
          </a:p>
          <a:p>
            <a:pPr lvl="2"/>
            <a:r>
              <a:rPr lang="en-US" dirty="0"/>
              <a:t> relieving poverty, </a:t>
            </a:r>
          </a:p>
          <a:p>
            <a:pPr lvl="2"/>
            <a:r>
              <a:rPr lang="en-US" dirty="0"/>
              <a:t>improving human welfare and raising living standards</a:t>
            </a:r>
            <a:endParaRPr lang="en-US" dirty="0">
              <a:solidFill>
                <a:srgbClr val="FF0000"/>
              </a:solidFill>
            </a:endParaRPr>
          </a:p>
          <a:p>
            <a:endParaRPr lang="en-US" dirty="0">
              <a:solidFill>
                <a:srgbClr val="FF0000"/>
              </a:solidFill>
            </a:endParaRPr>
          </a:p>
          <a:p>
            <a:endParaRPr lang="en-US" b="1"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edge">
                                      <p:cBhvr>
                                        <p:cTn id="7" dur="2000"/>
                                        <p:tgtEl>
                                          <p:spTgt spid="3">
                                            <p:txEl>
                                              <p:pRg st="2" end="2"/>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edge">
                                      <p:cBhvr>
                                        <p:cTn id="10" dur="2000"/>
                                        <p:tgtEl>
                                          <p:spTgt spid="3">
                                            <p:txEl>
                                              <p:pRg st="3" end="3"/>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edge">
                                      <p:cBhvr>
                                        <p:cTn id="13" dur="2000"/>
                                        <p:tgtEl>
                                          <p:spTgt spid="3">
                                            <p:txEl>
                                              <p:pRg st="4" end="4"/>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edge">
                                      <p:cBhvr>
                                        <p:cTn id="16" dur="2000"/>
                                        <p:tgtEl>
                                          <p:spTgt spid="3">
                                            <p:txEl>
                                              <p:pRg st="5" end="5"/>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edge">
                                      <p:cBhvr>
                                        <p:cTn id="19" dur="2000"/>
                                        <p:tgtEl>
                                          <p:spTgt spid="3">
                                            <p:txEl>
                                              <p:pRg st="6" end="6"/>
                                            </p:txEl>
                                          </p:spTgt>
                                        </p:tgtEl>
                                      </p:cBhvr>
                                    </p:animEffect>
                                  </p:childTnLst>
                                </p:cTn>
                              </p:par>
                              <p:par>
                                <p:cTn id="20" presetID="2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edge">
                                      <p:cBhvr>
                                        <p:cTn id="22" dur="2000"/>
                                        <p:tgtEl>
                                          <p:spTgt spid="3">
                                            <p:txEl>
                                              <p:pRg st="7" end="7"/>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wedge">
                                      <p:cBhvr>
                                        <p:cTn id="2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3600" b="1" dirty="0"/>
              <a:t>Global energy maters? </a:t>
            </a:r>
            <a:endParaRPr lang="en-US" sz="3600" dirty="0"/>
          </a:p>
        </p:txBody>
      </p:sp>
      <p:sp>
        <p:nvSpPr>
          <p:cNvPr id="3" name="Content Placeholder 2"/>
          <p:cNvSpPr>
            <a:spLocks noGrp="1"/>
          </p:cNvSpPr>
          <p:nvPr>
            <p:ph idx="1"/>
          </p:nvPr>
        </p:nvSpPr>
        <p:spPr>
          <a:xfrm>
            <a:off x="457200" y="1524000"/>
            <a:ext cx="8229600" cy="3048000"/>
          </a:xfrm>
        </p:spPr>
        <p:txBody>
          <a:bodyPr/>
          <a:lstStyle/>
          <a:p>
            <a:pPr algn="ctr"/>
            <a:r>
              <a:rPr lang="en-US" sz="2400" b="1" dirty="0"/>
              <a:t>Energy and climate change </a:t>
            </a:r>
            <a:endParaRPr lang="en-US" sz="2400" dirty="0"/>
          </a:p>
          <a:p>
            <a:r>
              <a:rPr lang="en-US" dirty="0"/>
              <a:t>Approximately 90% of the world’s energy demand is currently supplied by non-renewable sources. </a:t>
            </a:r>
          </a:p>
          <a:p>
            <a:r>
              <a:rPr lang="en-US" dirty="0">
                <a:solidFill>
                  <a:srgbClr val="FF0000"/>
                </a:solidFill>
              </a:rPr>
              <a:t>All</a:t>
            </a:r>
            <a:r>
              <a:rPr lang="en-US" dirty="0"/>
              <a:t> activities involving energy production, conversion and transportation have adverse impacts.</a:t>
            </a:r>
          </a:p>
          <a:p>
            <a:r>
              <a:rPr lang="en-US" dirty="0"/>
              <a:t>Can you list out some of them?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36</a:t>
            </a:fld>
            <a:endParaRPr lang="en-US"/>
          </a:p>
        </p:txBody>
      </p:sp>
      <p:sp>
        <p:nvSpPr>
          <p:cNvPr id="5" name="Content Placeholder 2"/>
          <p:cNvSpPr txBox="1">
            <a:spLocks/>
          </p:cNvSpPr>
          <p:nvPr/>
        </p:nvSpPr>
        <p:spPr>
          <a:xfrm>
            <a:off x="609600" y="4343400"/>
            <a:ext cx="8229600" cy="14173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r>
              <a:rPr lang="en-US"/>
              <a:t>Destruction  of natural resources and habitats, </a:t>
            </a:r>
          </a:p>
          <a:p>
            <a:pPr lvl="1"/>
            <a:r>
              <a:rPr lang="en-US"/>
              <a:t>the contamination of soil and water, </a:t>
            </a:r>
          </a:p>
          <a:p>
            <a:pPr lvl="1"/>
            <a:r>
              <a:rPr lang="en-US"/>
              <a:t>(hazardous) waste land filling and air pollution.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Burning fossil fuels for energy generates</a:t>
            </a:r>
          </a:p>
          <a:p>
            <a:pPr lvl="1"/>
            <a:r>
              <a:rPr lang="en-US" dirty="0"/>
              <a:t>air pollutants like carbon oxides,</a:t>
            </a:r>
          </a:p>
          <a:p>
            <a:pPr lvl="1"/>
            <a:r>
              <a:rPr lang="en-US" dirty="0" err="1"/>
              <a:t>sulphur</a:t>
            </a:r>
            <a:r>
              <a:rPr lang="en-US" dirty="0"/>
              <a:t> dioxide, </a:t>
            </a:r>
          </a:p>
          <a:p>
            <a:pPr lvl="1"/>
            <a:r>
              <a:rPr lang="en-US" dirty="0"/>
              <a:t>nitrogen oxides and </a:t>
            </a:r>
          </a:p>
          <a:p>
            <a:pPr lvl="1"/>
            <a:r>
              <a:rPr lang="en-US" dirty="0" err="1"/>
              <a:t>respirable</a:t>
            </a:r>
            <a:r>
              <a:rPr lang="en-US" dirty="0"/>
              <a:t> dusts.  </a:t>
            </a:r>
          </a:p>
          <a:p>
            <a:r>
              <a:rPr lang="en-US" dirty="0"/>
              <a:t>The world is facing twin energy-related threats:</a:t>
            </a:r>
          </a:p>
          <a:p>
            <a:pPr lvl="1"/>
            <a:r>
              <a:rPr lang="en-US" dirty="0">
                <a:solidFill>
                  <a:srgbClr val="FF0000"/>
                </a:solidFill>
              </a:rPr>
              <a:t>not having adequate and secure supplies of energy  at affordable prices, and  </a:t>
            </a:r>
          </a:p>
          <a:p>
            <a:pPr lvl="1"/>
            <a:r>
              <a:rPr lang="en-US" dirty="0">
                <a:solidFill>
                  <a:srgbClr val="FF0000"/>
                </a:solidFill>
              </a:rPr>
              <a:t>that of environmental harm caused by consuming too much of it</a:t>
            </a:r>
            <a:r>
              <a:rPr lang="en-US" dirty="0"/>
              <a:t>. </a:t>
            </a:r>
          </a:p>
          <a:p>
            <a:pPr lvl="1">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Energy related environmental problems</a:t>
            </a:r>
          </a:p>
        </p:txBody>
      </p:sp>
      <p:sp>
        <p:nvSpPr>
          <p:cNvPr id="5" name="Content Placeholder 4"/>
          <p:cNvSpPr>
            <a:spLocks noGrp="1"/>
          </p:cNvSpPr>
          <p:nvPr>
            <p:ph idx="1"/>
          </p:nvPr>
        </p:nvSpPr>
        <p:spPr/>
        <p:txBody>
          <a:bodyPr>
            <a:normAutofit/>
          </a:bodyPr>
          <a:lstStyle/>
          <a:p>
            <a:pPr lvl="0">
              <a:buNone/>
            </a:pPr>
            <a:r>
              <a:rPr lang="en-US" dirty="0"/>
              <a:t>1. </a:t>
            </a:r>
            <a:r>
              <a:rPr lang="en-US" dirty="0">
                <a:latin typeface="Times New Roman"/>
                <a:ea typeface="Calibri"/>
                <a:cs typeface="Times New Roman"/>
              </a:rPr>
              <a:t>Greenhouse gas emissions</a:t>
            </a:r>
            <a:endParaRPr lang="en-US" dirty="0">
              <a:latin typeface="Calibri"/>
              <a:ea typeface="Calibri"/>
              <a:cs typeface="Times New Roman"/>
            </a:endParaRPr>
          </a:p>
          <a:p>
            <a:r>
              <a:rPr lang="en-US" dirty="0" err="1"/>
              <a:t>Energy‑related</a:t>
            </a:r>
            <a:r>
              <a:rPr lang="en-US" dirty="0"/>
              <a:t> GHG emissions remain dominant, accounting for majority of the total emissions.</a:t>
            </a:r>
          </a:p>
          <a:p>
            <a:r>
              <a:rPr lang="en-US" dirty="0"/>
              <a:t>With the largest emitting sector </a:t>
            </a:r>
          </a:p>
          <a:p>
            <a:pPr lvl="1"/>
            <a:r>
              <a:rPr lang="en-US" dirty="0">
                <a:solidFill>
                  <a:srgbClr val="FF0000"/>
                </a:solidFill>
              </a:rPr>
              <a:t>electricity and heat production, followed by transport.</a:t>
            </a:r>
          </a:p>
          <a:p>
            <a:pPr marL="0" marR="0" algn="just">
              <a:lnSpc>
                <a:spcPct val="150000"/>
              </a:lnSpc>
              <a:spcBef>
                <a:spcPts val="0"/>
              </a:spcBef>
              <a:spcAft>
                <a:spcPts val="1000"/>
              </a:spcAft>
              <a:buNone/>
            </a:pPr>
            <a:r>
              <a:rPr lang="en-US" dirty="0">
                <a:latin typeface="Times New Roman"/>
                <a:ea typeface="Calibri"/>
                <a:cs typeface="Times New Roman"/>
              </a:rPr>
              <a:t>1.1. Carbon dioxide (CO2) : </a:t>
            </a:r>
            <a:r>
              <a:rPr lang="en-US" dirty="0"/>
              <a:t>CO2 levels are increasing primarily because of the combustion of fossil fuels. </a:t>
            </a:r>
          </a:p>
          <a:p>
            <a:pPr marL="0" algn="just">
              <a:lnSpc>
                <a:spcPct val="150000"/>
              </a:lnSpc>
              <a:spcBef>
                <a:spcPts val="0"/>
              </a:spcBef>
              <a:spcAft>
                <a:spcPts val="1000"/>
              </a:spcAft>
              <a:buFont typeface="Wingdings" pitchFamily="2" charset="2"/>
              <a:buChar char="ü"/>
            </a:pPr>
            <a:r>
              <a:rPr lang="en-US" dirty="0"/>
              <a:t>What is the safe level of CO2 in the atmosphere?  </a:t>
            </a:r>
          </a:p>
          <a:p>
            <a:pPr marL="0" marR="0" algn="just">
              <a:lnSpc>
                <a:spcPct val="150000"/>
              </a:lnSpc>
              <a:spcBef>
                <a:spcPts val="0"/>
              </a:spcBef>
              <a:spcAft>
                <a:spcPts val="1000"/>
              </a:spcAft>
              <a:buNone/>
            </a:pPr>
            <a:endParaRPr lang="en-US"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BBBC69C9-3922-465A-85EE-C7BCB1899636}"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ggi"/>
          <p:cNvPicPr>
            <a:picLocks noGrp="1"/>
          </p:cNvPicPr>
          <p:nvPr>
            <p:ph idx="1"/>
          </p:nvPr>
        </p:nvPicPr>
        <p:blipFill>
          <a:blip r:embed="rId3"/>
          <a:srcRect/>
          <a:stretch>
            <a:fillRect/>
          </a:stretch>
        </p:blipFill>
        <p:spPr bwMode="auto">
          <a:xfrm>
            <a:off x="0" y="371982"/>
            <a:ext cx="9144000" cy="6114036"/>
          </a:xfrm>
          <a:prstGeom prst="rect">
            <a:avLst/>
          </a:prstGeom>
          <a:noFill/>
          <a:ln w="9525">
            <a:noFill/>
            <a:miter lim="800000"/>
            <a:headEnd/>
            <a:tailEnd/>
          </a:ln>
        </p:spPr>
      </p:pic>
      <p:sp>
        <p:nvSpPr>
          <p:cNvPr id="5" name="Content Placeholder 2"/>
          <p:cNvSpPr txBox="1">
            <a:spLocks/>
          </p:cNvSpPr>
          <p:nvPr/>
        </p:nvSpPr>
        <p:spPr>
          <a:xfrm>
            <a:off x="1676400" y="6400800"/>
            <a:ext cx="38862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a:ln>
                  <a:noFill/>
                </a:ln>
                <a:solidFill>
                  <a:schemeClr val="tx1"/>
                </a:solidFill>
                <a:effectLst/>
                <a:uLnTx/>
                <a:uFillTx/>
                <a:latin typeface="+mn-lt"/>
                <a:ea typeface="+mn-ea"/>
                <a:cs typeface="+mn-cs"/>
              </a:rPr>
              <a:t>Source : NOAA - AGGI</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BBBC69C9-3922-465A-85EE-C7BCB1899636}"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Start up/ discussion question (3-5 minutes).</a:t>
            </a:r>
          </a:p>
          <a:p>
            <a:pPr marL="0" indent="0">
              <a:buNone/>
            </a:pPr>
            <a:endParaRPr lang="en-US" dirty="0"/>
          </a:p>
          <a:p>
            <a:pPr marL="0" indent="0">
              <a:buNone/>
            </a:pPr>
            <a:r>
              <a:rPr lang="en-US" dirty="0"/>
              <a:t>What do you understand by energy, development and environment nexus? </a:t>
            </a:r>
          </a:p>
          <a:p>
            <a:pPr marL="0" indent="0">
              <a:buNone/>
            </a:pPr>
            <a:endParaRPr lang="en-US" dirty="0"/>
          </a:p>
          <a:p>
            <a:pPr marL="0" indent="0">
              <a:buNone/>
            </a:pPr>
            <a:r>
              <a:rPr lang="en-US" dirty="0">
                <a:hlinkClick r:id="rId2" action="ppaction://hlinkfile"/>
              </a:rPr>
              <a:t>LG Dualcool.mp4</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a:t>
            </a:fld>
            <a:endParaRPr lang="en-US"/>
          </a:p>
        </p:txBody>
      </p:sp>
    </p:spTree>
    <p:extLst>
      <p:ext uri="{BB962C8B-B14F-4D97-AF65-F5344CB8AC3E}">
        <p14:creationId xmlns:p14="http://schemas.microsoft.com/office/powerpoint/2010/main" val="11348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latin typeface="Times New Roman"/>
              <a:ea typeface="Calibri"/>
            </a:endParaRPr>
          </a:p>
          <a:p>
            <a:pPr>
              <a:buNone/>
            </a:pPr>
            <a:endParaRPr lang="en-US" dirty="0">
              <a:latin typeface="Times New Roman"/>
              <a:ea typeface="Calibri"/>
            </a:endParaRPr>
          </a:p>
          <a:p>
            <a:pPr>
              <a:buNone/>
            </a:pPr>
            <a:r>
              <a:rPr lang="en-US" dirty="0">
                <a:latin typeface="Times New Roman"/>
                <a:ea typeface="Calibri"/>
              </a:rPr>
              <a:t>1.2. Methane: </a:t>
            </a:r>
            <a:r>
              <a:rPr lang="en-US" dirty="0"/>
              <a:t>using natural gas (which is mostly CH</a:t>
            </a:r>
            <a:r>
              <a:rPr lang="en-US" baseline="-25000" dirty="0"/>
              <a:t>4</a:t>
            </a:r>
            <a:r>
              <a:rPr lang="en-US" dirty="0"/>
              <a:t>, some of which is released when it is extracted, transported, and used).</a:t>
            </a:r>
          </a:p>
        </p:txBody>
      </p:sp>
      <p:sp>
        <p:nvSpPr>
          <p:cNvPr id="4" name="Slide Number Placeholder 3"/>
          <p:cNvSpPr>
            <a:spLocks noGrp="1"/>
          </p:cNvSpPr>
          <p:nvPr>
            <p:ph type="sldNum" sz="quarter" idx="12"/>
          </p:nvPr>
        </p:nvSpPr>
        <p:spPr/>
        <p:txBody>
          <a:bodyPr/>
          <a:lstStyle/>
          <a:p>
            <a:fld id="{BBBC69C9-3922-465A-85EE-C7BCB1899636}"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8229600" cy="4389120"/>
          </a:xfrm>
        </p:spPr>
        <p:txBody>
          <a:bodyPr/>
          <a:lstStyle/>
          <a:p>
            <a:r>
              <a:rPr lang="en-US" dirty="0"/>
              <a:t>The Issue – Increasing concentrations of greenhouse gases in Earth’s atmosphere represent a long-term commitment by society to living in a changing climate and, ultimately, a warmer world.</a:t>
            </a:r>
          </a:p>
          <a:p>
            <a:r>
              <a:rPr lang="en-US" dirty="0"/>
              <a:t>The Problem – Climate change has disruptive and uncertain consequences.</a:t>
            </a:r>
          </a:p>
          <a:p>
            <a:pPr lvl="1"/>
            <a:r>
              <a:rPr lang="en-US" dirty="0"/>
              <a:t>Agriculture, water supply, transportation, </a:t>
            </a:r>
          </a:p>
          <a:p>
            <a:pPr lvl="1"/>
            <a:r>
              <a:rPr lang="en-US" dirty="0"/>
              <a:t>coastal communities, the economy, </a:t>
            </a:r>
          </a:p>
          <a:p>
            <a:pPr lvl="1"/>
            <a:r>
              <a:rPr lang="en-US" dirty="0"/>
              <a:t>energy, ecosystems, and national security.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Times New Roman"/>
                <a:ea typeface="Calibri"/>
                <a:cs typeface="Times New Roman"/>
              </a:rPr>
              <a:t>1.4. Land degradation and deforestation </a:t>
            </a:r>
            <a:endParaRPr lang="en-US" sz="4000" dirty="0"/>
          </a:p>
        </p:txBody>
      </p:sp>
      <p:sp>
        <p:nvSpPr>
          <p:cNvPr id="3" name="Content Placeholder 2"/>
          <p:cNvSpPr>
            <a:spLocks noGrp="1"/>
          </p:cNvSpPr>
          <p:nvPr>
            <p:ph idx="1"/>
          </p:nvPr>
        </p:nvSpPr>
        <p:spPr/>
        <p:txBody>
          <a:bodyPr/>
          <a:lstStyle/>
          <a:p>
            <a:r>
              <a:rPr lang="en-US" dirty="0"/>
              <a:t>Land degradation, deforestation, and desertification are the most visible and immediate environmental concern in many developing countries.</a:t>
            </a:r>
          </a:p>
          <a:p>
            <a:r>
              <a:rPr lang="en-US" dirty="0"/>
              <a:t>Wood is the primary fuel source in most of the developing countries - &gt; 90% of energy needs.</a:t>
            </a:r>
          </a:p>
          <a:p>
            <a:pPr lvl="1"/>
            <a:r>
              <a:rPr lang="en-US" dirty="0">
                <a:latin typeface="Times New Roman"/>
                <a:ea typeface="Calibri"/>
              </a:rPr>
              <a:t>Increasing population --high energy </a:t>
            </a:r>
            <a:r>
              <a:rPr lang="en-US" dirty="0" err="1">
                <a:latin typeface="Times New Roman"/>
                <a:ea typeface="Calibri"/>
              </a:rPr>
              <a:t>dd</a:t>
            </a:r>
            <a:r>
              <a:rPr lang="en-US" dirty="0">
                <a:latin typeface="Times New Roman"/>
                <a:ea typeface="Calibri"/>
              </a:rPr>
              <a:t> and deforestation.</a:t>
            </a:r>
          </a:p>
          <a:p>
            <a:pPr lvl="1"/>
            <a:r>
              <a:rPr lang="en-US" dirty="0"/>
              <a:t>Expansion of agriculture – in the expense of forests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Indoor Air Pollution</a:t>
            </a:r>
          </a:p>
        </p:txBody>
      </p:sp>
      <p:sp>
        <p:nvSpPr>
          <p:cNvPr id="3" name="Content Placeholder 2"/>
          <p:cNvSpPr>
            <a:spLocks noGrp="1"/>
          </p:cNvSpPr>
          <p:nvPr>
            <p:ph idx="1"/>
          </p:nvPr>
        </p:nvSpPr>
        <p:spPr/>
        <p:txBody>
          <a:bodyPr/>
          <a:lstStyle/>
          <a:p>
            <a:endParaRPr lang="en-US" dirty="0"/>
          </a:p>
          <a:p>
            <a:r>
              <a:rPr lang="en-US" dirty="0"/>
              <a:t>Household energy and indoor air pollution pose a substantial threat to the health of the world’s poor.</a:t>
            </a:r>
          </a:p>
          <a:p>
            <a:r>
              <a:rPr lang="en-US" dirty="0"/>
              <a:t>Households reliant on biomass and coal generally use </a:t>
            </a:r>
          </a:p>
          <a:p>
            <a:pPr lvl="1"/>
            <a:r>
              <a:rPr lang="en-US" dirty="0"/>
              <a:t>the fuel indoors, </a:t>
            </a:r>
          </a:p>
          <a:p>
            <a:pPr lvl="1"/>
            <a:r>
              <a:rPr lang="en-US" dirty="0"/>
              <a:t>in open fires or poorly functioning stoves, </a:t>
            </a:r>
          </a:p>
          <a:p>
            <a:pPr lvl="1"/>
            <a:r>
              <a:rPr lang="en-US" dirty="0"/>
              <a:t>and usually with inadequate venting of smoke.</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smoke from biomass fuel and coal contains a large number of pollutants that are dangerous to health, </a:t>
            </a:r>
          </a:p>
          <a:p>
            <a:pPr lvl="1"/>
            <a:r>
              <a:rPr lang="en-US" dirty="0"/>
              <a:t>Particulate matter, </a:t>
            </a:r>
          </a:p>
          <a:p>
            <a:pPr lvl="1"/>
            <a:r>
              <a:rPr lang="en-US" dirty="0"/>
              <a:t>CO</a:t>
            </a:r>
            <a:r>
              <a:rPr lang="en-US"/>
              <a:t>, N2O, </a:t>
            </a:r>
            <a:r>
              <a:rPr lang="en-US" dirty="0"/>
              <a:t>SO2, </a:t>
            </a:r>
          </a:p>
          <a:p>
            <a:pPr lvl="1"/>
            <a:r>
              <a:rPr lang="en-US" dirty="0"/>
              <a:t>formaldehyde, and </a:t>
            </a:r>
          </a:p>
          <a:p>
            <a:pPr lvl="1"/>
            <a:r>
              <a:rPr lang="en-US" dirty="0"/>
              <a:t>carcinogens such as </a:t>
            </a:r>
            <a:r>
              <a:rPr lang="en-US" dirty="0" err="1"/>
              <a:t>benzo</a:t>
            </a:r>
            <a:r>
              <a:rPr lang="en-US" dirty="0"/>
              <a:t> </a:t>
            </a:r>
            <a:r>
              <a:rPr lang="en-US" dirty="0" err="1"/>
              <a:t>pyrene</a:t>
            </a:r>
            <a:r>
              <a:rPr lang="en-US" dirty="0"/>
              <a:t> and benzene. </a:t>
            </a:r>
          </a:p>
          <a:p>
            <a:pPr lvl="2"/>
            <a:r>
              <a:rPr lang="en-US" dirty="0">
                <a:solidFill>
                  <a:srgbClr val="FF0000"/>
                </a:solidFill>
              </a:rPr>
              <a:t>Acute respiratory infections in children, and chronic lung disease in adults</a:t>
            </a:r>
          </a:p>
          <a:p>
            <a:r>
              <a:rPr lang="en-US" dirty="0"/>
              <a:t>Women and children suffer a lot from indoor air pollution???</a:t>
            </a:r>
          </a:p>
          <a:p>
            <a:endParaRPr lang="en-US" dirty="0"/>
          </a:p>
        </p:txBody>
      </p:sp>
      <p:sp>
        <p:nvSpPr>
          <p:cNvPr id="4" name="Curved Right Arrow 3"/>
          <p:cNvSpPr/>
          <p:nvPr/>
        </p:nvSpPr>
        <p:spPr>
          <a:xfrm>
            <a:off x="762000" y="4572000"/>
            <a:ext cx="381000" cy="685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BBC69C9-3922-465A-85EE-C7BCB1899636}"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spcBef>
                <a:spcPct val="0"/>
              </a:spcBef>
            </a:pPr>
            <a:r>
              <a:rPr lang="en-US" sz="3200" b="1" dirty="0"/>
              <a:t>1.6. Marine pollution</a:t>
            </a:r>
            <a:endParaRPr lang="en-US" sz="3200" dirty="0"/>
          </a:p>
        </p:txBody>
      </p:sp>
      <p:sp>
        <p:nvSpPr>
          <p:cNvPr id="3" name="Content Placeholder 2"/>
          <p:cNvSpPr>
            <a:spLocks noGrp="1"/>
          </p:cNvSpPr>
          <p:nvPr>
            <p:ph idx="1"/>
          </p:nvPr>
        </p:nvSpPr>
        <p:spPr/>
        <p:txBody>
          <a:bodyPr/>
          <a:lstStyle/>
          <a:p>
            <a:r>
              <a:rPr lang="en-US" dirty="0"/>
              <a:t>Oil pollution from coastal refineries, offshore installations and maritime transport put significant pressures on the marine environment.</a:t>
            </a:r>
          </a:p>
          <a:p>
            <a:r>
              <a:rPr lang="en-US" dirty="0"/>
              <a:t>Consistency of spilled oil can cause surface contamination and smother marine biota. </a:t>
            </a:r>
          </a:p>
          <a:p>
            <a:pPr lvl="1"/>
            <a:r>
              <a:rPr lang="en-US" dirty="0"/>
              <a:t>its chemical components can cause acute toxic effects and long-term impacts. – POPs</a:t>
            </a:r>
          </a:p>
          <a:p>
            <a:pPr lvl="1">
              <a:buNone/>
            </a:pPr>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spcBef>
                <a:spcPct val="0"/>
              </a:spcBef>
            </a:pPr>
            <a:r>
              <a:rPr lang="en-US" sz="4400" dirty="0"/>
              <a:t>1.7. Air pollution</a:t>
            </a:r>
          </a:p>
        </p:txBody>
      </p:sp>
      <p:sp>
        <p:nvSpPr>
          <p:cNvPr id="3" name="Content Placeholder 2"/>
          <p:cNvSpPr>
            <a:spLocks noGrp="1"/>
          </p:cNvSpPr>
          <p:nvPr>
            <p:ph idx="1"/>
          </p:nvPr>
        </p:nvSpPr>
        <p:spPr/>
        <p:txBody>
          <a:bodyPr>
            <a:normAutofit lnSpcReduction="10000"/>
          </a:bodyPr>
          <a:lstStyle/>
          <a:p>
            <a:r>
              <a:rPr lang="en-US" dirty="0"/>
              <a:t>Energy production and consumption contributes to </a:t>
            </a:r>
          </a:p>
          <a:p>
            <a:pPr lvl="1"/>
            <a:r>
              <a:rPr lang="en-US" dirty="0"/>
              <a:t>Primary air pollutants CO, CO2, </a:t>
            </a:r>
            <a:r>
              <a:rPr lang="en-US" dirty="0" err="1"/>
              <a:t>NOx</a:t>
            </a:r>
            <a:r>
              <a:rPr lang="en-US" dirty="0"/>
              <a:t>, Particulate matter, ashes….</a:t>
            </a:r>
          </a:p>
          <a:p>
            <a:pPr lvl="1"/>
            <a:r>
              <a:rPr lang="en-US" dirty="0"/>
              <a:t>acidifying of water bodies and </a:t>
            </a:r>
          </a:p>
          <a:p>
            <a:pPr lvl="1"/>
            <a:r>
              <a:rPr lang="en-US" dirty="0"/>
              <a:t>Soil pollution ,</a:t>
            </a:r>
          </a:p>
          <a:p>
            <a:pPr lvl="1"/>
            <a:r>
              <a:rPr lang="en-US" dirty="0"/>
              <a:t>emissions of tropospheric ozone precursors </a:t>
            </a:r>
          </a:p>
          <a:p>
            <a:pPr lvl="1"/>
            <a:endParaRPr lang="en-US" dirty="0"/>
          </a:p>
          <a:p>
            <a:pPr algn="just"/>
            <a:r>
              <a:rPr lang="en-US" b="1" dirty="0"/>
              <a:t>Reading Assignment: Read details on Energy related Environmental Problems from the course Climate Change Adaptation and Mitigation Handout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57201" y="704088"/>
            <a:ext cx="8250382" cy="5652262"/>
          </a:xfrm>
          <a:prstGeom prst="rect">
            <a:avLst/>
          </a:prstGeom>
        </p:spPr>
      </p:pic>
      <p:sp>
        <p:nvSpPr>
          <p:cNvPr id="4" name="Slide Number Placeholder 3"/>
          <p:cNvSpPr>
            <a:spLocks noGrp="1"/>
          </p:cNvSpPr>
          <p:nvPr>
            <p:ph type="sldNum" sz="quarter" idx="12"/>
          </p:nvPr>
        </p:nvSpPr>
        <p:spPr/>
        <p:txBody>
          <a:bodyPr/>
          <a:lstStyle/>
          <a:p>
            <a:fld id="{BBBC69C9-3922-465A-85EE-C7BCB1899636}" type="slidenum">
              <a:rPr lang="en-US" smtClean="0"/>
              <a:pPr/>
              <a:t>47</a:t>
            </a:fld>
            <a:endParaRPr lang="en-US"/>
          </a:p>
        </p:txBody>
      </p:sp>
    </p:spTree>
    <p:extLst>
      <p:ext uri="{BB962C8B-B14F-4D97-AF65-F5344CB8AC3E}">
        <p14:creationId xmlns:p14="http://schemas.microsoft.com/office/powerpoint/2010/main" val="3738089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819400" y="1981200"/>
            <a:ext cx="6629400" cy="1600200"/>
          </a:xfrm>
        </p:spPr>
        <p:txBody>
          <a:bodyPr/>
          <a:lstStyle/>
          <a:p>
            <a:pPr algn="l">
              <a:defRPr/>
            </a:pPr>
            <a:r>
              <a:rPr lang="en-US" sz="2800" dirty="0">
                <a:solidFill>
                  <a:srgbClr val="FFFF00"/>
                </a:solidFill>
                <a:effectLst>
                  <a:outerShdw blurRad="38100" dist="38100" dir="2700000" algn="tl">
                    <a:srgbClr val="000000">
                      <a:alpha val="43137"/>
                    </a:srgbClr>
                  </a:outerShdw>
                </a:effectLst>
                <a:latin typeface="Albertus Extra Bold" pitchFamily="34" charset="0"/>
              </a:rPr>
              <a:t>2. </a:t>
            </a:r>
            <a:r>
              <a:rPr lang="en-US" sz="2800" b="1" dirty="0"/>
              <a:t>Energy sources and trends</a:t>
            </a:r>
            <a:r>
              <a:rPr lang="en-US" sz="2800" dirty="0"/>
              <a:t> </a:t>
            </a:r>
          </a:p>
          <a:p>
            <a:pPr algn="l">
              <a:defRPr/>
            </a:pPr>
            <a:endParaRPr lang="en-US" sz="2800"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defRPr/>
            </a:pPr>
            <a:endParaRPr lang="en-US" sz="2800"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defRPr/>
            </a:pPr>
            <a:endParaRPr lang="en-US" sz="2800" i="1"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a:p>
            <a:pPr>
              <a:defRPr/>
            </a:pPr>
            <a:endParaRPr lang="en-US" sz="4800" i="1" dirty="0">
              <a:solidFill>
                <a:srgbClr val="00B050"/>
              </a:solidFill>
              <a:effectLst>
                <a:outerShdw blurRad="38100" dist="38100" dir="2700000" algn="tl">
                  <a:srgbClr val="000000">
                    <a:alpha val="43137"/>
                  </a:srgbClr>
                </a:outerShdw>
              </a:effectLst>
              <a:latin typeface="Albertus Extra Bold" pitchFamily="34" charset="0"/>
              <a:ea typeface="Tahoma" pitchFamily="34" charset="0"/>
              <a:cs typeface="Tahoma" pitchFamily="34" charset="0"/>
            </a:endParaRPr>
          </a:p>
        </p:txBody>
      </p:sp>
      <p:pic>
        <p:nvPicPr>
          <p:cNvPr id="10243" name="Picture 4"/>
          <p:cNvPicPr>
            <a:picLocks noChangeAspect="1" noChangeArrowheads="1"/>
          </p:cNvPicPr>
          <p:nvPr/>
        </p:nvPicPr>
        <p:blipFill>
          <a:blip r:embed="rId2"/>
          <a:srcRect/>
          <a:stretch>
            <a:fillRect/>
          </a:stretch>
        </p:blipFill>
        <p:spPr bwMode="auto">
          <a:xfrm>
            <a:off x="0" y="0"/>
            <a:ext cx="2819400" cy="4343400"/>
          </a:xfrm>
          <a:prstGeom prst="rect">
            <a:avLst/>
          </a:prstGeom>
          <a:noFill/>
          <a:ln w="9525">
            <a:noFill/>
            <a:miter lim="800000"/>
            <a:headEnd/>
            <a:tailEnd/>
          </a:ln>
        </p:spPr>
      </p:pic>
      <p:pic>
        <p:nvPicPr>
          <p:cNvPr id="10244" name="Picture 2"/>
          <p:cNvPicPr>
            <a:picLocks noChangeAspect="1" noChangeArrowheads="1"/>
          </p:cNvPicPr>
          <p:nvPr/>
        </p:nvPicPr>
        <p:blipFill>
          <a:blip r:embed="rId3"/>
          <a:srcRect/>
          <a:stretch>
            <a:fillRect/>
          </a:stretch>
        </p:blipFill>
        <p:spPr bwMode="auto">
          <a:xfrm>
            <a:off x="3124200" y="0"/>
            <a:ext cx="6019800" cy="1447800"/>
          </a:xfrm>
          <a:prstGeom prst="rect">
            <a:avLst/>
          </a:prstGeom>
          <a:noFill/>
          <a:ln w="9525">
            <a:noFill/>
            <a:round/>
            <a:headEnd/>
            <a:tailEnd/>
          </a:ln>
        </p:spPr>
      </p:pic>
      <p:pic>
        <p:nvPicPr>
          <p:cNvPr id="8" name="Picture 5" descr="http://www.strings.ph.qmul.ac.uk/~ramgosk/wind_farm_4_hnd.jpg"/>
          <p:cNvPicPr>
            <a:picLocks noChangeAspect="1" noChangeArrowheads="1"/>
          </p:cNvPicPr>
          <p:nvPr/>
        </p:nvPicPr>
        <p:blipFill>
          <a:blip r:embed="rId4"/>
          <a:srcRect/>
          <a:stretch>
            <a:fillRect/>
          </a:stretch>
        </p:blipFill>
        <p:spPr bwMode="auto">
          <a:xfrm>
            <a:off x="2819400" y="0"/>
            <a:ext cx="6324600" cy="1905000"/>
          </a:xfrm>
          <a:prstGeom prst="rect">
            <a:avLst/>
          </a:prstGeom>
          <a:noFill/>
          <a:ln w="9525">
            <a:noFill/>
            <a:miter lim="800000"/>
            <a:headEnd/>
            <a:tailEnd/>
          </a:ln>
        </p:spPr>
      </p:pic>
      <p:pic>
        <p:nvPicPr>
          <p:cNvPr id="9" name="Picture 27"/>
          <p:cNvPicPr>
            <a:picLocks noChangeAspect="1" noChangeArrowheads="1"/>
          </p:cNvPicPr>
          <p:nvPr/>
        </p:nvPicPr>
        <p:blipFill>
          <a:blip r:embed="rId5"/>
          <a:srcRect/>
          <a:stretch>
            <a:fillRect/>
          </a:stretch>
        </p:blipFill>
        <p:spPr bwMode="auto">
          <a:xfrm>
            <a:off x="0" y="3733800"/>
            <a:ext cx="3276600" cy="3124200"/>
          </a:xfrm>
          <a:prstGeom prst="rect">
            <a:avLst/>
          </a:prstGeom>
          <a:noFill/>
          <a:ln w="9525">
            <a:noFill/>
            <a:miter lim="800000"/>
            <a:headEnd/>
            <a:tailEnd/>
          </a:ln>
        </p:spPr>
      </p:pic>
      <p:pic>
        <p:nvPicPr>
          <p:cNvPr id="10247" name="Picture 2"/>
          <p:cNvPicPr>
            <a:picLocks noChangeAspect="1" noChangeArrowheads="1"/>
          </p:cNvPicPr>
          <p:nvPr/>
        </p:nvPicPr>
        <p:blipFill>
          <a:blip r:embed="rId6"/>
          <a:srcRect/>
          <a:stretch>
            <a:fillRect/>
          </a:stretch>
        </p:blipFill>
        <p:spPr bwMode="auto">
          <a:xfrm>
            <a:off x="3352800" y="3476625"/>
            <a:ext cx="5791200" cy="338137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BBC69C9-3922-465A-85EE-C7BCB1899636}"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par>
                          <p:cTn id="20" fill="hold">
                            <p:stCondLst>
                              <p:cond delay="3000"/>
                            </p:stCondLst>
                            <p:childTnLst>
                              <p:par>
                                <p:cTn id="21" presetID="19" presetClass="entr" presetSubtype="10" fill="hold" nodeType="afterEffect">
                                  <p:stCondLst>
                                    <p:cond delay="0"/>
                                  </p:stCondLst>
                                  <p:childTnLst>
                                    <p:set>
                                      <p:cBhvr>
                                        <p:cTn id="22" dur="1" fill="hold">
                                          <p:stCondLst>
                                            <p:cond delay="0"/>
                                          </p:stCondLst>
                                        </p:cTn>
                                        <p:tgtEl>
                                          <p:spTgt spid="10247"/>
                                        </p:tgtEl>
                                        <p:attrNameLst>
                                          <p:attrName>style.visibility</p:attrName>
                                        </p:attrNameLst>
                                      </p:cBhvr>
                                      <p:to>
                                        <p:strVal val="visible"/>
                                      </p:to>
                                    </p:set>
                                    <p:anim calcmode="lin" valueType="num">
                                      <p:cBhvr>
                                        <p:cTn id="23" dur="5000" fill="hold"/>
                                        <p:tgtEl>
                                          <p:spTgt spid="10247"/>
                                        </p:tgtEl>
                                        <p:attrNameLst>
                                          <p:attrName>ppt_w</p:attrName>
                                        </p:attrNameLst>
                                      </p:cBhvr>
                                      <p:tavLst>
                                        <p:tav tm="0" fmla="#ppt_w*sin(2.5*pi*$)">
                                          <p:val>
                                            <p:fltVal val="0"/>
                                          </p:val>
                                        </p:tav>
                                        <p:tav tm="100000">
                                          <p:val>
                                            <p:fltVal val="1"/>
                                          </p:val>
                                        </p:tav>
                                      </p:tavLst>
                                    </p:anim>
                                    <p:anim calcmode="lin" valueType="num">
                                      <p:cBhvr>
                                        <p:cTn id="24" dur="5000" fill="hold"/>
                                        <p:tgtEl>
                                          <p:spTgt spid="102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Chapter objective: At the end of this chapter you are expected to: </a:t>
            </a:r>
          </a:p>
          <a:p>
            <a:pPr lvl="1"/>
            <a:r>
              <a:rPr lang="en-US" dirty="0"/>
              <a:t>Understand historical background and trends in energy use</a:t>
            </a:r>
          </a:p>
          <a:p>
            <a:pPr lvl="1"/>
            <a:r>
              <a:rPr lang="en-US" dirty="0"/>
              <a:t>Understand global energy use trends</a:t>
            </a:r>
          </a:p>
          <a:p>
            <a:pPr lvl="1"/>
            <a:r>
              <a:rPr lang="en-US" dirty="0"/>
              <a:t>Review national Energy use status</a:t>
            </a:r>
          </a:p>
          <a:p>
            <a:pPr lvl="1"/>
            <a:r>
              <a:rPr lang="en-US" dirty="0"/>
              <a:t>Analyze future energy needs </a:t>
            </a:r>
          </a:p>
          <a:p>
            <a:pPr lvl="1"/>
            <a:r>
              <a:rPr lang="en-US" dirty="0"/>
              <a:t>Familiarize with the types of renewable energy</a:t>
            </a:r>
          </a:p>
          <a:p>
            <a:pPr lvl="1"/>
            <a:r>
              <a:rPr lang="en-US" dirty="0"/>
              <a:t>Compare and analyze renewable and non- renewable energy source</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dirty="0">
                <a:latin typeface="Times New Roman" panose="02020603050405020304" pitchFamily="18" charset="0"/>
                <a:ea typeface="Times New Roman" panose="02020603050405020304" pitchFamily="18" charset="0"/>
                <a:cs typeface="Times New Roman" panose="02020603050405020304" pitchFamily="18" charset="0"/>
              </a:rPr>
              <a:t>1. Introduction to energy resources</a:t>
            </a:r>
            <a:endParaRPr lang="en-US" sz="3200" dirty="0"/>
          </a:p>
        </p:txBody>
      </p:sp>
      <p:sp>
        <p:nvSpPr>
          <p:cNvPr id="3" name="Content Placeholder 2"/>
          <p:cNvSpPr>
            <a:spLocks noGrp="1"/>
          </p:cNvSpPr>
          <p:nvPr>
            <p:ph idx="1"/>
          </p:nvPr>
        </p:nvSpPr>
        <p:spPr/>
        <p:txBody>
          <a:bodyPr/>
          <a:lstStyle/>
          <a:p>
            <a:pPr marL="0" indent="0">
              <a:buNone/>
            </a:pPr>
            <a:r>
              <a:rPr lang="en-US" sz="2800" dirty="0"/>
              <a:t>Concepts and principles of energy</a:t>
            </a:r>
          </a:p>
          <a:p>
            <a:r>
              <a:rPr lang="en-US" dirty="0"/>
              <a:t>Energy is the ability to do work (J)</a:t>
            </a:r>
          </a:p>
          <a:p>
            <a:pPr lvl="1"/>
            <a:r>
              <a:rPr lang="en-US" dirty="0" err="1"/>
              <a:t>Eg.</a:t>
            </a:r>
            <a:r>
              <a:rPr lang="en-US" dirty="0"/>
              <a:t> </a:t>
            </a:r>
          </a:p>
          <a:p>
            <a:r>
              <a:rPr lang="en-US" dirty="0"/>
              <a:t>Power – is the energy produced per unit of time  (W)</a:t>
            </a:r>
          </a:p>
          <a:p>
            <a:pPr lvl="1"/>
            <a:r>
              <a:rPr lang="en-US" dirty="0" err="1"/>
              <a:t>Eg.</a:t>
            </a:r>
            <a:r>
              <a:rPr lang="en-US" dirty="0"/>
              <a:t> </a:t>
            </a:r>
          </a:p>
          <a:p>
            <a:pPr algn="just"/>
            <a:r>
              <a:rPr lang="en-US" dirty="0"/>
              <a:t>Renewable energy- energy that is collected from resources which are naturally replenished on a human time scale; such as sunlight, wind</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5</a:t>
            </a:fld>
            <a:endParaRPr lang="en-US"/>
          </a:p>
        </p:txBody>
      </p:sp>
    </p:spTree>
    <p:extLst>
      <p:ext uri="{BB962C8B-B14F-4D97-AF65-F5344CB8AC3E}">
        <p14:creationId xmlns:p14="http://schemas.microsoft.com/office/powerpoint/2010/main" val="17779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latin typeface="Times New Roman"/>
                <a:ea typeface="Calibri"/>
                <a:cs typeface="Times New Roman"/>
              </a:rPr>
              <a:t>Renewable energy (non-conventional or alternative)</a:t>
            </a:r>
            <a:r>
              <a:rPr lang="en-US" dirty="0">
                <a:latin typeface="Times New Roman"/>
                <a:ea typeface="Calibri"/>
                <a:cs typeface="Times New Roman"/>
              </a:rPr>
              <a:t> is energy that is collected from </a:t>
            </a:r>
            <a:r>
              <a:rPr lang="en-US" u="sng" dirty="0">
                <a:solidFill>
                  <a:srgbClr val="0000FF"/>
                </a:solidFill>
                <a:latin typeface="Times New Roman"/>
                <a:ea typeface="Calibri"/>
                <a:cs typeface="Times New Roman"/>
              </a:rPr>
              <a:t>resources</a:t>
            </a:r>
            <a:r>
              <a:rPr lang="en-US" dirty="0">
                <a:latin typeface="Times New Roman"/>
                <a:ea typeface="Calibri"/>
                <a:cs typeface="Times New Roman"/>
              </a:rPr>
              <a:t> which are naturally replenished on a human timescale such as </a:t>
            </a:r>
            <a:r>
              <a:rPr lang="en-US" u="sng" dirty="0">
                <a:solidFill>
                  <a:srgbClr val="0000FF"/>
                </a:solidFill>
                <a:latin typeface="Times New Roman"/>
                <a:ea typeface="Calibri"/>
                <a:cs typeface="Times New Roman"/>
              </a:rPr>
              <a:t>sunlight</a:t>
            </a:r>
            <a:r>
              <a:rPr lang="en-US" dirty="0">
                <a:latin typeface="Times New Roman"/>
                <a:ea typeface="Calibri"/>
                <a:cs typeface="Times New Roman"/>
              </a:rPr>
              <a:t>, </a:t>
            </a:r>
            <a:r>
              <a:rPr lang="en-US" u="sng" dirty="0">
                <a:solidFill>
                  <a:srgbClr val="0000FF"/>
                </a:solidFill>
                <a:latin typeface="Times New Roman"/>
                <a:ea typeface="Calibri"/>
                <a:cs typeface="Times New Roman"/>
              </a:rPr>
              <a:t>wind</a:t>
            </a:r>
            <a:r>
              <a:rPr lang="en-US" dirty="0">
                <a:latin typeface="Times New Roman"/>
                <a:ea typeface="Calibri"/>
                <a:cs typeface="Times New Roman"/>
              </a:rPr>
              <a:t>, </a:t>
            </a:r>
            <a:r>
              <a:rPr lang="en-US" u="sng" dirty="0">
                <a:solidFill>
                  <a:srgbClr val="0000FF"/>
                </a:solidFill>
                <a:latin typeface="Times New Roman"/>
                <a:ea typeface="Calibri"/>
                <a:cs typeface="Times New Roman"/>
              </a:rPr>
              <a:t>tides</a:t>
            </a:r>
            <a:r>
              <a:rPr lang="en-US" dirty="0">
                <a:latin typeface="Times New Roman"/>
                <a:ea typeface="Calibri"/>
                <a:cs typeface="Times New Roman"/>
              </a:rPr>
              <a:t>, waves and geothermal heat.</a:t>
            </a:r>
          </a:p>
          <a:p>
            <a:pPr>
              <a:buNone/>
            </a:pPr>
            <a:endParaRPr lang="en-US" sz="1100" dirty="0">
              <a:latin typeface="Times New Roman"/>
              <a:ea typeface="Calibri"/>
              <a:cs typeface="Times New Roman"/>
            </a:endParaRPr>
          </a:p>
          <a:p>
            <a:r>
              <a:rPr lang="en-US" dirty="0"/>
              <a:t>Renewable energy refers to energy resource that occurs naturally in the environment and can be </a:t>
            </a:r>
            <a:r>
              <a:rPr lang="en-US" dirty="0">
                <a:solidFill>
                  <a:srgbClr val="FF0000"/>
                </a:solidFill>
              </a:rPr>
              <a:t>harnessed</a:t>
            </a:r>
            <a:r>
              <a:rPr lang="en-US" dirty="0"/>
              <a:t> for human benefit.</a:t>
            </a:r>
            <a:endParaRPr lang="en-US" dirty="0">
              <a:latin typeface="Calibri"/>
              <a:ea typeface="Calibri"/>
              <a:cs typeface="Times New Roman"/>
            </a:endParaRPr>
          </a:p>
          <a:p>
            <a:endParaRPr lang="en-US" dirty="0"/>
          </a:p>
        </p:txBody>
      </p:sp>
      <p:sp>
        <p:nvSpPr>
          <p:cNvPr id="4" name="Title 3"/>
          <p:cNvSpPr>
            <a:spLocks noGrp="1"/>
          </p:cNvSpPr>
          <p:nvPr>
            <p:ph type="title"/>
          </p:nvPr>
        </p:nvSpPr>
        <p:spPr/>
        <p:txBody>
          <a:bodyPr>
            <a:normAutofit/>
          </a:bodyPr>
          <a:lstStyle/>
          <a:p>
            <a:r>
              <a:rPr lang="en-US" sz="3600" b="1" dirty="0">
                <a:latin typeface="Times New Roman"/>
                <a:ea typeface="Calibri"/>
                <a:cs typeface="Times New Roman"/>
              </a:rPr>
              <a:t>2.1. Types of energy resources</a:t>
            </a:r>
            <a:endParaRPr lang="en-US" sz="3600" dirty="0"/>
          </a:p>
        </p:txBody>
      </p:sp>
      <p:sp>
        <p:nvSpPr>
          <p:cNvPr id="5" name="Slide Number Placeholder 4"/>
          <p:cNvSpPr>
            <a:spLocks noGrp="1"/>
          </p:cNvSpPr>
          <p:nvPr>
            <p:ph type="sldNum" sz="quarter" idx="12"/>
          </p:nvPr>
        </p:nvSpPr>
        <p:spPr/>
        <p:txBody>
          <a:bodyPr/>
          <a:lstStyle/>
          <a:p>
            <a:fld id="{BBBC69C9-3922-465A-85EE-C7BCB1899636}"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A </a:t>
            </a:r>
            <a:r>
              <a:rPr lang="en-US" b="1" dirty="0"/>
              <a:t>non-renewable resource (conventional or</a:t>
            </a:r>
            <a:r>
              <a:rPr lang="en-US" dirty="0"/>
              <a:t> </a:t>
            </a:r>
            <a:r>
              <a:rPr lang="en-US" b="1" dirty="0"/>
              <a:t>finite</a:t>
            </a:r>
            <a:r>
              <a:rPr lang="en-US" dirty="0"/>
              <a:t> resource) is a resource that does not renew itself at a sufficient rate for sustainable economic extraction in meaningful human time-frames. </a:t>
            </a:r>
          </a:p>
          <a:p>
            <a:r>
              <a:rPr lang="en-US" dirty="0" err="1"/>
              <a:t>Eg</a:t>
            </a:r>
            <a:r>
              <a:rPr lang="en-US" dirty="0"/>
              <a:t>. carbon-based, organically-derived fuel. </a:t>
            </a:r>
          </a:p>
          <a:p>
            <a:pPr lvl="1"/>
            <a:r>
              <a:rPr lang="en-US" dirty="0"/>
              <a:t>coal, petroleum..</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Renewables</a:t>
            </a:r>
            <a:r>
              <a:rPr lang="en-US" dirty="0"/>
              <a:t> contributed 19 % to energy consumption. </a:t>
            </a:r>
          </a:p>
          <a:p>
            <a:r>
              <a:rPr lang="en-US" dirty="0"/>
              <a:t>Exist over </a:t>
            </a:r>
            <a:r>
              <a:rPr lang="en-US" dirty="0">
                <a:solidFill>
                  <a:srgbClr val="FF0000"/>
                </a:solidFill>
              </a:rPr>
              <a:t>wide geographic area </a:t>
            </a:r>
            <a:r>
              <a:rPr lang="en-US" dirty="0"/>
              <a:t>in contrast to conventional sources. </a:t>
            </a:r>
          </a:p>
          <a:p>
            <a:pPr lvl="1"/>
            <a:r>
              <a:rPr lang="en-US" dirty="0"/>
              <a:t>energy security, </a:t>
            </a:r>
          </a:p>
          <a:p>
            <a:pPr lvl="1"/>
            <a:r>
              <a:rPr lang="en-US" dirty="0"/>
              <a:t>climate change mitigation, and </a:t>
            </a:r>
          </a:p>
          <a:p>
            <a:pPr lvl="1"/>
            <a:r>
              <a:rPr lang="en-US" dirty="0"/>
              <a:t>economic benefits.</a:t>
            </a:r>
            <a:r>
              <a:rPr lang="en-US" baseline="30000" dirty="0"/>
              <a:t> </a:t>
            </a:r>
            <a:r>
              <a:rPr lang="en-US" dirty="0"/>
              <a:t> </a:t>
            </a:r>
          </a:p>
          <a:p>
            <a:r>
              <a:rPr lang="en-US" dirty="0">
                <a:solidFill>
                  <a:srgbClr val="FF0000"/>
                </a:solidFill>
              </a:rPr>
              <a:t>Renewable  technologies are more suited to </a:t>
            </a:r>
          </a:p>
          <a:p>
            <a:pPr lvl="1"/>
            <a:r>
              <a:rPr lang="en-US" dirty="0">
                <a:solidFill>
                  <a:srgbClr val="FF0000"/>
                </a:solidFill>
              </a:rPr>
              <a:t>rural  and remote areas and </a:t>
            </a:r>
          </a:p>
          <a:p>
            <a:pPr lvl="1"/>
            <a:r>
              <a:rPr lang="en-US" dirty="0">
                <a:solidFill>
                  <a:srgbClr val="FF0000"/>
                </a:solidFill>
              </a:rPr>
              <a:t>developing countries.</a:t>
            </a:r>
          </a:p>
          <a:p>
            <a:pPr>
              <a:buNone/>
            </a:pPr>
            <a:endParaRPr lang="en-US" dirty="0"/>
          </a:p>
        </p:txBody>
      </p:sp>
      <p:sp>
        <p:nvSpPr>
          <p:cNvPr id="4" name="Right Brace 3"/>
          <p:cNvSpPr/>
          <p:nvPr/>
        </p:nvSpPr>
        <p:spPr>
          <a:xfrm>
            <a:off x="5410200" y="5257800"/>
            <a:ext cx="2286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6248400" y="49530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Lift poorest nations to new levels of prosperity.</a:t>
            </a:r>
          </a:p>
          <a:p>
            <a:pPr algn="ctr"/>
            <a:endParaRPr lang="en-US" dirty="0"/>
          </a:p>
        </p:txBody>
      </p:sp>
      <p:sp>
        <p:nvSpPr>
          <p:cNvPr id="6" name="Slide Number Placeholder 5"/>
          <p:cNvSpPr>
            <a:spLocks noGrp="1"/>
          </p:cNvSpPr>
          <p:nvPr>
            <p:ph type="sldNum" sz="quarter" idx="12"/>
          </p:nvPr>
        </p:nvSpPr>
        <p:spPr/>
        <p:txBody>
          <a:bodyPr/>
          <a:lstStyle/>
          <a:p>
            <a:fld id="{BBBC69C9-3922-465A-85EE-C7BCB1899636}"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sz="4800" b="1" dirty="0">
                <a:latin typeface="Times New Roman"/>
                <a:ea typeface="Calibri"/>
                <a:cs typeface="Times New Roman"/>
              </a:rPr>
              <a:t>Characteristics of RE:</a:t>
            </a:r>
            <a:endParaRPr lang="en-US" sz="4800" dirty="0"/>
          </a:p>
        </p:txBody>
      </p:sp>
      <p:sp>
        <p:nvSpPr>
          <p:cNvPr id="3" name="Content Placeholder 2"/>
          <p:cNvSpPr>
            <a:spLocks noGrp="1"/>
          </p:cNvSpPr>
          <p:nvPr>
            <p:ph idx="1"/>
          </p:nvPr>
        </p:nvSpPr>
        <p:spPr>
          <a:xfrm>
            <a:off x="457200" y="1447800"/>
            <a:ext cx="8229600" cy="4876800"/>
          </a:xfrm>
        </p:spPr>
        <p:txBody>
          <a:bodyPr>
            <a:normAutofit lnSpcReduction="10000"/>
          </a:bodyPr>
          <a:lstStyle/>
          <a:p>
            <a:pPr marL="342900" marR="0" lvl="0" indent="-342900" algn="just">
              <a:lnSpc>
                <a:spcPct val="150000"/>
              </a:lnSpc>
              <a:spcBef>
                <a:spcPts val="0"/>
              </a:spcBef>
              <a:spcAft>
                <a:spcPts val="0"/>
              </a:spcAft>
              <a:buFont typeface="Symbol"/>
              <a:buChar char=""/>
            </a:pPr>
            <a:r>
              <a:rPr lang="en-US" b="1" dirty="0">
                <a:latin typeface="Times New Roman"/>
                <a:ea typeface="Calibri"/>
                <a:cs typeface="Times New Roman"/>
              </a:rPr>
              <a:t>Basically renewable energy is</a:t>
            </a:r>
          </a:p>
          <a:p>
            <a:pPr marL="708660" lvl="1" indent="-342900" algn="just">
              <a:lnSpc>
                <a:spcPct val="150000"/>
              </a:lnSpc>
              <a:spcBef>
                <a:spcPts val="0"/>
              </a:spcBef>
              <a:buFont typeface="Symbol"/>
              <a:buChar char=""/>
            </a:pPr>
            <a:r>
              <a:rPr lang="en-US" dirty="0">
                <a:latin typeface="Times New Roman"/>
                <a:ea typeface="Calibri"/>
                <a:cs typeface="Times New Roman"/>
              </a:rPr>
              <a:t>Indigenous (not imported form of energy)</a:t>
            </a:r>
            <a:endParaRPr lang="en-US" dirty="0">
              <a:latin typeface="Calibri"/>
              <a:ea typeface="Calibri"/>
              <a:cs typeface="Times New Roman"/>
            </a:endParaRPr>
          </a:p>
          <a:p>
            <a:pPr marL="708660" lvl="1" indent="-342900" algn="just">
              <a:lnSpc>
                <a:spcPct val="150000"/>
              </a:lnSpc>
              <a:spcBef>
                <a:spcPts val="0"/>
              </a:spcBef>
              <a:buFont typeface="Symbol"/>
              <a:buChar char=""/>
            </a:pPr>
            <a:r>
              <a:rPr lang="en-US" dirty="0">
                <a:latin typeface="Times New Roman"/>
                <a:ea typeface="Calibri"/>
                <a:cs typeface="Times New Roman"/>
              </a:rPr>
              <a:t>Labor intensive (create employment)</a:t>
            </a:r>
            <a:endParaRPr lang="en-US" dirty="0">
              <a:latin typeface="Calibri"/>
              <a:ea typeface="Calibri"/>
              <a:cs typeface="Times New Roman"/>
            </a:endParaRPr>
          </a:p>
          <a:p>
            <a:pPr marL="708660" lvl="1" indent="-342900" algn="just">
              <a:lnSpc>
                <a:spcPct val="150000"/>
              </a:lnSpc>
              <a:spcBef>
                <a:spcPts val="0"/>
              </a:spcBef>
              <a:buFont typeface="Symbol"/>
              <a:buChar char=""/>
            </a:pPr>
            <a:r>
              <a:rPr lang="en-US" b="1" dirty="0">
                <a:solidFill>
                  <a:srgbClr val="FF0000"/>
                </a:solidFill>
                <a:latin typeface="Times New Roman"/>
                <a:ea typeface="Calibri"/>
                <a:cs typeface="Times New Roman"/>
              </a:rPr>
              <a:t>Suitable for decentralized application?</a:t>
            </a:r>
            <a:endParaRPr lang="en-US" b="1" dirty="0">
              <a:solidFill>
                <a:srgbClr val="FF0000"/>
              </a:solidFill>
              <a:latin typeface="Calibri"/>
              <a:ea typeface="Calibri"/>
              <a:cs typeface="Times New Roman"/>
            </a:endParaRPr>
          </a:p>
          <a:p>
            <a:pPr marL="708660" lvl="1" indent="-342900" algn="just">
              <a:lnSpc>
                <a:spcPct val="150000"/>
              </a:lnSpc>
              <a:spcBef>
                <a:spcPts val="0"/>
              </a:spcBef>
              <a:buFont typeface="Symbol"/>
              <a:buChar char=""/>
            </a:pPr>
            <a:r>
              <a:rPr lang="en-US" dirty="0">
                <a:latin typeface="Times New Roman"/>
                <a:ea typeface="Calibri"/>
                <a:cs typeface="Times New Roman"/>
              </a:rPr>
              <a:t>Environmental friendly (pollution free)</a:t>
            </a:r>
            <a:endParaRPr lang="en-US" dirty="0">
              <a:latin typeface="Calibri"/>
              <a:ea typeface="Calibri"/>
              <a:cs typeface="Times New Roman"/>
            </a:endParaRPr>
          </a:p>
          <a:p>
            <a:pPr marL="708660" lvl="1" indent="-342900" algn="just">
              <a:lnSpc>
                <a:spcPct val="150000"/>
              </a:lnSpc>
              <a:spcBef>
                <a:spcPts val="0"/>
              </a:spcBef>
              <a:buFont typeface="Symbol"/>
              <a:buChar char=""/>
            </a:pPr>
            <a:r>
              <a:rPr lang="en-US" dirty="0">
                <a:latin typeface="Times New Roman"/>
                <a:ea typeface="Calibri"/>
                <a:cs typeface="Times New Roman"/>
              </a:rPr>
              <a:t>Help to fight global warming (global CC)</a:t>
            </a:r>
            <a:endParaRPr lang="en-US" dirty="0">
              <a:latin typeface="Calibri"/>
              <a:ea typeface="Calibri"/>
              <a:cs typeface="Times New Roman"/>
            </a:endParaRPr>
          </a:p>
          <a:p>
            <a:pPr marL="708660" lvl="1" indent="-342900" algn="just">
              <a:lnSpc>
                <a:spcPct val="150000"/>
              </a:lnSpc>
              <a:spcBef>
                <a:spcPts val="0"/>
              </a:spcBef>
              <a:spcAft>
                <a:spcPts val="1000"/>
              </a:spcAft>
              <a:buFont typeface="Symbol"/>
              <a:buChar char=""/>
            </a:pPr>
            <a:r>
              <a:rPr lang="en-US" dirty="0">
                <a:latin typeface="Times New Roman"/>
                <a:ea typeface="Calibri"/>
                <a:cs typeface="Times New Roman"/>
              </a:rPr>
              <a:t>Directly associated with sustainability</a:t>
            </a:r>
            <a:endParaRPr lang="en-US" dirty="0">
              <a:latin typeface="Calibri"/>
              <a:ea typeface="Calibri"/>
              <a:cs typeface="Times New Roman"/>
            </a:endParaRPr>
          </a:p>
          <a:p>
            <a:pPr lvl="1"/>
            <a:r>
              <a:rPr lang="en-US" dirty="0">
                <a:latin typeface="Times New Roman"/>
                <a:ea typeface="Calibri"/>
              </a:rPr>
              <a:t>Not marketable to on a world scale like petrol</a:t>
            </a:r>
          </a:p>
          <a:p>
            <a:pPr lvl="1"/>
            <a:r>
              <a:rPr lang="en-US" dirty="0">
                <a:solidFill>
                  <a:srgbClr val="FF0000"/>
                </a:solidFill>
              </a:rPr>
              <a:t>Provide a correct mix or complementarily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105"/>
            <a:ext cx="8229600" cy="1143000"/>
          </a:xfrm>
        </p:spPr>
        <p:txBody>
          <a:bodyPr>
            <a:normAutofit/>
          </a:bodyPr>
          <a:lstStyle/>
          <a:p>
            <a:r>
              <a:rPr lang="en-US" sz="4400" dirty="0"/>
              <a:t>Types of renewable energy </a:t>
            </a:r>
          </a:p>
        </p:txBody>
      </p:sp>
      <p:sp>
        <p:nvSpPr>
          <p:cNvPr id="3" name="Content Placeholder 2"/>
          <p:cNvSpPr>
            <a:spLocks noGrp="1"/>
          </p:cNvSpPr>
          <p:nvPr>
            <p:ph idx="1"/>
          </p:nvPr>
        </p:nvSpPr>
        <p:spPr>
          <a:xfrm>
            <a:off x="457200" y="1348105"/>
            <a:ext cx="8229600" cy="4976495"/>
          </a:xfrm>
        </p:spPr>
        <p:txBody>
          <a:bodyPr>
            <a:normAutofit fontScale="85000" lnSpcReduction="10000"/>
          </a:bodyPr>
          <a:lstStyle/>
          <a:p>
            <a:pPr marL="240030" marR="0" indent="-514350" algn="just">
              <a:lnSpc>
                <a:spcPct val="110000"/>
              </a:lnSpc>
              <a:spcBef>
                <a:spcPts val="0"/>
              </a:spcBef>
              <a:spcAft>
                <a:spcPts val="1000"/>
              </a:spcAft>
              <a:buAutoNum type="arabicPeriod"/>
            </a:pPr>
            <a:r>
              <a:rPr lang="en-US" b="1" dirty="0">
                <a:latin typeface="Times New Roman"/>
                <a:ea typeface="Calibri"/>
                <a:cs typeface="Times New Roman"/>
              </a:rPr>
              <a:t>Biomass Energy</a:t>
            </a:r>
          </a:p>
          <a:p>
            <a:pPr marL="0" marR="0" indent="0" algn="just">
              <a:lnSpc>
                <a:spcPct val="150000"/>
              </a:lnSpc>
              <a:spcBef>
                <a:spcPts val="0"/>
              </a:spcBef>
              <a:spcAft>
                <a:spcPts val="1000"/>
              </a:spcAft>
              <a:buNone/>
            </a:pPr>
            <a:r>
              <a:rPr lang="en-US" dirty="0">
                <a:solidFill>
                  <a:srgbClr val="FF0000"/>
                </a:solidFill>
              </a:rPr>
              <a:t>1.</a:t>
            </a:r>
            <a:r>
              <a:rPr lang="en-US" dirty="0"/>
              <a:t> Biomass is the term used for all organic material originating from plants (including algae), trees and crops and is essentially the collection and storage of the sun’s energy through photosynthesis. </a:t>
            </a:r>
          </a:p>
          <a:p>
            <a:pPr algn="just">
              <a:lnSpc>
                <a:spcPct val="150000"/>
              </a:lnSpc>
              <a:spcBef>
                <a:spcPts val="0"/>
              </a:spcBef>
              <a:spcAft>
                <a:spcPts val="1000"/>
              </a:spcAft>
            </a:pPr>
            <a:r>
              <a:rPr lang="en-US" dirty="0"/>
              <a:t>Biomass energy (bioenergy): the conversion of biomass into useful forms of energy such as heat, electricity and liquid fuels</a:t>
            </a:r>
            <a:endParaRPr lang="en-US" dirty="0">
              <a:latin typeface="Calibri"/>
              <a:ea typeface="Calibri"/>
              <a:cs typeface="Times New Roman"/>
            </a:endParaRPr>
          </a:p>
          <a:p>
            <a:pPr lvl="1"/>
            <a:r>
              <a:rPr lang="en-US" dirty="0">
                <a:latin typeface="Calibri"/>
                <a:cs typeface="Times New Roman"/>
              </a:rPr>
              <a:t>Used directly or indirectly. </a:t>
            </a:r>
          </a:p>
          <a:p>
            <a:r>
              <a:rPr lang="en-US" dirty="0">
                <a:latin typeface="Calibri"/>
                <a:cs typeface="Times New Roman"/>
              </a:rPr>
              <a:t>Supply 0 -20 % of energy supply </a:t>
            </a:r>
            <a:r>
              <a:rPr lang="en-US" dirty="0" err="1">
                <a:latin typeface="Calibri"/>
                <a:cs typeface="Times New Roman"/>
              </a:rPr>
              <a:t>globallly</a:t>
            </a:r>
            <a:r>
              <a:rPr lang="en-US" dirty="0">
                <a:latin typeface="Calibri"/>
                <a:cs typeface="Times New Roman"/>
              </a:rPr>
              <a:t> and up to 90% in some regions.</a:t>
            </a:r>
          </a:p>
          <a:p>
            <a:r>
              <a:rPr lang="en-US" dirty="0">
                <a:latin typeface="Calibri"/>
                <a:cs typeface="Times New Roman"/>
              </a:rPr>
              <a:t>4</a:t>
            </a:r>
            <a:r>
              <a:rPr lang="en-US" baseline="30000" dirty="0">
                <a:latin typeface="Calibri"/>
                <a:cs typeface="Times New Roman"/>
              </a:rPr>
              <a:t>th</a:t>
            </a:r>
            <a:r>
              <a:rPr lang="en-US" dirty="0">
                <a:latin typeface="Calibri"/>
                <a:cs typeface="Times New Roman"/>
              </a:rPr>
              <a:t> largest source of energy behind oil and coal. </a:t>
            </a: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dirty="0"/>
              <a:t>Sources </a:t>
            </a:r>
          </a:p>
        </p:txBody>
      </p:sp>
      <p:sp>
        <p:nvSpPr>
          <p:cNvPr id="3" name="Content Placeholder 2"/>
          <p:cNvSpPr>
            <a:spLocks noGrp="1"/>
          </p:cNvSpPr>
          <p:nvPr>
            <p:ph idx="1"/>
          </p:nvPr>
        </p:nvSpPr>
        <p:spPr>
          <a:xfrm>
            <a:off x="457200" y="914400"/>
            <a:ext cx="8229600" cy="4419600"/>
          </a:xfrm>
        </p:spPr>
        <p:txBody>
          <a:bodyPr/>
          <a:lstStyle/>
          <a:p>
            <a:pPr marL="571500" indent="-571500">
              <a:buAutoNum type="romanLcPeriod"/>
            </a:pPr>
            <a:r>
              <a:rPr lang="en-US" dirty="0"/>
              <a:t>Animal biomass: Animal manure which is used as cooking fuel or as feedstock for biogas generation. </a:t>
            </a:r>
          </a:p>
          <a:p>
            <a:pPr marL="571500" indent="-571500">
              <a:buAutoNum type="romanLcPeriod"/>
            </a:pPr>
            <a:r>
              <a:rPr lang="en-US" dirty="0"/>
              <a:t>Plant biomass:  woody, non-woody, processed waste, or processed fuel;</a:t>
            </a:r>
          </a:p>
        </p:txBody>
      </p:sp>
      <p:pic>
        <p:nvPicPr>
          <p:cNvPr id="4" name="Picture 3"/>
          <p:cNvPicPr/>
          <p:nvPr/>
        </p:nvPicPr>
        <p:blipFill>
          <a:blip r:embed="rId2"/>
          <a:srcRect/>
          <a:stretch>
            <a:fillRect/>
          </a:stretch>
        </p:blipFill>
        <p:spPr bwMode="auto">
          <a:xfrm>
            <a:off x="304800" y="2667000"/>
            <a:ext cx="8839200" cy="2286000"/>
          </a:xfrm>
          <a:prstGeom prst="rect">
            <a:avLst/>
          </a:prstGeom>
          <a:noFill/>
          <a:ln w="9525">
            <a:noFill/>
            <a:miter lim="800000"/>
            <a:headEnd/>
            <a:tailEnd/>
          </a:ln>
        </p:spPr>
      </p:pic>
      <p:sp>
        <p:nvSpPr>
          <p:cNvPr id="5" name="Up Arrow Callout 4"/>
          <p:cNvSpPr/>
          <p:nvPr/>
        </p:nvSpPr>
        <p:spPr>
          <a:xfrm>
            <a:off x="228600" y="5105400"/>
            <a:ext cx="1828800" cy="1524000"/>
          </a:xfrm>
          <a:prstGeom prst="upArrowCallout">
            <a:avLst>
              <a:gd name="adj1" fmla="val 28239"/>
              <a:gd name="adj2" fmla="val 2661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Forestry plantations, natural forests,</a:t>
            </a:r>
          </a:p>
          <a:p>
            <a:r>
              <a:rPr lang="en-US" sz="1400" dirty="0"/>
              <a:t>natural woodlands.</a:t>
            </a:r>
          </a:p>
        </p:txBody>
      </p:sp>
      <p:sp>
        <p:nvSpPr>
          <p:cNvPr id="7" name="Up Arrow Callout 6"/>
          <p:cNvSpPr/>
          <p:nvPr/>
        </p:nvSpPr>
        <p:spPr>
          <a:xfrm>
            <a:off x="2590800" y="5257800"/>
            <a:ext cx="3810000" cy="13716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Products or by-products of </a:t>
            </a:r>
            <a:r>
              <a:rPr lang="en-US" sz="2000" dirty="0" err="1"/>
              <a:t>agroindustrial</a:t>
            </a:r>
            <a:r>
              <a:rPr lang="en-US" sz="2000" dirty="0"/>
              <a:t> activities.</a:t>
            </a:r>
          </a:p>
        </p:txBody>
      </p:sp>
      <p:sp>
        <p:nvSpPr>
          <p:cNvPr id="8" name="Up Arrow Callout 7"/>
          <p:cNvSpPr/>
          <p:nvPr/>
        </p:nvSpPr>
        <p:spPr>
          <a:xfrm>
            <a:off x="6934200" y="5410200"/>
            <a:ext cx="1981200" cy="12192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Energy conversion technologies</a:t>
            </a:r>
          </a:p>
        </p:txBody>
      </p:sp>
      <p:sp>
        <p:nvSpPr>
          <p:cNvPr id="9" name="Slide Number Placeholder 8"/>
          <p:cNvSpPr>
            <a:spLocks noGrp="1"/>
          </p:cNvSpPr>
          <p:nvPr>
            <p:ph type="sldNum" sz="quarter" idx="12"/>
          </p:nvPr>
        </p:nvSpPr>
        <p:spPr/>
        <p:txBody>
          <a:bodyPr/>
          <a:lstStyle/>
          <a:p>
            <a:fld id="{BBBC69C9-3922-465A-85EE-C7BCB1899636}" type="slidenum">
              <a:rPr lang="en-US" smtClean="0"/>
              <a:pPr/>
              <a:t>55</a:t>
            </a:fld>
            <a:endParaRPr lang="en-US"/>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9DD728C-6513-4B8B-BFE6-E363DF4ED514}"/>
                  </a:ext>
                </a:extLst>
              </p14:cNvPr>
              <p14:cNvContentPartPr/>
              <p14:nvPr/>
            </p14:nvContentPartPr>
            <p14:xfrm>
              <a:off x="571680" y="3304080"/>
              <a:ext cx="7447680" cy="1563120"/>
            </p14:xfrm>
          </p:contentPart>
        </mc:Choice>
        <mc:Fallback xmlns="">
          <p:pic>
            <p:nvPicPr>
              <p:cNvPr id="6" name="Ink 5">
                <a:extLst>
                  <a:ext uri="{FF2B5EF4-FFF2-40B4-BE49-F238E27FC236}">
                    <a16:creationId xmlns:a16="http://schemas.microsoft.com/office/drawing/2014/main" id="{F9DD728C-6513-4B8B-BFE6-E363DF4ED514}"/>
                  </a:ext>
                </a:extLst>
              </p:cNvPr>
              <p:cNvPicPr/>
              <p:nvPr/>
            </p:nvPicPr>
            <p:blipFill>
              <a:blip r:embed="rId4"/>
              <a:stretch>
                <a:fillRect/>
              </a:stretch>
            </p:blipFill>
            <p:spPr>
              <a:xfrm>
                <a:off x="562320" y="3294720"/>
                <a:ext cx="7466400" cy="15818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precise amount of biomass used for energy is unknown? Why?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56</a:t>
            </a:fld>
            <a:endParaRPr lang="en-US"/>
          </a:p>
        </p:txBody>
      </p:sp>
    </p:spTree>
    <p:extLst>
      <p:ext uri="{BB962C8B-B14F-4D97-AF65-F5344CB8AC3E}">
        <p14:creationId xmlns:p14="http://schemas.microsoft.com/office/powerpoint/2010/main" val="1149719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Calibri"/>
                <a:cs typeface="Times New Roman"/>
              </a:rPr>
              <a:t>2. </a:t>
            </a:r>
            <a:r>
              <a:rPr lang="en-US" b="1" dirty="0" err="1">
                <a:ea typeface="Calibri"/>
                <a:cs typeface="Times New Roman"/>
              </a:rPr>
              <a:t>Biofuel</a:t>
            </a:r>
            <a:r>
              <a:rPr lang="en-US" b="1" dirty="0">
                <a:ea typeface="Calibri"/>
                <a:cs typeface="Times New Roman"/>
              </a:rPr>
              <a:t> </a:t>
            </a:r>
            <a:r>
              <a:rPr lang="en-US" dirty="0">
                <a:ea typeface="Calibri"/>
                <a:cs typeface="Times New Roman"/>
              </a:rPr>
              <a:t>  </a:t>
            </a:r>
            <a:endParaRPr lang="en-US" dirty="0"/>
          </a:p>
        </p:txBody>
      </p:sp>
      <p:sp>
        <p:nvSpPr>
          <p:cNvPr id="3" name="Content Placeholder 2"/>
          <p:cNvSpPr>
            <a:spLocks noGrp="1"/>
          </p:cNvSpPr>
          <p:nvPr>
            <p:ph idx="1"/>
          </p:nvPr>
        </p:nvSpPr>
        <p:spPr/>
        <p:txBody>
          <a:bodyPr>
            <a:normAutofit/>
          </a:bodyPr>
          <a:lstStyle/>
          <a:p>
            <a:endParaRPr lang="en-US" dirty="0"/>
          </a:p>
          <a:p>
            <a:r>
              <a:rPr lang="en-US" dirty="0"/>
              <a:t>Biofuels are energy sources made from living things, or the waste that living things produce.</a:t>
            </a:r>
            <a:endParaRPr lang="en-US" dirty="0">
              <a:latin typeface="Calibri"/>
              <a:ea typeface="Calibri"/>
              <a:cs typeface="Times New Roman"/>
            </a:endParaRPr>
          </a:p>
          <a:p>
            <a:r>
              <a:rPr lang="en-US" dirty="0" err="1">
                <a:latin typeface="Calibri"/>
                <a:ea typeface="Calibri"/>
                <a:cs typeface="Times New Roman"/>
              </a:rPr>
              <a:t>Biofuel</a:t>
            </a:r>
            <a:r>
              <a:rPr lang="en-US" dirty="0">
                <a:latin typeface="Calibri"/>
                <a:ea typeface="Calibri"/>
                <a:cs typeface="Times New Roman"/>
              </a:rPr>
              <a:t>  is a </a:t>
            </a:r>
            <a:r>
              <a:rPr lang="en-US" u="sng" dirty="0">
                <a:solidFill>
                  <a:srgbClr val="0000FF"/>
                </a:solidFill>
                <a:latin typeface="Calibri"/>
                <a:ea typeface="Calibri"/>
                <a:cs typeface="Times New Roman"/>
              </a:rPr>
              <a:t>fuel</a:t>
            </a:r>
            <a:r>
              <a:rPr lang="en-US" dirty="0">
                <a:latin typeface="Calibri"/>
                <a:ea typeface="Calibri"/>
                <a:cs typeface="Times New Roman"/>
              </a:rPr>
              <a:t> that is derived from biological materials, such as plants and animals by </a:t>
            </a:r>
            <a:r>
              <a:rPr lang="en-US" dirty="0">
                <a:solidFill>
                  <a:srgbClr val="FF0000"/>
                </a:solidFill>
                <a:latin typeface="Calibri"/>
                <a:ea typeface="Calibri"/>
                <a:cs typeface="Times New Roman"/>
              </a:rPr>
              <a:t>conversion technologies.</a:t>
            </a:r>
          </a:p>
          <a:p>
            <a:pPr lvl="1"/>
            <a:r>
              <a:rPr lang="en-US" dirty="0">
                <a:latin typeface="Times New Roman" pitchFamily="18" charset="0"/>
                <a:ea typeface="Calibri"/>
                <a:cs typeface="Times New Roman" pitchFamily="18" charset="0"/>
              </a:rPr>
              <a:t>Fuel derived from organic matter directly from plants, or </a:t>
            </a:r>
          </a:p>
          <a:p>
            <a:pPr lvl="1"/>
            <a:r>
              <a:rPr lang="en-US" dirty="0">
                <a:latin typeface="Times New Roman" pitchFamily="18" charset="0"/>
                <a:ea typeface="Calibri"/>
                <a:cs typeface="Times New Roman" pitchFamily="18" charset="0"/>
              </a:rPr>
              <a:t>indirectly from agricultural, commercial, domestic, and/or industrial wastes).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Thermal conversion, chemical conversion, and biochemical conversion.</a:t>
            </a:r>
            <a:endParaRPr lang="en-US" dirty="0">
              <a:latin typeface="Calibri"/>
              <a:ea typeface="Calibri"/>
              <a:cs typeface="Times New Roman"/>
            </a:endParaRPr>
          </a:p>
          <a:p>
            <a:endParaRPr lang="en-US" dirty="0"/>
          </a:p>
          <a:p>
            <a:r>
              <a:rPr lang="en-US" dirty="0"/>
              <a:t>This biomass can be converted to </a:t>
            </a:r>
            <a:r>
              <a:rPr lang="en-US" dirty="0">
                <a:solidFill>
                  <a:srgbClr val="FF0000"/>
                </a:solidFill>
              </a:rPr>
              <a:t>convenient energy containing substances.</a:t>
            </a:r>
          </a:p>
          <a:p>
            <a:pPr lvl="1"/>
            <a:r>
              <a:rPr lang="en-US" dirty="0"/>
              <a:t>result in fuel in solid, liquid, or gas form.</a:t>
            </a:r>
          </a:p>
          <a:p>
            <a:pPr marL="0" indent="0">
              <a:buNone/>
            </a:pPr>
            <a:endParaRPr lang="en-US" dirty="0"/>
          </a:p>
          <a:p>
            <a:r>
              <a:rPr lang="en-US" dirty="0"/>
              <a:t>Gaining popularity  because of rising </a:t>
            </a:r>
            <a:r>
              <a:rPr lang="en-US" u="sng" dirty="0"/>
              <a:t>oil prices</a:t>
            </a:r>
            <a:r>
              <a:rPr lang="en-US" dirty="0"/>
              <a:t> and the need for </a:t>
            </a:r>
            <a:r>
              <a:rPr lang="en-US" u="sng" dirty="0"/>
              <a:t>energy security</a:t>
            </a:r>
            <a:r>
              <a:rPr lang="en-US" dirty="0"/>
              <a:t>.</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58</a:t>
            </a:fld>
            <a:endParaRPr lang="en-US"/>
          </a:p>
        </p:txBody>
      </p:sp>
    </p:spTree>
    <p:extLst>
      <p:ext uri="{BB962C8B-B14F-4D97-AF65-F5344CB8AC3E}">
        <p14:creationId xmlns:p14="http://schemas.microsoft.com/office/powerpoint/2010/main" val="2107611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Biofuels</a:t>
            </a:r>
            <a:r>
              <a:rPr lang="en-US" sz="4400" dirty="0"/>
              <a:t> life cycle</a:t>
            </a:r>
          </a:p>
        </p:txBody>
      </p:sp>
      <p:pic>
        <p:nvPicPr>
          <p:cNvPr id="1026" name="Picture 2"/>
          <p:cNvPicPr>
            <a:picLocks noGrp="1" noChangeAspect="1" noChangeArrowheads="1"/>
          </p:cNvPicPr>
          <p:nvPr>
            <p:ph idx="1"/>
          </p:nvPr>
        </p:nvPicPr>
        <p:blipFill>
          <a:blip r:embed="rId2"/>
          <a:srcRect/>
          <a:stretch>
            <a:fillRect/>
          </a:stretch>
        </p:blipFill>
        <p:spPr bwMode="auto">
          <a:xfrm>
            <a:off x="1295400" y="2253282"/>
            <a:ext cx="6324600" cy="344770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BBC69C9-3922-465A-85EE-C7BCB1899636}"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Energy is the driving force for the universe. </a:t>
            </a:r>
          </a:p>
          <a:p>
            <a:r>
              <a:rPr lang="en-US" dirty="0"/>
              <a:t>Energy is involved in all life cycles, -------- essential in </a:t>
            </a:r>
            <a:r>
              <a:rPr lang="en-US" dirty="0">
                <a:solidFill>
                  <a:srgbClr val="FF0000"/>
                </a:solidFill>
              </a:rPr>
              <a:t>agriculture</a:t>
            </a:r>
            <a:r>
              <a:rPr lang="en-US" dirty="0"/>
              <a:t> as much as in all other productive activities. </a:t>
            </a:r>
          </a:p>
          <a:p>
            <a:r>
              <a:rPr lang="en-US" dirty="0"/>
              <a:t>An elementary food chain already shows the need for energy: </a:t>
            </a:r>
          </a:p>
          <a:p>
            <a:pPr lvl="1"/>
            <a:r>
              <a:rPr lang="en-US" dirty="0"/>
              <a:t>harvesting needs energy from the human body in work, </a:t>
            </a:r>
          </a:p>
          <a:p>
            <a:pPr lvl="1"/>
            <a:r>
              <a:rPr lang="en-US" dirty="0"/>
              <a:t>cooking needs energy from biomass in a fire. </a:t>
            </a:r>
          </a:p>
          <a:p>
            <a:pPr lvl="1"/>
            <a:r>
              <a:rPr lang="en-US" dirty="0"/>
              <a:t>The food, in its turn, provides the human body with energy.</a:t>
            </a:r>
          </a:p>
        </p:txBody>
      </p:sp>
      <p:sp>
        <p:nvSpPr>
          <p:cNvPr id="4" name="Slide Number Placeholder 3"/>
          <p:cNvSpPr>
            <a:spLocks noGrp="1"/>
          </p:cNvSpPr>
          <p:nvPr>
            <p:ph type="sldNum" sz="quarter" idx="12"/>
          </p:nvPr>
        </p:nvSpPr>
        <p:spPr/>
        <p:txBody>
          <a:bodyPr/>
          <a:lstStyle/>
          <a:p>
            <a:fld id="{BBBC69C9-3922-465A-85EE-C7BCB1899636}" type="slidenum">
              <a:rPr lang="en-US" smtClean="0"/>
              <a:pPr/>
              <a:t>6</a:t>
            </a:fld>
            <a:endParaRPr lang="en-US"/>
          </a:p>
        </p:txBody>
      </p:sp>
    </p:spTree>
    <p:extLst>
      <p:ext uri="{BB962C8B-B14F-4D97-AF65-F5344CB8AC3E}">
        <p14:creationId xmlns:p14="http://schemas.microsoft.com/office/powerpoint/2010/main" val="2141107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1. Bioethanol (oxidized fuel)</a:t>
            </a:r>
            <a:endParaRPr lang="en-US" sz="3600" dirty="0"/>
          </a:p>
        </p:txBody>
      </p:sp>
      <p:sp>
        <p:nvSpPr>
          <p:cNvPr id="3" name="Content Placeholder 2"/>
          <p:cNvSpPr>
            <a:spLocks noGrp="1"/>
          </p:cNvSpPr>
          <p:nvPr>
            <p:ph idx="1"/>
          </p:nvPr>
        </p:nvSpPr>
        <p:spPr/>
        <p:txBody>
          <a:bodyPr>
            <a:normAutofit/>
          </a:bodyPr>
          <a:lstStyle/>
          <a:p>
            <a:pPr algn="just"/>
            <a:r>
              <a:rPr lang="en-US" dirty="0"/>
              <a:t>is an alcohol made from feed stocks (such as corn, sugar cane, or cellulosic material). </a:t>
            </a:r>
          </a:p>
          <a:p>
            <a:pPr algn="just"/>
            <a:r>
              <a:rPr lang="en-US" dirty="0"/>
              <a:t>is an alcohol made by </a:t>
            </a:r>
            <a:r>
              <a:rPr lang="en-US" dirty="0">
                <a:solidFill>
                  <a:srgbClr val="FF0000"/>
                </a:solidFill>
              </a:rPr>
              <a:t>fermentation</a:t>
            </a:r>
            <a:r>
              <a:rPr lang="en-US" dirty="0"/>
              <a:t>, mostly from </a:t>
            </a:r>
            <a:r>
              <a:rPr lang="en-US" dirty="0">
                <a:solidFill>
                  <a:srgbClr val="FF0000"/>
                </a:solidFill>
              </a:rPr>
              <a:t>carbohydrates</a:t>
            </a:r>
            <a:r>
              <a:rPr lang="en-US" dirty="0"/>
              <a:t> produced in </a:t>
            </a:r>
            <a:r>
              <a:rPr lang="en-US" dirty="0">
                <a:solidFill>
                  <a:srgbClr val="FF0000"/>
                </a:solidFill>
              </a:rPr>
              <a:t>sugar or starch crops.</a:t>
            </a:r>
          </a:p>
          <a:p>
            <a:pPr lvl="1" algn="just"/>
            <a:r>
              <a:rPr lang="en-US" dirty="0"/>
              <a:t>a metabolic process that consumes sugar in the absence of oxygen.</a:t>
            </a:r>
            <a:endParaRPr lang="en-US" dirty="0">
              <a:solidFill>
                <a:srgbClr val="FF0000"/>
              </a:solidFill>
            </a:endParaRPr>
          </a:p>
          <a:p>
            <a:pPr algn="just"/>
            <a:endParaRPr lang="en-US" dirty="0">
              <a:solidFill>
                <a:srgbClr val="FF0000"/>
              </a:solidFill>
            </a:endParaRPr>
          </a:p>
          <a:p>
            <a:pPr algn="just"/>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60</a:t>
            </a:fld>
            <a:endParaRPr lang="en-US"/>
          </a:p>
        </p:txBody>
      </p:sp>
      <p:sp>
        <p:nvSpPr>
          <p:cNvPr id="6" name="AutoShape 3" descr="{\displaystyle {\ce {C6H12O6 -&gt; 2 C2H5OH + 2 CO2}}}"/>
          <p:cNvSpPr>
            <a:spLocks noChangeAspect="1" noChangeArrowheads="1"/>
          </p:cNvSpPr>
          <p:nvPr/>
        </p:nvSpPr>
        <p:spPr bwMode="auto">
          <a:xfrm>
            <a:off x="288925" y="160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828800" y="4648200"/>
            <a:ext cx="4800600" cy="6096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dirty="0">
                <a:solidFill>
                  <a:srgbClr val="FF0000"/>
                </a:solidFill>
              </a:rPr>
              <a:t>Cellulosic biomass</a:t>
            </a:r>
            <a:r>
              <a:rPr lang="en-US" dirty="0"/>
              <a:t>, derived from non-food sources, such as trees and grasses, is also being developed as a feedstock for ethanol production. </a:t>
            </a:r>
          </a:p>
          <a:p>
            <a:r>
              <a:rPr lang="en-US" dirty="0"/>
              <a:t>Ethanol used as a fuel for vehicles in its pure form, but it is </a:t>
            </a:r>
            <a:r>
              <a:rPr lang="en-US" u="sng" dirty="0"/>
              <a:t>gasoline</a:t>
            </a:r>
            <a:r>
              <a:rPr lang="en-US" dirty="0"/>
              <a:t> </a:t>
            </a:r>
            <a:r>
              <a:rPr lang="en-US" u="sng" dirty="0"/>
              <a:t>additive</a:t>
            </a:r>
            <a:r>
              <a:rPr lang="en-US" dirty="0"/>
              <a:t> to increase purity and improve vehicle emissions. (USA, Brazil, Ethiopia)</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61</a:t>
            </a:fld>
            <a:endParaRPr lang="en-US"/>
          </a:p>
        </p:txBody>
      </p:sp>
    </p:spTree>
    <p:extLst>
      <p:ext uri="{BB962C8B-B14F-4D97-AF65-F5344CB8AC3E}">
        <p14:creationId xmlns:p14="http://schemas.microsoft.com/office/powerpoint/2010/main" val="2632263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00FF"/>
                </a:solidFill>
                <a:latin typeface="Times New Roman"/>
                <a:ea typeface="Times New Roman"/>
              </a:rPr>
              <a:t>2. Biodiesel</a:t>
            </a:r>
            <a:r>
              <a:rPr lang="en-US" sz="3200" dirty="0">
                <a:latin typeface="Times New Roman"/>
                <a:ea typeface="Times New Roman"/>
              </a:rPr>
              <a:t> </a:t>
            </a:r>
            <a:endParaRPr lang="en-US" sz="4000" dirty="0"/>
          </a:p>
        </p:txBody>
      </p:sp>
      <p:sp>
        <p:nvSpPr>
          <p:cNvPr id="3" name="Content Placeholder 2"/>
          <p:cNvSpPr>
            <a:spLocks noGrp="1"/>
          </p:cNvSpPr>
          <p:nvPr>
            <p:ph idx="1"/>
          </p:nvPr>
        </p:nvSpPr>
        <p:spPr/>
        <p:txBody>
          <a:bodyPr>
            <a:normAutofit fontScale="92500" lnSpcReduction="10000"/>
          </a:bodyPr>
          <a:lstStyle/>
          <a:p>
            <a:r>
              <a:rPr lang="en-US" b="1" u="sng" dirty="0"/>
              <a:t>Biodiesel</a:t>
            </a:r>
            <a:r>
              <a:rPr lang="en-US" dirty="0"/>
              <a:t> refers to a vegetable oil - or animal fat-based diesel fuel consisting of long-chain alkyl (methyl, ethyl, or propyl) esters. </a:t>
            </a:r>
          </a:p>
          <a:p>
            <a:r>
              <a:rPr lang="en-US" dirty="0"/>
              <a:t>Biodiesel is a renewable fuel made from seed oils (canola, sunflower, soybean, etc.), reclaimed vegetable or animal fats, or algae. </a:t>
            </a:r>
            <a:endParaRPr lang="en-US" dirty="0">
              <a:latin typeface="Times New Roman"/>
              <a:ea typeface="Times New Roman"/>
            </a:endParaRPr>
          </a:p>
          <a:p>
            <a:pPr lvl="1"/>
            <a:r>
              <a:rPr lang="en-US" dirty="0">
                <a:latin typeface="Times New Roman"/>
                <a:ea typeface="Times New Roman"/>
              </a:rPr>
              <a:t>Is a vegetable oil - or animal fat-based diesel fuel. </a:t>
            </a:r>
          </a:p>
          <a:p>
            <a:r>
              <a:rPr lang="en-US" sz="2800" dirty="0">
                <a:solidFill>
                  <a:srgbClr val="FF0000"/>
                </a:solidFill>
              </a:rPr>
              <a:t>Ester –hydrocarbon radical derived from an alkane by removal of a hydrogen atom.</a:t>
            </a:r>
          </a:p>
          <a:p>
            <a:r>
              <a:rPr lang="en-US" sz="2800" dirty="0">
                <a:solidFill>
                  <a:srgbClr val="FF0000"/>
                </a:solidFill>
              </a:rPr>
              <a:t>Alkane- saturated OHs including methane, ethane (C2H6), propane (C3H8), </a:t>
            </a:r>
          </a:p>
          <a:p>
            <a:endParaRPr lang="en-US" dirty="0">
              <a:latin typeface="Times New Roman"/>
              <a:ea typeface="Times New Roman"/>
            </a:endParaRPr>
          </a:p>
          <a:p>
            <a:pPr marL="0" indent="0">
              <a:buNone/>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latin typeface="Times New Roman"/>
                <a:ea typeface="Times New Roman"/>
              </a:rPr>
              <a:t>Biodiesel</a:t>
            </a:r>
            <a:r>
              <a:rPr lang="en-US" dirty="0">
                <a:latin typeface="Times New Roman"/>
                <a:ea typeface="Times New Roman"/>
              </a:rPr>
              <a:t> is typically made by chemically reacting lipids (e.g., vegetable oil, animal fat) with an alcohol producing fatty acid esters -  Transesterification-</a:t>
            </a:r>
          </a:p>
          <a:p>
            <a:pPr lvl="1"/>
            <a:r>
              <a:rPr lang="en-US" dirty="0"/>
              <a:t>Is the reaction of the ester with an alcohol in the presence of an acid catalyst.</a:t>
            </a:r>
            <a:endParaRPr lang="en-US" dirty="0">
              <a:latin typeface="Times New Roman"/>
              <a:ea typeface="Times New Roman"/>
            </a:endParaRPr>
          </a:p>
          <a:p>
            <a:r>
              <a:rPr lang="en-US" dirty="0"/>
              <a:t>Used as a fuel for vehicles in its pure form, but it is usually used as a </a:t>
            </a:r>
            <a:r>
              <a:rPr lang="en-US" u="sng" dirty="0"/>
              <a:t>diesel</a:t>
            </a:r>
            <a:r>
              <a:rPr lang="en-US" dirty="0"/>
              <a:t> additive to reduce levels of particulates, </a:t>
            </a:r>
            <a:r>
              <a:rPr lang="en-US" u="sng" dirty="0"/>
              <a:t>carbon monoxide</a:t>
            </a:r>
            <a:r>
              <a:rPr lang="en-US" dirty="0"/>
              <a:t>, and </a:t>
            </a:r>
            <a:r>
              <a:rPr lang="en-US" u="sng" dirty="0"/>
              <a:t>hydrocarbons</a:t>
            </a:r>
            <a:r>
              <a:rPr lang="en-US" dirty="0"/>
              <a:t> from diesel-powered vehicles.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63</a:t>
            </a:fld>
            <a:endParaRPr lang="en-US"/>
          </a:p>
        </p:txBody>
      </p:sp>
    </p:spTree>
    <p:extLst>
      <p:ext uri="{BB962C8B-B14F-4D97-AF65-F5344CB8AC3E}">
        <p14:creationId xmlns:p14="http://schemas.microsoft.com/office/powerpoint/2010/main" val="2288601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lstStyle/>
          <a:p>
            <a:r>
              <a:rPr lang="en-US" dirty="0">
                <a:latin typeface="Times New Roman"/>
                <a:ea typeface="Times New Roman"/>
              </a:rPr>
              <a:t>It can be used as a fuel for vehicles in its pure form, but it is usually used as a </a:t>
            </a:r>
            <a:r>
              <a:rPr lang="en-US" dirty="0">
                <a:solidFill>
                  <a:srgbClr val="0000FF"/>
                </a:solidFill>
                <a:latin typeface="Times New Roman"/>
                <a:ea typeface="Times New Roman"/>
              </a:rPr>
              <a:t>diesel</a:t>
            </a:r>
            <a:r>
              <a:rPr lang="en-US" dirty="0">
                <a:latin typeface="Times New Roman"/>
                <a:ea typeface="Times New Roman"/>
              </a:rPr>
              <a:t> additive to: </a:t>
            </a:r>
          </a:p>
          <a:p>
            <a:pPr lvl="1"/>
            <a:r>
              <a:rPr lang="en-US" dirty="0">
                <a:latin typeface="Times New Roman"/>
                <a:ea typeface="Times New Roman"/>
              </a:rPr>
              <a:t>reduce levels of particulates, </a:t>
            </a:r>
          </a:p>
          <a:p>
            <a:pPr lvl="1"/>
            <a:r>
              <a:rPr lang="en-US" dirty="0">
                <a:solidFill>
                  <a:srgbClr val="0000FF"/>
                </a:solidFill>
                <a:latin typeface="Times New Roman"/>
                <a:ea typeface="Times New Roman"/>
              </a:rPr>
              <a:t>carbon monoxide</a:t>
            </a:r>
            <a:r>
              <a:rPr lang="en-US" dirty="0">
                <a:latin typeface="Times New Roman"/>
                <a:ea typeface="Times New Roman"/>
              </a:rPr>
              <a:t>, and </a:t>
            </a:r>
          </a:p>
          <a:p>
            <a:pPr lvl="1"/>
            <a:r>
              <a:rPr lang="en-US" dirty="0">
                <a:solidFill>
                  <a:srgbClr val="0000FF"/>
                </a:solidFill>
                <a:latin typeface="Times New Roman"/>
                <a:ea typeface="Times New Roman"/>
              </a:rPr>
              <a:t>hydrocarbons</a:t>
            </a:r>
            <a:r>
              <a:rPr lang="en-US" dirty="0">
                <a:latin typeface="Times New Roman"/>
                <a:ea typeface="Times New Roman"/>
              </a:rPr>
              <a:t> from diesel-powered</a:t>
            </a:r>
          </a:p>
          <a:p>
            <a:pPr lvl="1">
              <a:buNone/>
            </a:pPr>
            <a:r>
              <a:rPr lang="en-US" dirty="0">
                <a:latin typeface="Times New Roman"/>
                <a:ea typeface="Times New Roman"/>
              </a:rPr>
              <a:t> vehicles. </a:t>
            </a:r>
          </a:p>
          <a:p>
            <a:endParaRPr lang="en-US" dirty="0"/>
          </a:p>
        </p:txBody>
      </p:sp>
      <p:pic>
        <p:nvPicPr>
          <p:cNvPr id="4" name="Picture 2" descr="http://www.earthtimes.org/newsimage/biofuels-tipped-fuel-transportation-sector-2050_284.jpg"/>
          <p:cNvPicPr>
            <a:picLocks noChangeAspect="1" noChangeArrowheads="1"/>
          </p:cNvPicPr>
          <p:nvPr/>
        </p:nvPicPr>
        <p:blipFill>
          <a:blip r:embed="rId2"/>
          <a:srcRect/>
          <a:stretch>
            <a:fillRect/>
          </a:stretch>
        </p:blipFill>
        <p:spPr bwMode="auto">
          <a:xfrm>
            <a:off x="5257800" y="3200400"/>
            <a:ext cx="4114800" cy="3657600"/>
          </a:xfrm>
          <a:prstGeom prst="rect">
            <a:avLst/>
          </a:prstGeom>
          <a:noFill/>
        </p:spPr>
      </p:pic>
      <p:sp>
        <p:nvSpPr>
          <p:cNvPr id="31749" name="AutoShape 5" descr="data:image/jpeg;base64,/9j/4AAQSkZJRgABAQAAAQABAAD/2wCEAAkGBxQREBUQEhQUFRAVEBAUEBAVFxUSFxQVGRYWFxQVFhQYHiggGRolHxUVITIhJSkrLi8uFx8zODMsNygtLi0BCgoKDg0OGRAQGywkICQ0LCwsLC8tNC0sLCwsLCwtLCwsLCwsLCwsLCwsLCwsLSwsLC0sLDU1LC80LCwsLCwsLP/AABEIAMIBAwMBIgACEQEDEQH/xAAcAAEAAQUBAQAAAAAAAAAAAAAABgECBAUHAwj/xABDEAACAQIDBQUFBAcHBAMAAAABAgADEQQSIQUGMUFREyJhcYEyUpGhsQcUYtEjQlOSwdLwFRYzQ3KC4SRjovFEssL/xAAaAQEAAwEBAQAAAAAAAAAAAAAAAQMEAgUG/8QALhEAAgIBAgUCBAYDAAAAAAAAAAECAxEEEhMhMUFRBSJhobHRFDJCgZHBFVJx/9oADAMBAAIRAxEAPwDtkREAREQBERAEREAREQBERAEREAREQBERAEREAREQBERAEREAREQBERAEREAREQBERAEREAREQBESypUCgsxAUAkk6AAcSYBfMDaG2KNDR3Gb3Bq3w5esi+3N62e6UCVTnU4M3l7o+flIfWxovpdm5+fnPNv9QSeK1n4mad+OUSeYrelmB7FQOhbvE+g0+s19PblZhdqpBubWsoPkAJFqJdtGYonO0z1whC2UlkvmAB58L+c8+zU2y92X/wARQ7JPub7BbzVadQLVYPTJF7gAgdQR/GTYG+o4cjOVOoUFnU2A1LXmw2fvPWphcz01oqPYdSxCKOq63sOGvrL9FrZJ7J5eend/Mspta5PmdGiRD+/AYJ2dBi7AsabsqFUDFczG9lJKtYX/AFTw55n98aPaikEqt7OeoqM60ydQHYC3nYm3Oe2bCRxPKliEYlVZSy+0oIJHS4nrAEREAREQBERAEREAREQBERAEREAREQBERAEREAREQBNTvTUC4Orc2ulh4kkaTamc43r2594cop/RIe5+I6gsf4eHnMusuVdbz1fJFVs1GJHGzVDlGi3t5zIXChDbn1nlh8RlceY+PKZdV8zX5Wt9Z4SxtyYuxYJ7UqxXgfSeUqpF9eHOcJnJTae0SaZW2l0v5BgT9JrtrbRXIAU7qsjjW5srgsDpqLfSMU41HLWYGQ8L6cr/AJ85o0trjYpy5ltbw8myw+3aa1a16aMKyIVFhZLaEUenIkeMysFiQ2FwlLCMwxNVgtUkkXZmvnvyt/XCSrY/2e4RsPTaorl2po5IbIFYjN3QOHG3Oanbf2f1MORiMEzvkq5xR0Droc2Rh7XG9rCfRJ5RtPHC4pcFiSlJXbFKjIxuGFixzFlJsbFTbUecm+wtul6Q+9ZaVXtWpreyipwysupAvcaX4znOxtrqi41q6McWairTPBha3c14Elj4acNJ47Jp16hJpkNYBK+IYB0D3LGnTDA6Dlw5nnJJO1RI1udiqmRqVeqKjZ70mOjZSPZPiD9ZJZBIiIgCIiAIiIAiIgCIiAIiIAiIgCIiAIiIAiJg7Z2kuGpGo2p4IvvNyH9dJzKSim30Ibwss0W+22si/d0PfYfpD0Xkvrp6ec55VqTIx2JLuzsbsxJY+J/r5TU4uvafO3Wu+e59OxhlJzlk8MdibcOPL/ib3BV+0pq/MjXzHGRHE1gozt6Dhebfd3eR8UeyNJVp0qQ7N6aWUDN+sbkkksTc8TeWvTSdTn4JdftySOlRzAn0HiZiYh+7Mha+UG2vTzmvxDcpkltwsFfLCMZhM7YOzvvGJp0eTOM/+gat8gZhyc/Zrs//ABMSR/20+Rc//UfGaNNXxLFE7hHdJInQHThyErET6I3kU3q3MpYnNWpjJiiFN72WoVIIDjrpxkW3N2pUwCNhcRRbsu1ftAy2OZje4J0NwOHhOqTxxWGSqhp1FDIRqp4f8HxkkYI5itmq6ivhmzUzrpqV8Op+onvsvbtrJW9H/PrNTitn19mua2HJfDcXQ6lR+MDiPxDhz8djRNHHoXpWWta70Tpr1H5j1gEmVgRcag8CJWcsxH2hU8BXOGOarla1RRayHmM3vDwnTcHiVq00qr7Lorr5EXH1kEntERAEREAREQBERAEREAREQBERAERLajhQWYgKASSeAA4mAXSEfaArMUqAN2agoxIsgYm4y9SbakaaCSOvt2goOZyO6TwZTa3EAi/lOb7YxtRMOvaVCEo1KmHxFIkHKjk5awXmQSRm1tlXkTKb6uLW4HE47o4I7X2mpdqa6so1/wCOttPjNe9Qu3AzCTFUURcgJrpiKnaVbt+kpEaDIwsOFwep8JsKu3aGQ9m3fKnKuVgb253E8q3RuuaUeaf1M8q9r5Gg3mxSPVFOkW7LKNWsCVABqMRyu1xbpadXwmxRs7d16ji2IqDD16l9Dc1E7Ol6KQLdS3Wcx3A2T9/2mlIi9PtB2nP9FT79QHwa2X/cJNftW3yXFP8Ac6Bvh6b3qVBwq1BoAvVF115nwAJ9rYsbexpwsYD4oFQym4IBB8DMPOSZDKGJrXFOkz3LAKi97MxOgVddSek7huRuN2VHtMfariHAPZG2SiPd7ujN1Oo5DqfHXpslLk+Rm4D7Ed3Z3dqYx+a0FP6Sr/8AlOrfT5Tq2CwiUaa0qYyoosB9STzJ6y+hRVFCIoVALKqgKB5AT0no0aeNS+JfCtRERE0FgiIgFJEtubrsrfeMGclQamkpy36mmeR/DwPhzl0QD5x2RutiO2apVpOFRmNZmUgXJI1vxJJkvG1a9FVCVqoQWCgO1lHIW4WnUNu4Y1cNUQC7FO6OpBBA+U5TiTlJB8iD52sZ5WuclYvGCqeUyQ7G30rDSraovU2DfvDT4iTvBY1KqdojDLz/AAnmG6GcWoHK1x7N/UHpJDsDGp2q06oLUXYBqZVXDH9XMhBzWNjpr9D1p7px5N5XxEZPudL+8p76fvCWVcfSUXapTUdS6j6mX0sKiiyoijkFVVHwAmr3o2R94pDIB2iElfEW1W/w+E32SnGLcVl+Cxnsd4sL+3T0JPzAmXhdoUqv+HURvAMCfhxnJcTQ4hhYg620I9JgMHU3U318iPhxnmR9Rm+yK+Idyicy3e32qUSKeIu9LgD+uvqfa8j8Z0qlUDKGU3VgCD1B1E9Cm+Nq5dfBYpJl8REvJEREAREQBNDvvVZcDUK9aV/LtFm+kG3320rlsMhuKbU2r66MDdWXT3S1M+Z8IQIXt7aNWtQopTqFXR2zC5AC8VYdTc2tytMbFYoOozU0VwXzMpch1JuAQxOova/OYVQhkap2qoqFAVOjkkDN3b8A1x85kbu7N+9YhKPaHIWUO41tfhYG+v8A75SJSx0Rw2zTYjZFNgz0hlYDQDRWPGwHKRfFUSpNRBdipBXxNrMBPonDfZthVYMz1nANyjGmFbwOVAbeREgn2u7sDDVxjKS2oVzaoALBK3E+Qca+YbqJK59SVnuc+3cxVXC0qqqcrVkKOw9oUyQWQHlmyi/gLczLqNJnZaaKWdiFVFFyxOgAA5z02bg6mJqihh1NSq3BF19SeCjxOk7tuBuHT2eva1MtTGMO9UHs0geKUr/NuJ8BpJJPD7O9wlwKjEVwGxjDTmKAPFV6t1b0Gl7zqIkEiIiAIiIAiIgCIiAJA98t3GBfE0gCmhdBxBObO1vd0U/7j0k8lJTdTG2OGQ1k4kMM5J7tuo4TwFc0qgVx3cwsxuvPmRw8xOv0UoYlqoNO1Sm5o1LgA3ADKQQdQQykHp8JqtvblU6yN2RKVLXUHVSQNL8xe3G/M6TE9JJLMXkr2MlFI90eQ535defnL5qdhIWw9Ns1RHChatMnPaovdde/ewuDwsLWms2xvRUwlbs6lEOpF0qIxTMv+kg6jUWvy8ZulbGEVKRZk2u1thUsQNRlfU51Avf8XvSF7S3cqUFuy3XhmXUDWwv56H1kr2RvXhsQcobJU9ypZST0BvY/WbyUumq33x6/D+zlxUjiuPpaajvD5yY/ZltPMj4cn2e9TBJzAH2ltwsND6mSfaGwqFe+emMzEEuO61x4j59fQSP4bd77hjKdemxNB2NGoDxQPpTze8M2UX4ymNE6rFLsQotMmcRE9EsEREAREQC13ABYmwAJJ6AcTOMbexefEVai90VGJsOhIPx0BnS99cZ2eEYDjUIQeXFvkLes5RimvPP1Gt4NqjjKxzKLLdssGDUp5mUsobKe6x5eYPL+rTqm4mweyT7xUQI7D9FTtlyLza3Jm+NvO08txt2Ka0qeKqLmrMCyZtQik90hfetrflfSTSb4z3RUvJbHmsiWVaSuMrKGU8VYBgfQy+JJ0eVGgqewqr/pAX6T1iIAiIgCIiAIiIAiIgCIiAIia3bu1RhqWe13Jsi8LnmT4D8pzKSissM9qFLLXqn31osfEjOp+SrMjEZsp7PLnt3c98t/G2s5mu9daniVxDnOtir0xoMmhso5EcQT6zpeGrrURaiG6MoZW6gi4lNN8bc4ITTMaji3XSugQ/tEOemfMkAp/uFvEzx3h2OuKolDo4uabdG6eR4f+ptJybaNZzVqGm7qva1CqK7KLZjYAA24WnGqtVcdslnJEmkava+zmpMVcFXHG/EefUTe7o76tRYUMSS1LgtQ3JTprzT5iaN8UXPfLseHeYuR4am8tr7LDKSpvpcqeI8p5ldjg8xKk8PkdtU3FxqDqD1llekHUo3skEGRX7NtqNWwzUnJZqLBQx45DfKD4ixHlaS6e3XNTipeS5PKKSsROyRERAEREAg32kV+9Sp9Fdz6kAfQyC06JqVFpji7qo82IA+slf2iP/1QHSin1YzS7r082OoD/uqf3e9/CfO6j36lr4pf0YZ87GdfpUwqhR7KgKB4AWEviJ9EbhERAEREAREQBERAEREAREQBERAEhm/2jIdbdm2nLQ8h11F/STORzfnA9phjUUEvTIsBc91iA2g4nh8DM+qjuqeDmS5HKdoVbqD+LX1vOi/Zfjy+HeiT/hOCo6K9zbyzBj6zmeKFwfS3ncScfZJ7VfoEpD5tb6H4zzdJlWxZXDqdInLNu4PssRUTkHJHke8vyInU5qtv7GXE07aLUGqPbw9lvD8pv1lDtitvVFk45RyXFqG10Dcjrr52+syMJXIXW4I6/nL9p7NekctVSpKki/MXI/gZgUqht4jT/ieZCW3lIpJluE6jFuRp2lE5h+JWUhvDQnz0nQZx7dLE/wDXUWS/t5WS+U63B5/Lna07DPT0ck4NLsy2HQRETWdiIiAR873UOlT4L/NLDvjR92p8E/mkCGz8ef8A4zeppj+Mr/ZG0D/kf+SfnPG42sfb5GTfaZG9+0FxFftEBA7NVs1r3F+h8Zg7u4oUcXSqtcqrEkDj7JGl/OWY7AYikoOIp5Lmym4a/XhMFWsbzBY5xs3S69Sptp5fU6qu99D3anwX+aeqb1Yc83Hmv5XnNv7Lx1r/AHckEXBDIb/OWGljE44er6AN9DN61OsXVfIt4lp1WlvBh24VQPMMv1EzqGJR/YZW/wBJB+k4y21nX/EpuviyMvztMnA7UDEZTrysZ0vULIv3x+q+448l1R1upjKatkLoG90sAfhPecrquTck3Jvc9ZNt2dqK2Eps9RQQHXvMAbK7KOJ6ATTptZxpNNYwWV3b3g3srMBtr0BxrU/3gZYdu4f9snxvNTurX6l/Jbuj5NlE1f8AeDDftV/8vyj+8GG/ar8G/KRx6v8AZfyhvj5NpE1o27hz/nJ8SJ6ptWieFWn+8slXQfSS/kbo+TNieVOsreyynyIP0npO8nRWJSJIKxKRAONb6bK+6Vyig9m1mpsRxuRmAPgTb4SZ/Zdsw0sK1Zrg1n0B9xMwU+uYzL3t2IMZXw1M+ypqvVYcezGTQHqWsPj0klpUwqhVACgAADQAcgJjq0+21y7LocKPMviImw7MbG4GnWULUUMAwYA9R/XrIrtPcRGBNF8pziytqAugIvxNtT8vGTOJVZTCz8yIaTOR0NhVcHjcO1VLK2Ippm9pHu9gQRwPPXXgbTrkw9rYIV6LU9M2jUyf1aikNTb0YCZk5pp4TaXQhLAiIl50IiIB55YtF4JkEGl3t2WcRhWVReovfpjqRxX1BI+E5IGncy0gm926WdjXw1gxJNSiTlDHmyHgCeYM87XaV2e+PUotrzzRZu5vcKdIUaylgosji17cgQeNus2dffClbu02PmQv0vOaYkVKJtUpup8VNvjwniuLd9ER2P4VYzFG/VRWxfTmVKdi5E2x+9xOgp0wPG7GaChi+1r5sqggE3ChT05ecwqWxcXV4Uso6uQPkLmZ2F2NUwrB6rKc11AUHS2vEyLI6hxcpt4Ikp4yzY1zZSfCaOltFVGgE3j2dSt+Ohmbs7dbBN+orHozEn4EzjT08TKykc1w3EYO2wOks/t9Oo+InRKO6mFHChT/AHRMynu/hxwo0/3Vm5envvIu4By07fp9R8ZYdup1HxnXV2NR/Zp+6IOxqP7NP3RH+OXn5D8OcjG2l94fGeibXHWdTqbv0DxpUz/tExK25+EbjQp+igTl+meGPw5AqO1F6n0m0wu3nX2Krjwufpwm4xP2f4Y+yrIfwsw+V5p8ZuGya0qzeTgEfEWlb0FkOcfscumS6G82fvdV4NlceIyn4j8pKNm7Zp19B3X9w8/I8/rOU4XAVkqWfLYcXDXB9ON5t/vOUgqbMCCCORHAzmvWW1PE3k5jbKLw+Z1C8TDwGL7Smj82RGI8SAZlBp7aeVk2pgUxmLcyAL+AvYfMy+W3lZJJWJSIBWIiAIiIBWJSIBWJSVkgxy082eXGWkSCDwqEzFq4ctzM2GWUyyMA0x2OhNyoPnrPengFXgAJssspkkYIwa96Mj+8mEL07Ad5TmXz6SXNTmPWwoM5nBTi4vuQ45WDllDFgHK2hHEHQiZyVlPBrSUbU3Wp1tSuvJhoR6iRzFbl1V/w6lx0YX+YnkWenyj+XmZZUPsX09oVE9mow8mI+Uyae8dcf5l/MKfqJoauxcYn+WG/0t+cxmTEL7VGp6DN9JndWoh0yv3Ods10Jem9dYe4fNfyInsu91X3afwb+aQY45xxp1B5o35R/a9uR9VMcTUr9TG6zyTwb1Vj+rS+DfzSjby1+tMeS/mZB/7cPIH90y07QduCVD5I35Tri6h95DdZ5JfW2/WPGrbyCj6Ca2vtBm9p2bzJM01OliH9mhU9Rl+szsPu5jKnFVQeJzH4CcunUWdc/u/uNk5dRUxfjKYPNWcInC/eboPzm6wO4t9a1Rm/CO6Pzkq2fsVKQARQB4TVR6a08zLI0eT22cLKF5AAAeAmzQzxSlaeqiewkakeoMqJaDKySS6VlolYBWJSVgCVlIgFYlJWSBERAMeJWJALbRaXSkEFLSlpdEAttFpdK2gk8ystNMT1tFoB4GiJYcKvSZdpS0YIMI4Beglp2anuj4TPtFpGBgwBs1PdHwl64FR+qJm2iMDBjrhgOU9BSE9IkgtCS4CViCRaUIl0oTALZcDKXlwMAXjNBltoBeGlbzzEvEAulZSIBWIiAIiIB4xEQBERAEREAREQBERAKiDKRAErKRAErKRAKxKRALpSIgFZQxEAtlwlIgFTKREAqJcIiAXREQBAiIBWIiAf/9k="/>
          <p:cNvSpPr>
            <a:spLocks noChangeAspect="1" noChangeArrowheads="1"/>
          </p:cNvSpPr>
          <p:nvPr/>
        </p:nvSpPr>
        <p:spPr bwMode="auto">
          <a:xfrm>
            <a:off x="155575" y="-1714500"/>
            <a:ext cx="4762500" cy="35718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50" name="Picture 6"/>
          <p:cNvPicPr>
            <a:picLocks noChangeAspect="1" noChangeArrowheads="1"/>
          </p:cNvPicPr>
          <p:nvPr/>
        </p:nvPicPr>
        <p:blipFill>
          <a:blip r:embed="rId3"/>
          <a:srcRect/>
          <a:stretch>
            <a:fillRect/>
          </a:stretch>
        </p:blipFill>
        <p:spPr bwMode="auto">
          <a:xfrm>
            <a:off x="304800" y="3286125"/>
            <a:ext cx="4762500" cy="334327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BBBC69C9-3922-465A-85EE-C7BCB1899636}" type="slidenum">
              <a:rPr lang="en-US" smtClean="0"/>
              <a:pPr/>
              <a:t>64</a:t>
            </a:fld>
            <a:endParaRPr lang="en-US"/>
          </a:p>
        </p:txBody>
      </p:sp>
    </p:spTree>
    <p:extLst>
      <p:ext uri="{BB962C8B-B14F-4D97-AF65-F5344CB8AC3E}">
        <p14:creationId xmlns:p14="http://schemas.microsoft.com/office/powerpoint/2010/main" val="662280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 </a:t>
            </a:r>
            <a:r>
              <a:rPr lang="en-US" sz="3200" b="1" dirty="0"/>
              <a:t>Biogas</a:t>
            </a:r>
            <a:endParaRPr lang="en-US" sz="3200" dirty="0"/>
          </a:p>
        </p:txBody>
      </p:sp>
      <p:sp>
        <p:nvSpPr>
          <p:cNvPr id="3" name="Content Placeholder 2"/>
          <p:cNvSpPr>
            <a:spLocks noGrp="1"/>
          </p:cNvSpPr>
          <p:nvPr>
            <p:ph idx="1"/>
          </p:nvPr>
        </p:nvSpPr>
        <p:spPr/>
        <p:txBody>
          <a:bodyPr/>
          <a:lstStyle/>
          <a:p>
            <a:r>
              <a:rPr lang="en-US" b="1" dirty="0"/>
              <a:t>Biogas: </a:t>
            </a:r>
            <a:r>
              <a:rPr lang="en-US" dirty="0"/>
              <a:t>gaseous fuel, especially methane, produced by the fermentation of organic matter </a:t>
            </a:r>
            <a:r>
              <a:rPr lang="en-US" dirty="0">
                <a:solidFill>
                  <a:srgbClr val="FF0000"/>
                </a:solidFill>
              </a:rPr>
              <a:t>anaerobically</a:t>
            </a:r>
            <a:r>
              <a:rPr lang="en-US" dirty="0"/>
              <a:t> by </a:t>
            </a:r>
            <a:r>
              <a:rPr lang="en-US" dirty="0">
                <a:solidFill>
                  <a:srgbClr val="FF0000"/>
                </a:solidFill>
              </a:rPr>
              <a:t>methanotroph</a:t>
            </a:r>
            <a:r>
              <a:rPr lang="en-US" dirty="0"/>
              <a:t> </a:t>
            </a:r>
            <a:r>
              <a:rPr lang="en-US" dirty="0">
                <a:solidFill>
                  <a:srgbClr val="FF0000"/>
                </a:solidFill>
              </a:rPr>
              <a:t>bacteria</a:t>
            </a:r>
            <a:r>
              <a:rPr lang="en-US" dirty="0"/>
              <a:t>. </a:t>
            </a:r>
          </a:p>
          <a:p>
            <a:r>
              <a:rPr lang="en-US" dirty="0"/>
              <a:t>Facilities that deal with large quantities of or­ganic waste can employ anaerobic digesters and/or </a:t>
            </a:r>
          </a:p>
          <a:p>
            <a:pPr lvl="1"/>
            <a:r>
              <a:rPr lang="en-US" dirty="0"/>
              <a:t>gas collection systems to capture biogas, which can be used as a source of on-site bioheat and/or biopower. </a:t>
            </a:r>
          </a:p>
          <a:p>
            <a:pPr lvl="1"/>
            <a:r>
              <a:rPr lang="en-US" dirty="0"/>
              <a:t>Cooking and lighting </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65</a:t>
            </a:fld>
            <a:endParaRPr lang="en-US"/>
          </a:p>
        </p:txBody>
      </p:sp>
    </p:spTree>
    <p:extLst>
      <p:ext uri="{BB962C8B-B14F-4D97-AF65-F5344CB8AC3E}">
        <p14:creationId xmlns:p14="http://schemas.microsoft.com/office/powerpoint/2010/main" val="4178484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Types of biofuel</a:t>
            </a:r>
          </a:p>
        </p:txBody>
      </p:sp>
      <p:pic>
        <p:nvPicPr>
          <p:cNvPr id="79874" name="Picture 2"/>
          <p:cNvPicPr>
            <a:picLocks noGrp="1" noChangeAspect="1" noChangeArrowheads="1"/>
          </p:cNvPicPr>
          <p:nvPr>
            <p:ph idx="1"/>
          </p:nvPr>
        </p:nvPicPr>
        <p:blipFill>
          <a:blip r:embed="rId2"/>
          <a:srcRect/>
          <a:stretch>
            <a:fillRect/>
          </a:stretch>
        </p:blipFill>
        <p:spPr bwMode="auto">
          <a:xfrm>
            <a:off x="263072" y="1828800"/>
            <a:ext cx="8347528" cy="3644106"/>
          </a:xfrm>
          <a:prstGeom prst="rect">
            <a:avLst/>
          </a:prstGeom>
          <a:noFill/>
          <a:ln w="9525">
            <a:noFill/>
            <a:miter lim="800000"/>
            <a:headEnd/>
            <a:tailEnd/>
          </a:ln>
          <a:effectLst/>
        </p:spPr>
      </p:pic>
      <p:sp>
        <p:nvSpPr>
          <p:cNvPr id="4" name="Isosceles Triangle 3"/>
          <p:cNvSpPr/>
          <p:nvPr/>
        </p:nvSpPr>
        <p:spPr>
          <a:xfrm>
            <a:off x="381000" y="5410200"/>
            <a:ext cx="12192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Food crops</a:t>
            </a:r>
          </a:p>
        </p:txBody>
      </p:sp>
      <p:sp>
        <p:nvSpPr>
          <p:cNvPr id="5" name="Isosceles Triangle 4"/>
          <p:cNvSpPr/>
          <p:nvPr/>
        </p:nvSpPr>
        <p:spPr>
          <a:xfrm>
            <a:off x="1981200" y="5410200"/>
            <a:ext cx="12954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Energy </a:t>
            </a:r>
            <a:r>
              <a:rPr lang="en-US" sz="1400" dirty="0"/>
              <a:t> crops</a:t>
            </a:r>
          </a:p>
        </p:txBody>
      </p:sp>
      <p:sp>
        <p:nvSpPr>
          <p:cNvPr id="7" name="Isosceles Triangle 6"/>
          <p:cNvSpPr/>
          <p:nvPr/>
        </p:nvSpPr>
        <p:spPr>
          <a:xfrm>
            <a:off x="3810000" y="5410200"/>
            <a:ext cx="12192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Food crops</a:t>
            </a:r>
          </a:p>
        </p:txBody>
      </p:sp>
      <p:sp>
        <p:nvSpPr>
          <p:cNvPr id="8" name="Isosceles Triangle 7"/>
          <p:cNvSpPr/>
          <p:nvPr/>
        </p:nvSpPr>
        <p:spPr>
          <a:xfrm>
            <a:off x="5334000" y="5410200"/>
            <a:ext cx="12954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Energy </a:t>
            </a:r>
            <a:r>
              <a:rPr lang="en-US" sz="1400" dirty="0"/>
              <a:t> crops</a:t>
            </a:r>
          </a:p>
        </p:txBody>
      </p:sp>
      <p:sp>
        <p:nvSpPr>
          <p:cNvPr id="9" name="Isosceles Triangle 8"/>
          <p:cNvSpPr/>
          <p:nvPr/>
        </p:nvSpPr>
        <p:spPr>
          <a:xfrm>
            <a:off x="6858000" y="5410200"/>
            <a:ext cx="12954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endParaRPr lang="en-US" sz="1400" dirty="0"/>
          </a:p>
        </p:txBody>
      </p:sp>
      <p:sp>
        <p:nvSpPr>
          <p:cNvPr id="10" name="Slide Number Placeholder 9"/>
          <p:cNvSpPr>
            <a:spLocks noGrp="1"/>
          </p:cNvSpPr>
          <p:nvPr>
            <p:ph type="sldNum" sz="quarter" idx="12"/>
          </p:nvPr>
        </p:nvSpPr>
        <p:spPr/>
        <p:txBody>
          <a:bodyPr/>
          <a:lstStyle/>
          <a:p>
            <a:fld id="{BBBC69C9-3922-465A-85EE-C7BCB1899636}" type="slidenum">
              <a:rPr lang="en-US" smtClean="0"/>
              <a:pPr/>
              <a:t>66</a:t>
            </a:fld>
            <a:endParaRPr lang="en-US"/>
          </a:p>
        </p:txBody>
      </p:sp>
      <p:sp>
        <p:nvSpPr>
          <p:cNvPr id="3" name="Rectangle 2"/>
          <p:cNvSpPr/>
          <p:nvPr/>
        </p:nvSpPr>
        <p:spPr>
          <a:xfrm>
            <a:off x="6858000" y="4588535"/>
            <a:ext cx="1752600" cy="646331"/>
          </a:xfrm>
          <a:prstGeom prst="rect">
            <a:avLst/>
          </a:prstGeom>
        </p:spPr>
        <p:txBody>
          <a:bodyPr wrap="square">
            <a:spAutoFit/>
          </a:bodyPr>
          <a:lstStyle/>
          <a:p>
            <a:r>
              <a:rPr lang="en-US" sz="1200" dirty="0">
                <a:solidFill>
                  <a:srgbClr val="222222"/>
                </a:solidFill>
                <a:latin typeface="arial" panose="020B0604020202020204" pitchFamily="34" charset="0"/>
              </a:rPr>
              <a:t>low-cost</a:t>
            </a:r>
          </a:p>
          <a:p>
            <a:r>
              <a:rPr lang="en-US" sz="1200" dirty="0">
                <a:solidFill>
                  <a:srgbClr val="222222"/>
                </a:solidFill>
                <a:latin typeface="arial" panose="020B0604020202020204" pitchFamily="34" charset="0"/>
              </a:rPr>
              <a:t>high-energy </a:t>
            </a:r>
          </a:p>
          <a:p>
            <a:r>
              <a:rPr lang="en-US" sz="1200" dirty="0">
                <a:solidFill>
                  <a:srgbClr val="222222"/>
                </a:solidFill>
                <a:latin typeface="arial" panose="020B0604020202020204" pitchFamily="34" charset="0"/>
              </a:rPr>
              <a:t>renewable feedstock.</a:t>
            </a:r>
            <a:endParaRPr lang="en-US" sz="1200"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CD46DED-3F5E-4348-B67D-37F6EDCE27B1}"/>
                  </a:ext>
                </a:extLst>
              </p14:cNvPr>
              <p14:cNvContentPartPr/>
              <p14:nvPr/>
            </p14:nvContentPartPr>
            <p14:xfrm>
              <a:off x="2339640" y="5027400"/>
              <a:ext cx="1161360" cy="446760"/>
            </p14:xfrm>
          </p:contentPart>
        </mc:Choice>
        <mc:Fallback xmlns="">
          <p:pic>
            <p:nvPicPr>
              <p:cNvPr id="6" name="Ink 5">
                <a:extLst>
                  <a:ext uri="{FF2B5EF4-FFF2-40B4-BE49-F238E27FC236}">
                    <a16:creationId xmlns:a16="http://schemas.microsoft.com/office/drawing/2014/main" id="{ECD46DED-3F5E-4348-B67D-37F6EDCE27B1}"/>
                  </a:ext>
                </a:extLst>
              </p:cNvPr>
              <p:cNvPicPr/>
              <p:nvPr/>
            </p:nvPicPr>
            <p:blipFill>
              <a:blip r:embed="rId4"/>
              <a:stretch>
                <a:fillRect/>
              </a:stretch>
            </p:blipFill>
            <p:spPr>
              <a:xfrm>
                <a:off x="2330280" y="5018040"/>
                <a:ext cx="1180080" cy="465480"/>
              </a:xfrm>
              <a:prstGeom prst="rect">
                <a:avLst/>
              </a:prstGeom>
            </p:spPr>
          </p:pic>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 y="1196873"/>
            <a:ext cx="8229600" cy="5181600"/>
          </a:xfrm>
        </p:spPr>
        <p:txBody>
          <a:bodyPr>
            <a:normAutofit/>
          </a:bodyPr>
          <a:lstStyle/>
          <a:p>
            <a:r>
              <a:rPr lang="en-US" dirty="0" err="1"/>
              <a:t>Biofuels</a:t>
            </a:r>
            <a:r>
              <a:rPr lang="en-US" dirty="0"/>
              <a:t> are associated with </a:t>
            </a:r>
            <a:r>
              <a:rPr lang="en-US" dirty="0" err="1"/>
              <a:t>socieconomic</a:t>
            </a:r>
            <a:r>
              <a:rPr lang="en-US" dirty="0"/>
              <a:t>, environmental and technical </a:t>
            </a:r>
            <a:r>
              <a:rPr lang="en-US" u="sng" dirty="0"/>
              <a:t>debates</a:t>
            </a:r>
            <a:endParaRPr lang="en-US" dirty="0"/>
          </a:p>
          <a:p>
            <a:pPr lvl="1"/>
            <a:r>
              <a:rPr lang="en-US" dirty="0"/>
              <a:t>moderating oil prices, </a:t>
            </a:r>
          </a:p>
          <a:p>
            <a:pPr lvl="1"/>
            <a:r>
              <a:rPr lang="en-US" dirty="0"/>
              <a:t>the "food </a:t>
            </a:r>
            <a:r>
              <a:rPr lang="en-US" dirty="0" err="1"/>
              <a:t>vs</a:t>
            </a:r>
            <a:r>
              <a:rPr lang="en-US" dirty="0"/>
              <a:t> fuel" debate, </a:t>
            </a:r>
          </a:p>
          <a:p>
            <a:pPr lvl="1"/>
            <a:r>
              <a:rPr lang="en-US" dirty="0"/>
              <a:t>poverty reduction potential, </a:t>
            </a:r>
          </a:p>
          <a:p>
            <a:pPr lvl="1"/>
            <a:r>
              <a:rPr lang="en-US" dirty="0"/>
              <a:t>Reduce carbon emissions levels, </a:t>
            </a:r>
          </a:p>
          <a:p>
            <a:pPr lvl="1"/>
            <a:r>
              <a:rPr lang="en-US" dirty="0"/>
              <a:t>sustainable </a:t>
            </a:r>
            <a:r>
              <a:rPr lang="en-US" dirty="0" err="1"/>
              <a:t>biofuel</a:t>
            </a:r>
            <a:r>
              <a:rPr lang="en-US" dirty="0"/>
              <a:t> production, </a:t>
            </a:r>
          </a:p>
          <a:p>
            <a:pPr lvl="1"/>
            <a:r>
              <a:rPr lang="en-US" dirty="0"/>
              <a:t>Tackle deforestation and soil erosion, </a:t>
            </a:r>
          </a:p>
          <a:p>
            <a:pPr lvl="1"/>
            <a:r>
              <a:rPr lang="en-US" dirty="0"/>
              <a:t>loss of biodiversity?</a:t>
            </a:r>
          </a:p>
          <a:p>
            <a:pPr lvl="1"/>
            <a:r>
              <a:rPr lang="en-US" dirty="0"/>
              <a:t>rural unskilled employment, and </a:t>
            </a:r>
          </a:p>
          <a:p>
            <a:pPr lvl="1"/>
            <a:r>
              <a:rPr lang="en-US" dirty="0"/>
              <a:t>nitrous oxide (NO2) emissions.</a:t>
            </a:r>
          </a:p>
        </p:txBody>
      </p:sp>
      <p:pic>
        <p:nvPicPr>
          <p:cNvPr id="8" name="Picture 3" descr="C:\Users\dmu\Desktop\Capture.PNG"/>
          <p:cNvPicPr>
            <a:picLocks noChangeAspect="1" noChangeArrowheads="1"/>
          </p:cNvPicPr>
          <p:nvPr/>
        </p:nvPicPr>
        <p:blipFill>
          <a:blip r:embed="rId2"/>
          <a:srcRect/>
          <a:stretch>
            <a:fillRect/>
          </a:stretch>
        </p:blipFill>
        <p:spPr bwMode="auto">
          <a:xfrm>
            <a:off x="4999956" y="1981200"/>
            <a:ext cx="4144044" cy="4878278"/>
          </a:xfrm>
          <a:prstGeom prst="rect">
            <a:avLst/>
          </a:prstGeom>
          <a:noFill/>
        </p:spPr>
      </p:pic>
      <p:sp>
        <p:nvSpPr>
          <p:cNvPr id="4" name="Slide Number Placeholder 3"/>
          <p:cNvSpPr>
            <a:spLocks noGrp="1"/>
          </p:cNvSpPr>
          <p:nvPr>
            <p:ph type="sldNum" sz="quarter" idx="12"/>
          </p:nvPr>
        </p:nvSpPr>
        <p:spPr/>
        <p:txBody>
          <a:bodyPr/>
          <a:lstStyle/>
          <a:p>
            <a:fld id="{BBBC69C9-3922-465A-85EE-C7BCB1899636}"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Why Use Biofuels?</a:t>
            </a:r>
            <a:br>
              <a:rPr lang="en-US" sz="3600" dirty="0"/>
            </a:br>
            <a:endParaRPr lang="en-US" sz="3600" dirty="0"/>
          </a:p>
        </p:txBody>
      </p:sp>
      <p:sp>
        <p:nvSpPr>
          <p:cNvPr id="3" name="Content Placeholder 2"/>
          <p:cNvSpPr>
            <a:spLocks noGrp="1"/>
          </p:cNvSpPr>
          <p:nvPr>
            <p:ph idx="1"/>
          </p:nvPr>
        </p:nvSpPr>
        <p:spPr/>
        <p:txBody>
          <a:bodyPr/>
          <a:lstStyle/>
          <a:p>
            <a:r>
              <a:rPr lang="en-US" dirty="0"/>
              <a:t>It provides a market for excess production of vegetable oils and animal fats.</a:t>
            </a:r>
          </a:p>
          <a:p>
            <a:r>
              <a:rPr lang="en-US" dirty="0"/>
              <a:t>It decreases the country's dependence on imported petroleum.</a:t>
            </a:r>
          </a:p>
          <a:p>
            <a:r>
              <a:rPr lang="en-US" dirty="0"/>
              <a:t>It is renewable and does not contribute to global warming due to its closed carbon cycle.</a:t>
            </a:r>
          </a:p>
          <a:p>
            <a:r>
              <a:rPr lang="en-US" dirty="0"/>
              <a:t>It provides substantial reductions in carbon monoxide, unburned hydrocarbons, and particulate</a:t>
            </a:r>
            <a:br>
              <a:rPr lang="en-US" dirty="0"/>
            </a:br>
            <a:r>
              <a:rPr lang="en-US" dirty="0"/>
              <a:t>emissions from diesel engines.</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68</a:t>
            </a:fld>
            <a:endParaRPr lang="en-US"/>
          </a:p>
        </p:txBody>
      </p:sp>
    </p:spTree>
    <p:extLst>
      <p:ext uri="{BB962C8B-B14F-4D97-AF65-F5344CB8AC3E}">
        <p14:creationId xmlns:p14="http://schemas.microsoft.com/office/powerpoint/2010/main" val="426483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 Hydropower </a:t>
            </a:r>
            <a:endParaRPr lang="en-US" dirty="0"/>
          </a:p>
        </p:txBody>
      </p:sp>
      <p:sp>
        <p:nvSpPr>
          <p:cNvPr id="3" name="Content Placeholder 2"/>
          <p:cNvSpPr>
            <a:spLocks noGrp="1"/>
          </p:cNvSpPr>
          <p:nvPr>
            <p:ph idx="1"/>
          </p:nvPr>
        </p:nvSpPr>
        <p:spPr/>
        <p:txBody>
          <a:bodyPr>
            <a:normAutofit/>
          </a:bodyPr>
          <a:lstStyle/>
          <a:p>
            <a:endParaRPr lang="en-US" dirty="0"/>
          </a:p>
          <a:p>
            <a:r>
              <a:rPr lang="en-US" dirty="0"/>
              <a:t>Is power derived from the energy of </a:t>
            </a:r>
            <a:r>
              <a:rPr lang="en-US"/>
              <a:t>falling and </a:t>
            </a:r>
            <a:r>
              <a:rPr lang="en-US" dirty="0"/>
              <a:t>running water, which is harness for useful purposes. </a:t>
            </a:r>
          </a:p>
          <a:p>
            <a:endParaRPr lang="en-US" dirty="0"/>
          </a:p>
          <a:p>
            <a:r>
              <a:rPr lang="en-US" dirty="0"/>
              <a:t>Hydro-power plants convert the energy in flowing water into electricity. </a:t>
            </a:r>
          </a:p>
          <a:p>
            <a:pPr lvl="1"/>
            <a:r>
              <a:rPr lang="en-US" dirty="0"/>
              <a:t>Uses a dam on a river to retain a large reservoir of water when released through turbines to generate power.</a:t>
            </a:r>
          </a:p>
          <a:p>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Other sectors of </a:t>
            </a:r>
            <a:r>
              <a:rPr lang="en-US" b="1" u="sng" dirty="0"/>
              <a:t>rural life</a:t>
            </a:r>
            <a:r>
              <a:rPr lang="en-US" dirty="0"/>
              <a:t> require energy as well. </a:t>
            </a:r>
          </a:p>
          <a:p>
            <a:r>
              <a:rPr lang="en-US" dirty="0"/>
              <a:t>The provision of shelter, space heating, water lifting, and the construction of roads, schools and hospitals, all require. </a:t>
            </a:r>
          </a:p>
          <a:p>
            <a:pPr lvl="1"/>
            <a:r>
              <a:rPr lang="en-US" dirty="0">
                <a:solidFill>
                  <a:srgbClr val="FF0000"/>
                </a:solidFill>
              </a:rPr>
              <a:t>Development often implies </a:t>
            </a:r>
            <a:r>
              <a:rPr lang="en-US" b="1" u="sng" dirty="0">
                <a:solidFill>
                  <a:srgbClr val="FF0000"/>
                </a:solidFill>
              </a:rPr>
              <a:t>additional energy</a:t>
            </a:r>
            <a:r>
              <a:rPr lang="en-US" dirty="0">
                <a:solidFill>
                  <a:srgbClr val="FF0000"/>
                </a:solidFill>
              </a:rPr>
              <a:t>, and also </a:t>
            </a:r>
            <a:r>
              <a:rPr lang="en-US" b="1" u="sng" dirty="0">
                <a:solidFill>
                  <a:srgbClr val="FF0000"/>
                </a:solidFill>
              </a:rPr>
              <a:t>different forms of energy</a:t>
            </a:r>
            <a:r>
              <a:rPr lang="en-US" dirty="0">
                <a:solidFill>
                  <a:srgbClr val="FF0000"/>
                </a:solidFill>
              </a:rPr>
              <a:t>, like electricity.</a:t>
            </a:r>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7</a:t>
            </a:fld>
            <a:endParaRPr lang="en-US"/>
          </a:p>
        </p:txBody>
      </p:sp>
    </p:spTree>
    <p:extLst>
      <p:ext uri="{BB962C8B-B14F-4D97-AF65-F5344CB8AC3E}">
        <p14:creationId xmlns:p14="http://schemas.microsoft.com/office/powerpoint/2010/main" val="4023737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984" y="2209800"/>
            <a:ext cx="8077200" cy="3416320"/>
          </a:xfrm>
          <a:prstGeom prst="rect">
            <a:avLst/>
          </a:prstGeom>
        </p:spPr>
        <p:txBody>
          <a:bodyPr wrap="square">
            <a:spAutoFit/>
          </a:bodyPr>
          <a:lstStyle/>
          <a:p>
            <a:pPr marL="342900" indent="-342900">
              <a:buFont typeface="Arial" panose="020B0604020202020204" pitchFamily="34" charset="0"/>
              <a:buChar char="•"/>
            </a:pPr>
            <a:r>
              <a:rPr lang="en-US" sz="2400" dirty="0"/>
              <a:t>It is a proven, predictable and typically price-competitive technology.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Relatively </a:t>
            </a:r>
            <a:r>
              <a:rPr lang="en-US" sz="2400" dirty="0"/>
              <a:t>high initial investment, long lifespan with very low operation and maintenance costs. </a:t>
            </a:r>
            <a:r>
              <a:rPr lang="en-US" sz="2400" dirty="0" err="1"/>
              <a:t>Eg</a:t>
            </a:r>
            <a:r>
              <a:rPr lang="en-US" sz="2400" dirty="0"/>
              <a:t>. Ethiopia</a:t>
            </a:r>
          </a:p>
          <a:p>
            <a:endParaRPr lang="en-US" sz="2400" dirty="0">
              <a:solidFill>
                <a:srgbClr val="FF0000"/>
              </a:solidFill>
              <a:cs typeface="Arial" charset="0"/>
            </a:endParaRPr>
          </a:p>
          <a:p>
            <a:endParaRPr lang="en-US" sz="2400" dirty="0">
              <a:solidFill>
                <a:srgbClr val="FF0000"/>
              </a:solidFill>
              <a:cs typeface="Arial" charset="0"/>
            </a:endParaRPr>
          </a:p>
          <a:p>
            <a:pPr marL="342900" indent="-342900">
              <a:buFont typeface="Arial" panose="020B0604020202020204" pitchFamily="34" charset="0"/>
              <a:buChar char="•"/>
            </a:pPr>
            <a:r>
              <a:rPr lang="en-US" sz="2400" dirty="0">
                <a:solidFill>
                  <a:srgbClr val="FF0000"/>
                </a:solidFill>
                <a:cs typeface="Arial" charset="0"/>
              </a:rPr>
              <a:t>Through hydropower, the energy in falling water is converted into electricity without “</a:t>
            </a:r>
            <a:r>
              <a:rPr lang="en-US" sz="2400" b="1" dirty="0">
                <a:solidFill>
                  <a:srgbClr val="FF0000"/>
                </a:solidFill>
                <a:cs typeface="Arial" charset="0"/>
              </a:rPr>
              <a:t>using up</a:t>
            </a:r>
            <a:r>
              <a:rPr lang="en-US" sz="2400" dirty="0">
                <a:solidFill>
                  <a:srgbClr val="FF0000"/>
                </a:solidFill>
                <a:cs typeface="Arial" charset="0"/>
              </a:rPr>
              <a:t>” the water.</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BBBC69C9-3922-465A-85EE-C7BCB1899636}"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52400" y="304800"/>
            <a:ext cx="8839200" cy="1981200"/>
          </a:xfrm>
        </p:spPr>
        <p:txBody>
          <a:bodyPr anchor="t"/>
          <a:lstStyle/>
          <a:p>
            <a:pPr algn="l" eaLnBrk="1" hangingPunct="1"/>
            <a:r>
              <a:rPr lang="en-US" sz="2400" dirty="0">
                <a:cs typeface="Arial" charset="0"/>
              </a:rPr>
              <a:t>Hydropower energy is ultimately derived from the sun, which drives the </a:t>
            </a:r>
            <a:r>
              <a:rPr lang="en-US" sz="2400" b="1" dirty="0">
                <a:cs typeface="Arial" charset="0"/>
              </a:rPr>
              <a:t>water cycle</a:t>
            </a:r>
            <a:r>
              <a:rPr lang="en-US" sz="2400" dirty="0">
                <a:cs typeface="Arial" charset="0"/>
              </a:rPr>
              <a:t>. In the water cycle, rivers are recharged in a continuous cycle. </a:t>
            </a:r>
            <a:br>
              <a:rPr lang="en-US" sz="2400" dirty="0">
                <a:cs typeface="Arial" charset="0"/>
              </a:rPr>
            </a:br>
            <a:r>
              <a:rPr lang="en-US" sz="2400" dirty="0">
                <a:cs typeface="Arial" charset="0"/>
              </a:rPr>
              <a:t>Because of the force of gravity, water flows from high points to low points. There is </a:t>
            </a:r>
            <a:r>
              <a:rPr lang="en-US" sz="2400" b="1" dirty="0">
                <a:cs typeface="Arial" charset="0"/>
              </a:rPr>
              <a:t>kinetic energy </a:t>
            </a:r>
            <a:r>
              <a:rPr lang="en-US" sz="2400" dirty="0">
                <a:cs typeface="Arial" charset="0"/>
              </a:rPr>
              <a:t>embodied in the flow of water.</a:t>
            </a:r>
            <a:endParaRPr lang="en-US" dirty="0"/>
          </a:p>
        </p:txBody>
      </p:sp>
      <p:pic>
        <p:nvPicPr>
          <p:cNvPr id="5123" name="Picture 3" descr="hydrocycle"/>
          <p:cNvPicPr>
            <a:picLocks noChangeAspect="1" noChangeArrowheads="1"/>
          </p:cNvPicPr>
          <p:nvPr/>
        </p:nvPicPr>
        <p:blipFill>
          <a:blip r:embed="rId2"/>
          <a:srcRect/>
          <a:stretch>
            <a:fillRect/>
          </a:stretch>
        </p:blipFill>
        <p:spPr bwMode="auto">
          <a:xfrm>
            <a:off x="1014413" y="2684463"/>
            <a:ext cx="7291387" cy="3680031"/>
          </a:xfrm>
          <a:prstGeom prst="rect">
            <a:avLst/>
          </a:prstGeom>
          <a:noFill/>
          <a:ln w="12700">
            <a:solidFill>
              <a:schemeClr val="tx1"/>
            </a:solid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066800" y="2819400"/>
            <a:ext cx="6781800" cy="749300"/>
          </a:xfrm>
          <a:prstGeom prst="rect">
            <a:avLst/>
          </a:prstGeom>
          <a:noFill/>
          <a:ln w="9525">
            <a:noFill/>
            <a:miter lim="800000"/>
            <a:headEnd/>
            <a:tailEnd/>
          </a:ln>
        </p:spPr>
        <p:txBody>
          <a:bodyPr>
            <a:spAutoFit/>
          </a:bodyPr>
          <a:lstStyle/>
          <a:p>
            <a:pPr algn="l">
              <a:spcBef>
                <a:spcPct val="50000"/>
              </a:spcBef>
            </a:pPr>
            <a:r>
              <a:rPr lang="en-US" b="1">
                <a:latin typeface="Times New Roman" pitchFamily="18" charset="0"/>
              </a:rPr>
              <a:t>Kinetic energy</a:t>
            </a:r>
            <a:r>
              <a:rPr lang="en-US">
                <a:latin typeface="Times New Roman" pitchFamily="18" charset="0"/>
              </a:rPr>
              <a:t> is the energy of motion. Any moving object has kinetic energy.</a:t>
            </a:r>
          </a:p>
        </p:txBody>
      </p:sp>
      <p:pic>
        <p:nvPicPr>
          <p:cNvPr id="6147" name="Picture 3" descr="AG00628_"/>
          <p:cNvPicPr>
            <a:picLocks noChangeAspect="1" noChangeArrowheads="1" noCrop="1"/>
          </p:cNvPicPr>
          <p:nvPr/>
        </p:nvPicPr>
        <p:blipFill>
          <a:blip r:embed="rId2"/>
          <a:srcRect/>
          <a:stretch>
            <a:fillRect/>
          </a:stretch>
        </p:blipFill>
        <p:spPr bwMode="auto">
          <a:xfrm>
            <a:off x="3200400" y="838200"/>
            <a:ext cx="2667000" cy="1120775"/>
          </a:xfrm>
          <a:prstGeom prst="rect">
            <a:avLst/>
          </a:prstGeom>
          <a:noFill/>
          <a:ln w="9525">
            <a:noFill/>
            <a:miter lim="800000"/>
            <a:headEnd/>
            <a:tailEnd/>
          </a:ln>
        </p:spPr>
      </p:pic>
      <p:pic>
        <p:nvPicPr>
          <p:cNvPr id="6148" name="Picture 4" descr="j0286763"/>
          <p:cNvPicPr>
            <a:picLocks noChangeAspect="1" noChangeArrowheads="1" noCrop="1"/>
          </p:cNvPicPr>
          <p:nvPr/>
        </p:nvPicPr>
        <p:blipFill>
          <a:blip r:embed="rId3"/>
          <a:srcRect/>
          <a:stretch>
            <a:fillRect/>
          </a:stretch>
        </p:blipFill>
        <p:spPr bwMode="auto">
          <a:xfrm>
            <a:off x="1600200" y="4495800"/>
            <a:ext cx="1066800" cy="1019175"/>
          </a:xfrm>
          <a:prstGeom prst="rect">
            <a:avLst/>
          </a:prstGeom>
          <a:noFill/>
          <a:ln w="9525">
            <a:noFill/>
            <a:miter lim="800000"/>
            <a:headEnd/>
            <a:tailEnd/>
          </a:ln>
        </p:spPr>
      </p:pic>
      <p:pic>
        <p:nvPicPr>
          <p:cNvPr id="6149" name="Picture 5" descr="j0286748"/>
          <p:cNvPicPr>
            <a:picLocks noChangeAspect="1" noChangeArrowheads="1" noCrop="1"/>
          </p:cNvPicPr>
          <p:nvPr/>
        </p:nvPicPr>
        <p:blipFill>
          <a:blip r:embed="rId4"/>
          <a:srcRect/>
          <a:stretch>
            <a:fillRect/>
          </a:stretch>
        </p:blipFill>
        <p:spPr bwMode="auto">
          <a:xfrm>
            <a:off x="6629400" y="4495800"/>
            <a:ext cx="1143000" cy="1092200"/>
          </a:xfrm>
          <a:prstGeom prst="rect">
            <a:avLst/>
          </a:prstGeom>
          <a:noFill/>
          <a:ln w="9525">
            <a:noFill/>
            <a:miter lim="800000"/>
            <a:headEnd/>
            <a:tailEnd/>
          </a:ln>
        </p:spPr>
      </p:pic>
      <p:pic>
        <p:nvPicPr>
          <p:cNvPr id="6150" name="Picture 6" descr="j0286743"/>
          <p:cNvPicPr>
            <a:picLocks noChangeAspect="1" noChangeArrowheads="1" noCrop="1"/>
          </p:cNvPicPr>
          <p:nvPr/>
        </p:nvPicPr>
        <p:blipFill>
          <a:blip r:embed="rId5"/>
          <a:srcRect/>
          <a:stretch>
            <a:fillRect/>
          </a:stretch>
        </p:blipFill>
        <p:spPr bwMode="auto">
          <a:xfrm>
            <a:off x="4114800" y="4505325"/>
            <a:ext cx="1066800" cy="939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BBC69C9-3922-465A-85EE-C7BCB1899636}"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0" y="1803400"/>
            <a:ext cx="4114800" cy="3739485"/>
          </a:xfrm>
        </p:spPr>
        <p:txBody>
          <a:bodyPr anchor="t">
            <a:spAutoFit/>
          </a:bodyPr>
          <a:lstStyle/>
          <a:p>
            <a:pPr algn="l" eaLnBrk="1" hangingPunct="1">
              <a:spcBef>
                <a:spcPct val="35000"/>
              </a:spcBef>
              <a:spcAft>
                <a:spcPct val="35000"/>
              </a:spcAft>
            </a:pPr>
            <a:r>
              <a:rPr lang="en-US" sz="2400" dirty="0">
                <a:cs typeface="Arial" charset="0"/>
              </a:rPr>
              <a:t>Humans first learned to harness the kinetic energy in water by using </a:t>
            </a:r>
            <a:r>
              <a:rPr lang="en-US" sz="2400" b="1" dirty="0">
                <a:cs typeface="Arial" charset="0"/>
              </a:rPr>
              <a:t>waterwheels</a:t>
            </a:r>
            <a:r>
              <a:rPr lang="en-US" sz="2400" dirty="0">
                <a:cs typeface="Arial" charset="0"/>
              </a:rPr>
              <a:t>.</a:t>
            </a:r>
            <a:br>
              <a:rPr lang="en-US" sz="2400" dirty="0">
                <a:cs typeface="Arial" charset="0"/>
              </a:rPr>
            </a:br>
            <a:r>
              <a:rPr lang="en-US" sz="2400" dirty="0">
                <a:cs typeface="Arial" charset="0"/>
              </a:rPr>
              <a:t>A waterwheel is a revolving wheel fitted with blades, buckets, or vanes.</a:t>
            </a:r>
            <a:br>
              <a:rPr lang="en-US" sz="2400" dirty="0">
                <a:cs typeface="Arial" charset="0"/>
              </a:rPr>
            </a:br>
            <a:br>
              <a:rPr lang="en-US" sz="2400" dirty="0">
                <a:cs typeface="Arial" charset="0"/>
              </a:rPr>
            </a:br>
            <a:r>
              <a:rPr lang="en-US" sz="2400" dirty="0">
                <a:cs typeface="Arial" charset="0"/>
              </a:rPr>
              <a:t>Waterwheels convert the kinetic energy of flowing water to </a:t>
            </a:r>
            <a:r>
              <a:rPr lang="en-US" sz="2400" b="1" dirty="0">
                <a:cs typeface="Arial" charset="0"/>
              </a:rPr>
              <a:t>mechanical energy</a:t>
            </a:r>
            <a:r>
              <a:rPr lang="en-US" sz="2400" dirty="0">
                <a:cs typeface="Arial" charset="0"/>
              </a:rPr>
              <a:t>.</a:t>
            </a:r>
            <a:endParaRPr lang="en-US" dirty="0"/>
          </a:p>
        </p:txBody>
      </p:sp>
      <p:pic>
        <p:nvPicPr>
          <p:cNvPr id="7171" name="Picture 4" descr="Figure 3"/>
          <p:cNvPicPr>
            <a:picLocks noChangeAspect="1" noChangeArrowheads="1" noCrop="1"/>
          </p:cNvPicPr>
          <p:nvPr/>
        </p:nvPicPr>
        <p:blipFill>
          <a:blip r:embed="rId2"/>
          <a:srcRect/>
          <a:stretch>
            <a:fillRect/>
          </a:stretch>
        </p:blipFill>
        <p:spPr bwMode="auto">
          <a:xfrm>
            <a:off x="607752" y="1689393"/>
            <a:ext cx="3758061" cy="3566160"/>
          </a:xfrm>
          <a:prstGeom prst="rect">
            <a:avLst/>
          </a:prstGeom>
          <a:noFill/>
          <a:ln w="12700">
            <a:solidFill>
              <a:schemeClr val="tx1"/>
            </a:solidFill>
            <a:miter lim="800000"/>
            <a:headEnd/>
            <a:tailEnd/>
          </a:ln>
        </p:spPr>
      </p:pic>
      <p:sp>
        <p:nvSpPr>
          <p:cNvPr id="5" name="Rectangle 7"/>
          <p:cNvSpPr>
            <a:spLocks noChangeArrowheads="1"/>
          </p:cNvSpPr>
          <p:nvPr/>
        </p:nvSpPr>
        <p:spPr bwMode="auto">
          <a:xfrm>
            <a:off x="533400" y="304800"/>
            <a:ext cx="8229600" cy="492443"/>
          </a:xfrm>
          <a:prstGeom prst="rect">
            <a:avLst/>
          </a:prstGeom>
          <a:noFill/>
          <a:ln w="9525">
            <a:noFill/>
            <a:miter lim="800000"/>
            <a:headEnd/>
            <a:tailEnd/>
          </a:ln>
        </p:spPr>
        <p:txBody>
          <a:bodyPr>
            <a:spAutoFit/>
          </a:bodyPr>
          <a:lstStyle/>
          <a:p>
            <a:pPr algn="l"/>
            <a:r>
              <a:rPr lang="en-US" sz="2600" b="1" dirty="0">
                <a:latin typeface="Arial" charset="0"/>
              </a:rPr>
              <a:t>How hydropower was </a:t>
            </a:r>
            <a:r>
              <a:rPr lang="en-US" sz="2600" b="1" dirty="0" err="1">
                <a:latin typeface="Arial" charset="0"/>
              </a:rPr>
              <a:t>harnessesd</a:t>
            </a:r>
            <a:r>
              <a:rPr lang="en-US" sz="2600" b="1" dirty="0">
                <a:latin typeface="Arial" charset="0"/>
              </a:rPr>
              <a:t>? </a:t>
            </a:r>
          </a:p>
        </p:txBody>
      </p:sp>
      <p:sp>
        <p:nvSpPr>
          <p:cNvPr id="6" name="Slide Number Placeholder 5"/>
          <p:cNvSpPr>
            <a:spLocks noGrp="1"/>
          </p:cNvSpPr>
          <p:nvPr>
            <p:ph type="sldNum" sz="quarter" idx="12"/>
          </p:nvPr>
        </p:nvSpPr>
        <p:spPr/>
        <p:txBody>
          <a:bodyPr/>
          <a:lstStyle/>
          <a:p>
            <a:fld id="{BBBC69C9-3922-465A-85EE-C7BCB1899636}" type="slidenum">
              <a:rPr lang="en-US" smtClean="0"/>
              <a:pPr/>
              <a:t>73</a:t>
            </a:fld>
            <a:endParaRPr lang="en-US"/>
          </a:p>
        </p:txBody>
      </p:sp>
      <p:sp>
        <p:nvSpPr>
          <p:cNvPr id="3" name="Cylinder 2">
            <a:extLst>
              <a:ext uri="{FF2B5EF4-FFF2-40B4-BE49-F238E27FC236}">
                <a16:creationId xmlns:a16="http://schemas.microsoft.com/office/drawing/2014/main" id="{805DD061-1E30-4F85-AB93-F9E691885A63}"/>
              </a:ext>
            </a:extLst>
          </p:cNvPr>
          <p:cNvSpPr/>
          <p:nvPr/>
        </p:nvSpPr>
        <p:spPr>
          <a:xfrm rot="29400000">
            <a:off x="3123957" y="3411006"/>
            <a:ext cx="150190" cy="6662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23899">
                    <a:srgbClr val="D7EB4F"/>
                  </a:gs>
                  <a:gs pos="9768">
                    <a:srgbClr val="EFF720"/>
                  </a:gs>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85800"/>
            <a:ext cx="8458200" cy="2209800"/>
          </a:xfrm>
        </p:spPr>
        <p:txBody>
          <a:bodyPr anchor="t"/>
          <a:lstStyle/>
          <a:p>
            <a:pPr algn="l" eaLnBrk="1" hangingPunct="1">
              <a:buFont typeface="Arial" pitchFamily="34" charset="0"/>
              <a:buChar char="•"/>
            </a:pPr>
            <a:r>
              <a:rPr lang="en-US" sz="2400" dirty="0">
                <a:solidFill>
                  <a:srgbClr val="000000"/>
                </a:solidFill>
                <a:cs typeface="Times New Roman" pitchFamily="18" charset="0"/>
              </a:rPr>
              <a:t>The mechanical energy produced by the turbine is converted into </a:t>
            </a:r>
            <a:r>
              <a:rPr lang="en-US" sz="2400" b="1" dirty="0">
                <a:solidFill>
                  <a:srgbClr val="000000"/>
                </a:solidFill>
                <a:cs typeface="Times New Roman" pitchFamily="18" charset="0"/>
              </a:rPr>
              <a:t>electric energy</a:t>
            </a:r>
            <a:r>
              <a:rPr lang="en-US" sz="2400" dirty="0">
                <a:solidFill>
                  <a:srgbClr val="000000"/>
                </a:solidFill>
                <a:cs typeface="Times New Roman" pitchFamily="18" charset="0"/>
              </a:rPr>
              <a:t> using a turbine generator. </a:t>
            </a:r>
            <a:br>
              <a:rPr lang="en-US" sz="2400" dirty="0">
                <a:solidFill>
                  <a:srgbClr val="000000"/>
                </a:solidFill>
                <a:cs typeface="Times New Roman" pitchFamily="18" charset="0"/>
              </a:rPr>
            </a:br>
            <a:r>
              <a:rPr lang="en-US" sz="2400" dirty="0">
                <a:solidFill>
                  <a:srgbClr val="000000"/>
                </a:solidFill>
                <a:cs typeface="Times New Roman" pitchFamily="18" charset="0"/>
              </a:rPr>
              <a:t>Inside the generator, the shaft of the turbine spins a magnet inside coils of copper wire.</a:t>
            </a:r>
            <a:r>
              <a:rPr lang="en-US" sz="2400" dirty="0"/>
              <a:t> </a:t>
            </a:r>
            <a:br>
              <a:rPr lang="en-US" sz="2400" dirty="0"/>
            </a:br>
            <a:r>
              <a:rPr lang="en-US" sz="2400" dirty="0"/>
              <a:t>-- </a:t>
            </a:r>
            <a:r>
              <a:rPr lang="en-US" sz="2400" dirty="0">
                <a:solidFill>
                  <a:srgbClr val="000000"/>
                </a:solidFill>
                <a:cs typeface="Times New Roman" pitchFamily="18" charset="0"/>
              </a:rPr>
              <a:t>moving a magnet near a conductor causes an electric current.</a:t>
            </a:r>
            <a:endParaRPr lang="en-US" sz="2400" dirty="0"/>
          </a:p>
        </p:txBody>
      </p:sp>
      <p:sp>
        <p:nvSpPr>
          <p:cNvPr id="14339" name="Rectangle 3"/>
          <p:cNvSpPr>
            <a:spLocks noChangeArrowheads="1"/>
          </p:cNvSpPr>
          <p:nvPr/>
        </p:nvSpPr>
        <p:spPr bwMode="auto">
          <a:xfrm>
            <a:off x="-838200" y="2392363"/>
            <a:ext cx="9144000" cy="474662"/>
          </a:xfrm>
          <a:prstGeom prst="rect">
            <a:avLst/>
          </a:prstGeom>
          <a:noFill/>
          <a:ln w="12700" cap="sq">
            <a:noFill/>
            <a:miter lim="800000"/>
            <a:headEnd type="none" w="sm" len="sm"/>
            <a:tailEnd type="none" w="sm" len="sm"/>
          </a:ln>
        </p:spPr>
        <p:txBody>
          <a:bodyPr>
            <a:spAutoFit/>
          </a:bodyPr>
          <a:lstStyle/>
          <a:p>
            <a:r>
              <a:rPr lang="en-US"/>
              <a:t> </a:t>
            </a:r>
          </a:p>
        </p:txBody>
      </p:sp>
      <p:sp>
        <p:nvSpPr>
          <p:cNvPr id="14340" name="Rectangle 7"/>
          <p:cNvSpPr>
            <a:spLocks noChangeArrowheads="1"/>
          </p:cNvSpPr>
          <p:nvPr/>
        </p:nvSpPr>
        <p:spPr bwMode="auto">
          <a:xfrm>
            <a:off x="533400" y="152400"/>
            <a:ext cx="8229600" cy="492443"/>
          </a:xfrm>
          <a:prstGeom prst="rect">
            <a:avLst/>
          </a:prstGeom>
          <a:noFill/>
          <a:ln w="9525">
            <a:noFill/>
            <a:miter lim="800000"/>
            <a:headEnd/>
            <a:tailEnd/>
          </a:ln>
        </p:spPr>
        <p:txBody>
          <a:bodyPr>
            <a:spAutoFit/>
          </a:bodyPr>
          <a:lstStyle/>
          <a:p>
            <a:pPr algn="l"/>
            <a:r>
              <a:rPr lang="en-US" sz="2600" b="1" dirty="0">
                <a:latin typeface="Arial" charset="0"/>
              </a:rPr>
              <a:t>How a Hydroelectric Power System Works </a:t>
            </a:r>
          </a:p>
        </p:txBody>
      </p:sp>
      <p:pic>
        <p:nvPicPr>
          <p:cNvPr id="14341" name="Picture 17" descr="turbine.gif (12422 bytes)"/>
          <p:cNvPicPr>
            <a:picLocks noChangeAspect="1" noChangeArrowheads="1" noCrop="1"/>
          </p:cNvPicPr>
          <p:nvPr/>
        </p:nvPicPr>
        <p:blipFill>
          <a:blip r:embed="rId2"/>
          <a:srcRect/>
          <a:stretch>
            <a:fillRect/>
          </a:stretch>
        </p:blipFill>
        <p:spPr bwMode="auto">
          <a:xfrm>
            <a:off x="3505200" y="4191000"/>
            <a:ext cx="1719263" cy="1004888"/>
          </a:xfrm>
          <a:prstGeom prst="rect">
            <a:avLst/>
          </a:prstGeom>
          <a:noFill/>
          <a:ln w="9525">
            <a:noFill/>
            <a:miter lim="800000"/>
            <a:headEnd/>
            <a:tailEnd/>
          </a:ln>
        </p:spPr>
      </p:pic>
      <p:pic>
        <p:nvPicPr>
          <p:cNvPr id="14342" name="Picture 18" descr="generator.gif (4389 bytes)"/>
          <p:cNvPicPr>
            <a:picLocks noChangeAspect="1" noChangeArrowheads="1"/>
          </p:cNvPicPr>
          <p:nvPr/>
        </p:nvPicPr>
        <p:blipFill>
          <a:blip r:embed="rId3"/>
          <a:srcRect/>
          <a:stretch>
            <a:fillRect/>
          </a:stretch>
        </p:blipFill>
        <p:spPr bwMode="auto">
          <a:xfrm>
            <a:off x="3505200" y="2590800"/>
            <a:ext cx="1719263" cy="1674813"/>
          </a:xfrm>
          <a:prstGeom prst="rect">
            <a:avLst/>
          </a:prstGeom>
          <a:noFill/>
          <a:ln w="9525">
            <a:noFill/>
            <a:miter lim="800000"/>
            <a:headEnd/>
            <a:tailEnd/>
          </a:ln>
        </p:spPr>
      </p:pic>
      <p:pic>
        <p:nvPicPr>
          <p:cNvPr id="14343" name="Picture 19" descr="dam.gif (4039 bytes)"/>
          <p:cNvPicPr>
            <a:picLocks noChangeAspect="1" noChangeArrowheads="1"/>
          </p:cNvPicPr>
          <p:nvPr/>
        </p:nvPicPr>
        <p:blipFill>
          <a:blip r:embed="rId4"/>
          <a:srcRect/>
          <a:stretch>
            <a:fillRect/>
          </a:stretch>
        </p:blipFill>
        <p:spPr bwMode="auto">
          <a:xfrm>
            <a:off x="1219200" y="3200400"/>
            <a:ext cx="2297113" cy="990600"/>
          </a:xfrm>
          <a:prstGeom prst="rect">
            <a:avLst/>
          </a:prstGeom>
          <a:noFill/>
          <a:ln w="9525">
            <a:noFill/>
            <a:miter lim="800000"/>
            <a:headEnd/>
            <a:tailEnd/>
          </a:ln>
        </p:spPr>
      </p:pic>
      <p:pic>
        <p:nvPicPr>
          <p:cNvPr id="14344" name="Picture 20" descr="flow.gif (9521 bytes)"/>
          <p:cNvPicPr>
            <a:picLocks noChangeAspect="1" noChangeArrowheads="1" noCrop="1"/>
          </p:cNvPicPr>
          <p:nvPr/>
        </p:nvPicPr>
        <p:blipFill>
          <a:blip r:embed="rId5"/>
          <a:srcRect/>
          <a:stretch>
            <a:fillRect/>
          </a:stretch>
        </p:blipFill>
        <p:spPr bwMode="auto">
          <a:xfrm>
            <a:off x="1219200" y="4191000"/>
            <a:ext cx="2297113" cy="1004888"/>
          </a:xfrm>
          <a:prstGeom prst="rect">
            <a:avLst/>
          </a:prstGeom>
          <a:noFill/>
          <a:ln w="9525">
            <a:noFill/>
            <a:miter lim="800000"/>
            <a:headEnd/>
            <a:tailEnd/>
          </a:ln>
        </p:spPr>
      </p:pic>
      <p:pic>
        <p:nvPicPr>
          <p:cNvPr id="14345" name="Picture 21" descr="transformer.gif (5093 bytes)"/>
          <p:cNvPicPr>
            <a:picLocks noChangeAspect="1" noChangeArrowheads="1"/>
          </p:cNvPicPr>
          <p:nvPr/>
        </p:nvPicPr>
        <p:blipFill>
          <a:blip r:embed="rId6"/>
          <a:srcRect/>
          <a:stretch>
            <a:fillRect/>
          </a:stretch>
        </p:blipFill>
        <p:spPr bwMode="auto">
          <a:xfrm>
            <a:off x="5181600" y="2590800"/>
            <a:ext cx="1428750" cy="2678113"/>
          </a:xfrm>
          <a:prstGeom prst="rect">
            <a:avLst/>
          </a:prstGeom>
          <a:noFill/>
          <a:ln w="9525">
            <a:noFill/>
            <a:miter lim="800000"/>
            <a:headEnd/>
            <a:tailEnd/>
          </a:ln>
        </p:spPr>
      </p:pic>
      <p:pic>
        <p:nvPicPr>
          <p:cNvPr id="14346" name="Picture 22" descr="lightswitch.gif (5468 bytes)"/>
          <p:cNvPicPr>
            <a:picLocks noChangeAspect="1" noChangeArrowheads="1" noCrop="1"/>
          </p:cNvPicPr>
          <p:nvPr/>
        </p:nvPicPr>
        <p:blipFill>
          <a:blip r:embed="rId7"/>
          <a:srcRect/>
          <a:stretch>
            <a:fillRect/>
          </a:stretch>
        </p:blipFill>
        <p:spPr bwMode="auto">
          <a:xfrm>
            <a:off x="5181600" y="5257800"/>
            <a:ext cx="2667000" cy="1362075"/>
          </a:xfrm>
          <a:prstGeom prst="rect">
            <a:avLst/>
          </a:prstGeom>
          <a:noFill/>
          <a:ln w="9525">
            <a:noFill/>
            <a:miter lim="800000"/>
            <a:headEnd/>
            <a:tailEnd/>
          </a:ln>
        </p:spPr>
      </p:pic>
      <p:pic>
        <p:nvPicPr>
          <p:cNvPr id="14347" name="Picture 23" descr="turbottom.gif (3389 bytes)"/>
          <p:cNvPicPr>
            <a:picLocks noChangeAspect="1" noChangeArrowheads="1"/>
          </p:cNvPicPr>
          <p:nvPr/>
        </p:nvPicPr>
        <p:blipFill>
          <a:blip r:embed="rId8"/>
          <a:srcRect/>
          <a:stretch>
            <a:fillRect/>
          </a:stretch>
        </p:blipFill>
        <p:spPr bwMode="auto">
          <a:xfrm>
            <a:off x="3505200" y="5181600"/>
            <a:ext cx="1719263" cy="1360488"/>
          </a:xfrm>
          <a:prstGeom prst="rect">
            <a:avLst/>
          </a:prstGeom>
          <a:noFill/>
          <a:ln w="9525">
            <a:noFill/>
            <a:miter lim="800000"/>
            <a:headEnd/>
            <a:tailEnd/>
          </a:ln>
        </p:spPr>
      </p:pic>
      <p:pic>
        <p:nvPicPr>
          <p:cNvPr id="14348" name="Picture 24" descr="lefttext.gif (1394 bytes)"/>
          <p:cNvPicPr>
            <a:picLocks noChangeAspect="1" noChangeArrowheads="1"/>
          </p:cNvPicPr>
          <p:nvPr/>
        </p:nvPicPr>
        <p:blipFill>
          <a:blip r:embed="rId9"/>
          <a:srcRect/>
          <a:stretch>
            <a:fillRect/>
          </a:stretch>
        </p:blipFill>
        <p:spPr bwMode="auto">
          <a:xfrm>
            <a:off x="1219200" y="5181600"/>
            <a:ext cx="2297113" cy="1362075"/>
          </a:xfrm>
          <a:prstGeom prst="rect">
            <a:avLst/>
          </a:prstGeom>
          <a:noFill/>
          <a:ln w="9525">
            <a:noFill/>
            <a:miter lim="800000"/>
            <a:headEnd/>
            <a:tailEnd/>
          </a:ln>
        </p:spPr>
      </p:pic>
      <p:pic>
        <p:nvPicPr>
          <p:cNvPr id="14349" name="Picture 25" descr="righttext.gif (2100 bytes)"/>
          <p:cNvPicPr>
            <a:picLocks noChangeAspect="1" noChangeArrowheads="1"/>
          </p:cNvPicPr>
          <p:nvPr/>
        </p:nvPicPr>
        <p:blipFill>
          <a:blip r:embed="rId10"/>
          <a:srcRect/>
          <a:stretch>
            <a:fillRect/>
          </a:stretch>
        </p:blipFill>
        <p:spPr bwMode="auto">
          <a:xfrm>
            <a:off x="6553200" y="2590800"/>
            <a:ext cx="1236663" cy="2676525"/>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BBBC69C9-3922-465A-85EE-C7BCB1899636}"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descr="C:\Users\dmu\Desktop\hydropower-plant-parts.gif"/>
          <p:cNvPicPr>
            <a:picLocks noGrp="1" noChangeAspect="1" noChangeArrowheads="1"/>
          </p:cNvPicPr>
          <p:nvPr>
            <p:ph idx="1"/>
          </p:nvPr>
        </p:nvPicPr>
        <p:blipFill>
          <a:blip r:embed="rId2"/>
          <a:srcRect/>
          <a:stretch>
            <a:fillRect/>
          </a:stretch>
        </p:blipFill>
        <p:spPr bwMode="auto">
          <a:xfrm>
            <a:off x="838200" y="614599"/>
            <a:ext cx="7696199" cy="5481401"/>
          </a:xfrm>
          <a:prstGeom prst="rect">
            <a:avLst/>
          </a:prstGeom>
          <a:noFill/>
        </p:spPr>
      </p:pic>
      <p:sp>
        <p:nvSpPr>
          <p:cNvPr id="4" name="Rectangle 3"/>
          <p:cNvSpPr/>
          <p:nvPr/>
        </p:nvSpPr>
        <p:spPr>
          <a:xfrm>
            <a:off x="1447800" y="6172200"/>
            <a:ext cx="4495800" cy="369332"/>
          </a:xfrm>
          <a:prstGeom prst="rect">
            <a:avLst/>
          </a:prstGeom>
        </p:spPr>
        <p:txBody>
          <a:bodyPr wrap="square">
            <a:spAutoFit/>
          </a:bodyPr>
          <a:lstStyle/>
          <a:p>
            <a:r>
              <a:rPr lang="en-US" dirty="0"/>
              <a:t>Internal view of hydropower plant</a:t>
            </a:r>
          </a:p>
        </p:txBody>
      </p:sp>
      <p:sp>
        <p:nvSpPr>
          <p:cNvPr id="5" name="Slide Number Placeholder 4"/>
          <p:cNvSpPr>
            <a:spLocks noGrp="1"/>
          </p:cNvSpPr>
          <p:nvPr>
            <p:ph type="sldNum" sz="quarter" idx="12"/>
          </p:nvPr>
        </p:nvSpPr>
        <p:spPr/>
        <p:txBody>
          <a:bodyPr/>
          <a:lstStyle/>
          <a:p>
            <a:fld id="{BBBC69C9-3922-465A-85EE-C7BCB1899636}"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0" y="2286000"/>
            <a:ext cx="8458200" cy="3736407"/>
          </a:xfrm>
          <a:prstGeom prst="rect">
            <a:avLst/>
          </a:prstGeom>
          <a:noFill/>
          <a:ln w="9525">
            <a:noFill/>
            <a:miter lim="800000"/>
            <a:headEnd/>
            <a:tailEnd/>
          </a:ln>
        </p:spPr>
        <p:txBody>
          <a:bodyPr wrap="square">
            <a:spAutoFit/>
          </a:bodyPr>
          <a:lstStyle/>
          <a:p>
            <a:pPr algn="l">
              <a:lnSpc>
                <a:spcPct val="100000"/>
              </a:lnSpc>
              <a:spcBef>
                <a:spcPct val="0"/>
              </a:spcBef>
              <a:spcAft>
                <a:spcPct val="20000"/>
              </a:spcAft>
              <a:tabLst>
                <a:tab pos="228600" algn="l"/>
              </a:tabLst>
            </a:pPr>
            <a:r>
              <a:rPr lang="en-US" sz="3200" dirty="0">
                <a:solidFill>
                  <a:schemeClr val="tx1"/>
                </a:solidFill>
                <a:latin typeface="Times New Roman" pitchFamily="18" charset="0"/>
                <a:cs typeface="Arial" charset="0"/>
              </a:rPr>
              <a:t>The amount of electricity that can be generated by a hydropower plant depends on two factors:</a:t>
            </a:r>
          </a:p>
          <a:p>
            <a:pPr algn="l">
              <a:lnSpc>
                <a:spcPct val="100000"/>
              </a:lnSpc>
              <a:spcBef>
                <a:spcPct val="0"/>
              </a:spcBef>
              <a:buFontTx/>
              <a:buChar char="•"/>
              <a:tabLst>
                <a:tab pos="228600" algn="l"/>
              </a:tabLst>
            </a:pPr>
            <a:r>
              <a:rPr lang="en-US" sz="3200" b="1" dirty="0">
                <a:solidFill>
                  <a:schemeClr val="tx1"/>
                </a:solidFill>
                <a:latin typeface="Times New Roman" pitchFamily="18" charset="0"/>
                <a:cs typeface="Arial" charset="0"/>
              </a:rPr>
              <a:t> flow rate</a:t>
            </a:r>
            <a:r>
              <a:rPr lang="en-US" sz="3200" dirty="0">
                <a:solidFill>
                  <a:schemeClr val="tx1"/>
                </a:solidFill>
                <a:latin typeface="Times New Roman" pitchFamily="18" charset="0"/>
                <a:cs typeface="Arial" charset="0"/>
              </a:rPr>
              <a:t> - the quantity of water flowing in a given time; and</a:t>
            </a:r>
          </a:p>
          <a:p>
            <a:pPr algn="l">
              <a:lnSpc>
                <a:spcPct val="100000"/>
              </a:lnSpc>
              <a:spcBef>
                <a:spcPct val="0"/>
              </a:spcBef>
              <a:spcAft>
                <a:spcPct val="20000"/>
              </a:spcAft>
              <a:buFontTx/>
              <a:buChar char="•"/>
              <a:tabLst>
                <a:tab pos="228600" algn="l"/>
              </a:tabLst>
            </a:pPr>
            <a:r>
              <a:rPr lang="en-US" sz="3200" dirty="0">
                <a:solidFill>
                  <a:schemeClr val="tx1"/>
                </a:solidFill>
                <a:latin typeface="Times New Roman" pitchFamily="18" charset="0"/>
                <a:cs typeface="Arial" charset="0"/>
              </a:rPr>
              <a:t> </a:t>
            </a:r>
            <a:r>
              <a:rPr lang="en-US" sz="3200" b="1" dirty="0">
                <a:solidFill>
                  <a:schemeClr val="tx1"/>
                </a:solidFill>
                <a:latin typeface="Times New Roman" pitchFamily="18" charset="0"/>
                <a:cs typeface="Arial" charset="0"/>
              </a:rPr>
              <a:t>head</a:t>
            </a:r>
            <a:r>
              <a:rPr lang="en-US" sz="3200" dirty="0">
                <a:solidFill>
                  <a:schemeClr val="tx1"/>
                </a:solidFill>
                <a:latin typeface="Times New Roman" pitchFamily="18" charset="0"/>
                <a:cs typeface="Arial" charset="0"/>
              </a:rPr>
              <a:t> - the height from which the water falls.</a:t>
            </a:r>
          </a:p>
          <a:p>
            <a:pPr algn="l">
              <a:lnSpc>
                <a:spcPct val="100000"/>
              </a:lnSpc>
              <a:spcBef>
                <a:spcPct val="0"/>
              </a:spcBef>
              <a:tabLst>
                <a:tab pos="228600" algn="l"/>
              </a:tabLst>
            </a:pPr>
            <a:r>
              <a:rPr lang="en-US" sz="3200" dirty="0">
                <a:solidFill>
                  <a:schemeClr val="tx1"/>
                </a:solidFill>
                <a:latin typeface="Times New Roman" pitchFamily="18" charset="0"/>
                <a:cs typeface="Arial" charset="0"/>
              </a:rPr>
              <a:t>The greater the flow and head, the more electricity produced.</a:t>
            </a:r>
            <a:endParaRPr lang="en-US" sz="3200" dirty="0">
              <a:solidFill>
                <a:schemeClr val="tx1"/>
              </a:solidFill>
              <a:latin typeface="Times New Roman" pitchFamily="18" charset="0"/>
            </a:endParaRPr>
          </a:p>
        </p:txBody>
      </p:sp>
      <p:sp>
        <p:nvSpPr>
          <p:cNvPr id="15363" name="Rectangle 3"/>
          <p:cNvSpPr>
            <a:spLocks noChangeArrowheads="1"/>
          </p:cNvSpPr>
          <p:nvPr/>
        </p:nvSpPr>
        <p:spPr bwMode="auto">
          <a:xfrm>
            <a:off x="0" y="1066800"/>
            <a:ext cx="9144000" cy="885825"/>
          </a:xfrm>
          <a:prstGeom prst="rect">
            <a:avLst/>
          </a:prstGeom>
          <a:noFill/>
          <a:ln w="9525">
            <a:noFill/>
            <a:miter lim="800000"/>
            <a:headEnd/>
            <a:tailEnd/>
          </a:ln>
        </p:spPr>
        <p:txBody>
          <a:bodyPr>
            <a:spAutoFit/>
          </a:bodyPr>
          <a:lstStyle/>
          <a:p>
            <a:r>
              <a:rPr lang="en-US" sz="2600" i="1" dirty="0">
                <a:solidFill>
                  <a:schemeClr val="tx1"/>
                </a:solidFill>
                <a:latin typeface="Arial" charset="0"/>
                <a:cs typeface="Arial" charset="0"/>
              </a:rPr>
              <a:t>How much electricity can be generated </a:t>
            </a:r>
          </a:p>
          <a:p>
            <a:r>
              <a:rPr lang="en-US" sz="2600" i="1" dirty="0">
                <a:solidFill>
                  <a:schemeClr val="tx1"/>
                </a:solidFill>
                <a:latin typeface="Arial" charset="0"/>
                <a:cs typeface="Arial" charset="0"/>
              </a:rPr>
              <a:t>by a hydroelectric power plant?</a:t>
            </a:r>
          </a:p>
        </p:txBody>
      </p:sp>
      <p:sp>
        <p:nvSpPr>
          <p:cNvPr id="4" name="Slide Number Placeholder 3"/>
          <p:cNvSpPr>
            <a:spLocks noGrp="1"/>
          </p:cNvSpPr>
          <p:nvPr>
            <p:ph type="sldNum" sz="quarter" idx="12"/>
          </p:nvPr>
        </p:nvSpPr>
        <p:spPr/>
        <p:txBody>
          <a:bodyPr/>
          <a:lstStyle/>
          <a:p>
            <a:fld id="{BBBC69C9-3922-465A-85EE-C7BCB1899636}" type="slidenum">
              <a:rPr lang="en-US" smtClean="0"/>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04800" y="990600"/>
            <a:ext cx="8534400" cy="3046988"/>
          </a:xfrm>
          <a:prstGeom prst="rect">
            <a:avLst/>
          </a:prstGeom>
          <a:noFill/>
          <a:ln w="9525">
            <a:noFill/>
            <a:miter lim="800000"/>
            <a:headEnd/>
            <a:tailEnd/>
          </a:ln>
        </p:spPr>
        <p:txBody>
          <a:bodyPr wrap="square">
            <a:spAutoFit/>
          </a:bodyPr>
          <a:lstStyle/>
          <a:p>
            <a:pPr algn="l">
              <a:lnSpc>
                <a:spcPct val="100000"/>
              </a:lnSpc>
              <a:spcBef>
                <a:spcPct val="0"/>
              </a:spcBef>
            </a:pPr>
            <a:r>
              <a:rPr lang="en-US" sz="2400" dirty="0">
                <a:solidFill>
                  <a:schemeClr val="tx1"/>
                </a:solidFill>
                <a:latin typeface="Times New Roman" pitchFamily="18" charset="0"/>
                <a:cs typeface="Arial" charset="0"/>
              </a:rPr>
              <a:t>When more water flows through a turbine, more electricity can be produced. </a:t>
            </a:r>
          </a:p>
          <a:p>
            <a:pPr algn="l">
              <a:lnSpc>
                <a:spcPct val="100000"/>
              </a:lnSpc>
              <a:spcBef>
                <a:spcPct val="0"/>
              </a:spcBef>
            </a:pPr>
            <a:r>
              <a:rPr lang="en-US" sz="2400" dirty="0">
                <a:solidFill>
                  <a:schemeClr val="tx1"/>
                </a:solidFill>
                <a:latin typeface="Times New Roman" pitchFamily="18" charset="0"/>
                <a:cs typeface="Arial" charset="0"/>
              </a:rPr>
              <a:t>The flow rate depends on the size of the river and the amount of water flowing in it. </a:t>
            </a:r>
          </a:p>
          <a:p>
            <a:pPr algn="l">
              <a:lnSpc>
                <a:spcPct val="100000"/>
              </a:lnSpc>
              <a:spcBef>
                <a:spcPct val="0"/>
              </a:spcBef>
            </a:pPr>
            <a:r>
              <a:rPr lang="en-US" sz="2400" dirty="0">
                <a:solidFill>
                  <a:schemeClr val="tx1"/>
                </a:solidFill>
                <a:latin typeface="Times New Roman" pitchFamily="18" charset="0"/>
                <a:cs typeface="Arial" charset="0"/>
              </a:rPr>
              <a:t>Power production is considered to be </a:t>
            </a:r>
            <a:r>
              <a:rPr lang="en-US" sz="2400" b="1" dirty="0">
                <a:solidFill>
                  <a:schemeClr val="tx1"/>
                </a:solidFill>
                <a:latin typeface="Times New Roman" pitchFamily="18" charset="0"/>
                <a:cs typeface="Arial" charset="0"/>
              </a:rPr>
              <a:t>directly proportional</a:t>
            </a:r>
            <a:r>
              <a:rPr lang="en-US" sz="2400" dirty="0">
                <a:solidFill>
                  <a:schemeClr val="tx1"/>
                </a:solidFill>
                <a:latin typeface="Times New Roman" pitchFamily="18" charset="0"/>
                <a:cs typeface="Arial" charset="0"/>
              </a:rPr>
              <a:t> to river flow. </a:t>
            </a:r>
          </a:p>
          <a:p>
            <a:pPr lvl="1">
              <a:spcBef>
                <a:spcPct val="0"/>
              </a:spcBef>
            </a:pPr>
            <a:r>
              <a:rPr lang="en-US" sz="2400" dirty="0">
                <a:solidFill>
                  <a:schemeClr val="tx1"/>
                </a:solidFill>
                <a:latin typeface="Times New Roman" pitchFamily="18" charset="0"/>
                <a:cs typeface="Arial" charset="0"/>
              </a:rPr>
              <a:t>That is, twice as much water flowing will produce twice as much electricity</a:t>
            </a:r>
            <a:r>
              <a:rPr lang="en-US" sz="2400" dirty="0">
                <a:solidFill>
                  <a:schemeClr val="tx1"/>
                </a:solidFill>
                <a:latin typeface="Times New Roman" pitchFamily="18" charset="0"/>
              </a:rPr>
              <a:t>.</a:t>
            </a:r>
          </a:p>
        </p:txBody>
      </p:sp>
      <p:sp>
        <p:nvSpPr>
          <p:cNvPr id="16387" name="Text Box 4"/>
          <p:cNvSpPr txBox="1">
            <a:spLocks noChangeArrowheads="1"/>
          </p:cNvSpPr>
          <p:nvPr/>
        </p:nvSpPr>
        <p:spPr bwMode="auto">
          <a:xfrm>
            <a:off x="228600" y="457200"/>
            <a:ext cx="8458200" cy="449263"/>
          </a:xfrm>
          <a:prstGeom prst="rect">
            <a:avLst/>
          </a:prstGeom>
          <a:noFill/>
          <a:ln w="9525">
            <a:noFill/>
            <a:miter lim="800000"/>
            <a:headEnd/>
            <a:tailEnd/>
          </a:ln>
        </p:spPr>
        <p:txBody>
          <a:bodyPr>
            <a:spAutoFit/>
          </a:bodyPr>
          <a:lstStyle/>
          <a:p>
            <a:pPr>
              <a:spcBef>
                <a:spcPct val="50000"/>
              </a:spcBef>
            </a:pPr>
            <a:r>
              <a:rPr lang="en-US" sz="2600" b="1">
                <a:latin typeface="Arial" charset="0"/>
              </a:rPr>
              <a:t>Flow Rate = </a:t>
            </a:r>
            <a:r>
              <a:rPr lang="en-US" sz="2600" b="1">
                <a:latin typeface="Arial" charset="0"/>
                <a:cs typeface="Arial" charset="0"/>
              </a:rPr>
              <a:t>the quantity of water flowing</a:t>
            </a:r>
            <a:r>
              <a:rPr lang="en-US" sz="2600" b="1">
                <a:latin typeface="Arial" charset="0"/>
              </a:rPr>
              <a:t> </a:t>
            </a:r>
          </a:p>
        </p:txBody>
      </p:sp>
      <p:pic>
        <p:nvPicPr>
          <p:cNvPr id="16388" name="Picture 7" descr="PH03329I"/>
          <p:cNvPicPr>
            <a:picLocks noChangeAspect="1" noChangeArrowheads="1"/>
          </p:cNvPicPr>
          <p:nvPr/>
        </p:nvPicPr>
        <p:blipFill>
          <a:blip r:embed="rId2"/>
          <a:srcRect/>
          <a:stretch>
            <a:fillRect/>
          </a:stretch>
        </p:blipFill>
        <p:spPr bwMode="auto">
          <a:xfrm>
            <a:off x="1447800" y="3962400"/>
            <a:ext cx="5181600" cy="2667000"/>
          </a:xfrm>
          <a:prstGeom prst="rect">
            <a:avLst/>
          </a:prstGeom>
          <a:noFill/>
          <a:ln w="12700">
            <a:solidFill>
              <a:schemeClr val="tx1"/>
            </a:solid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228600" y="1447800"/>
            <a:ext cx="8686800" cy="2382191"/>
          </a:xfrm>
          <a:prstGeom prst="rect">
            <a:avLst/>
          </a:prstGeom>
          <a:noFill/>
          <a:ln w="9525">
            <a:noFill/>
            <a:miter lim="800000"/>
            <a:headEnd/>
            <a:tailEnd/>
          </a:ln>
        </p:spPr>
        <p:txBody>
          <a:bodyPr>
            <a:spAutoFit/>
          </a:bodyPr>
          <a:lstStyle/>
          <a:p>
            <a:pPr algn="l">
              <a:lnSpc>
                <a:spcPct val="100000"/>
              </a:lnSpc>
              <a:spcBef>
                <a:spcPct val="0"/>
              </a:spcBef>
              <a:spcAft>
                <a:spcPct val="10000"/>
              </a:spcAft>
              <a:buFont typeface="Arial" pitchFamily="34" charset="0"/>
              <a:buChar char="•"/>
            </a:pPr>
            <a:r>
              <a:rPr lang="en-US" sz="2400" dirty="0">
                <a:solidFill>
                  <a:schemeClr val="tx1"/>
                </a:solidFill>
                <a:latin typeface="Times New Roman" pitchFamily="18" charset="0"/>
                <a:cs typeface="Arial" charset="0"/>
              </a:rPr>
              <a:t>The farther the water falls, the more power it has. </a:t>
            </a:r>
          </a:p>
          <a:p>
            <a:pPr algn="l">
              <a:lnSpc>
                <a:spcPct val="100000"/>
              </a:lnSpc>
              <a:spcBef>
                <a:spcPct val="0"/>
              </a:spcBef>
              <a:spcAft>
                <a:spcPct val="10000"/>
              </a:spcAft>
              <a:buFont typeface="Arial" pitchFamily="34" charset="0"/>
              <a:buChar char="•"/>
            </a:pPr>
            <a:r>
              <a:rPr lang="en-US" sz="2400" dirty="0">
                <a:solidFill>
                  <a:schemeClr val="tx1"/>
                </a:solidFill>
                <a:latin typeface="Times New Roman" pitchFamily="18" charset="0"/>
                <a:cs typeface="Arial" charset="0"/>
              </a:rPr>
              <a:t>The higher the dam, the farther the water falls, producing more hydroelectric power.</a:t>
            </a:r>
          </a:p>
          <a:p>
            <a:pPr algn="l">
              <a:lnSpc>
                <a:spcPct val="100000"/>
              </a:lnSpc>
              <a:spcBef>
                <a:spcPct val="0"/>
              </a:spcBef>
              <a:buFont typeface="Arial" pitchFamily="34" charset="0"/>
              <a:buChar char="•"/>
            </a:pPr>
            <a:r>
              <a:rPr lang="en-US" sz="2400" dirty="0">
                <a:solidFill>
                  <a:schemeClr val="tx1"/>
                </a:solidFill>
                <a:latin typeface="Times New Roman" pitchFamily="18" charset="0"/>
                <a:cs typeface="Arial" charset="0"/>
              </a:rPr>
              <a:t>Power production is also </a:t>
            </a:r>
            <a:r>
              <a:rPr lang="en-US" sz="2400" b="1" dirty="0">
                <a:solidFill>
                  <a:schemeClr val="tx1"/>
                </a:solidFill>
                <a:latin typeface="Times New Roman" pitchFamily="18" charset="0"/>
                <a:cs typeface="Arial" charset="0"/>
              </a:rPr>
              <a:t>directly proportional</a:t>
            </a:r>
            <a:r>
              <a:rPr lang="en-US" sz="2400" dirty="0">
                <a:solidFill>
                  <a:schemeClr val="tx1"/>
                </a:solidFill>
                <a:latin typeface="Times New Roman" pitchFamily="18" charset="0"/>
                <a:cs typeface="Arial" charset="0"/>
              </a:rPr>
              <a:t> to head. </a:t>
            </a:r>
          </a:p>
          <a:p>
            <a:pPr algn="l">
              <a:lnSpc>
                <a:spcPct val="100000"/>
              </a:lnSpc>
              <a:spcBef>
                <a:spcPct val="0"/>
              </a:spcBef>
              <a:buFont typeface="Arial" pitchFamily="34" charset="0"/>
              <a:buChar char="•"/>
            </a:pPr>
            <a:r>
              <a:rPr lang="en-US" sz="2400" dirty="0">
                <a:solidFill>
                  <a:schemeClr val="tx1"/>
                </a:solidFill>
                <a:latin typeface="Times New Roman" pitchFamily="18" charset="0"/>
                <a:cs typeface="Arial" charset="0"/>
              </a:rPr>
              <a:t>That is, water falling twice as far will produce twice as much electricity. </a:t>
            </a:r>
            <a:endParaRPr lang="en-US" sz="2400" dirty="0">
              <a:solidFill>
                <a:schemeClr val="tx1"/>
              </a:solidFill>
              <a:latin typeface="Times New Roman" pitchFamily="18" charset="0"/>
            </a:endParaRPr>
          </a:p>
        </p:txBody>
      </p:sp>
      <p:sp>
        <p:nvSpPr>
          <p:cNvPr id="17411" name="Text Box 4"/>
          <p:cNvSpPr txBox="1">
            <a:spLocks noChangeArrowheads="1"/>
          </p:cNvSpPr>
          <p:nvPr/>
        </p:nvSpPr>
        <p:spPr bwMode="auto">
          <a:xfrm>
            <a:off x="533400" y="609600"/>
            <a:ext cx="8077200" cy="449263"/>
          </a:xfrm>
          <a:prstGeom prst="rect">
            <a:avLst/>
          </a:prstGeom>
          <a:noFill/>
          <a:ln w="9525">
            <a:noFill/>
            <a:miter lim="800000"/>
            <a:headEnd/>
            <a:tailEnd/>
          </a:ln>
        </p:spPr>
        <p:txBody>
          <a:bodyPr>
            <a:spAutoFit/>
          </a:bodyPr>
          <a:lstStyle/>
          <a:p>
            <a:pPr>
              <a:spcBef>
                <a:spcPct val="50000"/>
              </a:spcBef>
            </a:pPr>
            <a:r>
              <a:rPr lang="en-US" sz="2600" b="1">
                <a:latin typeface="Arial" charset="0"/>
              </a:rPr>
              <a:t>Head = the height from which water falls</a:t>
            </a:r>
          </a:p>
        </p:txBody>
      </p:sp>
      <p:pic>
        <p:nvPicPr>
          <p:cNvPr id="6" name="Picture 3" descr="hydro plant graphic"/>
          <p:cNvPicPr>
            <a:picLocks noChangeAspect="1" noChangeArrowheads="1"/>
          </p:cNvPicPr>
          <p:nvPr/>
        </p:nvPicPr>
        <p:blipFill>
          <a:blip r:embed="rId2"/>
          <a:srcRect/>
          <a:stretch>
            <a:fillRect/>
          </a:stretch>
        </p:blipFill>
        <p:spPr bwMode="auto">
          <a:xfrm>
            <a:off x="228600" y="3886200"/>
            <a:ext cx="5105400" cy="2652713"/>
          </a:xfrm>
          <a:prstGeom prst="rect">
            <a:avLst/>
          </a:prstGeom>
          <a:noFill/>
          <a:ln w="9525">
            <a:noFill/>
            <a:miter lim="800000"/>
            <a:headEnd/>
            <a:tailEnd/>
          </a:ln>
        </p:spPr>
      </p:pic>
      <p:sp>
        <p:nvSpPr>
          <p:cNvPr id="7" name="Rectangle 5"/>
          <p:cNvSpPr>
            <a:spLocks noChangeArrowheads="1"/>
          </p:cNvSpPr>
          <p:nvPr/>
        </p:nvSpPr>
        <p:spPr bwMode="auto">
          <a:xfrm>
            <a:off x="5486400" y="3581400"/>
            <a:ext cx="3429000" cy="3046988"/>
          </a:xfrm>
          <a:prstGeom prst="rect">
            <a:avLst/>
          </a:prstGeom>
          <a:noFill/>
          <a:ln w="9525">
            <a:noFill/>
            <a:miter lim="800000"/>
            <a:headEnd/>
            <a:tailEnd/>
          </a:ln>
        </p:spPr>
        <p:txBody>
          <a:bodyPr wrap="square">
            <a:spAutoFit/>
          </a:bodyPr>
          <a:lstStyle/>
          <a:p>
            <a:pPr algn="l">
              <a:lnSpc>
                <a:spcPct val="100000"/>
              </a:lnSpc>
              <a:spcBef>
                <a:spcPct val="0"/>
              </a:spcBef>
            </a:pPr>
            <a:r>
              <a:rPr lang="en-US" sz="2400" dirty="0">
                <a:solidFill>
                  <a:srgbClr val="FF0000"/>
                </a:solidFill>
                <a:latin typeface="Times New Roman" pitchFamily="18" charset="0"/>
              </a:rPr>
              <a:t>It is important to note that when determining head, hydrologists take into account the pressure behind the water. </a:t>
            </a:r>
          </a:p>
          <a:p>
            <a:pPr algn="l">
              <a:lnSpc>
                <a:spcPct val="100000"/>
              </a:lnSpc>
              <a:spcBef>
                <a:spcPct val="0"/>
              </a:spcBef>
              <a:buFont typeface="Arial" pitchFamily="34" charset="0"/>
              <a:buChar char="•"/>
            </a:pPr>
            <a:r>
              <a:rPr lang="en-US" sz="2400" dirty="0">
                <a:solidFill>
                  <a:srgbClr val="FF0000"/>
                </a:solidFill>
                <a:latin typeface="Times New Roman" pitchFamily="18" charset="0"/>
              </a:rPr>
              <a:t>Water behind the dam puts pressure on the falling water.</a:t>
            </a:r>
            <a:endParaRPr lang="en-US" sz="2400" dirty="0">
              <a:solidFill>
                <a:srgbClr val="FF0000"/>
              </a:solidFill>
              <a:latin typeface="Times New Roman" pitchFamily="18" charset="0"/>
              <a:cs typeface="Arial" charset="0"/>
            </a:endParaRPr>
          </a:p>
        </p:txBody>
      </p:sp>
      <p:sp>
        <p:nvSpPr>
          <p:cNvPr id="8" name="Slide Number Placeholder 7"/>
          <p:cNvSpPr>
            <a:spLocks noGrp="1"/>
          </p:cNvSpPr>
          <p:nvPr>
            <p:ph type="sldNum" sz="quarter" idx="12"/>
          </p:nvPr>
        </p:nvSpPr>
        <p:spPr/>
        <p:txBody>
          <a:bodyPr/>
          <a:lstStyle/>
          <a:p>
            <a:fld id="{BBBC69C9-3922-465A-85EE-C7BCB1899636}"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762000" y="697375"/>
            <a:ext cx="7772400" cy="5690886"/>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BBC69C9-3922-465A-85EE-C7BCB1899636}"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spcBef>
                <a:spcPct val="0"/>
              </a:spcBef>
            </a:pPr>
            <a:r>
              <a:rPr lang="en-US" sz="3200" dirty="0"/>
              <a:t>Forms of energy</a:t>
            </a:r>
            <a:br>
              <a:rPr lang="en-US" sz="1600" dirty="0"/>
            </a:br>
            <a:endParaRPr lang="en-US" dirty="0"/>
          </a:p>
        </p:txBody>
      </p:sp>
      <p:sp>
        <p:nvSpPr>
          <p:cNvPr id="3" name="Content Placeholder 2"/>
          <p:cNvSpPr>
            <a:spLocks noGrp="1"/>
          </p:cNvSpPr>
          <p:nvPr>
            <p:ph idx="1"/>
          </p:nvPr>
        </p:nvSpPr>
        <p:spPr/>
        <p:txBody>
          <a:bodyPr/>
          <a:lstStyle/>
          <a:p>
            <a:r>
              <a:rPr lang="en-US" dirty="0"/>
              <a:t>Energy is found in different forms, such as light, heat, sound, and motion. </a:t>
            </a:r>
          </a:p>
          <a:p>
            <a:pPr marL="514350" lvl="0" indent="-514350">
              <a:buAutoNum type="arabicPeriod"/>
            </a:pPr>
            <a:r>
              <a:rPr lang="en-US" dirty="0"/>
              <a:t>Potential Energy: is stored energy and the energy of position, or gravitational energy. </a:t>
            </a:r>
          </a:p>
          <a:p>
            <a:pPr marL="0" indent="0">
              <a:buNone/>
            </a:pPr>
            <a:r>
              <a:rPr lang="en-US" dirty="0" err="1"/>
              <a:t>Eg</a:t>
            </a:r>
            <a:r>
              <a:rPr lang="en-US" dirty="0"/>
              <a:t>, Reservoir </a:t>
            </a:r>
          </a:p>
          <a:p>
            <a:pPr marL="0" lvl="0" indent="0">
              <a:buNone/>
            </a:pPr>
            <a:r>
              <a:rPr lang="en-US" dirty="0"/>
              <a:t>Chemical energy is energy stored in the bonds of atoms and molecules.</a:t>
            </a:r>
          </a:p>
          <a:p>
            <a:pPr marL="0" indent="0">
              <a:buNone/>
            </a:pPr>
            <a:r>
              <a:rPr lang="en-US" dirty="0" err="1"/>
              <a:t>Eg</a:t>
            </a:r>
            <a:r>
              <a:rPr lang="en-US" dirty="0"/>
              <a:t>. Battery, biomass</a:t>
            </a:r>
          </a:p>
          <a:p>
            <a:pPr marL="0" lv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8</a:t>
            </a:fld>
            <a:endParaRPr lang="en-US"/>
          </a:p>
        </p:txBody>
      </p:sp>
    </p:spTree>
    <p:extLst>
      <p:ext uri="{BB962C8B-B14F-4D97-AF65-F5344CB8AC3E}">
        <p14:creationId xmlns:p14="http://schemas.microsoft.com/office/powerpoint/2010/main" val="26014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a:stretch>
            <a:fillRect/>
          </a:stretch>
        </p:blipFill>
        <p:spPr bwMode="auto">
          <a:xfrm>
            <a:off x="685800" y="762000"/>
            <a:ext cx="7543800" cy="5486399"/>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BBC69C9-3922-465A-85EE-C7BCB1899636}"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685800" y="685800"/>
            <a:ext cx="7619999" cy="5553776"/>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BBC69C9-3922-465A-85EE-C7BCB1899636}"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Hydropower offers significant potential for carbon emissions reductions.</a:t>
            </a:r>
          </a:p>
          <a:p>
            <a:r>
              <a:rPr lang="en-US" dirty="0"/>
              <a:t>Discharged water used for other purposes </a:t>
            </a:r>
          </a:p>
          <a:p>
            <a:pPr lvl="1"/>
            <a:r>
              <a:rPr lang="en-US" dirty="0"/>
              <a:t>Agriculture</a:t>
            </a:r>
          </a:p>
          <a:p>
            <a:pPr lvl="1"/>
            <a:r>
              <a:rPr lang="en-US" dirty="0"/>
              <a:t>Irrigation  and </a:t>
            </a:r>
          </a:p>
          <a:p>
            <a:pPr lvl="1"/>
            <a:r>
              <a:rPr lang="en-US"/>
              <a:t>Water </a:t>
            </a:r>
            <a:r>
              <a:rPr lang="en-US" dirty="0"/>
              <a:t>in the reservoir as potential tourism destination.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381000"/>
            <a:ext cx="9144000" cy="2739211"/>
          </a:xfrm>
          <a:prstGeom prst="rect">
            <a:avLst/>
          </a:prstGeom>
          <a:noFill/>
          <a:ln w="9525">
            <a:noFill/>
            <a:miter lim="800000"/>
            <a:headEnd/>
            <a:tailEnd/>
          </a:ln>
        </p:spPr>
        <p:txBody>
          <a:bodyPr>
            <a:spAutoFit/>
          </a:bodyPr>
          <a:lstStyle/>
          <a:p>
            <a:pPr marL="804863" algn="l"/>
            <a:r>
              <a:rPr lang="en-US" sz="2400" dirty="0">
                <a:solidFill>
                  <a:schemeClr val="tx1"/>
                </a:solidFill>
                <a:latin typeface="Times New Roman" pitchFamily="18" charset="0"/>
                <a:cs typeface="Arial" charset="0"/>
              </a:rPr>
              <a:t>Installation of new large hydropower projects today is very controversial because of their negative environmental impacts.  These include:</a:t>
            </a:r>
            <a:endParaRPr lang="en-US" sz="2800" dirty="0">
              <a:solidFill>
                <a:schemeClr val="tx1"/>
              </a:solidFill>
              <a:latin typeface="Times New Roman" pitchFamily="18" charset="0"/>
              <a:cs typeface="Arial" charset="0"/>
            </a:endParaRPr>
          </a:p>
          <a:p>
            <a:pPr marL="804863" algn="l"/>
            <a:endParaRPr lang="en-US" sz="2800" dirty="0">
              <a:solidFill>
                <a:schemeClr val="tx1"/>
              </a:solidFill>
              <a:latin typeface="Times New Roman" pitchFamily="18" charset="0"/>
              <a:cs typeface="Arial" charset="0"/>
            </a:endParaRPr>
          </a:p>
          <a:p>
            <a:pPr marL="804863">
              <a:buFont typeface="Wingdings" pitchFamily="2" charset="2"/>
              <a:buChar char="ü"/>
            </a:pPr>
            <a:r>
              <a:rPr lang="en-US" sz="2400" dirty="0">
                <a:latin typeface="Times New Roman" pitchFamily="18" charset="0"/>
                <a:cs typeface="Arial" charset="0"/>
              </a:rPr>
              <a:t>Upstream flooding</a:t>
            </a:r>
            <a:endParaRPr lang="en-US" sz="2400" dirty="0">
              <a:solidFill>
                <a:schemeClr val="tx1"/>
              </a:solidFill>
              <a:latin typeface="Times New Roman" pitchFamily="18" charset="0"/>
              <a:cs typeface="Arial" charset="0"/>
            </a:endParaRPr>
          </a:p>
          <a:p>
            <a:pPr marL="804863" algn="l">
              <a:buFont typeface="Wingdings" pitchFamily="2" charset="2"/>
              <a:buChar char="ü"/>
            </a:pPr>
            <a:r>
              <a:rPr lang="en-US" sz="2400" dirty="0">
                <a:solidFill>
                  <a:schemeClr val="tx1"/>
                </a:solidFill>
                <a:latin typeface="Times New Roman" pitchFamily="18" charset="0"/>
                <a:cs typeface="Arial" charset="0"/>
              </a:rPr>
              <a:t>decreased water quality and flow</a:t>
            </a:r>
          </a:p>
          <a:p>
            <a:pPr marL="804863" algn="l">
              <a:buFont typeface="Wingdings" pitchFamily="2" charset="2"/>
              <a:buChar char="ü"/>
            </a:pPr>
            <a:r>
              <a:rPr lang="en-US" sz="2400" dirty="0">
                <a:solidFill>
                  <a:schemeClr val="tx1"/>
                </a:solidFill>
                <a:latin typeface="Times New Roman" pitchFamily="18" charset="0"/>
                <a:cs typeface="Arial" charset="0"/>
              </a:rPr>
              <a:t>reduced quality of upstream and downstream environments</a:t>
            </a:r>
          </a:p>
        </p:txBody>
      </p:sp>
      <p:pic>
        <p:nvPicPr>
          <p:cNvPr id="25603" name="Picture 3" descr="j0104978"/>
          <p:cNvPicPr>
            <a:picLocks noChangeAspect="1" noChangeArrowheads="1"/>
          </p:cNvPicPr>
          <p:nvPr/>
        </p:nvPicPr>
        <p:blipFill>
          <a:blip r:embed="rId2"/>
          <a:srcRect/>
          <a:stretch>
            <a:fillRect/>
          </a:stretch>
        </p:blipFill>
        <p:spPr bwMode="auto">
          <a:xfrm>
            <a:off x="4495800" y="1066800"/>
            <a:ext cx="1371600" cy="1371600"/>
          </a:xfrm>
          <a:prstGeom prst="rect">
            <a:avLst/>
          </a:prstGeom>
          <a:noFill/>
          <a:ln w="9525">
            <a:noFill/>
            <a:miter lim="800000"/>
            <a:headEnd/>
            <a:tailEnd/>
          </a:ln>
        </p:spPr>
      </p:pic>
      <p:pic>
        <p:nvPicPr>
          <p:cNvPr id="25604" name="Picture 5" descr="j0131729"/>
          <p:cNvPicPr>
            <a:picLocks noChangeAspect="1" noChangeArrowheads="1"/>
          </p:cNvPicPr>
          <p:nvPr/>
        </p:nvPicPr>
        <p:blipFill>
          <a:blip r:embed="rId3"/>
          <a:srcRect/>
          <a:stretch>
            <a:fillRect/>
          </a:stretch>
        </p:blipFill>
        <p:spPr bwMode="auto">
          <a:xfrm>
            <a:off x="6705600" y="1524000"/>
            <a:ext cx="1981200" cy="1093788"/>
          </a:xfrm>
          <a:prstGeom prst="rect">
            <a:avLst/>
          </a:prstGeom>
          <a:noFill/>
          <a:ln w="9525">
            <a:noFill/>
            <a:miter lim="800000"/>
            <a:headEnd/>
            <a:tailEnd/>
          </a:ln>
        </p:spPr>
      </p:pic>
      <p:pic>
        <p:nvPicPr>
          <p:cNvPr id="25605" name="Picture 7" descr="glen canyon june 62"/>
          <p:cNvPicPr>
            <a:picLocks noChangeAspect="1" noChangeArrowheads="1"/>
          </p:cNvPicPr>
          <p:nvPr/>
        </p:nvPicPr>
        <p:blipFill>
          <a:blip r:embed="rId4"/>
          <a:srcRect/>
          <a:stretch>
            <a:fillRect/>
          </a:stretch>
        </p:blipFill>
        <p:spPr bwMode="auto">
          <a:xfrm>
            <a:off x="838199" y="3581400"/>
            <a:ext cx="3856425" cy="2687638"/>
          </a:xfrm>
          <a:prstGeom prst="rect">
            <a:avLst/>
          </a:prstGeom>
          <a:noFill/>
          <a:ln w="12700">
            <a:solidFill>
              <a:schemeClr val="tx1"/>
            </a:solidFill>
            <a:miter lim="800000"/>
            <a:headEnd/>
            <a:tailEnd/>
          </a:ln>
        </p:spPr>
      </p:pic>
      <p:pic>
        <p:nvPicPr>
          <p:cNvPr id="25606" name="Picture 8" descr="glen canyon june 64"/>
          <p:cNvPicPr>
            <a:picLocks noChangeAspect="1" noChangeArrowheads="1"/>
          </p:cNvPicPr>
          <p:nvPr/>
        </p:nvPicPr>
        <p:blipFill>
          <a:blip r:embed="rId5"/>
          <a:srcRect/>
          <a:stretch>
            <a:fillRect/>
          </a:stretch>
        </p:blipFill>
        <p:spPr bwMode="auto">
          <a:xfrm>
            <a:off x="5029200" y="3581400"/>
            <a:ext cx="3200400" cy="2667000"/>
          </a:xfrm>
          <a:prstGeom prst="rect">
            <a:avLst/>
          </a:prstGeom>
          <a:noFill/>
          <a:ln w="12700">
            <a:solidFill>
              <a:schemeClr val="tx1"/>
            </a:solidFill>
            <a:miter lim="800000"/>
            <a:headEnd/>
            <a:tailEnd/>
          </a:ln>
        </p:spPr>
      </p:pic>
      <p:sp>
        <p:nvSpPr>
          <p:cNvPr id="7" name="Slide Number Placeholder 6"/>
          <p:cNvSpPr>
            <a:spLocks noGrp="1"/>
          </p:cNvSpPr>
          <p:nvPr>
            <p:ph type="sldNum" sz="quarter" idx="12"/>
          </p:nvPr>
        </p:nvSpPr>
        <p:spPr/>
        <p:txBody>
          <a:bodyPr/>
          <a:lstStyle/>
          <a:p>
            <a:fld id="{BBBC69C9-3922-465A-85EE-C7BCB1899636}"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895600" y="2514600"/>
            <a:ext cx="2362200" cy="2720975"/>
          </a:xfrm>
          <a:prstGeom prst="rect">
            <a:avLst/>
          </a:prstGeom>
          <a:noFill/>
          <a:ln w="9525">
            <a:noFill/>
            <a:miter lim="800000"/>
            <a:headEnd/>
            <a:tailEnd/>
          </a:ln>
        </p:spPr>
        <p:txBody>
          <a:bodyPr>
            <a:spAutoFit/>
          </a:bodyPr>
          <a:lstStyle/>
          <a:p>
            <a:pPr algn="l">
              <a:lnSpc>
                <a:spcPct val="100000"/>
              </a:lnSpc>
              <a:spcBef>
                <a:spcPct val="0"/>
              </a:spcBef>
              <a:spcAft>
                <a:spcPct val="40000"/>
              </a:spcAft>
              <a:buFont typeface="Times" charset="0"/>
              <a:buChar char="•"/>
            </a:pPr>
            <a:r>
              <a:rPr lang="en-US">
                <a:solidFill>
                  <a:schemeClr val="tx1"/>
                </a:solidFill>
                <a:latin typeface="Times New Roman" pitchFamily="18" charset="0"/>
                <a:cs typeface="Arial" charset="0"/>
              </a:rPr>
              <a:t>  river flow</a:t>
            </a:r>
            <a:endParaRPr lang="en-US">
              <a:solidFill>
                <a:schemeClr val="tx1"/>
              </a:solidFill>
              <a:latin typeface="Times New Roman" pitchFamily="18" charset="0"/>
              <a:cs typeface="Times New Roman" pitchFamily="18" charset="0"/>
            </a:endParaRPr>
          </a:p>
          <a:p>
            <a:pPr algn="l" eaLnBrk="0" hangingPunct="0">
              <a:lnSpc>
                <a:spcPct val="100000"/>
              </a:lnSpc>
              <a:spcBef>
                <a:spcPct val="0"/>
              </a:spcBef>
              <a:spcAft>
                <a:spcPct val="40000"/>
              </a:spcAft>
              <a:buFont typeface="Times" charset="0"/>
              <a:buChar char="•"/>
            </a:pPr>
            <a:r>
              <a:rPr lang="en-US">
                <a:solidFill>
                  <a:schemeClr val="tx1"/>
                </a:solidFill>
                <a:latin typeface="Times New Roman" pitchFamily="18" charset="0"/>
                <a:cs typeface="Arial" charset="0"/>
              </a:rPr>
              <a:t>  water quality </a:t>
            </a:r>
          </a:p>
          <a:p>
            <a:pPr algn="l" eaLnBrk="0" hangingPunct="0">
              <a:lnSpc>
                <a:spcPct val="100000"/>
              </a:lnSpc>
              <a:spcBef>
                <a:spcPct val="0"/>
              </a:spcBef>
              <a:buFont typeface="Times" charset="0"/>
              <a:buChar char="•"/>
            </a:pPr>
            <a:r>
              <a:rPr lang="en-US">
                <a:solidFill>
                  <a:schemeClr val="tx1"/>
                </a:solidFill>
                <a:latin typeface="Times New Roman" pitchFamily="18" charset="0"/>
                <a:cs typeface="Arial" charset="0"/>
              </a:rPr>
              <a:t>  watershed</a:t>
            </a:r>
          </a:p>
          <a:p>
            <a:pPr algn="l" eaLnBrk="0" hangingPunct="0">
              <a:lnSpc>
                <a:spcPct val="100000"/>
              </a:lnSpc>
              <a:spcBef>
                <a:spcPct val="0"/>
              </a:spcBef>
              <a:spcAft>
                <a:spcPct val="40000"/>
              </a:spcAft>
              <a:buFont typeface="Times" charset="0"/>
              <a:buNone/>
            </a:pPr>
            <a:r>
              <a:rPr lang="en-US">
                <a:solidFill>
                  <a:schemeClr val="tx1"/>
                </a:solidFill>
                <a:latin typeface="Times New Roman" pitchFamily="18" charset="0"/>
                <a:cs typeface="Arial" charset="0"/>
              </a:rPr>
              <a:t>   protection</a:t>
            </a:r>
          </a:p>
          <a:p>
            <a:pPr algn="l" eaLnBrk="0" hangingPunct="0">
              <a:lnSpc>
                <a:spcPct val="100000"/>
              </a:lnSpc>
              <a:spcBef>
                <a:spcPct val="0"/>
              </a:spcBef>
              <a:buFont typeface="Times" charset="0"/>
              <a:buChar char="•"/>
            </a:pPr>
            <a:r>
              <a:rPr lang="en-US">
                <a:solidFill>
                  <a:schemeClr val="tx1"/>
                </a:solidFill>
                <a:latin typeface="Times New Roman" pitchFamily="18" charset="0"/>
                <a:cs typeface="Arial" charset="0"/>
              </a:rPr>
              <a:t>  fish passage </a:t>
            </a:r>
          </a:p>
          <a:p>
            <a:pPr algn="l" eaLnBrk="0" hangingPunct="0">
              <a:lnSpc>
                <a:spcPct val="100000"/>
              </a:lnSpc>
              <a:spcBef>
                <a:spcPct val="0"/>
              </a:spcBef>
              <a:buFont typeface="Times" charset="0"/>
              <a:buNone/>
            </a:pPr>
            <a:r>
              <a:rPr lang="en-US">
                <a:solidFill>
                  <a:schemeClr val="tx1"/>
                </a:solidFill>
                <a:latin typeface="Times New Roman" pitchFamily="18" charset="0"/>
                <a:cs typeface="Arial" charset="0"/>
              </a:rPr>
              <a:t>   and protection</a:t>
            </a:r>
          </a:p>
        </p:txBody>
      </p:sp>
      <p:sp>
        <p:nvSpPr>
          <p:cNvPr id="27651" name="Rectangle 6"/>
          <p:cNvSpPr>
            <a:spLocks noChangeArrowheads="1"/>
          </p:cNvSpPr>
          <p:nvPr/>
        </p:nvSpPr>
        <p:spPr bwMode="auto">
          <a:xfrm>
            <a:off x="533400" y="1387475"/>
            <a:ext cx="8305800" cy="822325"/>
          </a:xfrm>
          <a:prstGeom prst="rect">
            <a:avLst/>
          </a:prstGeom>
          <a:noFill/>
          <a:ln w="9525">
            <a:noFill/>
            <a:miter lim="800000"/>
            <a:headEnd/>
            <a:tailEnd/>
          </a:ln>
        </p:spPr>
        <p:txBody>
          <a:bodyPr>
            <a:spAutoFit/>
          </a:bodyPr>
          <a:lstStyle/>
          <a:p>
            <a:pPr algn="l">
              <a:lnSpc>
                <a:spcPct val="100000"/>
              </a:lnSpc>
              <a:spcBef>
                <a:spcPct val="0"/>
              </a:spcBef>
            </a:pPr>
            <a:r>
              <a:rPr lang="en-US">
                <a:solidFill>
                  <a:schemeClr val="tx1"/>
                </a:solidFill>
                <a:latin typeface="Times New Roman" pitchFamily="18" charset="0"/>
                <a:cs typeface="Arial" charset="0"/>
              </a:rPr>
              <a:t>A hydropower project is considered </a:t>
            </a:r>
            <a:r>
              <a:rPr lang="en-US" b="1">
                <a:solidFill>
                  <a:schemeClr val="tx1"/>
                </a:solidFill>
                <a:latin typeface="Times New Roman" pitchFamily="18" charset="0"/>
                <a:cs typeface="Arial" charset="0"/>
              </a:rPr>
              <a:t>low impact</a:t>
            </a:r>
            <a:r>
              <a:rPr lang="en-US">
                <a:solidFill>
                  <a:schemeClr val="tx1"/>
                </a:solidFill>
                <a:latin typeface="Times New Roman" pitchFamily="18" charset="0"/>
                <a:cs typeface="Arial" charset="0"/>
              </a:rPr>
              <a:t> if it considers these environmental factors:</a:t>
            </a:r>
          </a:p>
        </p:txBody>
      </p:sp>
      <p:sp>
        <p:nvSpPr>
          <p:cNvPr id="27652" name="Rectangle 7"/>
          <p:cNvSpPr>
            <a:spLocks noChangeArrowheads="1"/>
          </p:cNvSpPr>
          <p:nvPr/>
        </p:nvSpPr>
        <p:spPr bwMode="auto">
          <a:xfrm>
            <a:off x="5486400" y="2438400"/>
            <a:ext cx="3429000" cy="3451225"/>
          </a:xfrm>
          <a:prstGeom prst="rect">
            <a:avLst/>
          </a:prstGeom>
          <a:noFill/>
          <a:ln w="9525">
            <a:noFill/>
            <a:miter lim="800000"/>
            <a:headEnd/>
            <a:tailEnd/>
          </a:ln>
        </p:spPr>
        <p:txBody>
          <a:bodyPr>
            <a:spAutoFit/>
          </a:bodyPr>
          <a:lstStyle/>
          <a:p>
            <a:pPr algn="l" eaLnBrk="0" hangingPunct="0">
              <a:lnSpc>
                <a:spcPct val="100000"/>
              </a:lnSpc>
              <a:spcBef>
                <a:spcPct val="0"/>
              </a:spcBef>
              <a:buFont typeface="Times" charset="0"/>
              <a:buChar char="•"/>
            </a:pPr>
            <a:r>
              <a:rPr lang="en-US" dirty="0">
                <a:solidFill>
                  <a:schemeClr val="tx1"/>
                </a:solidFill>
                <a:latin typeface="Times New Roman" pitchFamily="18" charset="0"/>
                <a:cs typeface="Arial" charset="0"/>
              </a:rPr>
              <a:t>  threatened and</a:t>
            </a:r>
          </a:p>
          <a:p>
            <a:pPr algn="l" eaLnBrk="0" hangingPunct="0">
              <a:lnSpc>
                <a:spcPct val="100000"/>
              </a:lnSpc>
              <a:spcBef>
                <a:spcPct val="0"/>
              </a:spcBef>
              <a:buFont typeface="Times" charset="0"/>
              <a:buNone/>
            </a:pPr>
            <a:r>
              <a:rPr lang="en-US" dirty="0">
                <a:solidFill>
                  <a:schemeClr val="tx1"/>
                </a:solidFill>
                <a:latin typeface="Times New Roman" pitchFamily="18" charset="0"/>
                <a:cs typeface="Arial" charset="0"/>
              </a:rPr>
              <a:t>   endangered species</a:t>
            </a:r>
          </a:p>
          <a:p>
            <a:pPr algn="l" eaLnBrk="0" hangingPunct="0">
              <a:lnSpc>
                <a:spcPct val="100000"/>
              </a:lnSpc>
              <a:spcBef>
                <a:spcPct val="0"/>
              </a:spcBef>
              <a:spcAft>
                <a:spcPct val="40000"/>
              </a:spcAft>
              <a:buFont typeface="Times" charset="0"/>
              <a:buNone/>
            </a:pPr>
            <a:r>
              <a:rPr lang="en-US" dirty="0">
                <a:solidFill>
                  <a:schemeClr val="tx1"/>
                </a:solidFill>
                <a:latin typeface="Times New Roman" pitchFamily="18" charset="0"/>
                <a:cs typeface="Arial" charset="0"/>
              </a:rPr>
              <a:t>   protection </a:t>
            </a:r>
          </a:p>
          <a:p>
            <a:pPr algn="l" eaLnBrk="0" hangingPunct="0">
              <a:lnSpc>
                <a:spcPct val="100000"/>
              </a:lnSpc>
              <a:spcBef>
                <a:spcPct val="0"/>
              </a:spcBef>
              <a:buFont typeface="Times" charset="0"/>
              <a:buChar char="•"/>
            </a:pPr>
            <a:r>
              <a:rPr lang="en-US" dirty="0">
                <a:solidFill>
                  <a:schemeClr val="tx1"/>
                </a:solidFill>
                <a:latin typeface="Times New Roman" pitchFamily="18" charset="0"/>
                <a:cs typeface="Arial" charset="0"/>
              </a:rPr>
              <a:t>  cultural resource </a:t>
            </a:r>
          </a:p>
          <a:p>
            <a:pPr algn="l" eaLnBrk="0" hangingPunct="0">
              <a:lnSpc>
                <a:spcPct val="100000"/>
              </a:lnSpc>
              <a:spcBef>
                <a:spcPct val="0"/>
              </a:spcBef>
              <a:spcAft>
                <a:spcPct val="40000"/>
              </a:spcAft>
              <a:buFont typeface="Times" charset="0"/>
              <a:buNone/>
            </a:pPr>
            <a:r>
              <a:rPr lang="en-US" dirty="0">
                <a:solidFill>
                  <a:schemeClr val="tx1"/>
                </a:solidFill>
                <a:latin typeface="Times New Roman" pitchFamily="18" charset="0"/>
                <a:cs typeface="Arial" charset="0"/>
              </a:rPr>
              <a:t>   protection </a:t>
            </a:r>
            <a:endParaRPr lang="en-US" dirty="0">
              <a:solidFill>
                <a:schemeClr val="tx1"/>
              </a:solidFill>
              <a:latin typeface="Times New Roman" pitchFamily="18" charset="0"/>
              <a:cs typeface="Times New Roman" pitchFamily="18" charset="0"/>
            </a:endParaRPr>
          </a:p>
          <a:p>
            <a:pPr algn="l" eaLnBrk="0" hangingPunct="0">
              <a:lnSpc>
                <a:spcPct val="100000"/>
              </a:lnSpc>
              <a:spcBef>
                <a:spcPct val="0"/>
              </a:spcBef>
              <a:spcAft>
                <a:spcPct val="40000"/>
              </a:spcAft>
              <a:buFont typeface="Times" charset="0"/>
              <a:buChar char="•"/>
            </a:pPr>
            <a:r>
              <a:rPr lang="en-US" dirty="0">
                <a:solidFill>
                  <a:schemeClr val="tx1"/>
                </a:solidFill>
                <a:latin typeface="Times New Roman" pitchFamily="18" charset="0"/>
                <a:cs typeface="Arial" charset="0"/>
              </a:rPr>
              <a:t>  recreation </a:t>
            </a:r>
            <a:endParaRPr lang="en-US" dirty="0">
              <a:solidFill>
                <a:schemeClr val="tx1"/>
              </a:solidFill>
              <a:latin typeface="Times New Roman" pitchFamily="18" charset="0"/>
              <a:cs typeface="Times New Roman" pitchFamily="18" charset="0"/>
            </a:endParaRPr>
          </a:p>
          <a:p>
            <a:pPr algn="l" eaLnBrk="0" hangingPunct="0">
              <a:lnSpc>
                <a:spcPct val="100000"/>
              </a:lnSpc>
              <a:spcBef>
                <a:spcPct val="0"/>
              </a:spcBef>
              <a:buFont typeface="Times" charset="0"/>
              <a:buChar char="•"/>
            </a:pPr>
            <a:r>
              <a:rPr lang="en-US" dirty="0">
                <a:solidFill>
                  <a:schemeClr val="tx1"/>
                </a:solidFill>
                <a:latin typeface="Times New Roman" pitchFamily="18" charset="0"/>
                <a:cs typeface="Arial" charset="0"/>
              </a:rPr>
              <a:t>  facilities recommended</a:t>
            </a:r>
          </a:p>
          <a:p>
            <a:pPr algn="l" eaLnBrk="0" hangingPunct="0">
              <a:lnSpc>
                <a:spcPct val="100000"/>
              </a:lnSpc>
              <a:spcBef>
                <a:spcPct val="0"/>
              </a:spcBef>
              <a:buFont typeface="Times" charset="0"/>
              <a:buNone/>
            </a:pPr>
            <a:r>
              <a:rPr lang="en-US" dirty="0">
                <a:solidFill>
                  <a:schemeClr val="tx1"/>
                </a:solidFill>
                <a:latin typeface="Times New Roman" pitchFamily="18" charset="0"/>
                <a:cs typeface="Arial" charset="0"/>
              </a:rPr>
              <a:t>   for removal</a:t>
            </a:r>
            <a:endParaRPr lang="en-US" dirty="0">
              <a:solidFill>
                <a:schemeClr val="tx1"/>
              </a:solidFill>
              <a:latin typeface="Times New Roman" pitchFamily="18" charset="0"/>
            </a:endParaRPr>
          </a:p>
        </p:txBody>
      </p:sp>
      <p:pic>
        <p:nvPicPr>
          <p:cNvPr id="27653" name="Picture 9" descr="j0285248"/>
          <p:cNvPicPr>
            <a:picLocks noChangeAspect="1" noChangeArrowheads="1" noCrop="1"/>
          </p:cNvPicPr>
          <p:nvPr/>
        </p:nvPicPr>
        <p:blipFill>
          <a:blip r:embed="rId2"/>
          <a:srcRect/>
          <a:stretch>
            <a:fillRect/>
          </a:stretch>
        </p:blipFill>
        <p:spPr bwMode="auto">
          <a:xfrm>
            <a:off x="609600" y="2997200"/>
            <a:ext cx="1752600" cy="2362200"/>
          </a:xfrm>
          <a:prstGeom prst="rect">
            <a:avLst/>
          </a:prstGeom>
          <a:noFill/>
          <a:ln w="12700">
            <a:solidFill>
              <a:schemeClr val="tx1"/>
            </a:solidFill>
            <a:miter lim="800000"/>
            <a:headEnd/>
            <a:tailEnd/>
          </a:ln>
        </p:spPr>
      </p:pic>
      <p:sp>
        <p:nvSpPr>
          <p:cNvPr id="27654" name="Rectangle 10"/>
          <p:cNvSpPr>
            <a:spLocks noChangeArrowheads="1"/>
          </p:cNvSpPr>
          <p:nvPr/>
        </p:nvSpPr>
        <p:spPr bwMode="auto">
          <a:xfrm>
            <a:off x="228600" y="465138"/>
            <a:ext cx="8610600" cy="449262"/>
          </a:xfrm>
          <a:prstGeom prst="rect">
            <a:avLst/>
          </a:prstGeom>
          <a:noFill/>
          <a:ln w="9525">
            <a:noFill/>
            <a:miter lim="800000"/>
            <a:headEnd/>
            <a:tailEnd/>
          </a:ln>
        </p:spPr>
        <p:txBody>
          <a:bodyPr>
            <a:spAutoFit/>
          </a:bodyPr>
          <a:lstStyle/>
          <a:p>
            <a:r>
              <a:rPr lang="en-US" sz="2600" b="1">
                <a:solidFill>
                  <a:schemeClr val="tx1"/>
                </a:solidFill>
                <a:latin typeface="Arial" charset="0"/>
                <a:cs typeface="Arial" charset="0"/>
              </a:rPr>
              <a:t>Low Impact Hydropower</a:t>
            </a:r>
          </a:p>
        </p:txBody>
      </p:sp>
      <p:sp>
        <p:nvSpPr>
          <p:cNvPr id="7" name="Slide Number Placeholder 6"/>
          <p:cNvSpPr>
            <a:spLocks noGrp="1"/>
          </p:cNvSpPr>
          <p:nvPr>
            <p:ph type="sldNum" sz="quarter" idx="12"/>
          </p:nvPr>
        </p:nvSpPr>
        <p:spPr/>
        <p:txBody>
          <a:bodyPr/>
          <a:lstStyle/>
          <a:p>
            <a:fld id="{BBBC69C9-3922-465A-85EE-C7BCB1899636}" type="slidenum">
              <a:rPr lang="en-US" smtClean="0"/>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dmu\Desktop\hydro.jpg"/>
          <p:cNvPicPr>
            <a:picLocks noGrp="1" noChangeAspect="1" noChangeArrowheads="1"/>
          </p:cNvPicPr>
          <p:nvPr>
            <p:ph idx="1"/>
          </p:nvPr>
        </p:nvPicPr>
        <p:blipFill>
          <a:blip r:embed="rId2"/>
          <a:srcRect/>
          <a:stretch>
            <a:fillRect/>
          </a:stretch>
        </p:blipFill>
        <p:spPr bwMode="auto">
          <a:xfrm>
            <a:off x="685800" y="1942439"/>
            <a:ext cx="8000999" cy="3530467"/>
          </a:xfrm>
          <a:prstGeom prst="rect">
            <a:avLst/>
          </a:prstGeom>
          <a:noFill/>
        </p:spPr>
      </p:pic>
      <p:sp>
        <p:nvSpPr>
          <p:cNvPr id="4" name="Slide Number Placeholder 3"/>
          <p:cNvSpPr>
            <a:spLocks noGrp="1"/>
          </p:cNvSpPr>
          <p:nvPr>
            <p:ph type="sldNum" sz="quarter" idx="12"/>
          </p:nvPr>
        </p:nvSpPr>
        <p:spPr/>
        <p:txBody>
          <a:bodyPr/>
          <a:lstStyle/>
          <a:p>
            <a:fld id="{BBBC69C9-3922-465A-85EE-C7BCB1899636}"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676400" y="3289300"/>
            <a:ext cx="6172200" cy="749300"/>
          </a:xfrm>
          <a:prstGeom prst="rect">
            <a:avLst/>
          </a:prstGeom>
          <a:noFill/>
          <a:ln w="9525">
            <a:noFill/>
            <a:miter lim="800000"/>
            <a:headEnd/>
            <a:tailEnd/>
          </a:ln>
        </p:spPr>
        <p:txBody>
          <a:bodyPr>
            <a:spAutoFit/>
          </a:bodyPr>
          <a:lstStyle/>
          <a:p>
            <a:pPr algn="l">
              <a:spcBef>
                <a:spcPct val="50000"/>
              </a:spcBef>
            </a:pPr>
            <a:r>
              <a:rPr lang="en-US">
                <a:latin typeface="Times New Roman" pitchFamily="18" charset="0"/>
              </a:rPr>
              <a:t>Because the water cycle is continuous, hydropower is a renewable energy source.</a:t>
            </a:r>
          </a:p>
        </p:txBody>
      </p:sp>
      <p:pic>
        <p:nvPicPr>
          <p:cNvPr id="28675" name="Picture 6" descr="AG00334_"/>
          <p:cNvPicPr>
            <a:picLocks noChangeAspect="1" noChangeArrowheads="1" noCrop="1"/>
          </p:cNvPicPr>
          <p:nvPr/>
        </p:nvPicPr>
        <p:blipFill>
          <a:blip r:embed="rId2"/>
          <a:srcRect/>
          <a:stretch>
            <a:fillRect/>
          </a:stretch>
        </p:blipFill>
        <p:spPr bwMode="auto">
          <a:xfrm>
            <a:off x="3962400" y="1084263"/>
            <a:ext cx="1219200" cy="1109662"/>
          </a:xfrm>
          <a:prstGeom prst="rect">
            <a:avLst/>
          </a:prstGeom>
          <a:noFill/>
          <a:ln w="9525">
            <a:noFill/>
            <a:miter lim="800000"/>
            <a:headEnd/>
            <a:tailEnd/>
          </a:ln>
        </p:spPr>
      </p:pic>
      <p:pic>
        <p:nvPicPr>
          <p:cNvPr id="28676" name="Picture 7" descr="AG00628_"/>
          <p:cNvPicPr>
            <a:picLocks noChangeAspect="1" noChangeArrowheads="1" noCrop="1"/>
          </p:cNvPicPr>
          <p:nvPr/>
        </p:nvPicPr>
        <p:blipFill>
          <a:blip r:embed="rId3"/>
          <a:srcRect/>
          <a:stretch>
            <a:fillRect/>
          </a:stretch>
        </p:blipFill>
        <p:spPr bwMode="auto">
          <a:xfrm>
            <a:off x="2895600" y="5181600"/>
            <a:ext cx="3048000" cy="128111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BBC69C9-3922-465A-85EE-C7BCB1899636}"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BC69C9-3922-465A-85EE-C7BCB1899636}" type="slidenum">
              <a:rPr lang="en-US" smtClean="0"/>
              <a:pPr/>
              <a:t>87</a:t>
            </a:fld>
            <a:endParaRPr lang="en-US"/>
          </a:p>
        </p:txBody>
      </p:sp>
      <p:sp>
        <p:nvSpPr>
          <p:cNvPr id="3" name="Rectangle 2"/>
          <p:cNvSpPr/>
          <p:nvPr/>
        </p:nvSpPr>
        <p:spPr>
          <a:xfrm>
            <a:off x="533400" y="1371600"/>
            <a:ext cx="8153400" cy="5262979"/>
          </a:xfrm>
          <a:prstGeom prst="rect">
            <a:avLst/>
          </a:prstGeom>
        </p:spPr>
        <p:txBody>
          <a:bodyPr wrap="square">
            <a:spAutoFit/>
          </a:bodyPr>
          <a:lstStyle/>
          <a:p>
            <a:pPr>
              <a:buFont typeface="Arial" panose="020B0604020202020204" pitchFamily="34" charset="0"/>
              <a:buChar char="•"/>
            </a:pPr>
            <a:r>
              <a:rPr lang="en-US" sz="2400" dirty="0">
                <a:solidFill>
                  <a:srgbClr val="000000"/>
                </a:solidFill>
                <a:latin typeface="verdana" panose="020B0604030504040204" pitchFamily="34" charset="0"/>
              </a:rPr>
              <a:t>Tis </a:t>
            </a:r>
            <a:r>
              <a:rPr lang="en-US" sz="2400" dirty="0" err="1">
                <a:solidFill>
                  <a:srgbClr val="000000"/>
                </a:solidFill>
                <a:latin typeface="verdana" panose="020B0604030504040204" pitchFamily="34" charset="0"/>
              </a:rPr>
              <a:t>Abay</a:t>
            </a:r>
            <a:r>
              <a:rPr lang="en-US" sz="2400" dirty="0">
                <a:solidFill>
                  <a:srgbClr val="000000"/>
                </a:solidFill>
                <a:latin typeface="verdana" panose="020B0604030504040204" pitchFamily="34" charset="0"/>
              </a:rPr>
              <a:t> I Power Station - 12 MW</a:t>
            </a:r>
          </a:p>
          <a:p>
            <a:pPr>
              <a:buFont typeface="Arial" panose="020B0604020202020204" pitchFamily="34" charset="0"/>
              <a:buChar char="•"/>
            </a:pPr>
            <a:r>
              <a:rPr lang="en-US" sz="2400" dirty="0">
                <a:solidFill>
                  <a:srgbClr val="000000"/>
                </a:solidFill>
                <a:latin typeface="verdana" panose="020B0604030504040204" pitchFamily="34" charset="0"/>
              </a:rPr>
              <a:t>Tis </a:t>
            </a:r>
            <a:r>
              <a:rPr lang="en-US" sz="2400" dirty="0" err="1">
                <a:solidFill>
                  <a:srgbClr val="000000"/>
                </a:solidFill>
                <a:latin typeface="verdana" panose="020B0604030504040204" pitchFamily="34" charset="0"/>
              </a:rPr>
              <a:t>Abay</a:t>
            </a:r>
            <a:r>
              <a:rPr lang="en-US" sz="2400" dirty="0">
                <a:solidFill>
                  <a:srgbClr val="000000"/>
                </a:solidFill>
                <a:latin typeface="verdana" panose="020B0604030504040204" pitchFamily="34" charset="0"/>
              </a:rPr>
              <a:t> II Power Station - 73 MW</a:t>
            </a:r>
          </a:p>
          <a:p>
            <a:pPr>
              <a:buFont typeface="Arial" panose="020B0604020202020204" pitchFamily="34" charset="0"/>
              <a:buChar char="•"/>
            </a:pPr>
            <a:r>
              <a:rPr lang="en-US" sz="2400" dirty="0" err="1">
                <a:solidFill>
                  <a:srgbClr val="000000"/>
                </a:solidFill>
                <a:latin typeface="verdana" panose="020B0604030504040204" pitchFamily="34" charset="0"/>
              </a:rPr>
              <a:t>Koka</a:t>
            </a:r>
            <a:r>
              <a:rPr lang="en-US" sz="2400" dirty="0">
                <a:solidFill>
                  <a:srgbClr val="000000"/>
                </a:solidFill>
                <a:latin typeface="verdana" panose="020B0604030504040204" pitchFamily="34" charset="0"/>
              </a:rPr>
              <a:t> Power Station - 43 MW</a:t>
            </a:r>
          </a:p>
          <a:p>
            <a:pPr>
              <a:buFont typeface="Arial" panose="020B0604020202020204" pitchFamily="34" charset="0"/>
              <a:buChar char="•"/>
            </a:pPr>
            <a:r>
              <a:rPr lang="en-US" sz="2400" dirty="0">
                <a:solidFill>
                  <a:srgbClr val="000000"/>
                </a:solidFill>
                <a:latin typeface="verdana" panose="020B0604030504040204" pitchFamily="34" charset="0"/>
              </a:rPr>
              <a:t>Awash II Power Station - 32 MW</a:t>
            </a:r>
          </a:p>
          <a:p>
            <a:pPr>
              <a:buFont typeface="Arial" panose="020B0604020202020204" pitchFamily="34" charset="0"/>
              <a:buChar char="•"/>
            </a:pPr>
            <a:r>
              <a:rPr lang="en-US" sz="2400" dirty="0">
                <a:solidFill>
                  <a:srgbClr val="000000"/>
                </a:solidFill>
                <a:latin typeface="verdana" panose="020B0604030504040204" pitchFamily="34" charset="0"/>
              </a:rPr>
              <a:t>Awash III Power Station - 32 MW</a:t>
            </a:r>
          </a:p>
          <a:p>
            <a:pPr>
              <a:buFont typeface="Arial" panose="020B0604020202020204" pitchFamily="34" charset="0"/>
              <a:buChar char="•"/>
            </a:pPr>
            <a:r>
              <a:rPr lang="en-US" sz="2400" dirty="0" err="1">
                <a:solidFill>
                  <a:srgbClr val="000000"/>
                </a:solidFill>
                <a:latin typeface="verdana" panose="020B0604030504040204" pitchFamily="34" charset="0"/>
              </a:rPr>
              <a:t>Fincha</a:t>
            </a:r>
            <a:r>
              <a:rPr lang="en-US" sz="2400" dirty="0">
                <a:solidFill>
                  <a:srgbClr val="000000"/>
                </a:solidFill>
                <a:latin typeface="verdana" panose="020B0604030504040204" pitchFamily="34" charset="0"/>
              </a:rPr>
              <a:t> Power Station - 100 MW</a:t>
            </a:r>
          </a:p>
          <a:p>
            <a:pPr>
              <a:buFont typeface="Arial" panose="020B0604020202020204" pitchFamily="34" charset="0"/>
              <a:buChar char="•"/>
            </a:pPr>
            <a:r>
              <a:rPr lang="en-US" sz="2400" dirty="0" err="1">
                <a:solidFill>
                  <a:srgbClr val="000000"/>
                </a:solidFill>
                <a:latin typeface="verdana" panose="020B0604030504040204" pitchFamily="34" charset="0"/>
              </a:rPr>
              <a:t>Melka</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Wakena</a:t>
            </a:r>
            <a:r>
              <a:rPr lang="en-US" sz="2400" dirty="0">
                <a:solidFill>
                  <a:srgbClr val="000000"/>
                </a:solidFill>
                <a:latin typeface="verdana" panose="020B0604030504040204" pitchFamily="34" charset="0"/>
              </a:rPr>
              <a:t> Power Station - 150 MW</a:t>
            </a:r>
          </a:p>
          <a:p>
            <a:pPr>
              <a:buFont typeface="Arial" panose="020B0604020202020204" pitchFamily="34" charset="0"/>
              <a:buChar char="•"/>
            </a:pPr>
            <a:r>
              <a:rPr lang="en-US" sz="2400" dirty="0" err="1">
                <a:solidFill>
                  <a:srgbClr val="000000"/>
                </a:solidFill>
                <a:latin typeface="verdana" panose="020B0604030504040204" pitchFamily="34" charset="0"/>
              </a:rPr>
              <a:t>Sor</a:t>
            </a:r>
            <a:r>
              <a:rPr lang="en-US" sz="2400" dirty="0">
                <a:solidFill>
                  <a:srgbClr val="000000"/>
                </a:solidFill>
                <a:latin typeface="verdana" panose="020B0604030504040204" pitchFamily="34" charset="0"/>
              </a:rPr>
              <a:t> Power Station - 5 MW</a:t>
            </a:r>
          </a:p>
          <a:p>
            <a:pPr>
              <a:buFont typeface="Arial" panose="020B0604020202020204" pitchFamily="34" charset="0"/>
              <a:buChar char="•"/>
            </a:pPr>
            <a:r>
              <a:rPr lang="en-US" sz="2400" dirty="0" err="1">
                <a:solidFill>
                  <a:srgbClr val="000000"/>
                </a:solidFill>
                <a:latin typeface="verdana" panose="020B0604030504040204" pitchFamily="34" charset="0"/>
              </a:rPr>
              <a:t>Gilgel</a:t>
            </a:r>
            <a:r>
              <a:rPr lang="en-US" sz="2400" dirty="0">
                <a:solidFill>
                  <a:srgbClr val="000000"/>
                </a:solidFill>
                <a:latin typeface="verdana" panose="020B0604030504040204" pitchFamily="34" charset="0"/>
              </a:rPr>
              <a:t> Gibe I Power Station - 184 MW</a:t>
            </a:r>
          </a:p>
          <a:p>
            <a:pPr>
              <a:buFont typeface="Arial" panose="020B0604020202020204" pitchFamily="34" charset="0"/>
              <a:buChar char="•"/>
            </a:pPr>
            <a:r>
              <a:rPr lang="en-US" sz="2400" dirty="0" err="1">
                <a:solidFill>
                  <a:srgbClr val="FF0000"/>
                </a:solidFill>
                <a:latin typeface="verdana" panose="020B0604030504040204" pitchFamily="34" charset="0"/>
              </a:rPr>
              <a:t>Tekeze</a:t>
            </a:r>
            <a:r>
              <a:rPr lang="en-US" sz="2400" dirty="0">
                <a:solidFill>
                  <a:srgbClr val="FF0000"/>
                </a:solidFill>
                <a:latin typeface="verdana" panose="020B0604030504040204" pitchFamily="34" charset="0"/>
              </a:rPr>
              <a:t> Power Station - 300 MW</a:t>
            </a:r>
          </a:p>
          <a:p>
            <a:pPr>
              <a:buFont typeface="Arial" panose="020B0604020202020204" pitchFamily="34" charset="0"/>
              <a:buChar char="•"/>
            </a:pPr>
            <a:r>
              <a:rPr lang="en-US" sz="2400" dirty="0" err="1">
                <a:solidFill>
                  <a:srgbClr val="000000"/>
                </a:solidFill>
                <a:latin typeface="verdana" panose="020B0604030504040204" pitchFamily="34" charset="0"/>
              </a:rPr>
              <a:t>Gilgel</a:t>
            </a:r>
            <a:r>
              <a:rPr lang="en-US" sz="2400" dirty="0">
                <a:solidFill>
                  <a:srgbClr val="000000"/>
                </a:solidFill>
                <a:latin typeface="verdana" panose="020B0604030504040204" pitchFamily="34" charset="0"/>
              </a:rPr>
              <a:t> Gibe II Power Station - 420 MW</a:t>
            </a:r>
          </a:p>
          <a:p>
            <a:pPr>
              <a:buFont typeface="Arial" panose="020B0604020202020204" pitchFamily="34" charset="0"/>
              <a:buChar char="•"/>
            </a:pPr>
            <a:r>
              <a:rPr lang="en-US" sz="2400" dirty="0" err="1">
                <a:solidFill>
                  <a:srgbClr val="000000"/>
                </a:solidFill>
                <a:latin typeface="verdana" panose="020B0604030504040204" pitchFamily="34" charset="0"/>
              </a:rPr>
              <a:t>Beles</a:t>
            </a:r>
            <a:r>
              <a:rPr lang="en-US" sz="2400" dirty="0">
                <a:solidFill>
                  <a:srgbClr val="000000"/>
                </a:solidFill>
                <a:latin typeface="verdana" panose="020B0604030504040204" pitchFamily="34" charset="0"/>
              </a:rPr>
              <a:t> Power Station - 460 MW</a:t>
            </a:r>
          </a:p>
          <a:p>
            <a:pPr>
              <a:buFont typeface="Arial" panose="020B0604020202020204" pitchFamily="34" charset="0"/>
              <a:buChar char="•"/>
            </a:pPr>
            <a:r>
              <a:rPr lang="en-US" sz="2400" dirty="0" err="1">
                <a:solidFill>
                  <a:srgbClr val="000000"/>
                </a:solidFill>
                <a:latin typeface="verdana" panose="020B0604030504040204" pitchFamily="34" charset="0"/>
              </a:rPr>
              <a:t>Fincha</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Amerti</a:t>
            </a:r>
            <a:r>
              <a:rPr lang="en-US" sz="2400" dirty="0">
                <a:solidFill>
                  <a:srgbClr val="000000"/>
                </a:solidFill>
                <a:latin typeface="verdana" panose="020B0604030504040204" pitchFamily="34" charset="0"/>
              </a:rPr>
              <a:t> </a:t>
            </a:r>
            <a:r>
              <a:rPr lang="en-US" sz="2400" dirty="0" err="1">
                <a:solidFill>
                  <a:srgbClr val="000000"/>
                </a:solidFill>
                <a:latin typeface="verdana" panose="020B0604030504040204" pitchFamily="34" charset="0"/>
              </a:rPr>
              <a:t>Neshe</a:t>
            </a:r>
            <a:r>
              <a:rPr lang="en-US" sz="2400" dirty="0">
                <a:solidFill>
                  <a:srgbClr val="000000"/>
                </a:solidFill>
                <a:latin typeface="verdana" panose="020B0604030504040204" pitchFamily="34" charset="0"/>
              </a:rPr>
              <a:t> Power Station - 97MW</a:t>
            </a:r>
          </a:p>
          <a:p>
            <a:pPr>
              <a:buFont typeface="Arial" panose="020B0604020202020204" pitchFamily="34" charset="0"/>
              <a:buChar char="•"/>
            </a:pPr>
            <a:r>
              <a:rPr lang="en-US" sz="2400" b="0" i="0" dirty="0">
                <a:solidFill>
                  <a:srgbClr val="000000"/>
                </a:solidFill>
                <a:effectLst/>
                <a:latin typeface="verdana" panose="020B0604030504040204" pitchFamily="34" charset="0"/>
              </a:rPr>
              <a:t>GRED – 6000 MW</a:t>
            </a:r>
          </a:p>
        </p:txBody>
      </p:sp>
      <p:sp>
        <p:nvSpPr>
          <p:cNvPr id="4" name="Rectangle 3"/>
          <p:cNvSpPr>
            <a:spLocks noChangeArrowheads="1"/>
          </p:cNvSpPr>
          <p:nvPr/>
        </p:nvSpPr>
        <p:spPr bwMode="auto">
          <a:xfrm>
            <a:off x="762000" y="228600"/>
            <a:ext cx="7162800" cy="1138238"/>
          </a:xfrm>
          <a:prstGeom prst="rect">
            <a:avLst/>
          </a:prstGeom>
          <a:noFill/>
          <a:ln w="9525">
            <a:noFill/>
            <a:miter lim="800000"/>
            <a:headEnd/>
            <a:tailEnd/>
          </a:ln>
        </p:spPr>
        <p:txBody>
          <a:bodyPr wrap="square">
            <a:spAutoFit/>
          </a:bodyPr>
          <a:lstStyle/>
          <a:p>
            <a:pPr>
              <a:buClr>
                <a:srgbClr val="FF0000"/>
              </a:buClr>
              <a:buSzPct val="155000"/>
            </a:pPr>
            <a:endParaRPr lang="en-US" sz="3600" dirty="0"/>
          </a:p>
          <a:p>
            <a:pPr algn="ctr">
              <a:buClr>
                <a:srgbClr val="FF0000"/>
              </a:buClr>
              <a:buSzPct val="155000"/>
            </a:pPr>
            <a:r>
              <a:rPr lang="en-US" sz="3200" dirty="0"/>
              <a:t>Ethiopia's Hydropower Potential </a:t>
            </a:r>
          </a:p>
        </p:txBody>
      </p:sp>
    </p:spTree>
    <p:extLst>
      <p:ext uri="{BB962C8B-B14F-4D97-AF65-F5344CB8AC3E}">
        <p14:creationId xmlns:p14="http://schemas.microsoft.com/office/powerpoint/2010/main" val="7960817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My Documents\My Pictures\sea breeze.gif"/>
          <p:cNvPicPr>
            <a:picLocks noChangeAspect="1" noChangeArrowheads="1" noCrop="1"/>
          </p:cNvPicPr>
          <p:nvPr/>
        </p:nvPicPr>
        <p:blipFill>
          <a:blip r:embed="rId2"/>
          <a:srcRect/>
          <a:stretch>
            <a:fillRect/>
          </a:stretch>
        </p:blipFill>
        <p:spPr bwMode="auto">
          <a:xfrm>
            <a:off x="381000" y="1905000"/>
            <a:ext cx="3810000" cy="3657600"/>
          </a:xfrm>
          <a:prstGeom prst="rect">
            <a:avLst/>
          </a:prstGeom>
          <a:noFill/>
          <a:ln w="9525">
            <a:noFill/>
            <a:miter lim="800000"/>
            <a:headEnd/>
            <a:tailEnd/>
          </a:ln>
        </p:spPr>
      </p:pic>
      <p:pic>
        <p:nvPicPr>
          <p:cNvPr id="13315" name="Picture 7" descr="C:\My Documents\My Pictures\windrotor.gif"/>
          <p:cNvPicPr>
            <a:picLocks noChangeAspect="1" noChangeArrowheads="1" noCrop="1"/>
          </p:cNvPicPr>
          <p:nvPr/>
        </p:nvPicPr>
        <p:blipFill>
          <a:blip r:embed="rId3"/>
          <a:srcRect/>
          <a:stretch>
            <a:fillRect/>
          </a:stretch>
        </p:blipFill>
        <p:spPr bwMode="auto">
          <a:xfrm>
            <a:off x="5029200" y="1600200"/>
            <a:ext cx="4114800" cy="5257800"/>
          </a:xfrm>
          <a:prstGeom prst="rect">
            <a:avLst/>
          </a:prstGeom>
          <a:noFill/>
          <a:ln w="9525">
            <a:noFill/>
            <a:miter lim="800000"/>
            <a:headEnd/>
            <a:tailEnd/>
          </a:ln>
        </p:spPr>
      </p:pic>
      <p:sp>
        <p:nvSpPr>
          <p:cNvPr id="13316" name="Rectangle 3"/>
          <p:cNvSpPr>
            <a:spLocks noChangeArrowheads="1"/>
          </p:cNvSpPr>
          <p:nvPr/>
        </p:nvSpPr>
        <p:spPr bwMode="auto">
          <a:xfrm>
            <a:off x="1524000" y="228600"/>
            <a:ext cx="5715000" cy="1138238"/>
          </a:xfrm>
          <a:prstGeom prst="rect">
            <a:avLst/>
          </a:prstGeom>
          <a:noFill/>
          <a:ln w="9525">
            <a:noFill/>
            <a:miter lim="800000"/>
            <a:headEnd/>
            <a:tailEnd/>
          </a:ln>
        </p:spPr>
        <p:txBody>
          <a:bodyPr>
            <a:spAutoFit/>
          </a:bodyPr>
          <a:lstStyle/>
          <a:p>
            <a:pPr>
              <a:buClr>
                <a:srgbClr val="FF0000"/>
              </a:buClr>
              <a:buSzPct val="155000"/>
            </a:pPr>
            <a:endParaRPr lang="en-US" sz="3600" dirty="0"/>
          </a:p>
          <a:p>
            <a:pPr algn="ctr">
              <a:buClr>
                <a:srgbClr val="FF0000"/>
              </a:buClr>
              <a:buSzPct val="155000"/>
            </a:pPr>
            <a:r>
              <a:rPr lang="en-US" sz="3200"/>
              <a:t>4. Wind </a:t>
            </a:r>
            <a:r>
              <a:rPr lang="en-US" sz="3200" dirty="0"/>
              <a:t>energy </a:t>
            </a:r>
          </a:p>
        </p:txBody>
      </p:sp>
      <p:sp>
        <p:nvSpPr>
          <p:cNvPr id="5" name="Slide Number Placeholder 4"/>
          <p:cNvSpPr>
            <a:spLocks noGrp="1"/>
          </p:cNvSpPr>
          <p:nvPr>
            <p:ph type="sldNum" sz="quarter" idx="12"/>
          </p:nvPr>
        </p:nvSpPr>
        <p:spPr/>
        <p:txBody>
          <a:bodyPr/>
          <a:lstStyle/>
          <a:p>
            <a:fld id="{BBBC69C9-3922-465A-85EE-C7BCB1899636}"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Wind power</a:t>
            </a:r>
            <a:endParaRPr lang="en-US" dirty="0"/>
          </a:p>
        </p:txBody>
      </p:sp>
      <p:sp>
        <p:nvSpPr>
          <p:cNvPr id="3" name="Content Placeholder 2"/>
          <p:cNvSpPr>
            <a:spLocks noGrp="1"/>
          </p:cNvSpPr>
          <p:nvPr>
            <p:ph idx="1"/>
          </p:nvPr>
        </p:nvSpPr>
        <p:spPr/>
        <p:txBody>
          <a:bodyPr>
            <a:normAutofit/>
          </a:bodyPr>
          <a:lstStyle/>
          <a:p>
            <a:endParaRPr lang="en-US" dirty="0"/>
          </a:p>
          <a:p>
            <a:r>
              <a:rPr lang="en-US" dirty="0"/>
              <a:t>Wind power is extracted from air flow using wind turbines to produce mechanical or electrical power.</a:t>
            </a:r>
          </a:p>
          <a:p>
            <a:pPr marL="365760" lvl="1" indent="0">
              <a:spcBef>
                <a:spcPts val="0"/>
              </a:spcBef>
              <a:buClrTx/>
              <a:buSzTx/>
            </a:pPr>
            <a:r>
              <a:rPr lang="en-US" sz="2200" dirty="0"/>
              <a:t>A </a:t>
            </a:r>
            <a:r>
              <a:rPr lang="en-US" sz="2200" b="1" dirty="0"/>
              <a:t>wind turbine</a:t>
            </a:r>
            <a:r>
              <a:rPr lang="en-US" sz="2200" dirty="0"/>
              <a:t> is name for a device that converts kinetic energy from the wind into electrical power.</a:t>
            </a:r>
          </a:p>
          <a:p>
            <a:r>
              <a:rPr lang="en-US" sz="2400" dirty="0"/>
              <a:t>The wind is created by the movement of atmospheric air mass as a results of variation of atmospheric pressure,</a:t>
            </a:r>
          </a:p>
          <a:p>
            <a:pPr lvl="1"/>
            <a:r>
              <a:rPr lang="en-US" sz="2200" dirty="0"/>
              <a:t>which results from the difference in </a:t>
            </a:r>
            <a:r>
              <a:rPr lang="en-US" sz="2200" dirty="0">
                <a:solidFill>
                  <a:srgbClr val="FF0000"/>
                </a:solidFill>
              </a:rPr>
              <a:t>solar heating </a:t>
            </a:r>
            <a:r>
              <a:rPr lang="en-US" sz="2200" dirty="0"/>
              <a:t>of different parts of the earth surface.</a:t>
            </a:r>
          </a:p>
        </p:txBody>
      </p:sp>
      <p:sp>
        <p:nvSpPr>
          <p:cNvPr id="4" name="Slide Number Placeholder 3"/>
          <p:cNvSpPr>
            <a:spLocks noGrp="1"/>
          </p:cNvSpPr>
          <p:nvPr>
            <p:ph type="sldNum" sz="quarter" idx="12"/>
          </p:nvPr>
        </p:nvSpPr>
        <p:spPr/>
        <p:txBody>
          <a:bodyPr/>
          <a:lstStyle/>
          <a:p>
            <a:fld id="{BBBC69C9-3922-465A-85EE-C7BCB1899636}"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Nuclear energy is energy stored in the nucleus of an atom; </a:t>
            </a:r>
          </a:p>
          <a:p>
            <a:pPr marL="0" indent="0">
              <a:buNone/>
            </a:pPr>
            <a:r>
              <a:rPr lang="en-US" dirty="0" err="1"/>
              <a:t>Eg</a:t>
            </a:r>
            <a:r>
              <a:rPr lang="en-US" dirty="0"/>
              <a:t>. Nuclear power plants</a:t>
            </a:r>
          </a:p>
          <a:p>
            <a:r>
              <a:rPr lang="en-US" dirty="0"/>
              <a:t>Gravitational energy is the energy of position or place.</a:t>
            </a:r>
          </a:p>
          <a:p>
            <a:pPr marL="0" indent="0">
              <a:buNone/>
            </a:pPr>
            <a:r>
              <a:rPr lang="en-US" dirty="0" err="1"/>
              <a:t>Eg</a:t>
            </a:r>
            <a:r>
              <a:rPr lang="en-US" dirty="0"/>
              <a:t>. Rock resting at the top of a hill</a:t>
            </a:r>
          </a:p>
          <a:p>
            <a:pPr marL="0" lvl="0" indent="0">
              <a:buNone/>
            </a:pPr>
            <a:r>
              <a:rPr lang="en-US" dirty="0"/>
              <a:t>2. Kinetic energy: Kinetic energy is motion; it is the motion of waves, electrons, atoms, molecules, substances, and objects</a:t>
            </a:r>
          </a:p>
          <a:p>
            <a:pPr marL="0" indent="0">
              <a:buNone/>
            </a:pPr>
            <a:r>
              <a:rPr lang="en-US" dirty="0"/>
              <a:t>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9</a:t>
            </a:fld>
            <a:endParaRPr lang="en-US"/>
          </a:p>
        </p:txBody>
      </p:sp>
    </p:spTree>
    <p:extLst>
      <p:ext uri="{BB962C8B-B14F-4D97-AF65-F5344CB8AC3E}">
        <p14:creationId xmlns:p14="http://schemas.microsoft.com/office/powerpoint/2010/main" val="240328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457200" y="274638"/>
            <a:ext cx="8229600" cy="792162"/>
          </a:xfrm>
        </p:spPr>
        <p:txBody>
          <a:bodyPr/>
          <a:lstStyle/>
          <a:p>
            <a:pPr eaLnBrk="1" hangingPunct="1">
              <a:defRPr/>
            </a:pPr>
            <a:r>
              <a:rPr lang="en-US" sz="4000" dirty="0"/>
              <a:t>Where Does the Wind Come From?</a:t>
            </a:r>
          </a:p>
        </p:txBody>
      </p:sp>
      <p:sp>
        <p:nvSpPr>
          <p:cNvPr id="7171" name="Rectangle 5"/>
          <p:cNvSpPr>
            <a:spLocks noGrp="1" noChangeArrowheads="1"/>
          </p:cNvSpPr>
          <p:nvPr>
            <p:ph type="body" sz="half" idx="1"/>
          </p:nvPr>
        </p:nvSpPr>
        <p:spPr>
          <a:xfrm>
            <a:off x="228600" y="1143000"/>
            <a:ext cx="5334000" cy="5334000"/>
          </a:xfrm>
        </p:spPr>
        <p:txBody>
          <a:bodyPr>
            <a:normAutofit lnSpcReduction="10000"/>
          </a:bodyPr>
          <a:lstStyle/>
          <a:p>
            <a:pPr eaLnBrk="1" hangingPunct="1">
              <a:defRPr/>
            </a:pPr>
            <a:r>
              <a:rPr lang="en-US" sz="2800" dirty="0"/>
              <a:t>The wind is a by-product of solar energy. </a:t>
            </a:r>
          </a:p>
          <a:p>
            <a:pPr eaLnBrk="1" hangingPunct="1">
              <a:defRPr/>
            </a:pPr>
            <a:r>
              <a:rPr lang="en-US" sz="2800" dirty="0"/>
              <a:t>Approximately 2% of the sun's energy reaching the earth is converted into wind energy. </a:t>
            </a:r>
          </a:p>
          <a:p>
            <a:pPr eaLnBrk="1" hangingPunct="1">
              <a:defRPr/>
            </a:pPr>
            <a:r>
              <a:rPr lang="en-US" sz="2800" dirty="0"/>
              <a:t>The surface of the earth heats and cools unevenly, creating atmospheric pressure zones that make air flow from high- to low-pressure areas. </a:t>
            </a:r>
          </a:p>
          <a:p>
            <a:pPr marL="548640" lvl="2" indent="-274320">
              <a:buClr>
                <a:schemeClr val="accent3"/>
              </a:buClr>
              <a:buSzPct val="95000"/>
              <a:defRPr/>
            </a:pPr>
            <a:r>
              <a:rPr lang="en-US" dirty="0">
                <a:cs typeface="Times New Roman" pitchFamily="18" charset="0"/>
              </a:rPr>
              <a:t>hot air rises, it expands, becomes less dense, and is then replaced by denser, cooler air</a:t>
            </a:r>
            <a:r>
              <a:rPr lang="en-US" dirty="0"/>
              <a:t> </a:t>
            </a:r>
          </a:p>
          <a:p>
            <a:pPr eaLnBrk="1" hangingPunct="1">
              <a:defRPr/>
            </a:pPr>
            <a:endParaRPr lang="en-US" sz="2800" dirty="0"/>
          </a:p>
        </p:txBody>
      </p:sp>
      <p:pic>
        <p:nvPicPr>
          <p:cNvPr id="15364" name="Picture 8" descr="wem-08_fig04"/>
          <p:cNvPicPr>
            <a:picLocks noChangeAspect="1" noChangeArrowheads="1"/>
          </p:cNvPicPr>
          <p:nvPr/>
        </p:nvPicPr>
        <p:blipFill>
          <a:blip r:embed="rId2"/>
          <a:srcRect/>
          <a:stretch>
            <a:fillRect/>
          </a:stretch>
        </p:blipFill>
        <p:spPr bwMode="auto">
          <a:xfrm>
            <a:off x="5791200" y="2009775"/>
            <a:ext cx="3124200" cy="45434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6928DBC-F23F-4EA6-B982-2270661F97CD}" type="slidenum">
              <a:rPr lang="en-GB" smtClean="0"/>
              <a:pPr>
                <a:defRPr/>
              </a:pPr>
              <a:t>90</a:t>
            </a:fld>
            <a:endParaRPr lang="en-GB"/>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a:t>Humanity’s primary energy sources for pumping water and milling grain for several millennia.</a:t>
            </a:r>
          </a:p>
          <a:p>
            <a:r>
              <a:rPr lang="en-US" dirty="0"/>
              <a:t>Alternative to fossil fuels, </a:t>
            </a:r>
            <a:r>
              <a:rPr lang="en-US" dirty="0" err="1"/>
              <a:t>winde</a:t>
            </a:r>
            <a:r>
              <a:rPr lang="en-US" dirty="0"/>
              <a:t> energy is:</a:t>
            </a:r>
          </a:p>
          <a:p>
            <a:pPr lvl="1"/>
            <a:r>
              <a:rPr lang="en-US" dirty="0"/>
              <a:t>plentiful, renewable, widely distributed, </a:t>
            </a:r>
          </a:p>
          <a:p>
            <a:pPr lvl="1"/>
            <a:r>
              <a:rPr lang="en-US" dirty="0"/>
              <a:t>clean, produces no GHG emission during operation and</a:t>
            </a:r>
          </a:p>
          <a:p>
            <a:pPr lvl="1"/>
            <a:r>
              <a:rPr lang="en-US" dirty="0"/>
              <a:t>uses little land. </a:t>
            </a:r>
          </a:p>
          <a:p>
            <a:r>
              <a:rPr lang="en-US" dirty="0"/>
              <a:t>The effects on the environment are generally less problematic than those from other power sources. </a:t>
            </a:r>
          </a:p>
          <a:p>
            <a:endParaRPr lang="en-US" dirty="0"/>
          </a:p>
        </p:txBody>
      </p:sp>
      <p:sp>
        <p:nvSpPr>
          <p:cNvPr id="5" name="Slide Number Placeholder 4"/>
          <p:cNvSpPr>
            <a:spLocks noGrp="1"/>
          </p:cNvSpPr>
          <p:nvPr>
            <p:ph type="sldNum" sz="quarter" idx="12"/>
          </p:nvPr>
        </p:nvSpPr>
        <p:spPr/>
        <p:txBody>
          <a:bodyPr/>
          <a:lstStyle/>
          <a:p>
            <a:fld id="{BBBC69C9-3922-465A-85EE-C7BCB1899636}" type="slidenum">
              <a:rPr lang="en-US" smtClean="0"/>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Wind Mill"/>
          <p:cNvPicPr>
            <a:picLocks noGrp="1" noChangeAspect="1" noChangeArrowheads="1"/>
          </p:cNvPicPr>
          <p:nvPr>
            <p:ph idx="1"/>
          </p:nvPr>
        </p:nvPicPr>
        <p:blipFill>
          <a:blip r:embed="rId2"/>
          <a:srcRect/>
          <a:stretch>
            <a:fillRect/>
          </a:stretch>
        </p:blipFill>
        <p:spPr bwMode="auto">
          <a:xfrm>
            <a:off x="0" y="0"/>
            <a:ext cx="2971800" cy="5943600"/>
          </a:xfrm>
          <a:prstGeom prst="rect">
            <a:avLst/>
          </a:prstGeom>
          <a:noFill/>
        </p:spPr>
      </p:pic>
      <p:sp>
        <p:nvSpPr>
          <p:cNvPr id="5" name="Content Placeholder 2"/>
          <p:cNvSpPr txBox="1">
            <a:spLocks/>
          </p:cNvSpPr>
          <p:nvPr/>
        </p:nvSpPr>
        <p:spPr>
          <a:xfrm>
            <a:off x="381000" y="6096000"/>
            <a:ext cx="8229600" cy="5334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Wind mill for pumping water  </a:t>
            </a:r>
            <a:r>
              <a:rPr kumimoji="0" lang="en-US" sz="2400" b="0" i="0" u="none" strike="noStrike" kern="1200" cap="none" spc="0" normalizeH="0" baseline="0" noProof="0" dirty="0" err="1">
                <a:ln>
                  <a:noFill/>
                </a:ln>
                <a:solidFill>
                  <a:schemeClr val="tx1"/>
                </a:solidFill>
                <a:effectLst/>
                <a:uLnTx/>
                <a:uFillTx/>
                <a:latin typeface="+mn-lt"/>
                <a:ea typeface="+mn-ea"/>
                <a:cs typeface="+mn-cs"/>
              </a:rPr>
              <a:t>vs</a:t>
            </a:r>
            <a:r>
              <a:rPr kumimoji="0" lang="en-US" sz="2400" b="0" i="0" u="none" strike="noStrike" kern="1200" cap="none" spc="0" normalizeH="0" baseline="0" noProof="0" dirty="0">
                <a:ln>
                  <a:noFill/>
                </a:ln>
                <a:solidFill>
                  <a:schemeClr val="tx1"/>
                </a:solidFill>
                <a:effectLst/>
                <a:uLnTx/>
                <a:uFillTx/>
                <a:latin typeface="+mn-lt"/>
                <a:ea typeface="+mn-ea"/>
                <a:cs typeface="+mn-cs"/>
              </a:rPr>
              <a:t> Wind turbines/farm </a:t>
            </a:r>
          </a:p>
        </p:txBody>
      </p:sp>
      <p:sp>
        <p:nvSpPr>
          <p:cNvPr id="1028" name="AutoShape 4" descr="https://encrypted-tbn0.gstatic.com/images?q=tbn:ANd9GcRTz5lZgkztvLl9Kw5mtNGRS45f7tIUBWcUkTDRJp_nGvsRk0yyuQ"/>
          <p:cNvSpPr>
            <a:spLocks noChangeAspect="1" noChangeArrowheads="1"/>
          </p:cNvSpPr>
          <p:nvPr/>
        </p:nvSpPr>
        <p:spPr bwMode="auto">
          <a:xfrm>
            <a:off x="155575" y="-1790700"/>
            <a:ext cx="467677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3"/>
          <a:srcRect/>
          <a:stretch>
            <a:fillRect/>
          </a:stretch>
        </p:blipFill>
        <p:spPr bwMode="auto">
          <a:xfrm>
            <a:off x="2971800" y="0"/>
            <a:ext cx="6172200" cy="59436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BBBC69C9-3922-465A-85EE-C7BCB1899636}"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91200"/>
            <a:ext cx="8229600" cy="1066800"/>
          </a:xfrm>
        </p:spPr>
        <p:txBody>
          <a:bodyPr>
            <a:normAutofit fontScale="90000"/>
          </a:bodyPr>
          <a:lstStyle/>
          <a:p>
            <a:r>
              <a:rPr lang="en-US" sz="3100" dirty="0"/>
              <a:t>Wind turbine labels </a:t>
            </a:r>
            <a:r>
              <a:rPr lang="en-US" sz="4000" dirty="0"/>
              <a:t>(</a:t>
            </a:r>
            <a:r>
              <a:rPr lang="en-US" sz="2200" dirty="0">
                <a:solidFill>
                  <a:srgbClr val="00B0F0"/>
                </a:solidFill>
                <a:hlinkClick r:id="rId2"/>
              </a:rPr>
              <a:t>http://energy.gov/eere/wind/how-does-wind-turbine-work</a:t>
            </a:r>
            <a:r>
              <a:rPr lang="en-US" sz="2200" dirty="0">
                <a:solidFill>
                  <a:srgbClr val="00B0F0"/>
                </a:solidFill>
              </a:rPr>
              <a:t>, </a:t>
            </a:r>
            <a:r>
              <a:rPr lang="en-US" sz="2200" dirty="0">
                <a:solidFill>
                  <a:srgbClr val="00B0F0"/>
                </a:solidFill>
                <a:hlinkClick r:id="rId3"/>
              </a:rPr>
              <a:t>http://energy.gov/eere/wind/inside-wind-turbine-0</a:t>
            </a:r>
            <a:r>
              <a:rPr lang="en-US" sz="2200" dirty="0">
                <a:solidFill>
                  <a:srgbClr val="00B0F0"/>
                </a:solidFill>
              </a:rPr>
              <a:t> </a:t>
            </a:r>
            <a:r>
              <a:rPr lang="en-US" sz="4000" dirty="0"/>
              <a:t>)</a:t>
            </a:r>
          </a:p>
        </p:txBody>
      </p:sp>
      <p:pic>
        <p:nvPicPr>
          <p:cNvPr id="70658" name="Picture 2"/>
          <p:cNvPicPr>
            <a:picLocks noGrp="1" noChangeAspect="1" noChangeArrowheads="1"/>
          </p:cNvPicPr>
          <p:nvPr>
            <p:ph idx="1"/>
          </p:nvPr>
        </p:nvPicPr>
        <p:blipFill>
          <a:blip r:embed="rId4"/>
          <a:srcRect/>
          <a:stretch>
            <a:fillRect/>
          </a:stretch>
        </p:blipFill>
        <p:spPr bwMode="auto">
          <a:xfrm>
            <a:off x="304800" y="0"/>
            <a:ext cx="8382000" cy="58674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BBC69C9-3922-465A-85EE-C7BCB1899636}" type="slidenum">
              <a:rPr lang="en-US" smtClean="0"/>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D762392-44A5-4565-9345-F871D342464E}" type="slidenum">
              <a:rPr lang="en-US" smtClean="0"/>
              <a:pPr eaLnBrk="1" hangingPunct="1">
                <a:defRPr/>
              </a:pPr>
              <a:t>94</a:t>
            </a:fld>
            <a:endParaRPr lang="en-US"/>
          </a:p>
        </p:txBody>
      </p:sp>
      <p:sp>
        <p:nvSpPr>
          <p:cNvPr id="5127" name="Rectangle 60"/>
          <p:cNvSpPr>
            <a:spLocks noGrp="1" noChangeArrowheads="1"/>
          </p:cNvSpPr>
          <p:nvPr>
            <p:ph type="title"/>
          </p:nvPr>
        </p:nvSpPr>
        <p:spPr>
          <a:xfrm>
            <a:off x="381000" y="685800"/>
            <a:ext cx="8229600" cy="685800"/>
          </a:xfrm>
        </p:spPr>
        <p:txBody>
          <a:bodyPr/>
          <a:lstStyle/>
          <a:p>
            <a:pPr eaLnBrk="1" hangingPunct="1">
              <a:defRPr/>
            </a:pPr>
            <a:r>
              <a:rPr lang="en-US" sz="2800" b="1" i="1" dirty="0">
                <a:solidFill>
                  <a:srgbClr val="FF9900"/>
                </a:solidFill>
              </a:rPr>
              <a:t>Main components of  a Wind Turbine</a:t>
            </a:r>
          </a:p>
        </p:txBody>
      </p:sp>
      <p:sp>
        <p:nvSpPr>
          <p:cNvPr id="31750" name="Rectangle 14"/>
          <p:cNvSpPr>
            <a:spLocks noChangeArrowheads="1"/>
          </p:cNvSpPr>
          <p:nvPr/>
        </p:nvSpPr>
        <p:spPr bwMode="auto">
          <a:xfrm>
            <a:off x="304800" y="1524000"/>
            <a:ext cx="8839200" cy="3108543"/>
          </a:xfrm>
          <a:prstGeom prst="rect">
            <a:avLst/>
          </a:prstGeom>
          <a:noFill/>
          <a:ln w="9525">
            <a:noFill/>
            <a:miter lim="800000"/>
            <a:headEnd/>
            <a:tailEnd/>
          </a:ln>
        </p:spPr>
        <p:txBody>
          <a:bodyPr>
            <a:spAutoFit/>
          </a:bodyPr>
          <a:lstStyle/>
          <a:p>
            <a:r>
              <a:rPr lang="en-US" sz="2800" b="1" i="1" u="sng" dirty="0"/>
              <a:t>Rotor</a:t>
            </a:r>
            <a:br>
              <a:rPr lang="en-US" sz="2800" b="1" i="1" dirty="0"/>
            </a:br>
            <a:r>
              <a:rPr lang="en-US" sz="2400" dirty="0"/>
              <a:t>The portion of the wind turbine that collects energy from the wind is called the rotor. </a:t>
            </a:r>
          </a:p>
          <a:p>
            <a:r>
              <a:rPr lang="en-US" sz="2400" dirty="0"/>
              <a:t>The rotor usually consists of two or more wooden, fiberglass or metal blades (new design) which rotate about an axis.</a:t>
            </a:r>
          </a:p>
          <a:p>
            <a:endParaRPr lang="en-US" sz="2400" dirty="0"/>
          </a:p>
          <a:p>
            <a:r>
              <a:rPr lang="en-US" sz="2400" dirty="0"/>
              <a:t>The blades are attached to the hub, which in turn is attached to the main shaft.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4"/>
          <p:cNvSpPr>
            <a:spLocks noChangeArrowheads="1"/>
          </p:cNvSpPr>
          <p:nvPr/>
        </p:nvSpPr>
        <p:spPr bwMode="auto">
          <a:xfrm>
            <a:off x="152400" y="2133600"/>
            <a:ext cx="8763000" cy="1938992"/>
          </a:xfrm>
          <a:prstGeom prst="rect">
            <a:avLst/>
          </a:prstGeom>
          <a:noFill/>
          <a:ln w="9525">
            <a:noFill/>
            <a:miter lim="800000"/>
            <a:headEnd/>
            <a:tailEnd/>
          </a:ln>
        </p:spPr>
        <p:txBody>
          <a:bodyPr anchor="ctr">
            <a:spAutoFit/>
          </a:bodyPr>
          <a:lstStyle/>
          <a:p>
            <a:pPr marL="1143000" indent="-1143000"/>
            <a:r>
              <a:rPr lang="en-US" sz="2400" u="sng" dirty="0"/>
              <a:t>Gear box</a:t>
            </a:r>
            <a:r>
              <a:rPr lang="en-US" sz="2400" dirty="0"/>
              <a:t>:  Wind turbines rotate typically between 40 rpm and 400 rpm. </a:t>
            </a:r>
          </a:p>
          <a:p>
            <a:pPr marL="1143000" indent="-1143000"/>
            <a:r>
              <a:rPr lang="en-US" sz="2400" dirty="0"/>
              <a:t>Generators typically rotates at 1,200 to 1,800 rpm.  </a:t>
            </a:r>
          </a:p>
          <a:p>
            <a:pPr marL="1143000" indent="-1143000"/>
            <a:r>
              <a:rPr lang="en-US" sz="2400" dirty="0"/>
              <a:t>Most wind turbines require a step-up gear-box for efficient generator operation (electricity production).</a:t>
            </a:r>
          </a:p>
        </p:txBody>
      </p:sp>
      <p:sp>
        <p:nvSpPr>
          <p:cNvPr id="4" name="Rectangle 5"/>
          <p:cNvSpPr>
            <a:spLocks noChangeArrowheads="1"/>
          </p:cNvSpPr>
          <p:nvPr/>
        </p:nvSpPr>
        <p:spPr bwMode="auto">
          <a:xfrm>
            <a:off x="304800" y="4419600"/>
            <a:ext cx="8616950" cy="830997"/>
          </a:xfrm>
          <a:prstGeom prst="rect">
            <a:avLst/>
          </a:prstGeom>
          <a:noFill/>
          <a:ln w="9525">
            <a:noFill/>
            <a:miter lim="800000"/>
            <a:headEnd/>
            <a:tailEnd/>
          </a:ln>
        </p:spPr>
        <p:txBody>
          <a:bodyPr wrap="square">
            <a:spAutoFit/>
          </a:bodyPr>
          <a:lstStyle/>
          <a:p>
            <a:pPr marL="1257300" indent="-1257300"/>
            <a:r>
              <a:rPr lang="en-US" sz="2400" u="sng" dirty="0"/>
              <a:t>Generator</a:t>
            </a:r>
            <a:r>
              <a:rPr lang="en-US" sz="2400" dirty="0"/>
              <a:t>:  Converts the rotational mechanical power to electrical power. </a:t>
            </a:r>
          </a:p>
        </p:txBody>
      </p:sp>
      <p:sp>
        <p:nvSpPr>
          <p:cNvPr id="5" name="Slide Number Placeholder 4"/>
          <p:cNvSpPr>
            <a:spLocks noGrp="1"/>
          </p:cNvSpPr>
          <p:nvPr>
            <p:ph type="sldNum" sz="quarter" idx="12"/>
          </p:nvPr>
        </p:nvSpPr>
        <p:spPr/>
        <p:txBody>
          <a:bodyPr/>
          <a:lstStyle/>
          <a:p>
            <a:fld id="{BBBC69C9-3922-465A-85EE-C7BCB1899636}"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3"/>
          <p:cNvSpPr>
            <a:spLocks noGrp="1"/>
          </p:cNvSpPr>
          <p:nvPr>
            <p:ph type="sldNum" sz="quarter" idx="12"/>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87DF8A5-B4EA-41FA-9BEB-A0D113EC6555}" type="slidenum">
              <a:rPr lang="en-US" smtClean="0"/>
              <a:pPr eaLnBrk="1" hangingPunct="1">
                <a:defRPr/>
              </a:pPr>
              <a:t>96</a:t>
            </a:fld>
            <a:endParaRPr lang="en-US"/>
          </a:p>
        </p:txBody>
      </p:sp>
      <p:sp>
        <p:nvSpPr>
          <p:cNvPr id="23557" name="Rectangle 5"/>
          <p:cNvSpPr>
            <a:spLocks noChangeArrowheads="1"/>
          </p:cNvSpPr>
          <p:nvPr/>
        </p:nvSpPr>
        <p:spPr bwMode="auto">
          <a:xfrm>
            <a:off x="304800" y="1111250"/>
            <a:ext cx="8534400" cy="5770811"/>
          </a:xfrm>
          <a:prstGeom prst="rect">
            <a:avLst/>
          </a:prstGeom>
          <a:noFill/>
          <a:ln w="9525">
            <a:noFill/>
            <a:miter lim="800000"/>
            <a:headEnd/>
            <a:tailEnd/>
          </a:ln>
        </p:spPr>
        <p:txBody>
          <a:bodyPr wrap="square">
            <a:spAutoFit/>
          </a:bodyPr>
          <a:lstStyle/>
          <a:p>
            <a:pPr marL="1709738" indent="-1709738">
              <a:defRPr/>
            </a:pPr>
            <a:r>
              <a:rPr lang="en-US" sz="2400" dirty="0"/>
              <a:t>0  ~ 10 mph  ---  Wind speed is too low for generating power.   </a:t>
            </a:r>
          </a:p>
          <a:p>
            <a:pPr marL="2624138" lvl="2" indent="-1709738">
              <a:defRPr/>
            </a:pPr>
            <a:r>
              <a:rPr lang="en-US" sz="2400" dirty="0"/>
              <a:t>          Turbine is not operational.  Rotor is locked. </a:t>
            </a:r>
          </a:p>
          <a:p>
            <a:pPr marL="1709738" indent="-1709738">
              <a:defRPr/>
            </a:pPr>
            <a:endParaRPr lang="en-US" sz="600" dirty="0"/>
          </a:p>
          <a:p>
            <a:pPr marL="1709738" indent="-1709738">
              <a:defRPr/>
            </a:pPr>
            <a:r>
              <a:rPr lang="en-US" sz="2400" dirty="0"/>
              <a:t>10 ~ 25 mph --- 10 mph is the minimum operational speed.  It is called “</a:t>
            </a:r>
            <a:r>
              <a:rPr lang="en-US" sz="2400" u="sng" dirty="0"/>
              <a:t>Cut-in speed</a:t>
            </a:r>
            <a:r>
              <a:rPr lang="en-US" sz="2400" dirty="0"/>
              <a:t>”.    In 10 ~ 25 mph wind,  generated power increases with the wind speed. </a:t>
            </a:r>
          </a:p>
          <a:p>
            <a:pPr marL="1709738" indent="-1709738">
              <a:defRPr/>
            </a:pPr>
            <a:r>
              <a:rPr lang="en-US" sz="2400" dirty="0"/>
              <a:t>25 ~ 50 mph --- Typical wind turbines reach the rated power (maximum operating power) at wind speed of 25mph (called Rated wind speed). </a:t>
            </a:r>
          </a:p>
          <a:p>
            <a:pPr marL="1709738" indent="-1709738">
              <a:defRPr/>
            </a:pPr>
            <a:r>
              <a:rPr lang="en-US" sz="2400" dirty="0"/>
              <a:t>	Further increase in wind speed will not result in substantially higher generated power by design.    </a:t>
            </a:r>
          </a:p>
          <a:p>
            <a:pPr marL="1709738" indent="-1709738">
              <a:defRPr/>
            </a:pPr>
            <a:r>
              <a:rPr lang="en-US" sz="2400" dirty="0"/>
              <a:t>	This is accomplished by, for example, pitching the blade angle to reduce the turbine efficiency.</a:t>
            </a:r>
          </a:p>
          <a:p>
            <a:pPr marL="1709738" indent="-1709738">
              <a:defRPr/>
            </a:pPr>
            <a:r>
              <a:rPr lang="en-US" sz="2400" dirty="0"/>
              <a:t>&gt; 50 mph     ---  Turbine is shut down when wind speed is higher than 50mph (called “Cut-out” speed)  to prevent structure failure.</a:t>
            </a:r>
          </a:p>
        </p:txBody>
      </p:sp>
      <p:sp>
        <p:nvSpPr>
          <p:cNvPr id="22532" name="Rectangle 6"/>
          <p:cNvSpPr>
            <a:spLocks noChangeArrowheads="1"/>
          </p:cNvSpPr>
          <p:nvPr/>
        </p:nvSpPr>
        <p:spPr bwMode="auto">
          <a:xfrm>
            <a:off x="2479675" y="355600"/>
            <a:ext cx="4808538" cy="461665"/>
          </a:xfrm>
          <a:prstGeom prst="rect">
            <a:avLst/>
          </a:prstGeom>
          <a:noFill/>
          <a:ln w="9525">
            <a:noFill/>
            <a:miter lim="800000"/>
            <a:headEnd/>
            <a:tailEnd/>
          </a:ln>
        </p:spPr>
        <p:txBody>
          <a:bodyPr wrap="square">
            <a:spAutoFit/>
          </a:bodyPr>
          <a:lstStyle/>
          <a:p>
            <a:r>
              <a:rPr lang="en-US" sz="2400" b="1" i="1" dirty="0">
                <a:solidFill>
                  <a:srgbClr val="FF9900"/>
                </a:solidFill>
              </a:rPr>
              <a:t>Typical Wind Turbine Operation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a:t>Wind power by its nature is intermittent.</a:t>
            </a:r>
          </a:p>
          <a:p>
            <a:pPr lvl="1">
              <a:defRPr/>
            </a:pPr>
            <a:r>
              <a:rPr lang="en-US" dirty="0">
                <a:solidFill>
                  <a:srgbClr val="FF0000"/>
                </a:solidFill>
              </a:rPr>
              <a:t>storage or back-up is inevitably involved.</a:t>
            </a:r>
          </a:p>
          <a:p>
            <a:pPr marL="0" indent="0">
              <a:buNone/>
            </a:pPr>
            <a:r>
              <a:rPr lang="en-US" sz="2800" dirty="0"/>
              <a:t>(a) connection to an electricity grid system, which may be on a large or small (mini-grid) scale;</a:t>
            </a:r>
            <a:endParaRPr lang="en-US" sz="2400" dirty="0"/>
          </a:p>
          <a:p>
            <a:pPr marL="0" indent="0">
              <a:buNone/>
            </a:pPr>
            <a:r>
              <a:rPr lang="en-US" sz="2800" dirty="0"/>
              <a:t>(b) incorporating other electricity producing energy systems (from conventional generating stations through diesel generators to other renewable energy systems); </a:t>
            </a:r>
            <a:endParaRPr lang="en-US" sz="2400" dirty="0"/>
          </a:p>
          <a:p>
            <a:pPr>
              <a:defRPr/>
            </a:pPr>
            <a:r>
              <a:rPr lang="en-US" dirty="0"/>
              <a:t>storage systems such as batteries</a:t>
            </a:r>
          </a:p>
          <a:p>
            <a:pPr>
              <a:defRPr/>
            </a:pPr>
            <a:endParaRPr lang="en-US" dirty="0"/>
          </a:p>
        </p:txBody>
      </p:sp>
      <p:sp>
        <p:nvSpPr>
          <p:cNvPr id="4" name="Slide Number Placeholder 3"/>
          <p:cNvSpPr>
            <a:spLocks noGrp="1"/>
          </p:cNvSpPr>
          <p:nvPr>
            <p:ph type="sldNum" sz="quarter" idx="12"/>
          </p:nvPr>
        </p:nvSpPr>
        <p:spPr/>
        <p:txBody>
          <a:bodyPr/>
          <a:lstStyle/>
          <a:p>
            <a:fld id="{BBBC69C9-3922-465A-85EE-C7BCB1899636}" type="slidenum">
              <a:rPr lang="en-US" smtClean="0"/>
              <a:pPr/>
              <a:t>97</a:t>
            </a:fld>
            <a:endParaRPr lang="en-US"/>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883622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Categories of wind energy systems </a:t>
            </a:r>
          </a:p>
        </p:txBody>
      </p:sp>
      <p:sp>
        <p:nvSpPr>
          <p:cNvPr id="3" name="Content Placeholder 2"/>
          <p:cNvSpPr>
            <a:spLocks noGrp="1"/>
          </p:cNvSpPr>
          <p:nvPr>
            <p:ph idx="1"/>
          </p:nvPr>
        </p:nvSpPr>
        <p:spPr/>
        <p:txBody>
          <a:bodyPr/>
          <a:lstStyle/>
          <a:p>
            <a:r>
              <a:rPr lang="en-US" dirty="0"/>
              <a:t>Grid-connected electricity generating, </a:t>
            </a:r>
          </a:p>
          <a:p>
            <a:r>
              <a:rPr lang="en-US" dirty="0"/>
              <a:t>Stand-alone electricity generating</a:t>
            </a:r>
          </a:p>
          <a:p>
            <a:r>
              <a:rPr lang="en-US" dirty="0"/>
              <a:t>Mechanical systems</a:t>
            </a:r>
          </a:p>
          <a:p>
            <a:pPr lvl="1"/>
            <a:r>
              <a:rPr lang="en-US" dirty="0" err="1"/>
              <a:t>Eg</a:t>
            </a:r>
            <a:r>
              <a:rPr lang="en-US" dirty="0"/>
              <a:t>. Wind mill </a:t>
            </a:r>
          </a:p>
        </p:txBody>
      </p:sp>
      <p:sp>
        <p:nvSpPr>
          <p:cNvPr id="4" name="Slide Number Placeholder 3"/>
          <p:cNvSpPr>
            <a:spLocks noGrp="1"/>
          </p:cNvSpPr>
          <p:nvPr>
            <p:ph type="sldNum" sz="quarter" idx="12"/>
          </p:nvPr>
        </p:nvSpPr>
        <p:spPr/>
        <p:txBody>
          <a:bodyPr/>
          <a:lstStyle/>
          <a:p>
            <a:fld id="{BBBC69C9-3922-465A-85EE-C7BCB1899636}" type="slidenum">
              <a:rPr lang="en-US" smtClean="0"/>
              <a:pPr/>
              <a:t>98</a:t>
            </a:fld>
            <a:endParaRPr lang="en-US"/>
          </a:p>
        </p:txBody>
      </p:sp>
    </p:spTree>
    <p:extLst>
      <p:ext uri="{BB962C8B-B14F-4D97-AF65-F5344CB8AC3E}">
        <p14:creationId xmlns:p14="http://schemas.microsoft.com/office/powerpoint/2010/main" val="3901386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Wind technology does </a:t>
            </a:r>
            <a:r>
              <a:rPr lang="en-US" dirty="0">
                <a:solidFill>
                  <a:srgbClr val="FF0000"/>
                </a:solidFill>
              </a:rPr>
              <a:t>not</a:t>
            </a:r>
            <a:r>
              <a:rPr lang="en-US" dirty="0"/>
              <a:t> have </a:t>
            </a:r>
            <a:r>
              <a:rPr lang="en-US" dirty="0">
                <a:solidFill>
                  <a:srgbClr val="FF0000"/>
                </a:solidFill>
              </a:rPr>
              <a:t>fuel requirements </a:t>
            </a:r>
            <a:r>
              <a:rPr lang="en-US" dirty="0"/>
              <a:t>as do coal, gas, and petroleum generating technologies.</a:t>
            </a:r>
          </a:p>
          <a:p>
            <a:r>
              <a:rPr lang="en-US" dirty="0"/>
              <a:t>For wind resources to be useful for electricity generation, the site must </a:t>
            </a:r>
          </a:p>
          <a:p>
            <a:pPr lvl="1"/>
            <a:r>
              <a:rPr lang="en-US" dirty="0"/>
              <a:t>have sufficiently powerful winds, </a:t>
            </a:r>
          </a:p>
          <a:p>
            <a:pPr lvl="1"/>
            <a:r>
              <a:rPr lang="en-US" dirty="0"/>
              <a:t>be located near existing transmission networks, </a:t>
            </a:r>
          </a:p>
          <a:p>
            <a:pPr lvl="1"/>
            <a:r>
              <a:rPr lang="en-US" dirty="0"/>
              <a:t>be economically competitive with respect to alternative energy sources.</a:t>
            </a:r>
          </a:p>
        </p:txBody>
      </p:sp>
      <p:sp>
        <p:nvSpPr>
          <p:cNvPr id="4" name="Slide Number Placeholder 3"/>
          <p:cNvSpPr>
            <a:spLocks noGrp="1"/>
          </p:cNvSpPr>
          <p:nvPr>
            <p:ph type="sldNum" sz="quarter" idx="12"/>
          </p:nvPr>
        </p:nvSpPr>
        <p:spPr/>
        <p:txBody>
          <a:bodyPr/>
          <a:lstStyle/>
          <a:p>
            <a:fld id="{BBBC69C9-3922-465A-85EE-C7BCB1899636}" type="slidenum">
              <a:rPr lang="en-US" smtClean="0"/>
              <a:pPr/>
              <a:t>99</a:t>
            </a:fld>
            <a:endParaRPr lang="en-US"/>
          </a:p>
        </p:txBody>
      </p:sp>
    </p:spTree>
    <p:extLst>
      <p:ext uri="{BB962C8B-B14F-4D97-AF65-F5344CB8AC3E}">
        <p14:creationId xmlns:p14="http://schemas.microsoft.com/office/powerpoint/2010/main" val="373561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6458</TotalTime>
  <Words>16295</Words>
  <Application>Microsoft Office PowerPoint</Application>
  <PresentationFormat>On-screen Show (4:3)</PresentationFormat>
  <Paragraphs>1831</Paragraphs>
  <Slides>329</Slides>
  <Notes>18</Notes>
  <HiddenSlides>1</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329</vt:i4>
      </vt:variant>
    </vt:vector>
  </HeadingPairs>
  <TitlesOfParts>
    <vt:vector size="352" baseType="lpstr">
      <vt:lpstr>Albertus</vt:lpstr>
      <vt:lpstr>Albertus Extra Bold</vt:lpstr>
      <vt:lpstr>Arial</vt:lpstr>
      <vt:lpstr>Arial</vt:lpstr>
      <vt:lpstr>Arial Narrow</vt:lpstr>
      <vt:lpstr>Bell MT</vt:lpstr>
      <vt:lpstr>Berlin Sans FB</vt:lpstr>
      <vt:lpstr>Calibri</vt:lpstr>
      <vt:lpstr>Cambria</vt:lpstr>
      <vt:lpstr>Constantia</vt:lpstr>
      <vt:lpstr>Corbel</vt:lpstr>
      <vt:lpstr>Gill Sans MT</vt:lpstr>
      <vt:lpstr>Modern No. 20</vt:lpstr>
      <vt:lpstr>Symbol</vt:lpstr>
      <vt:lpstr>TheSansExtraBold-Plain</vt:lpstr>
      <vt:lpstr>Times</vt:lpstr>
      <vt:lpstr>Times New Roman</vt:lpstr>
      <vt:lpstr>verdana</vt:lpstr>
      <vt:lpstr>Webdings</vt:lpstr>
      <vt:lpstr>Wingdings</vt:lpstr>
      <vt:lpstr>Wingdings 2</vt:lpstr>
      <vt:lpstr>Flow</vt:lpstr>
      <vt:lpstr>Chart</vt:lpstr>
      <vt:lpstr>PowerPoint Presentation</vt:lpstr>
      <vt:lpstr>PowerPoint Presentation</vt:lpstr>
      <vt:lpstr>PowerPoint Presentation</vt:lpstr>
      <vt:lpstr>PowerPoint Presentation</vt:lpstr>
      <vt:lpstr>1. Introduction to energy resources</vt:lpstr>
      <vt:lpstr>PowerPoint Presentation</vt:lpstr>
      <vt:lpstr>PowerPoint Presentation</vt:lpstr>
      <vt:lpstr>Forms of energy </vt:lpstr>
      <vt:lpstr>PowerPoint Presentation</vt:lpstr>
      <vt:lpstr>PowerPoint Presentation</vt:lpstr>
      <vt:lpstr>Classification of energy based on sources</vt:lpstr>
      <vt:lpstr>PowerPoint Presentation</vt:lpstr>
      <vt:lpstr>PowerPoint Presentation</vt:lpstr>
      <vt:lpstr>PowerPoint Presentation</vt:lpstr>
      <vt:lpstr>PowerPoint Presentation</vt:lpstr>
      <vt:lpstr>PowerPoint Presentation</vt:lpstr>
      <vt:lpstr>PowerPoint Presentation</vt:lpstr>
      <vt:lpstr>Energy flow pattern</vt:lpstr>
      <vt:lpstr>PowerPoint Presentation</vt:lpstr>
      <vt:lpstr>PowerPoint Presentation</vt:lpstr>
      <vt:lpstr>PowerPoint Presentation</vt:lpstr>
      <vt:lpstr>PowerPoint Presentation</vt:lpstr>
      <vt:lpstr>PowerPoint Presentation</vt:lpstr>
      <vt:lpstr>Energy Ladder</vt:lpstr>
      <vt:lpstr>The energy ladder</vt:lpstr>
      <vt:lpstr>Inequity in energy use</vt:lpstr>
      <vt:lpstr>PowerPoint Presentation</vt:lpstr>
      <vt:lpstr>PowerPoint Presentation</vt:lpstr>
      <vt:lpstr>PowerPoint Presentation</vt:lpstr>
      <vt:lpstr>PowerPoint Presentation</vt:lpstr>
      <vt:lpstr>Energy poverty</vt:lpstr>
      <vt:lpstr>PowerPoint Presentation</vt:lpstr>
      <vt:lpstr>PowerPoint Presentation</vt:lpstr>
      <vt:lpstr>PowerPoint Presentation</vt:lpstr>
      <vt:lpstr>PowerPoint Presentation</vt:lpstr>
      <vt:lpstr>Global energy maters? </vt:lpstr>
      <vt:lpstr>PowerPoint Presentation</vt:lpstr>
      <vt:lpstr>Energy related environmental problems</vt:lpstr>
      <vt:lpstr>PowerPoint Presentation</vt:lpstr>
      <vt:lpstr>PowerPoint Presentation</vt:lpstr>
      <vt:lpstr>PowerPoint Presentation</vt:lpstr>
      <vt:lpstr>1.4. Land degradation and deforestation </vt:lpstr>
      <vt:lpstr>1.5. Indoor Air Pollution</vt:lpstr>
      <vt:lpstr>PowerPoint Presentation</vt:lpstr>
      <vt:lpstr>1.6. Marine pollution</vt:lpstr>
      <vt:lpstr>1.7. Air pollution</vt:lpstr>
      <vt:lpstr>PowerPoint Presentation</vt:lpstr>
      <vt:lpstr>PowerPoint Presentation</vt:lpstr>
      <vt:lpstr>PowerPoint Presentation</vt:lpstr>
      <vt:lpstr>2.1. Types of energy resources</vt:lpstr>
      <vt:lpstr>PowerPoint Presentation</vt:lpstr>
      <vt:lpstr>PowerPoint Presentation</vt:lpstr>
      <vt:lpstr>Characteristics of RE:</vt:lpstr>
      <vt:lpstr>Types of renewable energy </vt:lpstr>
      <vt:lpstr>Sources </vt:lpstr>
      <vt:lpstr>PowerPoint Presentation</vt:lpstr>
      <vt:lpstr>2. Biofuel   </vt:lpstr>
      <vt:lpstr>PowerPoint Presentation</vt:lpstr>
      <vt:lpstr>Biofuels life cycle</vt:lpstr>
      <vt:lpstr>1. Bioethanol (oxidized fuel)</vt:lpstr>
      <vt:lpstr>PowerPoint Presentation</vt:lpstr>
      <vt:lpstr>2. Biodiesel </vt:lpstr>
      <vt:lpstr>PowerPoint Presentation</vt:lpstr>
      <vt:lpstr>PowerPoint Presentation</vt:lpstr>
      <vt:lpstr>3. Biogas</vt:lpstr>
      <vt:lpstr>Types of biofuel</vt:lpstr>
      <vt:lpstr>PowerPoint Presentation</vt:lpstr>
      <vt:lpstr>Why Use Biofuels? </vt:lpstr>
      <vt:lpstr>3. Hydropower </vt:lpstr>
      <vt:lpstr>PowerPoint Presentation</vt:lpstr>
      <vt:lpstr>Hydropower energy is ultimately derived from the sun, which drives the water cycle. In the water cycle, rivers are recharged in a continuous cycle.  Because of the force of gravity, water flows from high points to low points. There is kinetic energy embodied in the flow of water.</vt:lpstr>
      <vt:lpstr>PowerPoint Presentation</vt:lpstr>
      <vt:lpstr>Humans first learned to harness the kinetic energy in water by using waterwheels. A waterwheel is a revolving wheel fitted with blades, buckets, or vanes.  Waterwheels convert the kinetic energy of flowing water to mechanical energy.</vt:lpstr>
      <vt:lpstr>The mechanical energy produced by the turbine is converted into electric energy using a turbine generator.  Inside the generator, the shaft of the turbine spins a magnet inside coils of copper wire.  -- moving a magnet near a conductor causes an electric current.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 power</vt:lpstr>
      <vt:lpstr>Where Does the Wind Come From?</vt:lpstr>
      <vt:lpstr>PowerPoint Presentation</vt:lpstr>
      <vt:lpstr>PowerPoint Presentation</vt:lpstr>
      <vt:lpstr>Wind turbine labels (http://energy.gov/eere/wind/how-does-wind-turbine-work, http://energy.gov/eere/wind/inside-wind-turbine-0 )</vt:lpstr>
      <vt:lpstr>Main components of  a Wind Turbine</vt:lpstr>
      <vt:lpstr>PowerPoint Presentation</vt:lpstr>
      <vt:lpstr>PowerPoint Presentation</vt:lpstr>
      <vt:lpstr>PowerPoint Presentation</vt:lpstr>
      <vt:lpstr>Categories of wind energy systems </vt:lpstr>
      <vt:lpstr>PowerPoint Presentation</vt:lpstr>
      <vt:lpstr>PowerPoint Presentation</vt:lpstr>
      <vt:lpstr>PowerPoint Presentation</vt:lpstr>
      <vt:lpstr>PowerPoint Presentation</vt:lpstr>
      <vt:lpstr>Advantage of wind</vt:lpstr>
      <vt:lpstr>Disadvantage</vt:lpstr>
      <vt:lpstr>4. Solar power </vt:lpstr>
      <vt:lpstr>PowerPoint Presentation</vt:lpstr>
      <vt:lpstr>PowerPoint Presentation</vt:lpstr>
      <vt:lpstr>Solar panels</vt:lpstr>
      <vt:lpstr>PowerPoint Presentation</vt:lpstr>
      <vt:lpstr>PowerPoint Presentation</vt:lpstr>
      <vt:lpstr>PowerPoint Presentation</vt:lpstr>
      <vt:lpstr>PowerPoint Presentation</vt:lpstr>
      <vt:lpstr>PowerPoint Presentation</vt:lpstr>
      <vt:lpstr>2. Solar Thermal Electricity</vt:lpstr>
      <vt:lpstr>PowerPoint Presentation</vt:lpstr>
      <vt:lpstr>Solar Thermal Electricity</vt:lpstr>
      <vt:lpstr>PowerPoint Presentation</vt:lpstr>
      <vt:lpstr>PowerPoint Presentation</vt:lpstr>
      <vt:lpstr>Advantages and Disadvantages</vt:lpstr>
      <vt:lpstr>PowerPoint Presentation</vt:lpstr>
      <vt:lpstr>PowerPoint Presentation</vt:lpstr>
      <vt:lpstr>6. Geothermal energy </vt:lpstr>
      <vt:lpstr>Geothermal energy</vt:lpstr>
      <vt:lpstr>WHERE IS GEOTHERMAL ENERGY FOUND ?</vt:lpstr>
      <vt:lpstr>PowerPoint Presentation</vt:lpstr>
      <vt:lpstr>PowerPoint Presentation</vt:lpstr>
      <vt:lpstr>PowerPoint Presentation</vt:lpstr>
      <vt:lpstr>PowerPoint Presentation</vt:lpstr>
      <vt:lpstr>Hot spring</vt:lpstr>
      <vt:lpstr>Uses of Geothermal Energy</vt:lpstr>
      <vt:lpstr>2) Electricity production: </vt:lpstr>
      <vt:lpstr>Ethiopia’s Situation </vt:lpstr>
      <vt:lpstr>PowerPoint Presentation</vt:lpstr>
      <vt:lpstr>PowerPoint Presentation</vt:lpstr>
      <vt:lpstr>PowerPoint Presentation</vt:lpstr>
      <vt:lpstr>Global energy use pattern</vt:lpstr>
      <vt:lpstr>PowerPoint Presentation</vt:lpstr>
      <vt:lpstr>PowerPoint Presentation</vt:lpstr>
      <vt:lpstr>Per Capita Primary Energy Use, 2030</vt:lpstr>
      <vt:lpstr>Share of Different Energy Resources in Developed and in developing countries</vt:lpstr>
      <vt:lpstr>Energy Consumption in Africa</vt:lpstr>
      <vt:lpstr>National energy use status</vt:lpstr>
      <vt:lpstr>PowerPoint Presentation</vt:lpstr>
      <vt:lpstr>Consumption pattern in Ethiopia</vt:lpstr>
      <vt:lpstr>Energy Situation in Ethiopia</vt:lpstr>
      <vt:lpstr>PowerPoint Presentation</vt:lpstr>
      <vt:lpstr>??? Energy Poverty ???</vt:lpstr>
      <vt:lpstr>PowerPoint Presentation</vt:lpstr>
      <vt:lpstr>PowerPoint Presentation</vt:lpstr>
      <vt:lpstr>Biomass energy consumption by sector</vt:lpstr>
      <vt:lpstr>PowerPoint Presentation</vt:lpstr>
      <vt:lpstr>PowerPoint Presentation</vt:lpstr>
      <vt:lpstr>Trends in energy supply and consumption</vt:lpstr>
      <vt:lpstr>PowerPoint Presentation</vt:lpstr>
      <vt:lpstr>PowerPoint Presentation</vt:lpstr>
      <vt:lpstr>PowerPoint Presentation</vt:lpstr>
      <vt:lpstr>PowerPoint Presentation</vt:lpstr>
      <vt:lpstr>PowerPoint Presentation</vt:lpstr>
      <vt:lpstr>PowerPoint Presentation</vt:lpstr>
      <vt:lpstr> How and why is the demand for energy changing?  Factors leading to increased energy consumption </vt:lpstr>
      <vt:lpstr> A. Economic</vt:lpstr>
      <vt:lpstr>PowerPoint Presentation</vt:lpstr>
      <vt:lpstr>                  B. Social</vt:lpstr>
      <vt:lpstr>PowerPoint Presentation</vt:lpstr>
      <vt:lpstr>PowerPoint Presentation</vt:lpstr>
      <vt:lpstr>PowerPoint Presentation</vt:lpstr>
      <vt:lpstr>Comparison of renewable and non-renewable energy 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bioenergy? </vt:lpstr>
      <vt:lpstr>PowerPoint Presentation</vt:lpstr>
      <vt:lpstr>3.1. What are Biomass Feedstocks?</vt:lpstr>
      <vt:lpstr>Cellulosic Feedstocks</vt:lpstr>
      <vt:lpstr>i. Wood waste </vt:lpstr>
      <vt:lpstr>Biomass Pelletization</vt:lpstr>
      <vt:lpstr>ii. Animal manure </vt:lpstr>
      <vt:lpstr>iii. Crop residues </vt:lpstr>
      <vt:lpstr>iv. Organic waste/Opportunity Fuels</vt:lpstr>
      <vt:lpstr>PowerPoint Presentation</vt:lpstr>
      <vt:lpstr>PowerPoint Presentation</vt:lpstr>
      <vt:lpstr>PowerPoint Presentation</vt:lpstr>
      <vt:lpstr>PowerPoint Presentation</vt:lpstr>
      <vt:lpstr>3.2. Biofuel plants</vt:lpstr>
      <vt:lpstr>PowerPoint Presentation</vt:lpstr>
      <vt:lpstr>PowerPoint Presentation</vt:lpstr>
      <vt:lpstr>Jatropha plant and its seeds</vt:lpstr>
      <vt:lpstr>PowerPoint Presentation</vt:lpstr>
      <vt:lpstr>PowerPoint Presentation</vt:lpstr>
      <vt:lpstr>Jatropha and local development</vt:lpstr>
      <vt:lpstr>PowerPoint Presentation</vt:lpstr>
      <vt:lpstr>PowerPoint Presentation</vt:lpstr>
      <vt:lpstr>Mechanical oil extraction </vt:lpstr>
      <vt:lpstr>PowerPoint Presentation</vt:lpstr>
      <vt:lpstr>Applications </vt:lpstr>
      <vt:lpstr>PowerPoint Presentation</vt:lpstr>
      <vt:lpstr>PowerPoint Presentation</vt:lpstr>
      <vt:lpstr>PowerPoint Presentation</vt:lpstr>
      <vt:lpstr>PowerPoint Presentation</vt:lpstr>
      <vt:lpstr>PowerPoint Presentation</vt:lpstr>
      <vt:lpstr>PowerPoint Presentation</vt:lpstr>
      <vt:lpstr>3.2.2. Sugarcane </vt:lpstr>
      <vt:lpstr>PowerPoint Presentation</vt:lpstr>
      <vt:lpstr>PowerPoint Presentation</vt:lpstr>
      <vt:lpstr>PowerPoint Presentation</vt:lpstr>
      <vt:lpstr>PowerPoint Presentation</vt:lpstr>
      <vt:lpstr>Production of ethanol </vt:lpstr>
      <vt:lpstr>PowerPoint Presentation</vt:lpstr>
      <vt:lpstr>Benefits of Ethanol </vt:lpstr>
      <vt:lpstr>PowerPoint Presentation</vt:lpstr>
      <vt:lpstr>PowerPoint Presentation</vt:lpstr>
      <vt:lpstr>3.2.3. Oil crops/plants</vt:lpstr>
      <vt:lpstr>PowerPoint Presentation</vt:lpstr>
      <vt:lpstr>PowerPoint Presentation</vt:lpstr>
      <vt:lpstr>PowerPoint Presentation</vt:lpstr>
      <vt:lpstr>PowerPoint Presentation</vt:lpstr>
      <vt:lpstr>Physical properties of castor oil</vt:lpstr>
      <vt:lpstr>PowerPoint Presentation</vt:lpstr>
      <vt:lpstr>PowerPoint Presentation</vt:lpstr>
      <vt:lpstr>PowerPoint Presentation</vt:lpstr>
      <vt:lpstr>PowerPoint Presentation</vt:lpstr>
      <vt:lpstr>PowerPoint Presentation</vt:lpstr>
      <vt:lpstr>b. Soybean</vt:lpstr>
      <vt:lpstr>PowerPoint Presentation</vt:lpstr>
      <vt:lpstr>c. Sunflower</vt:lpstr>
      <vt:lpstr>PowerPoint Presentation</vt:lpstr>
      <vt:lpstr>3.3. Short-rotation forestry/energy forestry/short rotation coppice?</vt:lpstr>
      <vt:lpstr>PowerPoint Presentation</vt:lpstr>
      <vt:lpstr>PowerPoint Presentation</vt:lpstr>
      <vt:lpstr>PowerPoint Presentation</vt:lpstr>
      <vt:lpstr>Options in Ethiopia</vt:lpstr>
      <vt:lpstr>PowerPoint Presentation</vt:lpstr>
      <vt:lpstr>PowerPoint Presentation</vt:lpstr>
      <vt:lpstr>PowerPoint Presentation</vt:lpstr>
      <vt:lpstr>PowerPoint Presentation</vt:lpstr>
      <vt:lpstr>PowerPoint Presentation</vt:lpstr>
      <vt:lpstr>PowerPoint Presentation</vt:lpstr>
      <vt:lpstr>5. Bioenergy technologies</vt:lpstr>
      <vt:lpstr>PowerPoint Presentation</vt:lpstr>
      <vt:lpstr>Introduction </vt:lpstr>
      <vt:lpstr>A. Anaerobic Digestion – Digester Biogas</vt:lpstr>
      <vt:lpstr>Overview of the anaerobic digestion process </vt:lpstr>
      <vt:lpstr>PowerPoint Presentation</vt:lpstr>
      <vt:lpstr>ii. Acidogenesis</vt:lpstr>
      <vt:lpstr>PowerPoint Presentation</vt:lpstr>
      <vt:lpstr>iii. Acetogenesis</vt:lpstr>
      <vt:lpstr>iv. Methanogenesis </vt:lpstr>
      <vt:lpstr>PowerPoint Presentation</vt:lpstr>
      <vt:lpstr>Clean Development Mechanism and Biodigetsers</vt:lpstr>
      <vt:lpstr>PowerPoint Presentation</vt:lpstr>
      <vt:lpstr>B. Pyrolysis-Pyrolysis kiln  </vt:lpstr>
      <vt:lpstr>C. Briquetting – Briquetting machine </vt:lpstr>
      <vt:lpstr>PowerPoint Presentation</vt:lpstr>
      <vt:lpstr>PowerPoint Presentation</vt:lpstr>
      <vt:lpstr>PowerPoint Presentation</vt:lpstr>
      <vt:lpstr>PowerPoint Presentation</vt:lpstr>
      <vt:lpstr>D. Carbonization – carbonization kiln </vt:lpstr>
      <vt:lpstr>PowerPoint Presentation</vt:lpstr>
      <vt:lpstr>PowerPoint Presentation</vt:lpstr>
      <vt:lpstr>PowerPoint Presentation</vt:lpstr>
      <vt:lpstr>PowerPoint Presentation</vt:lpstr>
      <vt:lpstr>E. Gasification - Gasifier</vt:lpstr>
      <vt:lpstr>PowerPoint Presentation</vt:lpstr>
      <vt:lpstr>PowerPoint Presentation</vt:lpstr>
      <vt:lpstr>PowerPoint Presentation</vt:lpstr>
      <vt:lpstr>PowerPoint Presentation</vt:lpstr>
      <vt:lpstr>PowerPoint Presentation</vt:lpstr>
      <vt:lpstr>PowerPoint Presentation</vt:lpstr>
      <vt:lpstr>E. Incineration of organic wastes for energy – Incinerator </vt:lpstr>
      <vt:lpstr>PowerPoint Presentation</vt:lpstr>
      <vt:lpstr>PowerPoint Presentation</vt:lpstr>
      <vt:lpstr>PowerPoint Presentation</vt:lpstr>
      <vt:lpstr>PowerPoint Presentation</vt:lpstr>
      <vt:lpstr>4. Production and management of Biofuel plants</vt:lpstr>
      <vt:lpstr>4.1. Oil characteristics</vt:lpstr>
      <vt:lpstr>PowerPoint Presentation</vt:lpstr>
      <vt:lpstr>PowerPoint Presentation</vt:lpstr>
      <vt:lpstr>PowerPoint Presentation</vt:lpstr>
      <vt:lpstr>PowerPoint Presentation</vt:lpstr>
      <vt:lpstr>PowerPoint Presentation</vt:lpstr>
      <vt:lpstr>A fuel readily burning at room temperature.</vt:lpstr>
      <vt:lpstr>PowerPoint Presentation</vt:lpstr>
      <vt:lpstr>PowerPoint Presentation</vt:lpstr>
      <vt:lpstr>4.2. Sustainable production and management of biofuel crops</vt:lpstr>
      <vt:lpstr>PowerPoint Presentation</vt:lpstr>
      <vt:lpstr>Propagation and plantation establishment</vt:lpstr>
      <vt:lpstr>Management practices</vt:lpstr>
      <vt:lpstr>PowerPoint Presentation</vt:lpstr>
      <vt:lpstr>PowerPoint Presentation</vt:lpstr>
      <vt:lpstr>PowerPoint Presentation</vt:lpstr>
      <vt:lpstr>Issues for sustainable Biofuel</vt:lpstr>
      <vt:lpstr>1. Stimulating Feedstock Enhancement</vt:lpstr>
      <vt:lpstr>2. Stimulating Demand for Biofuel</vt:lpstr>
      <vt:lpstr>3. Ensure Environmental Sustainability of Biofuel Production</vt:lpstr>
      <vt:lpstr>3.2. Processing, Distribution, and End Use</vt:lpstr>
      <vt:lpstr>4. Capacity Building</vt:lpstr>
      <vt:lpstr>5.Support Research and Development</vt:lpstr>
      <vt:lpstr>6. Renewable energy Resource and its Environmental impact</vt:lpstr>
      <vt:lpstr>6.1. Environmental impacts of various energy resources</vt:lpstr>
      <vt:lpstr>PowerPoint Presentation</vt:lpstr>
      <vt:lpstr>Wildlife and Habitat</vt:lpstr>
      <vt:lpstr>Water Use</vt:lpstr>
      <vt:lpstr>Geothermal </vt:lpstr>
      <vt:lpstr>Land Use</vt:lpstr>
      <vt:lpstr>Hydropower</vt:lpstr>
      <vt:lpstr>Life-cycle Global Warming Emissions</vt:lpstr>
      <vt:lpstr>Environmental impacts of solar power</vt:lpstr>
      <vt:lpstr>Hazardous Materials</vt:lpstr>
      <vt:lpstr>Life-Cycle Global Warming Emissions</vt:lpstr>
      <vt:lpstr>6.2. Energy supply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Twenty things you do to conserve energy!</vt:lpstr>
      <vt:lpstr>PowerPoint Presentation</vt:lpstr>
      <vt:lpstr>PowerPoint Presentation</vt:lpstr>
      <vt:lpstr>Advantages of energy conservation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dmu</dc:creator>
  <cp:lastModifiedBy>user</cp:lastModifiedBy>
  <cp:revision>646</cp:revision>
  <dcterms:created xsi:type="dcterms:W3CDTF">2015-03-17T02:44:55Z</dcterms:created>
  <dcterms:modified xsi:type="dcterms:W3CDTF">2020-03-23T11:03:13Z</dcterms:modified>
</cp:coreProperties>
</file>