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3"/>
  </p:notesMasterIdLst>
  <p:handoutMasterIdLst>
    <p:handoutMasterId r:id="rId134"/>
  </p:handoutMasterIdLst>
  <p:sldIdLst>
    <p:sldId id="256" r:id="rId2"/>
    <p:sldId id="257" r:id="rId3"/>
    <p:sldId id="259" r:id="rId4"/>
    <p:sldId id="258" r:id="rId5"/>
    <p:sldId id="263" r:id="rId6"/>
    <p:sldId id="262" r:id="rId7"/>
    <p:sldId id="260" r:id="rId8"/>
    <p:sldId id="264" r:id="rId9"/>
    <p:sldId id="426" r:id="rId10"/>
    <p:sldId id="427" r:id="rId11"/>
    <p:sldId id="428" r:id="rId12"/>
    <p:sldId id="429" r:id="rId13"/>
    <p:sldId id="430" r:id="rId14"/>
    <p:sldId id="431" r:id="rId15"/>
    <p:sldId id="265" r:id="rId16"/>
    <p:sldId id="266" r:id="rId17"/>
    <p:sldId id="267" r:id="rId18"/>
    <p:sldId id="268" r:id="rId19"/>
    <p:sldId id="270" r:id="rId20"/>
    <p:sldId id="271" r:id="rId21"/>
    <p:sldId id="272" r:id="rId22"/>
    <p:sldId id="273" r:id="rId23"/>
    <p:sldId id="274" r:id="rId24"/>
    <p:sldId id="275" r:id="rId25"/>
    <p:sldId id="317" r:id="rId26"/>
    <p:sldId id="320" r:id="rId27"/>
    <p:sldId id="321" r:id="rId28"/>
    <p:sldId id="323" r:id="rId29"/>
    <p:sldId id="432" r:id="rId30"/>
    <p:sldId id="324" r:id="rId31"/>
    <p:sldId id="325" r:id="rId32"/>
    <p:sldId id="326" r:id="rId33"/>
    <p:sldId id="327" r:id="rId34"/>
    <p:sldId id="463" r:id="rId35"/>
    <p:sldId id="328" r:id="rId36"/>
    <p:sldId id="329" r:id="rId37"/>
    <p:sldId id="330" r:id="rId38"/>
    <p:sldId id="433" r:id="rId39"/>
    <p:sldId id="434" r:id="rId40"/>
    <p:sldId id="435" r:id="rId41"/>
    <p:sldId id="331" r:id="rId42"/>
    <p:sldId id="333" r:id="rId43"/>
    <p:sldId id="334" r:id="rId44"/>
    <p:sldId id="436" r:id="rId45"/>
    <p:sldId id="336" r:id="rId46"/>
    <p:sldId id="343" r:id="rId47"/>
    <p:sldId id="344" r:id="rId48"/>
    <p:sldId id="346" r:id="rId49"/>
    <p:sldId id="345" r:id="rId50"/>
    <p:sldId id="349" r:id="rId51"/>
    <p:sldId id="348" r:id="rId52"/>
    <p:sldId id="350" r:id="rId53"/>
    <p:sldId id="351" r:id="rId54"/>
    <p:sldId id="389" r:id="rId55"/>
    <p:sldId id="352" r:id="rId56"/>
    <p:sldId id="356" r:id="rId57"/>
    <p:sldId id="354" r:id="rId58"/>
    <p:sldId id="353" r:id="rId59"/>
    <p:sldId id="355" r:id="rId60"/>
    <p:sldId id="357" r:id="rId61"/>
    <p:sldId id="358" r:id="rId62"/>
    <p:sldId id="361" r:id="rId63"/>
    <p:sldId id="363" r:id="rId64"/>
    <p:sldId id="364" r:id="rId65"/>
    <p:sldId id="365" r:id="rId66"/>
    <p:sldId id="366" r:id="rId67"/>
    <p:sldId id="367" r:id="rId68"/>
    <p:sldId id="368" r:id="rId69"/>
    <p:sldId id="369" r:id="rId70"/>
    <p:sldId id="370" r:id="rId71"/>
    <p:sldId id="418" r:id="rId72"/>
    <p:sldId id="371" r:id="rId73"/>
    <p:sldId id="374" r:id="rId74"/>
    <p:sldId id="375" r:id="rId75"/>
    <p:sldId id="376" r:id="rId76"/>
    <p:sldId id="377" r:id="rId77"/>
    <p:sldId id="388" r:id="rId78"/>
    <p:sldId id="380" r:id="rId79"/>
    <p:sldId id="378" r:id="rId80"/>
    <p:sldId id="381" r:id="rId81"/>
    <p:sldId id="456" r:id="rId82"/>
    <p:sldId id="444" r:id="rId83"/>
    <p:sldId id="382" r:id="rId84"/>
    <p:sldId id="384" r:id="rId85"/>
    <p:sldId id="385" r:id="rId86"/>
    <p:sldId id="386" r:id="rId87"/>
    <p:sldId id="445" r:id="rId88"/>
    <p:sldId id="446" r:id="rId89"/>
    <p:sldId id="447" r:id="rId90"/>
    <p:sldId id="448" r:id="rId91"/>
    <p:sldId id="449" r:id="rId92"/>
    <p:sldId id="450" r:id="rId93"/>
    <p:sldId id="451" r:id="rId94"/>
    <p:sldId id="452" r:id="rId95"/>
    <p:sldId id="453" r:id="rId96"/>
    <p:sldId id="454" r:id="rId97"/>
    <p:sldId id="387" r:id="rId98"/>
    <p:sldId id="392" r:id="rId99"/>
    <p:sldId id="393" r:id="rId100"/>
    <p:sldId id="394" r:id="rId101"/>
    <p:sldId id="395" r:id="rId102"/>
    <p:sldId id="396" r:id="rId103"/>
    <p:sldId id="397" r:id="rId104"/>
    <p:sldId id="398" r:id="rId105"/>
    <p:sldId id="399" r:id="rId106"/>
    <p:sldId id="400" r:id="rId107"/>
    <p:sldId id="437" r:id="rId108"/>
    <p:sldId id="438" r:id="rId109"/>
    <p:sldId id="439" r:id="rId110"/>
    <p:sldId id="441" r:id="rId111"/>
    <p:sldId id="442" r:id="rId112"/>
    <p:sldId id="443" r:id="rId113"/>
    <p:sldId id="457" r:id="rId114"/>
    <p:sldId id="458" r:id="rId115"/>
    <p:sldId id="459" r:id="rId116"/>
    <p:sldId id="460" r:id="rId117"/>
    <p:sldId id="461" r:id="rId118"/>
    <p:sldId id="402" r:id="rId119"/>
    <p:sldId id="403" r:id="rId120"/>
    <p:sldId id="404" r:id="rId121"/>
    <p:sldId id="405" r:id="rId122"/>
    <p:sldId id="406" r:id="rId123"/>
    <p:sldId id="407" r:id="rId124"/>
    <p:sldId id="408" r:id="rId125"/>
    <p:sldId id="409" r:id="rId126"/>
    <p:sldId id="410" r:id="rId127"/>
    <p:sldId id="462" r:id="rId128"/>
    <p:sldId id="412" r:id="rId129"/>
    <p:sldId id="413" r:id="rId130"/>
    <p:sldId id="414" r:id="rId131"/>
    <p:sldId id="425" r:id="rId1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93" autoAdjust="0"/>
    <p:restoredTop sz="94660"/>
  </p:normalViewPr>
  <p:slideViewPr>
    <p:cSldViewPr>
      <p:cViewPr>
        <p:scale>
          <a:sx n="90" d="100"/>
          <a:sy n="90" d="100"/>
        </p:scale>
        <p:origin x="-1243"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76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F91906-68F2-4364-BD22-DE0CCF8C6BA0}" type="datetimeFigureOut">
              <a:rPr lang="en-US" smtClean="0"/>
              <a:pPr/>
              <a:t>3/16/2020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Birhanie A.</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499BF7C-B8E5-4DEB-8981-D84819515768}" type="slidenum">
              <a:rPr lang="en-US" smtClean="0"/>
              <a:pPr/>
              <a:t>‹#›</a:t>
            </a:fld>
            <a:endParaRPr 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091F0-6FB5-4968-B9FE-3184CA3D1660}" type="datetimeFigureOut">
              <a:rPr lang="en-US" smtClean="0"/>
              <a:pPr/>
              <a:t>3/16/2020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Birhanie A.</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C5A3DE-509D-467D-8DFD-43CFF83E4BBD}" type="slidenum">
              <a:rPr lang="en-US" smtClean="0"/>
              <a:pPr/>
              <a:t>‹#›</a:t>
            </a:fld>
            <a:endParaRPr lang="en-US"/>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C5A3DE-509D-467D-8DFD-43CFF83E4BBD}"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Birhanie A.</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C5A3DE-509D-467D-8DFD-43CFF83E4BBD}" type="slidenum">
              <a:rPr lang="en-US" smtClean="0"/>
              <a:pPr/>
              <a:t>52</a:t>
            </a:fld>
            <a:endParaRPr lang="en-US"/>
          </a:p>
        </p:txBody>
      </p:sp>
      <p:sp>
        <p:nvSpPr>
          <p:cNvPr id="5" name="Footer Placeholder 4"/>
          <p:cNvSpPr>
            <a:spLocks noGrp="1"/>
          </p:cNvSpPr>
          <p:nvPr>
            <p:ph type="ftr" sz="quarter" idx="11"/>
          </p:nvPr>
        </p:nvSpPr>
        <p:spPr/>
        <p:txBody>
          <a:bodyPr/>
          <a:lstStyle/>
          <a:p>
            <a:r>
              <a:rPr lang="en-US" smtClean="0"/>
              <a:t>Birhanie A.</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smtClean="0"/>
              <a:t>Birhanie A.</a:t>
            </a:r>
            <a:endParaRPr lang="en-US"/>
          </a:p>
        </p:txBody>
      </p:sp>
      <p:sp>
        <p:nvSpPr>
          <p:cNvPr id="5" name="Slide Number Placeholder 4"/>
          <p:cNvSpPr>
            <a:spLocks noGrp="1"/>
          </p:cNvSpPr>
          <p:nvPr>
            <p:ph type="sldNum" sz="quarter" idx="11"/>
          </p:nvPr>
        </p:nvSpPr>
        <p:spPr/>
        <p:txBody>
          <a:bodyPr/>
          <a:lstStyle/>
          <a:p>
            <a:fld id="{B1C5A3DE-509D-467D-8DFD-43CFF83E4BBD}" type="slidenum">
              <a:rPr lang="en-US" smtClean="0"/>
              <a:pPr/>
              <a:t>121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smtClean="0"/>
              <a:t>Birhanie A.</a:t>
            </a:r>
            <a:endParaRPr lang="en-US"/>
          </a:p>
        </p:txBody>
      </p:sp>
      <p:sp>
        <p:nvSpPr>
          <p:cNvPr id="5" name="Slide Number Placeholder 4"/>
          <p:cNvSpPr>
            <a:spLocks noGrp="1"/>
          </p:cNvSpPr>
          <p:nvPr>
            <p:ph type="sldNum" sz="quarter" idx="11"/>
          </p:nvPr>
        </p:nvSpPr>
        <p:spPr/>
        <p:txBody>
          <a:bodyPr/>
          <a:lstStyle/>
          <a:p>
            <a:fld id="{B1C5A3DE-509D-467D-8DFD-43CFF83E4BBD}" type="slidenum">
              <a:rPr lang="en-US" smtClean="0"/>
              <a:pPr/>
              <a:t>131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ACAB8C-2126-4901-B002-782F28DDA6D3}" type="datetime1">
              <a:rPr lang="en-US" smtClean="0"/>
              <a:pPr/>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3100-7E36-4639-8C41-58D0278774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AFE386-95F9-4613-A438-3404C2B32C93}" type="datetime1">
              <a:rPr lang="en-US" smtClean="0"/>
              <a:pPr/>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3100-7E36-4639-8C41-58D0278774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922E3A-F140-4CDA-9ACC-3C9717F66AF8}" type="datetime1">
              <a:rPr lang="en-US" smtClean="0"/>
              <a:pPr/>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3100-7E36-4639-8C41-58D0278774E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FCC20D-572B-48B4-8D31-C5E6F2255D71}" type="datetime1">
              <a:rPr lang="en-US" smtClean="0"/>
              <a:pPr/>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3100-7E36-4639-8C41-58D0278774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135FB-3F6E-4B77-9C5F-9B9A52B9C4BF}" type="datetime1">
              <a:rPr lang="en-US" smtClean="0"/>
              <a:pPr/>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3100-7E36-4639-8C41-58D0278774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55C308-D5DD-4B17-A68D-2921BC86FC3C}" type="datetime1">
              <a:rPr lang="en-US" smtClean="0"/>
              <a:pPr/>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3100-7E36-4639-8C41-58D0278774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F834CC-F790-4FFE-84E9-F357663E11B6}" type="datetime1">
              <a:rPr lang="en-US" smtClean="0"/>
              <a:pPr/>
              <a:t>3/16/2020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363100-7E36-4639-8C41-58D0278774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3FED34-0EB1-48FD-93EC-E79619083432}" type="datetime1">
              <a:rPr lang="en-US" smtClean="0"/>
              <a:pPr/>
              <a:t>3/16/2020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363100-7E36-4639-8C41-58D0278774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47F494-9C9C-497B-A3BF-E162B515E873}" type="datetime1">
              <a:rPr lang="en-US" smtClean="0"/>
              <a:pPr/>
              <a:t>3/16/2020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363100-7E36-4639-8C41-58D0278774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7F6FE7-6A1A-4FA3-85AE-5D611C2E12EA}" type="datetime1">
              <a:rPr lang="en-US" smtClean="0"/>
              <a:pPr/>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3100-7E36-4639-8C41-58D0278774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F89FE9-2B7B-4B99-A900-AB5ECBFA71B3}" type="datetime1">
              <a:rPr lang="en-US" smtClean="0"/>
              <a:pPr/>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3100-7E36-4639-8C41-58D0278774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261F3-5D55-4037-AE86-C609B2017F02}" type="datetime1">
              <a:rPr lang="en-US" smtClean="0"/>
              <a:pPr/>
              <a:t>3/16/2020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63100-7E36-4639-8C41-58D0278774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447801"/>
            <a:ext cx="8534400" cy="2152650"/>
          </a:xfrm>
        </p:spPr>
        <p:txBody>
          <a:bodyPr>
            <a:normAutofit/>
          </a:bodyPr>
          <a:lstStyle/>
          <a:p>
            <a:r>
              <a:rPr lang="en-US" sz="2800" dirty="0" smtClean="0">
                <a:solidFill>
                  <a:srgbClr val="00B050"/>
                </a:solidFill>
                <a:latin typeface="Times New Roman" pitchFamily="18" charset="0"/>
                <a:cs typeface="Times New Roman" pitchFamily="18" charset="0"/>
              </a:rPr>
              <a:t>AGROFORESTRY SYSTEMS AND PRACTICES</a:t>
            </a:r>
            <a:br>
              <a:rPr lang="en-US" sz="2800" dirty="0" smtClean="0">
                <a:solidFill>
                  <a:srgbClr val="00B050"/>
                </a:solidFill>
                <a:latin typeface="Times New Roman" pitchFamily="18" charset="0"/>
                <a:cs typeface="Times New Roman" pitchFamily="18" charset="0"/>
              </a:rPr>
            </a:br>
            <a:r>
              <a:rPr lang="en-US" sz="2800" dirty="0" smtClean="0">
                <a:solidFill>
                  <a:srgbClr val="00B050"/>
                </a:solidFill>
                <a:latin typeface="Times New Roman" pitchFamily="18" charset="0"/>
                <a:cs typeface="Times New Roman" pitchFamily="18" charset="0"/>
              </a:rPr>
              <a:t>NaRM2102 </a:t>
            </a:r>
            <a:endParaRPr lang="en-US" sz="2800" dirty="0">
              <a:solidFill>
                <a:srgbClr val="00B050"/>
              </a:solidFill>
              <a:latin typeface="Times New Roman" pitchFamily="18" charset="0"/>
              <a:cs typeface="Times New Roman" pitchFamily="18" charset="0"/>
            </a:endParaRPr>
          </a:p>
        </p:txBody>
      </p:sp>
      <p:sp>
        <p:nvSpPr>
          <p:cNvPr id="3" name="Rectangle 2"/>
          <p:cNvSpPr/>
          <p:nvPr/>
        </p:nvSpPr>
        <p:spPr>
          <a:xfrm>
            <a:off x="3352800" y="3810000"/>
            <a:ext cx="2514600" cy="461665"/>
          </a:xfrm>
          <a:prstGeom prst="rect">
            <a:avLst/>
          </a:prstGeom>
        </p:spPr>
        <p:txBody>
          <a:bodyPr wrap="square">
            <a:spAutoFit/>
          </a:bodyPr>
          <a:lstStyle/>
          <a:p>
            <a:r>
              <a:rPr lang="en-US" sz="2400" dirty="0" smtClean="0">
                <a:solidFill>
                  <a:srgbClr val="00B0F0"/>
                </a:solidFill>
              </a:rPr>
              <a:t>March ,2020</a:t>
            </a:r>
            <a:endParaRPr lang="en-US" sz="2400" dirty="0">
              <a:solidFill>
                <a:srgbClr val="00B0F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a:normAutofit fontScale="77500" lnSpcReduction="20000"/>
          </a:bodyPr>
          <a:lstStyle/>
          <a:p>
            <a:pPr algn="just">
              <a:lnSpc>
                <a:spcPct val="170000"/>
              </a:lnSpc>
              <a:buFont typeface="Wingdings" pitchFamily="2" charset="2"/>
              <a:buChar char="Ø"/>
            </a:pPr>
            <a:r>
              <a:rPr lang="en-US" dirty="0" smtClean="0">
                <a:latin typeface="Times New Roman" pitchFamily="18" charset="0"/>
                <a:cs typeface="Times New Roman" pitchFamily="18" charset="0"/>
              </a:rPr>
              <a:t>In </a:t>
            </a:r>
            <a:r>
              <a:rPr lang="en-US" dirty="0" smtClean="0">
                <a:solidFill>
                  <a:srgbClr val="FF0000"/>
                </a:solidFill>
                <a:latin typeface="Times New Roman" pitchFamily="18" charset="0"/>
                <a:cs typeface="Times New Roman" pitchFamily="18" charset="0"/>
              </a:rPr>
              <a:t>Central America</a:t>
            </a:r>
            <a:r>
              <a:rPr lang="en-US" dirty="0" smtClean="0">
                <a:latin typeface="Times New Roman" pitchFamily="18" charset="0"/>
                <a:cs typeface="Times New Roman" pitchFamily="18" charset="0"/>
              </a:rPr>
              <a:t>, it has been a traditional practice for a long time for farmers to </a:t>
            </a:r>
            <a:r>
              <a:rPr lang="en-US" dirty="0" smtClean="0">
                <a:solidFill>
                  <a:srgbClr val="FF0000"/>
                </a:solidFill>
                <a:latin typeface="Times New Roman" pitchFamily="18" charset="0"/>
                <a:cs typeface="Times New Roman" pitchFamily="18" charset="0"/>
              </a:rPr>
              <a:t>plant an average of two dozen </a:t>
            </a:r>
            <a:r>
              <a:rPr lang="en-US" dirty="0" smtClean="0">
                <a:latin typeface="Times New Roman" pitchFamily="18" charset="0"/>
                <a:cs typeface="Times New Roman" pitchFamily="18" charset="0"/>
              </a:rPr>
              <a:t>species of plants on plot no larger than </a:t>
            </a:r>
            <a:r>
              <a:rPr lang="en-US" dirty="0" smtClean="0">
                <a:solidFill>
                  <a:srgbClr val="FF0000"/>
                </a:solidFill>
                <a:latin typeface="Times New Roman" pitchFamily="18" charset="0"/>
                <a:cs typeface="Times New Roman" pitchFamily="18" charset="0"/>
              </a:rPr>
              <a:t>one-tenth of a hectare.</a:t>
            </a:r>
          </a:p>
          <a:p>
            <a:pPr algn="just">
              <a:lnSpc>
                <a:spcPct val="170000"/>
              </a:lnSpc>
              <a:buFont typeface="Wingdings" pitchFamily="2" charset="2"/>
              <a:buChar char="Ø"/>
            </a:pPr>
            <a:r>
              <a:rPr lang="en-US" dirty="0" smtClean="0">
                <a:solidFill>
                  <a:srgbClr val="FF0000"/>
                </a:solidFill>
                <a:latin typeface="Times New Roman" pitchFamily="18" charset="0"/>
                <a:cs typeface="Times New Roman" pitchFamily="18" charset="0"/>
              </a:rPr>
              <a:t>Asia</a:t>
            </a:r>
            <a:r>
              <a:rPr lang="en-US" dirty="0" smtClean="0">
                <a:latin typeface="Times New Roman" pitchFamily="18" charset="0"/>
                <a:cs typeface="Times New Roman" pitchFamily="18" charset="0"/>
              </a:rPr>
              <a:t> practices a </a:t>
            </a:r>
            <a:r>
              <a:rPr lang="en-US" dirty="0" smtClean="0">
                <a:solidFill>
                  <a:srgbClr val="FF0000"/>
                </a:solidFill>
                <a:latin typeface="Times New Roman" pitchFamily="18" charset="0"/>
                <a:cs typeface="Times New Roman" pitchFamily="18" charset="0"/>
              </a:rPr>
              <a:t>complex</a:t>
            </a:r>
            <a:r>
              <a:rPr lang="en-US" dirty="0" smtClean="0">
                <a:latin typeface="Times New Roman" pitchFamily="18" charset="0"/>
                <a:cs typeface="Times New Roman" pitchFamily="18" charset="0"/>
              </a:rPr>
              <a:t> and somewhat </a:t>
            </a:r>
            <a:r>
              <a:rPr lang="en-US" dirty="0" smtClean="0">
                <a:solidFill>
                  <a:srgbClr val="FF0000"/>
                </a:solidFill>
                <a:latin typeface="Times New Roman" pitchFamily="18" charset="0"/>
                <a:cs typeface="Times New Roman" pitchFamily="18" charset="0"/>
              </a:rPr>
              <a:t>sophisticated</a:t>
            </a:r>
            <a:r>
              <a:rPr lang="en-US" dirty="0" smtClean="0">
                <a:latin typeface="Times New Roman" pitchFamily="18" charset="0"/>
                <a:cs typeface="Times New Roman" pitchFamily="18" charset="0"/>
              </a:rPr>
              <a:t> type of </a:t>
            </a:r>
            <a:r>
              <a:rPr lang="en-US" dirty="0" smtClean="0">
                <a:solidFill>
                  <a:srgbClr val="FF0000"/>
                </a:solidFill>
                <a:latin typeface="Times New Roman" pitchFamily="18" charset="0"/>
                <a:cs typeface="Times New Roman" pitchFamily="18" charset="0"/>
              </a:rPr>
              <a:t>shifting cultivation</a:t>
            </a:r>
            <a:r>
              <a:rPr lang="en-US" dirty="0" smtClean="0">
                <a:latin typeface="Times New Roman" pitchFamily="18" charset="0"/>
                <a:cs typeface="Times New Roman" pitchFamily="18" charset="0"/>
              </a:rPr>
              <a:t>. </a:t>
            </a:r>
          </a:p>
          <a:p>
            <a:pPr algn="just">
              <a:lnSpc>
                <a:spcPct val="170000"/>
              </a:lnSpc>
              <a:buFont typeface="Wingdings" pitchFamily="2" charset="2"/>
              <a:buChar char="§"/>
            </a:pPr>
            <a:r>
              <a:rPr lang="en-US" dirty="0" smtClean="0">
                <a:latin typeface="Times New Roman" pitchFamily="18" charset="0"/>
                <a:cs typeface="Times New Roman" pitchFamily="18" charset="0"/>
              </a:rPr>
              <a:t>In clearing the forest for agricultural use, they </a:t>
            </a:r>
            <a:r>
              <a:rPr lang="en-US" dirty="0" smtClean="0">
                <a:solidFill>
                  <a:srgbClr val="FF0000"/>
                </a:solidFill>
                <a:latin typeface="Times New Roman" pitchFamily="18" charset="0"/>
                <a:cs typeface="Times New Roman" pitchFamily="18" charset="0"/>
              </a:rPr>
              <a:t>deliberately spared certain trees </a:t>
            </a:r>
            <a:r>
              <a:rPr lang="en-US" dirty="0" smtClean="0">
                <a:latin typeface="Times New Roman" pitchFamily="18" charset="0"/>
                <a:cs typeface="Times New Roman" pitchFamily="18" charset="0"/>
              </a:rPr>
              <a:t>which, by the </a:t>
            </a:r>
            <a:r>
              <a:rPr lang="en-US" dirty="0" smtClean="0">
                <a:solidFill>
                  <a:srgbClr val="FF0000"/>
                </a:solidFill>
                <a:latin typeface="Times New Roman" pitchFamily="18" charset="0"/>
                <a:cs typeface="Times New Roman" pitchFamily="18" charset="0"/>
              </a:rPr>
              <a:t>end</a:t>
            </a:r>
            <a:r>
              <a:rPr lang="en-US" dirty="0" smtClean="0">
                <a:latin typeface="Times New Roman" pitchFamily="18" charset="0"/>
                <a:cs typeface="Times New Roman" pitchFamily="18" charset="0"/>
              </a:rPr>
              <a:t> of the rice growing season, provided a partial canopy of new foliage </a:t>
            </a:r>
            <a:r>
              <a:rPr lang="en-US" dirty="0" smtClean="0">
                <a:solidFill>
                  <a:srgbClr val="FF0000"/>
                </a:solidFill>
                <a:latin typeface="Times New Roman" pitchFamily="18" charset="0"/>
                <a:cs typeface="Times New Roman" pitchFamily="18" charset="0"/>
              </a:rPr>
              <a:t>to prevent excessive exposure of the soil to the sun. </a:t>
            </a:r>
            <a:endParaRPr lang="en-US" i="1" dirty="0" smtClean="0">
              <a:solidFill>
                <a:srgbClr val="FF0000"/>
              </a:solidFill>
              <a:latin typeface="Times New Roman" pitchFamily="18" charset="0"/>
              <a:cs typeface="Times New Roman" pitchFamily="18" charset="0"/>
            </a:endParaRPr>
          </a:p>
          <a:p>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84620"/>
          </a:xfrm>
        </p:spPr>
        <p:txBody>
          <a:bodyPr>
            <a:normAutofit fontScale="70000" lnSpcReduction="20000"/>
          </a:bodyPr>
          <a:lstStyle/>
          <a:p>
            <a:pPr algn="just">
              <a:lnSpc>
                <a:spcPct val="150000"/>
              </a:lnSpc>
              <a:buNone/>
            </a:pPr>
            <a:r>
              <a:rPr lang="en-US" dirty="0" smtClean="0">
                <a:latin typeface="Times New Roman" pitchFamily="18" charset="0"/>
                <a:cs typeface="Times New Roman" pitchFamily="18" charset="0"/>
              </a:rPr>
              <a:t>III. Effect on physical and chemical  properties of soil</a:t>
            </a:r>
          </a:p>
          <a:p>
            <a:pPr algn="just">
              <a:lnSpc>
                <a:spcPct val="150000"/>
              </a:lnSpc>
              <a:buFont typeface="Wingdings" pitchFamily="2" charset="2"/>
              <a:buChar char="ü"/>
            </a:pPr>
            <a:r>
              <a:rPr lang="en-US" dirty="0" smtClean="0">
                <a:latin typeface="Times New Roman" pitchFamily="18" charset="0"/>
                <a:cs typeface="Times New Roman" pitchFamily="18" charset="0"/>
              </a:rPr>
              <a:t>Maintenance or improvement of physical properties</a:t>
            </a: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soil structure, porosity, moisture retention, and erosion resistance </a:t>
            </a:r>
          </a:p>
          <a:p>
            <a:pPr algn="just">
              <a:lnSpc>
                <a:spcPct val="150000"/>
              </a:lnSpc>
              <a:buFont typeface="Wingdings" pitchFamily="2" charset="2"/>
              <a:buChar char="ü"/>
            </a:pPr>
            <a:r>
              <a:rPr lang="en-US" dirty="0" smtClean="0">
                <a:latin typeface="Times New Roman" pitchFamily="18" charset="0"/>
                <a:cs typeface="Times New Roman" pitchFamily="18" charset="0"/>
              </a:rPr>
              <a:t>Modification of extremes of soil temperature</a:t>
            </a:r>
          </a:p>
          <a:p>
            <a:pPr algn="just">
              <a:lnSpc>
                <a:spcPct val="150000"/>
              </a:lnSpc>
              <a:buFont typeface="Wingdings" pitchFamily="2" charset="2"/>
              <a:buChar char="Ø"/>
            </a:pPr>
            <a:r>
              <a:rPr lang="en-US" dirty="0" smtClean="0">
                <a:latin typeface="Times New Roman" pitchFamily="18" charset="0"/>
                <a:cs typeface="Times New Roman" pitchFamily="18" charset="0"/>
              </a:rPr>
              <a:t>Reduction of acidity</a:t>
            </a: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Trees tend to moderate the effects of leaching through the addition of bases to the soil surface. </a:t>
            </a:r>
          </a:p>
          <a:p>
            <a:pPr algn="just">
              <a:lnSpc>
                <a:spcPct val="150000"/>
              </a:lnSpc>
              <a:buFont typeface="Wingdings" pitchFamily="2" charset="2"/>
              <a:buChar char="Ø"/>
            </a:pPr>
            <a:r>
              <a:rPr lang="en-US" dirty="0" smtClean="0">
                <a:latin typeface="Times New Roman" pitchFamily="18" charset="0"/>
                <a:cs typeface="Times New Roman" pitchFamily="18" charset="0"/>
              </a:rPr>
              <a:t>Effects of shading</a:t>
            </a: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Shade lowers ground-surface temperatures, which may reduce the rate of loss of soil organic matter by oxidation </a:t>
            </a:r>
          </a:p>
          <a:p>
            <a:pPr>
              <a:lnSpc>
                <a:spcPct val="160000"/>
              </a:lnSpc>
            </a:pPr>
            <a:r>
              <a:rPr lang="en-US" dirty="0" smtClean="0">
                <a:latin typeface="Times New Roman" pitchFamily="18" charset="0"/>
                <a:cs typeface="Times New Roman" pitchFamily="18" charset="0"/>
              </a:rPr>
              <a:t>Ground surface litter-cover greatly reduces the high ground-surface temperatures of bare soils which sometimes exceed 50°C.</a:t>
            </a:r>
          </a:p>
          <a:p>
            <a:pPr>
              <a:buNone/>
            </a:pP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fontScale="77500" lnSpcReduction="20000"/>
          </a:bodyPr>
          <a:lstStyle/>
          <a:p>
            <a:pPr algn="just">
              <a:lnSpc>
                <a:spcPct val="170000"/>
              </a:lnSpc>
              <a:buNone/>
            </a:pP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6.1.2  Adverse effects</a:t>
            </a:r>
          </a:p>
          <a:p>
            <a:pPr>
              <a:lnSpc>
                <a:spcPct val="170000"/>
              </a:lnSpc>
              <a:buFont typeface="Wingdings" pitchFamily="2" charset="2"/>
              <a:buChar char="Ø"/>
            </a:pPr>
            <a:r>
              <a:rPr lang="en-US" dirty="0" smtClean="0">
                <a:latin typeface="Times New Roman" pitchFamily="18" charset="0"/>
                <a:cs typeface="Times New Roman" pitchFamily="18" charset="0"/>
              </a:rPr>
              <a:t>Loss of organic matter and nutrients in tree harvest</a:t>
            </a: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the depletion of soil resources by fast growing trees, and the effect of this depletion on subsequent forest rotations. </a:t>
            </a:r>
          </a:p>
          <a:p>
            <a:pPr>
              <a:lnSpc>
                <a:spcPct val="170000"/>
              </a:lnSpc>
              <a:buFont typeface="Wingdings" pitchFamily="2" charset="2"/>
              <a:buChar char="§"/>
            </a:pPr>
            <a:r>
              <a:rPr lang="en-US" dirty="0" smtClean="0">
                <a:latin typeface="Times New Roman" pitchFamily="18" charset="0"/>
                <a:cs typeface="Times New Roman" pitchFamily="18" charset="0"/>
              </a:rPr>
              <a:t>Trees accumulate large quantities of nutrients in their biomass, part of which is removed in harvest.</a:t>
            </a:r>
          </a:p>
          <a:p>
            <a:pPr>
              <a:lnSpc>
                <a:spcPct val="170000"/>
              </a:lnSpc>
              <a:buFont typeface="Wingdings" pitchFamily="2" charset="2"/>
              <a:buChar char="Ø"/>
            </a:pPr>
            <a:r>
              <a:rPr lang="en-US" dirty="0" smtClean="0">
                <a:latin typeface="Times New Roman" pitchFamily="18" charset="0"/>
                <a:cs typeface="Times New Roman" pitchFamily="18" charset="0"/>
              </a:rPr>
              <a:t>Nutrient competition between trees and crops</a:t>
            </a:r>
          </a:p>
          <a:p>
            <a:pPr>
              <a:lnSpc>
                <a:spcPct val="170000"/>
              </a:lnSpc>
              <a:buFont typeface="Wingdings" pitchFamily="2" charset="2"/>
              <a:buChar char="Ø"/>
            </a:pPr>
            <a:r>
              <a:rPr lang="en-US" dirty="0" smtClean="0">
                <a:latin typeface="Times New Roman" pitchFamily="18" charset="0"/>
                <a:cs typeface="Times New Roman" pitchFamily="18" charset="0"/>
              </a:rPr>
              <a:t>Moisture competition between trees and crops</a:t>
            </a:r>
          </a:p>
          <a:p>
            <a:pPr>
              <a:lnSpc>
                <a:spcPct val="170000"/>
              </a:lnSpc>
              <a:buFont typeface="Wingdings" pitchFamily="2" charset="2"/>
              <a:buChar char="Ø"/>
            </a:pPr>
            <a:r>
              <a:rPr lang="en-US" dirty="0" smtClean="0">
                <a:latin typeface="Times New Roman" pitchFamily="18" charset="0"/>
                <a:cs typeface="Times New Roman" pitchFamily="18" charset="0"/>
              </a:rPr>
              <a:t>Production of substances which inhibit germination or growth </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553200"/>
          </a:xfrm>
        </p:spPr>
        <p:txBody>
          <a:bodyPr>
            <a:normAutofit fontScale="77500" lnSpcReduction="20000"/>
          </a:bodyPr>
          <a:lstStyle/>
          <a:p>
            <a:pPr algn="just">
              <a:lnSpc>
                <a:spcPct val="150000"/>
              </a:lnSpc>
              <a:buNone/>
            </a:pPr>
            <a:r>
              <a:rPr lang="en-US" b="1" dirty="0" smtClean="0">
                <a:latin typeface="Times New Roman" pitchFamily="18" charset="0"/>
                <a:cs typeface="Times New Roman" pitchFamily="18" charset="0"/>
              </a:rPr>
              <a:t>6.2 Nutrient cycling in Agroforestry systems</a:t>
            </a:r>
          </a:p>
          <a:p>
            <a:pPr marL="624078" indent="-514350" algn="just">
              <a:lnSpc>
                <a:spcPct val="150000"/>
              </a:lnSpc>
              <a:buNone/>
            </a:pPr>
            <a:r>
              <a:rPr lang="en-US" b="1" dirty="0" smtClean="0">
                <a:latin typeface="Times New Roman" pitchFamily="18" charset="0"/>
                <a:cs typeface="Times New Roman" pitchFamily="18" charset="0"/>
              </a:rPr>
              <a:t> A. Forest ecosystems </a:t>
            </a:r>
            <a:r>
              <a:rPr lang="en-US" dirty="0" smtClean="0">
                <a:latin typeface="Times New Roman" pitchFamily="18" charset="0"/>
                <a:cs typeface="Times New Roman" pitchFamily="18" charset="0"/>
              </a:rPr>
              <a:t>- closed and efficient nutrient cycling systems </a:t>
            </a:r>
          </a:p>
          <a:p>
            <a:pPr marL="624078" indent="-514350" algn="just">
              <a:lnSpc>
                <a:spcPct val="150000"/>
              </a:lnSpc>
              <a:buFont typeface="Wingdings" pitchFamily="2" charset="2"/>
              <a:buChar char="Ø"/>
            </a:pPr>
            <a:r>
              <a:rPr lang="en-US" dirty="0" smtClean="0">
                <a:latin typeface="Times New Roman" pitchFamily="18" charset="0"/>
                <a:cs typeface="Times New Roman" pitchFamily="18" charset="0"/>
              </a:rPr>
              <a:t>high rates of turnover and low rates of outputs or losses from the system</a:t>
            </a:r>
          </a:p>
          <a:p>
            <a:pPr marL="624078" indent="-514350" algn="just">
              <a:lnSpc>
                <a:spcPct val="150000"/>
              </a:lnSpc>
              <a:buFont typeface="Wingdings" pitchFamily="2" charset="2"/>
              <a:buChar char="Ø"/>
            </a:pPr>
            <a:r>
              <a:rPr lang="en-US" dirty="0" smtClean="0">
                <a:latin typeface="Times New Roman" pitchFamily="18" charset="0"/>
                <a:cs typeface="Times New Roman" pitchFamily="18" charset="0"/>
              </a:rPr>
              <a:t>they are self-sustaining.</a:t>
            </a:r>
          </a:p>
          <a:p>
            <a:pPr algn="just">
              <a:lnSpc>
                <a:spcPct val="150000"/>
              </a:lnSpc>
              <a:buNone/>
            </a:pPr>
            <a:r>
              <a:rPr lang="en-US" b="1" dirty="0" smtClean="0">
                <a:latin typeface="Times New Roman" pitchFamily="18" charset="0"/>
                <a:cs typeface="Times New Roman" pitchFamily="18" charset="0"/>
              </a:rPr>
              <a:t>   B. Agricultural systems </a:t>
            </a:r>
            <a:r>
              <a:rPr lang="en-US" dirty="0" smtClean="0">
                <a:latin typeface="Times New Roman" pitchFamily="18" charset="0"/>
                <a:cs typeface="Times New Roman" pitchFamily="18" charset="0"/>
              </a:rPr>
              <a:t>are often open or "leaky," meaning that the turnover within the system is relatively low and losses as well as inputs are comparatively high. </a:t>
            </a:r>
          </a:p>
          <a:p>
            <a:pPr algn="just">
              <a:lnSpc>
                <a:spcPct val="150000"/>
              </a:lnSpc>
              <a:buNone/>
            </a:pPr>
            <a:r>
              <a:rPr lang="en-US" b="1" dirty="0" smtClean="0">
                <a:latin typeface="Times New Roman" pitchFamily="18" charset="0"/>
                <a:cs typeface="Times New Roman" pitchFamily="18" charset="0"/>
              </a:rPr>
              <a:t>  C . Agroforestry systems </a:t>
            </a:r>
            <a:r>
              <a:rPr lang="en-US" dirty="0" smtClean="0">
                <a:latin typeface="Times New Roman" pitchFamily="18" charset="0"/>
                <a:cs typeface="Times New Roman" pitchFamily="18" charset="0"/>
              </a:rPr>
              <a:t>falls between these two extremes more nutrients in the system are re-used by plants (compared to agricultural systems) before being lost from the system.</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lstStyle/>
          <a:p>
            <a:pPr algn="just">
              <a:lnSpc>
                <a:spcPct val="150000"/>
              </a:lnSpc>
              <a:buFont typeface="Wingdings" pitchFamily="2" charset="2"/>
              <a:buChar char="Ø"/>
            </a:pPr>
            <a:r>
              <a:rPr lang="en-US" dirty="0" smtClean="0">
                <a:latin typeface="Times New Roman" pitchFamily="18" charset="0"/>
                <a:cs typeface="Times New Roman" pitchFamily="18" charset="0"/>
              </a:rPr>
              <a:t>The major difference between Agroforestry and other land-use systems is transfer or turn-over of nutrients within the system from one component to the other and </a:t>
            </a:r>
          </a:p>
          <a:p>
            <a:pPr algn="just">
              <a:lnSpc>
                <a:spcPct val="150000"/>
              </a:lnSpc>
              <a:buFont typeface="Wingdings" pitchFamily="2" charset="2"/>
              <a:buChar char="Ø"/>
            </a:pPr>
            <a:r>
              <a:rPr lang="en-US" dirty="0" smtClean="0">
                <a:latin typeface="Times New Roman" pitchFamily="18" charset="0"/>
                <a:cs typeface="Times New Roman" pitchFamily="18" charset="0"/>
              </a:rPr>
              <a:t>The possibility of managing the system or its components to facilitate increased rates of turn-over without affecting the overall productivity of the system.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9"/>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533400"/>
            <a:ext cx="88392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304800" y="152400"/>
            <a:ext cx="8153399" cy="400110"/>
          </a:xfrm>
          <a:prstGeom prst="rect">
            <a:avLst/>
          </a:prstGeom>
        </p:spPr>
        <p:txBody>
          <a:bodyPr wrap="square">
            <a:spAutoFit/>
          </a:bodyPr>
          <a:lstStyle/>
          <a:p>
            <a:r>
              <a:rPr lang="en-US" sz="2000" dirty="0" smtClean="0">
                <a:latin typeface="Times New Roman" pitchFamily="18" charset="0"/>
                <a:cs typeface="Times New Roman" pitchFamily="18" charset="0"/>
              </a:rPr>
              <a:t>                        Nutrient cycling in Agroforestry</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6400800"/>
          </a:xfrm>
        </p:spPr>
        <p:txBody>
          <a:bodyPr>
            <a:normAutofit fontScale="77500" lnSpcReduction="20000"/>
          </a:bodyPr>
          <a:lstStyle/>
          <a:p>
            <a:pPr>
              <a:buNone/>
            </a:pPr>
            <a:r>
              <a:rPr lang="en-US" b="1" dirty="0" smtClean="0">
                <a:latin typeface="Times New Roman" pitchFamily="18" charset="0"/>
                <a:cs typeface="Times New Roman" pitchFamily="18" charset="0"/>
              </a:rPr>
              <a:t>6.3 Soil Organic Matter</a:t>
            </a:r>
          </a:p>
          <a:p>
            <a:pPr>
              <a:lnSpc>
                <a:spcPct val="150000"/>
              </a:lnSpc>
              <a:buFont typeface="Wingdings" pitchFamily="2" charset="2"/>
              <a:buChar char="Ø"/>
            </a:pPr>
            <a:r>
              <a:rPr lang="en-GB" sz="2800" dirty="0" smtClean="0">
                <a:latin typeface="Times New Roman" pitchFamily="18" charset="0"/>
                <a:cs typeface="Times New Roman" pitchFamily="18" charset="0"/>
              </a:rPr>
              <a:t>Soil organic matter (SOM) is the fraction of the soil consisting of plant and animal residues in various stages of decomposition. Organic matter contains mainly organic carbon and nitrogen. </a:t>
            </a:r>
          </a:p>
          <a:p>
            <a:pPr>
              <a:lnSpc>
                <a:spcPct val="150000"/>
              </a:lnSpc>
              <a:buFont typeface="Wingdings" pitchFamily="2" charset="2"/>
              <a:buChar char="Ø"/>
            </a:pPr>
            <a:r>
              <a:rPr lang="en-GB" sz="2800" dirty="0" smtClean="0">
                <a:latin typeface="Times New Roman" pitchFamily="18" charset="0"/>
                <a:cs typeface="Times New Roman" pitchFamily="18" charset="0"/>
              </a:rPr>
              <a:t>Carbon is a source of energy and nitrogen is a source of protein for microorganisms in the soil. SOM consists of three distinct parts.</a:t>
            </a:r>
          </a:p>
          <a:p>
            <a:pPr>
              <a:lnSpc>
                <a:spcPct val="150000"/>
              </a:lnSpc>
              <a:buFont typeface="Wingdings" pitchFamily="2" charset="2"/>
              <a:buChar char="ü"/>
            </a:pPr>
            <a:r>
              <a:rPr lang="en-GB" sz="2800" dirty="0" smtClean="0">
                <a:latin typeface="Times New Roman" pitchFamily="18" charset="0"/>
                <a:cs typeface="Times New Roman" pitchFamily="18" charset="0"/>
              </a:rPr>
              <a:t>Living organic matter (about 15%) consists mainly of decomposers</a:t>
            </a:r>
          </a:p>
          <a:p>
            <a:pPr>
              <a:lnSpc>
                <a:spcPct val="150000"/>
              </a:lnSpc>
              <a:buFont typeface="Wingdings" pitchFamily="2" charset="2"/>
              <a:buChar char="ü"/>
            </a:pPr>
            <a:r>
              <a:rPr lang="en-US" sz="2800" dirty="0" smtClean="0">
                <a:latin typeface="Times New Roman" pitchFamily="18" charset="0"/>
                <a:cs typeface="Times New Roman" pitchFamily="18" charset="0"/>
              </a:rPr>
              <a:t>Dead organic matter (about 15%) serve as food for living organisms and include dead microbes, old plant roots, crop residues and bodies of larger insects and animals. </a:t>
            </a:r>
          </a:p>
          <a:p>
            <a:pPr>
              <a:lnSpc>
                <a:spcPct val="150000"/>
              </a:lnSpc>
              <a:buFont typeface="Wingdings" pitchFamily="2" charset="2"/>
              <a:buChar char="ü"/>
            </a:pPr>
            <a:r>
              <a:rPr lang="en-GB" sz="2800" dirty="0" smtClean="0">
                <a:latin typeface="Times New Roman" pitchFamily="18" charset="0"/>
                <a:cs typeface="Times New Roman" pitchFamily="18" charset="0"/>
              </a:rPr>
              <a:t>Very dead organic matter (about 70%) are well decomposed, dark coloured organic substances also called humus. Humus continues to decompose, but at a very slow rate.</a:t>
            </a:r>
            <a:endParaRPr lang="en-US" sz="2800" dirty="0" smtClean="0">
              <a:latin typeface="Times New Roman" pitchFamily="18" charset="0"/>
              <a:cs typeface="Times New Roman" pitchFamily="18" charset="0"/>
            </a:endParaRPr>
          </a:p>
          <a:p>
            <a:pPr>
              <a:lnSpc>
                <a:spcPct val="150000"/>
              </a:lnSpc>
              <a:buNone/>
            </a:pPr>
            <a:endParaRPr lang="en-US" sz="2800" dirty="0" smtClean="0">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91600" cy="6553200"/>
          </a:xfrm>
        </p:spPr>
        <p:txBody>
          <a:bodyPr>
            <a:normAutofit fontScale="70000" lnSpcReduction="20000"/>
          </a:bodyPr>
          <a:lstStyle/>
          <a:p>
            <a:pPr algn="just">
              <a:lnSpc>
                <a:spcPct val="150000"/>
              </a:lnSpc>
              <a:buFont typeface="Wingdings" pitchFamily="2" charset="2"/>
              <a:buChar char="Ø"/>
            </a:pPr>
            <a:r>
              <a:rPr lang="en-US" dirty="0" smtClean="0">
                <a:latin typeface="Times New Roman" pitchFamily="18" charset="0"/>
                <a:cs typeface="Times New Roman" pitchFamily="18" charset="0"/>
              </a:rPr>
              <a:t>Organic matter decomposition refers mainly to the conversion of litter to humus through the activity of soil micro organisms. </a:t>
            </a:r>
          </a:p>
          <a:p>
            <a:pPr algn="just">
              <a:lnSpc>
                <a:spcPct val="150000"/>
              </a:lnSpc>
              <a:buNone/>
            </a:pPr>
            <a:r>
              <a:rPr lang="en-US" b="1" dirty="0" smtClean="0">
                <a:latin typeface="Times New Roman" pitchFamily="18" charset="0"/>
                <a:cs typeface="Times New Roman" pitchFamily="18" charset="0"/>
              </a:rPr>
              <a:t>      6.4 Role of Roots</a:t>
            </a:r>
          </a:p>
          <a:p>
            <a:pPr algn="just">
              <a:lnSpc>
                <a:spcPct val="150000"/>
              </a:lnSpc>
              <a:buFont typeface="Wingdings" pitchFamily="2" charset="2"/>
              <a:buChar char="Ø"/>
            </a:pPr>
            <a:r>
              <a:rPr lang="en-US" dirty="0" smtClean="0">
                <a:latin typeface="Times New Roman" pitchFamily="18" charset="0"/>
                <a:cs typeface="Times New Roman" pitchFamily="18" charset="0"/>
              </a:rPr>
              <a:t>Tree-root systems intercept, absorb, and recycle nutrients in the soil that would otherwise be lost through leaching, thereby making a more closed nutrient cycle. </a:t>
            </a:r>
          </a:p>
          <a:p>
            <a:pPr algn="just">
              <a:lnSpc>
                <a:spcPct val="150000"/>
              </a:lnSpc>
              <a:buFont typeface="Wingdings" pitchFamily="2" charset="2"/>
              <a:buChar char="Ø"/>
            </a:pPr>
            <a:r>
              <a:rPr lang="en-US" dirty="0" err="1" smtClean="0">
                <a:latin typeface="Times New Roman" pitchFamily="18" charset="0"/>
                <a:cs typeface="Times New Roman" pitchFamily="18" charset="0"/>
              </a:rPr>
              <a:t>Mycorrhizal</a:t>
            </a:r>
            <a:r>
              <a:rPr lang="en-US" dirty="0" smtClean="0">
                <a:latin typeface="Times New Roman" pitchFamily="18" charset="0"/>
                <a:cs typeface="Times New Roman" pitchFamily="18" charset="0"/>
              </a:rPr>
              <a:t> associations is symbiotic associations between roots and soil fungi, are also important in soil-plant relationships. </a:t>
            </a:r>
          </a:p>
          <a:p>
            <a:pPr algn="just">
              <a:lnSpc>
                <a:spcPct val="150000"/>
              </a:lnSpc>
              <a:buFont typeface="Wingdings" pitchFamily="2" charset="2"/>
              <a:buChar char="Ø"/>
            </a:pPr>
            <a:r>
              <a:rPr lang="en-US" dirty="0" err="1" smtClean="0">
                <a:latin typeface="Times New Roman" pitchFamily="18" charset="0"/>
                <a:cs typeface="Times New Roman" pitchFamily="18" charset="0"/>
              </a:rPr>
              <a:t>Mycorrhizae</a:t>
            </a:r>
            <a:r>
              <a:rPr lang="en-US" dirty="0" smtClean="0">
                <a:latin typeface="Times New Roman" pitchFamily="18" charset="0"/>
                <a:cs typeface="Times New Roman" pitchFamily="18" charset="0"/>
              </a:rPr>
              <a:t> absorb carbohydrates from the host plant, and, in turn, function as an expanded root system which increases nutrient absorption. </a:t>
            </a:r>
          </a:p>
          <a:p>
            <a:pPr algn="just">
              <a:lnSpc>
                <a:spcPct val="150000"/>
              </a:lnSpc>
              <a:buFont typeface="Wingdings" pitchFamily="2" charset="2"/>
              <a:buChar char="Ø"/>
            </a:pPr>
            <a:r>
              <a:rPr lang="en-US" dirty="0" smtClean="0">
                <a:latin typeface="Times New Roman" pitchFamily="18" charset="0"/>
                <a:cs typeface="Times New Roman" pitchFamily="18" charset="0"/>
              </a:rPr>
              <a:t>They penetrate a large proportion of the soil, facilitating the uptake of nutrients, which can move only short distances by diffusion. </a:t>
            </a:r>
            <a:endParaRPr lang="en-US" b="1" dirty="0" smtClean="0">
              <a:latin typeface="Times New Roman" pitchFamily="18" charset="0"/>
              <a:cs typeface="Times New Roman" pitchFamily="18" charset="0"/>
            </a:endParaRPr>
          </a:p>
          <a:p>
            <a:pPr algn="just">
              <a:lnSpc>
                <a:spcPct val="150000"/>
              </a:lnSpc>
              <a:buFont typeface="Wingdings" pitchFamily="2" charset="2"/>
              <a:buChar char="Ø"/>
            </a:pPr>
            <a:endParaRPr lang="en-US" dirty="0" smtClean="0">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latin typeface="Times New Roman" pitchFamily="18" charset="0"/>
                <a:cs typeface="Times New Roman" pitchFamily="18" charset="0"/>
              </a:rPr>
              <a:t>Chapter Seven</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Component Interaction  </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686800" cy="5257800"/>
          </a:xfrm>
        </p:spPr>
        <p:txBody>
          <a:bodyPr>
            <a:normAutofit fontScale="92500" lnSpcReduction="20000"/>
          </a:bodyPr>
          <a:lstStyle/>
          <a:p>
            <a:pPr marL="609600" indent="-609600">
              <a:lnSpc>
                <a:spcPct val="150000"/>
              </a:lnSpc>
              <a:buClr>
                <a:schemeClr val="accent3"/>
              </a:buClr>
              <a:buFont typeface="Wingdings" pitchFamily="2" charset="2"/>
              <a:buChar char="Ø"/>
              <a:defRPr/>
            </a:pPr>
            <a:r>
              <a:rPr lang="en-US" dirty="0" smtClean="0">
                <a:latin typeface="Times New Roman" pitchFamily="18" charset="0"/>
                <a:cs typeface="Times New Roman" pitchFamily="18" charset="0"/>
              </a:rPr>
              <a:t>Component interaction is the influence of one component of a system on the performance of the other components as well as the system as a whole</a:t>
            </a:r>
          </a:p>
          <a:p>
            <a:pPr marL="609600" indent="-609600">
              <a:lnSpc>
                <a:spcPct val="150000"/>
              </a:lnSpc>
              <a:buClr>
                <a:schemeClr val="accent3"/>
              </a:buClr>
              <a:buFont typeface="Wingdings" pitchFamily="2" charset="2"/>
              <a:buChar char="Ø"/>
              <a:defRPr/>
            </a:pPr>
            <a:r>
              <a:rPr lang="en-US" dirty="0" smtClean="0">
                <a:latin typeface="Times New Roman" pitchFamily="18" charset="0"/>
                <a:cs typeface="Times New Roman" pitchFamily="18" charset="0"/>
              </a:rPr>
              <a:t>The types of interactions have often described on the basis of </a:t>
            </a:r>
            <a:r>
              <a:rPr lang="en-US" b="1" i="1" dirty="0" smtClean="0">
                <a:solidFill>
                  <a:srgbClr val="FF0000"/>
                </a:solidFill>
                <a:latin typeface="Times New Roman" pitchFamily="18" charset="0"/>
                <a:cs typeface="Times New Roman" pitchFamily="18" charset="0"/>
              </a:rPr>
              <a:t>net effect of interactions</a:t>
            </a:r>
          </a:p>
          <a:p>
            <a:pPr marL="609600" indent="-609600">
              <a:lnSpc>
                <a:spcPct val="150000"/>
              </a:lnSpc>
              <a:buClr>
                <a:schemeClr val="accent3"/>
              </a:buClr>
              <a:buFont typeface="Wingdings" pitchFamily="2" charset="2"/>
              <a:buChar char="Ø"/>
              <a:defRPr/>
            </a:pPr>
            <a:r>
              <a:rPr lang="en-US" dirty="0" smtClean="0">
                <a:latin typeface="Times New Roman" pitchFamily="18" charset="0"/>
                <a:cs typeface="Times New Roman" pitchFamily="18" charset="0"/>
              </a:rPr>
              <a:t>These concept of observable net effects can be expressed by terms such as complementary, supplementary, and competitive</a:t>
            </a:r>
          </a:p>
          <a:p>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610600" cy="5440363"/>
          </a:xfrm>
        </p:spPr>
        <p:txBody>
          <a:bodyPr/>
          <a:lstStyle/>
          <a:p>
            <a:pPr>
              <a:buNone/>
            </a:pPr>
            <a:endParaRPr lang="en-US" dirty="0"/>
          </a:p>
        </p:txBody>
      </p:sp>
      <p:pic>
        <p:nvPicPr>
          <p:cNvPr id="4" name="Picture 4"/>
          <p:cNvPicPr>
            <a:picLocks noChangeAspect="1" noChangeArrowheads="1"/>
          </p:cNvPicPr>
          <p:nvPr/>
        </p:nvPicPr>
        <p:blipFill>
          <a:blip r:embed="rId2"/>
          <a:srcRect/>
          <a:stretch>
            <a:fillRect/>
          </a:stretch>
        </p:blipFill>
        <p:spPr bwMode="auto">
          <a:xfrm>
            <a:off x="152400" y="1676400"/>
            <a:ext cx="2819400" cy="2971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a:srcRect/>
          <a:stretch>
            <a:fillRect/>
          </a:stretch>
        </p:blipFill>
        <p:spPr bwMode="auto">
          <a:xfrm>
            <a:off x="3048000" y="990600"/>
            <a:ext cx="2581275" cy="3505200"/>
          </a:xfrm>
          <a:prstGeom prst="rect">
            <a:avLst/>
          </a:prstGeom>
          <a:noFill/>
          <a:ln w="9525">
            <a:noFill/>
            <a:miter lim="800000"/>
            <a:headEnd/>
            <a:tailEnd/>
          </a:ln>
          <a:effectLst/>
        </p:spPr>
      </p:pic>
      <p:pic>
        <p:nvPicPr>
          <p:cNvPr id="6" name="Picture 6"/>
          <p:cNvPicPr>
            <a:picLocks noChangeAspect="1" noChangeArrowheads="1"/>
          </p:cNvPicPr>
          <p:nvPr/>
        </p:nvPicPr>
        <p:blipFill>
          <a:blip r:embed="rId4"/>
          <a:srcRect/>
          <a:stretch>
            <a:fillRect/>
          </a:stretch>
        </p:blipFill>
        <p:spPr bwMode="auto">
          <a:xfrm>
            <a:off x="6391275" y="1524000"/>
            <a:ext cx="2752725" cy="2895600"/>
          </a:xfrm>
          <a:prstGeom prst="rect">
            <a:avLst/>
          </a:prstGeom>
          <a:noFill/>
          <a:ln w="9525">
            <a:noFill/>
            <a:miter lim="800000"/>
            <a:headEnd/>
            <a:tailEnd/>
          </a:ln>
          <a:effectLst/>
        </p:spPr>
      </p:pic>
      <p:sp>
        <p:nvSpPr>
          <p:cNvPr id="7" name="TextBox 6"/>
          <p:cNvSpPr txBox="1"/>
          <p:nvPr/>
        </p:nvSpPr>
        <p:spPr>
          <a:xfrm>
            <a:off x="1371600" y="4572000"/>
            <a:ext cx="5029200" cy="369332"/>
          </a:xfrm>
          <a:prstGeom prst="rect">
            <a:avLst/>
          </a:prstGeom>
          <a:noFill/>
        </p:spPr>
        <p:txBody>
          <a:bodyPr wrap="square" rtlCol="0">
            <a:spAutoFit/>
          </a:bodyPr>
          <a:lstStyle/>
          <a:p>
            <a:pPr>
              <a:buNone/>
            </a:pPr>
            <a:r>
              <a:rPr lang="en-US" dirty="0" smtClean="0"/>
              <a:t>                 Crop/livestock output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8229600" cy="5715000"/>
          </a:xfrm>
        </p:spPr>
        <p:txBody>
          <a:bodyPr/>
          <a:lstStyle/>
          <a:p>
            <a:pPr>
              <a:lnSpc>
                <a:spcPct val="150000"/>
              </a:lnSpc>
              <a:buFont typeface="Wingdings" pitchFamily="2" charset="2"/>
              <a:buChar char="Ø"/>
            </a:pPr>
            <a:r>
              <a:rPr lang="en-US" dirty="0" smtClean="0">
                <a:latin typeface="Times New Roman" pitchFamily="18" charset="0"/>
                <a:cs typeface="Times New Roman" pitchFamily="18" charset="0"/>
              </a:rPr>
              <a:t>The net results of an interaction can be positive (beneficial or production-enhancing) and negative (harmful or production-decreasing)</a:t>
            </a:r>
          </a:p>
          <a:p>
            <a:pPr>
              <a:lnSpc>
                <a:spcPct val="150000"/>
              </a:lnSpc>
              <a:buFont typeface="Wingdings" pitchFamily="2" charset="2"/>
              <a:buChar char="Ø"/>
            </a:pPr>
            <a:r>
              <a:rPr lang="en-US" dirty="0" smtClean="0">
                <a:latin typeface="Times New Roman" pitchFamily="18" charset="0"/>
                <a:cs typeface="Times New Roman" pitchFamily="18" charset="0"/>
              </a:rPr>
              <a:t>Interactions represent processes at the </a:t>
            </a:r>
            <a:r>
              <a:rPr lang="en-US" b="1" dirty="0" smtClean="0">
                <a:latin typeface="Times New Roman" pitchFamily="18" charset="0"/>
                <a:cs typeface="Times New Roman" pitchFamily="18" charset="0"/>
              </a:rPr>
              <a:t>tree-crop interface (TCI)</a:t>
            </a:r>
            <a:r>
              <a:rPr lang="en-US" dirty="0" smtClean="0">
                <a:latin typeface="Times New Roman" pitchFamily="18" charset="0"/>
                <a:cs typeface="Times New Roman" pitchFamily="18" charset="0"/>
              </a:rPr>
              <a:t> and </a:t>
            </a:r>
            <a:r>
              <a:rPr lang="en-US" b="1" dirty="0" smtClean="0">
                <a:latin typeface="Times New Roman" pitchFamily="18" charset="0"/>
                <a:cs typeface="Times New Roman" pitchFamily="18" charset="0"/>
              </a:rPr>
              <a:t>tree-animal interface (TAI)</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6477000"/>
          </a:xfrm>
        </p:spPr>
        <p:txBody>
          <a:bodyPr>
            <a:normAutofit fontScale="92500"/>
          </a:bodyPr>
          <a:lstStyle/>
          <a:p>
            <a:pPr algn="just" fontAlgn="auto">
              <a:lnSpc>
                <a:spcPct val="150000"/>
              </a:lnSpc>
              <a:spcBef>
                <a:spcPts val="0"/>
              </a:spcBef>
              <a:spcAft>
                <a:spcPts val="0"/>
              </a:spcAft>
              <a:buFont typeface="Wingdings" pitchFamily="2" charset="2"/>
              <a:buChar char="Ø"/>
              <a:defRPr/>
            </a:pPr>
            <a:r>
              <a:rPr lang="en-US" sz="2400" dirty="0" smtClean="0">
                <a:solidFill>
                  <a:srgbClr val="FF0000"/>
                </a:solidFill>
                <a:latin typeface="Times New Roman" pitchFamily="18" charset="0"/>
                <a:cs typeface="Times New Roman" pitchFamily="18" charset="0"/>
              </a:rPr>
              <a:t>Moist tropics: </a:t>
            </a:r>
          </a:p>
          <a:p>
            <a:pPr marL="640080" lvl="1" algn="just" fontAlgn="auto">
              <a:lnSpc>
                <a:spcPct val="150000"/>
              </a:lnSpc>
              <a:spcAft>
                <a:spcPts val="0"/>
              </a:spcAft>
              <a:defRPr/>
            </a:pPr>
            <a:r>
              <a:rPr lang="en-US" sz="2400" dirty="0" smtClean="0">
                <a:latin typeface="Times New Roman" pitchFamily="18" charset="0"/>
                <a:cs typeface="Times New Roman" pitchFamily="18" charset="0"/>
              </a:rPr>
              <a:t>Created  “</a:t>
            </a:r>
            <a:r>
              <a:rPr lang="en-US" sz="2400" dirty="0" smtClean="0">
                <a:solidFill>
                  <a:srgbClr val="FF0000"/>
                </a:solidFill>
                <a:latin typeface="Times New Roman" pitchFamily="18" charset="0"/>
                <a:cs typeface="Times New Roman" pitchFamily="18" charset="0"/>
              </a:rPr>
              <a:t>plant mixtures</a:t>
            </a:r>
            <a:r>
              <a:rPr lang="en-US" sz="2400" dirty="0" smtClean="0">
                <a:latin typeface="Times New Roman" pitchFamily="18" charset="0"/>
                <a:cs typeface="Times New Roman" pitchFamily="18" charset="0"/>
              </a:rPr>
              <a:t>” (mimic diversity and structurally complexity of tropical forest)</a:t>
            </a:r>
          </a:p>
          <a:p>
            <a:pPr marL="822960" lvl="2" indent="-192024" algn="just" fontAlgn="auto">
              <a:lnSpc>
                <a:spcPct val="150000"/>
              </a:lnSpc>
              <a:spcAft>
                <a:spcPts val="0"/>
              </a:spcAft>
              <a:buClr>
                <a:schemeClr val="accent3"/>
              </a:buClr>
              <a:buFont typeface="Wingdings 2"/>
              <a:buChar char=""/>
              <a:defRPr/>
            </a:pPr>
            <a:r>
              <a:rPr lang="en-US" dirty="0" smtClean="0">
                <a:latin typeface="Times New Roman" pitchFamily="18" charset="0"/>
                <a:cs typeface="Times New Roman" pitchFamily="18" charset="0"/>
              </a:rPr>
              <a:t>Over story: coconut, papaya</a:t>
            </a:r>
          </a:p>
          <a:p>
            <a:pPr marL="822960" lvl="2" indent="-192024" algn="just" fontAlgn="auto">
              <a:lnSpc>
                <a:spcPct val="150000"/>
              </a:lnSpc>
              <a:spcAft>
                <a:spcPts val="0"/>
              </a:spcAft>
              <a:buClr>
                <a:schemeClr val="accent3"/>
              </a:buClr>
              <a:buFont typeface="Wingdings 2"/>
              <a:buChar char=""/>
              <a:defRPr/>
            </a:pPr>
            <a:r>
              <a:rPr lang="en-US" dirty="0" smtClean="0">
                <a:latin typeface="Times New Roman" pitchFamily="18" charset="0"/>
                <a:cs typeface="Times New Roman" pitchFamily="18" charset="0"/>
              </a:rPr>
              <a:t>Mid story: bananas, citrus</a:t>
            </a:r>
          </a:p>
          <a:p>
            <a:pPr marL="822960" lvl="2" indent="-192024" algn="just" fontAlgn="auto">
              <a:lnSpc>
                <a:spcPct val="150000"/>
              </a:lnSpc>
              <a:spcAft>
                <a:spcPts val="0"/>
              </a:spcAft>
              <a:buClr>
                <a:schemeClr val="accent3"/>
              </a:buClr>
              <a:buFont typeface="Wingdings 2"/>
              <a:buChar char=""/>
              <a:defRPr/>
            </a:pPr>
            <a:r>
              <a:rPr lang="en-US" dirty="0" smtClean="0">
                <a:latin typeface="Times New Roman" pitchFamily="18" charset="0"/>
                <a:cs typeface="Times New Roman" pitchFamily="18" charset="0"/>
              </a:rPr>
              <a:t>Shrubs: coffee, cacao</a:t>
            </a:r>
          </a:p>
          <a:p>
            <a:pPr marL="822960" lvl="2" indent="-192024" algn="just" fontAlgn="auto">
              <a:lnSpc>
                <a:spcPct val="150000"/>
              </a:lnSpc>
              <a:spcAft>
                <a:spcPts val="0"/>
              </a:spcAft>
              <a:buClr>
                <a:schemeClr val="accent3"/>
              </a:buClr>
              <a:buFont typeface="Wingdings 2"/>
              <a:buChar char=""/>
              <a:defRPr/>
            </a:pPr>
            <a:r>
              <a:rPr lang="en-US" dirty="0" smtClean="0">
                <a:latin typeface="Times New Roman" pitchFamily="18" charset="0"/>
                <a:cs typeface="Times New Roman" pitchFamily="18" charset="0"/>
              </a:rPr>
              <a:t>Annuals: maize, beans, squash</a:t>
            </a:r>
          </a:p>
          <a:p>
            <a:pPr marL="822960" lvl="2" indent="-192024" algn="just">
              <a:lnSpc>
                <a:spcPct val="150000"/>
              </a:lnSpc>
              <a:buClr>
                <a:schemeClr val="accent3"/>
              </a:buClr>
              <a:buFont typeface="Wingdings" pitchFamily="2" charset="2"/>
              <a:buChar char="Ø"/>
              <a:defRPr/>
            </a:pPr>
            <a:r>
              <a:rPr lang="en-US" sz="2400" dirty="0" smtClean="0">
                <a:latin typeface="Times New Roman" pitchFamily="18" charset="0"/>
                <a:cs typeface="Times New Roman" pitchFamily="18" charset="0"/>
              </a:rPr>
              <a:t>In southern Nigeria: Yams, maize, pumpkins, and beans were typically </a:t>
            </a:r>
            <a:r>
              <a:rPr lang="en-US" sz="2400" dirty="0" smtClean="0">
                <a:solidFill>
                  <a:srgbClr val="FF0000"/>
                </a:solidFill>
                <a:latin typeface="Times New Roman" pitchFamily="18" charset="0"/>
                <a:cs typeface="Times New Roman" pitchFamily="18" charset="0"/>
              </a:rPr>
              <a:t>grown together under a cover of scattered trees. </a:t>
            </a:r>
          </a:p>
          <a:p>
            <a:pPr marL="822960" lvl="2" indent="-192024" algn="just">
              <a:lnSpc>
                <a:spcPct val="150000"/>
              </a:lnSpc>
              <a:buClr>
                <a:schemeClr val="accent3"/>
              </a:buClr>
              <a:buFont typeface="Wingdings" pitchFamily="2" charset="2"/>
              <a:buChar char="q"/>
              <a:defRPr/>
            </a:pPr>
            <a:r>
              <a:rPr lang="en-US" dirty="0" smtClean="0">
                <a:latin typeface="Times New Roman" pitchFamily="18" charset="0"/>
                <a:cs typeface="Times New Roman" pitchFamily="18" charset="0"/>
              </a:rPr>
              <a:t>Trees integrated into agricultural systems, but </a:t>
            </a:r>
            <a:r>
              <a:rPr lang="en-US" dirty="0" smtClean="0">
                <a:solidFill>
                  <a:srgbClr val="FF0000"/>
                </a:solidFill>
                <a:latin typeface="Times New Roman" pitchFamily="18" charset="0"/>
                <a:cs typeface="Times New Roman" pitchFamily="18" charset="0"/>
              </a:rPr>
              <a:t>objective</a:t>
            </a:r>
            <a:r>
              <a:rPr lang="en-US" dirty="0" smtClean="0">
                <a:latin typeface="Times New Roman" pitchFamily="18" charset="0"/>
                <a:cs typeface="Times New Roman" pitchFamily="18" charset="0"/>
              </a:rPr>
              <a:t> = </a:t>
            </a:r>
            <a:r>
              <a:rPr lang="en-US" dirty="0" smtClean="0">
                <a:solidFill>
                  <a:srgbClr val="FF0000"/>
                </a:solidFill>
                <a:latin typeface="Times New Roman" pitchFamily="18" charset="0"/>
                <a:cs typeface="Times New Roman" pitchFamily="18" charset="0"/>
              </a:rPr>
              <a:t>food production </a:t>
            </a:r>
            <a:r>
              <a:rPr lang="en-US" dirty="0" smtClean="0">
                <a:latin typeface="Times New Roman" pitchFamily="18" charset="0"/>
                <a:cs typeface="Times New Roman" pitchFamily="18" charset="0"/>
              </a:rPr>
              <a:t>. </a:t>
            </a:r>
          </a:p>
          <a:p>
            <a:pPr marL="822960" lvl="2" indent="-192024" algn="just" fontAlgn="auto">
              <a:lnSpc>
                <a:spcPct val="150000"/>
              </a:lnSpc>
              <a:spcAft>
                <a:spcPts val="0"/>
              </a:spcAft>
              <a:buClr>
                <a:schemeClr val="accent3"/>
              </a:buClr>
              <a:buFont typeface="Wingdings" pitchFamily="2" charset="2"/>
              <a:buChar char="Ø"/>
              <a:defRPr/>
            </a:pPr>
            <a:endParaRPr lang="en-US" sz="2400" i="1" dirty="0" smtClean="0">
              <a:solidFill>
                <a:srgbClr val="FF0000"/>
              </a:solidFill>
              <a:latin typeface="Times New Roman" pitchFamily="18" charset="0"/>
              <a:cs typeface="Times New Roman" pitchFamily="18" charset="0"/>
            </a:endParaRPr>
          </a:p>
          <a:p>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477000"/>
          </a:xfrm>
        </p:spPr>
        <p:txBody>
          <a:bodyPr/>
          <a:lstStyle/>
          <a:p>
            <a:pPr>
              <a:buFont typeface="Wingdings" pitchFamily="2" charset="2"/>
              <a:buChar char="Ø"/>
            </a:pPr>
            <a:r>
              <a:rPr lang="en-US" sz="2800" dirty="0" smtClean="0">
                <a:latin typeface="Times New Roman" pitchFamily="18" charset="0"/>
                <a:cs typeface="Times New Roman" pitchFamily="18" charset="0"/>
              </a:rPr>
              <a:t>The major positive and negative effects at the tree-crop interface (TCI) and the tree-animal interface (TAI)</a:t>
            </a:r>
          </a:p>
          <a:p>
            <a:pPr>
              <a:lnSpc>
                <a:spcPct val="150000"/>
              </a:lnSpc>
              <a:buNone/>
            </a:pPr>
            <a:endParaRPr lang="en-US" dirty="0">
              <a:latin typeface="Times New Roman" pitchFamily="18" charset="0"/>
              <a:cs typeface="Times New Roman" pitchFamily="18" charset="0"/>
            </a:endParaRPr>
          </a:p>
        </p:txBody>
      </p:sp>
      <p:pic>
        <p:nvPicPr>
          <p:cNvPr id="4" name="Picture 236" descr="13_1_positive_interactions_1"/>
          <p:cNvPicPr>
            <a:picLocks noChangeAspect="1" noChangeArrowheads="1"/>
          </p:cNvPicPr>
          <p:nvPr/>
        </p:nvPicPr>
        <p:blipFill>
          <a:blip r:embed="rId2" cstate="print"/>
          <a:srcRect/>
          <a:stretch>
            <a:fillRect/>
          </a:stretch>
        </p:blipFill>
        <p:spPr bwMode="auto">
          <a:xfrm>
            <a:off x="228600" y="1219200"/>
            <a:ext cx="86868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6324600"/>
          </a:xfrm>
        </p:spPr>
        <p:txBody>
          <a:bodyPr/>
          <a:lstStyle/>
          <a:p>
            <a:pPr>
              <a:buFont typeface="Wingdings" pitchFamily="2" charset="2"/>
              <a:buChar char="Ø"/>
            </a:pPr>
            <a:r>
              <a:rPr lang="en-US" dirty="0" smtClean="0">
                <a:latin typeface="Times New Roman" pitchFamily="18" charset="0"/>
                <a:cs typeface="Times New Roman" pitchFamily="18" charset="0"/>
              </a:rPr>
              <a:t>Some examples of Agroforestry tree species reported to have </a:t>
            </a:r>
            <a:r>
              <a:rPr lang="en-US" dirty="0" err="1" smtClean="0">
                <a:latin typeface="Times New Roman" pitchFamily="18" charset="0"/>
                <a:cs typeface="Times New Roman" pitchFamily="18" charset="0"/>
              </a:rPr>
              <a:t>allelopathic</a:t>
            </a:r>
            <a:r>
              <a:rPr lang="en-US" dirty="0" smtClean="0">
                <a:latin typeface="Times New Roman" pitchFamily="18" charset="0"/>
                <a:cs typeface="Times New Roman" pitchFamily="18" charset="0"/>
              </a:rPr>
              <a:t> </a:t>
            </a:r>
            <a:r>
              <a:rPr lang="en-US" dirty="0" smtClean="0">
                <a:latin typeface="Times New Roman" pitchFamily="18" charset="0"/>
                <a:ea typeface="Calibri" pitchFamily="34" charset="0"/>
                <a:cs typeface="Times New Roman" pitchFamily="18" charset="0"/>
              </a:rPr>
              <a:t>effects</a:t>
            </a:r>
          </a:p>
          <a:p>
            <a:pPr>
              <a:buNone/>
            </a:pPr>
            <a:r>
              <a:rPr lang="en-US" dirty="0" smtClean="0">
                <a:latin typeface="Times New Roman" pitchFamily="18" charset="0"/>
                <a:cs typeface="Times New Roman" pitchFamily="18" charset="0"/>
              </a:rPr>
              <a:t> </a:t>
            </a:r>
          </a:p>
          <a:p>
            <a:endParaRPr lang="en-US" dirty="0" smtClean="0"/>
          </a:p>
          <a:p>
            <a:endParaRPr lang="en-US" dirty="0"/>
          </a:p>
        </p:txBody>
      </p:sp>
      <p:pic>
        <p:nvPicPr>
          <p:cNvPr id="4" name="Picture 242" descr="13_2_negative_interactions_2"/>
          <p:cNvPicPr>
            <a:picLocks noChangeAspect="1" noChangeArrowheads="1"/>
          </p:cNvPicPr>
          <p:nvPr/>
        </p:nvPicPr>
        <p:blipFill>
          <a:blip r:embed="rId2" cstate="print"/>
          <a:srcRect/>
          <a:stretch>
            <a:fillRect/>
          </a:stretch>
        </p:blipFill>
        <p:spPr bwMode="auto">
          <a:xfrm>
            <a:off x="167425" y="1275009"/>
            <a:ext cx="8886423" cy="5383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lstStyle/>
          <a:p>
            <a:pPr>
              <a:buFont typeface="Wingdings" pitchFamily="2" charset="2"/>
              <a:buChar char="Ø"/>
            </a:pPr>
            <a:r>
              <a:rPr lang="en-US" sz="2400" dirty="0" smtClean="0">
                <a:latin typeface="Times New Roman" pitchFamily="18" charset="0"/>
                <a:cs typeface="Times New Roman" pitchFamily="18" charset="0"/>
              </a:rPr>
              <a:t>Management options can be growth-enhancing or growth-reducing according to their effect on the targeted component</a:t>
            </a:r>
          </a:p>
          <a:p>
            <a:pPr>
              <a:buNone/>
            </a:pPr>
            <a:endParaRPr lang="en-US" dirty="0"/>
          </a:p>
        </p:txBody>
      </p:sp>
      <p:pic>
        <p:nvPicPr>
          <p:cNvPr id="4" name="Picture 2"/>
          <p:cNvPicPr>
            <a:picLocks noChangeAspect="1" noChangeArrowheads="1"/>
          </p:cNvPicPr>
          <p:nvPr/>
        </p:nvPicPr>
        <p:blipFill>
          <a:blip r:embed="rId2"/>
          <a:srcRect/>
          <a:stretch>
            <a:fillRect/>
          </a:stretch>
        </p:blipFill>
        <p:spPr bwMode="auto">
          <a:xfrm>
            <a:off x="381000" y="1143000"/>
            <a:ext cx="83820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50000"/>
              </a:lnSpc>
            </a:pPr>
            <a:r>
              <a:rPr lang="en-US" sz="3100" b="1" dirty="0" smtClean="0">
                <a:latin typeface="Times New Roman" pitchFamily="18" charset="0"/>
                <a:cs typeface="Times New Roman" pitchFamily="18" charset="0"/>
              </a:rPr>
              <a:t>Chapter Eight </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SOCIO-ECONOMIC &amp; CULTURAL ASPECTS OF AF</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5257800"/>
          </a:xfrm>
        </p:spPr>
        <p:txBody>
          <a:bodyPr>
            <a:normAutofit fontScale="92500" lnSpcReduction="20000"/>
          </a:bodyPr>
          <a:lstStyle/>
          <a:p>
            <a:pPr marL="274320" indent="-274320">
              <a:buClr>
                <a:schemeClr val="accent3"/>
              </a:buClr>
              <a:buNone/>
              <a:defRPr/>
            </a:pPr>
            <a:r>
              <a:rPr lang="en-US" sz="3000" dirty="0" smtClean="0"/>
              <a:t>8.1</a:t>
            </a:r>
            <a:r>
              <a:rPr lang="en-US" sz="3000" b="1" dirty="0" smtClean="0">
                <a:solidFill>
                  <a:srgbClr val="FF0000"/>
                </a:solidFill>
                <a:latin typeface="Cambria" panose="02040503050406030204" pitchFamily="18" charset="0"/>
                <a:cs typeface="Times New Roman" pitchFamily="18" charset="0"/>
              </a:rPr>
              <a:t> </a:t>
            </a:r>
            <a:r>
              <a:rPr lang="en-US" sz="3000" b="1" dirty="0" smtClean="0">
                <a:latin typeface="Cambria" panose="02040503050406030204" pitchFamily="18" charset="0"/>
                <a:cs typeface="Times New Roman" pitchFamily="18" charset="0"/>
              </a:rPr>
              <a:t>Economic aspect</a:t>
            </a:r>
          </a:p>
          <a:p>
            <a:pPr marL="274320" indent="-274320">
              <a:lnSpc>
                <a:spcPct val="150000"/>
              </a:lnSpc>
              <a:buClr>
                <a:schemeClr val="accent3"/>
              </a:buClr>
              <a:buFont typeface="Wingdings" pitchFamily="2" charset="2"/>
              <a:buChar char="Ø"/>
              <a:defRPr/>
            </a:pPr>
            <a:r>
              <a:rPr lang="en-US" dirty="0" smtClean="0">
                <a:latin typeface="Times New Roman" pitchFamily="18" charset="0"/>
                <a:cs typeface="Times New Roman" pitchFamily="18" charset="0"/>
              </a:rPr>
              <a:t>Though  it is long term, AF is highly profitable and deserves continued attention.</a:t>
            </a:r>
          </a:p>
          <a:p>
            <a:pPr lvl="5">
              <a:lnSpc>
                <a:spcPct val="150000"/>
              </a:lnSpc>
              <a:buClr>
                <a:schemeClr val="tx1"/>
              </a:buClr>
              <a:buFont typeface="Wingdings" pitchFamily="2" charset="2"/>
              <a:buChar char="Ø"/>
              <a:defRPr/>
            </a:pPr>
            <a:r>
              <a:rPr lang="en-US" sz="2800" dirty="0" smtClean="0">
                <a:latin typeface="Times New Roman" pitchFamily="18" charset="0"/>
                <a:cs typeface="Times New Roman" pitchFamily="18" charset="0"/>
              </a:rPr>
              <a:t>supply products </a:t>
            </a:r>
          </a:p>
          <a:p>
            <a:pPr lvl="5">
              <a:lnSpc>
                <a:spcPct val="150000"/>
              </a:lnSpc>
              <a:buClr>
                <a:schemeClr val="tx1"/>
              </a:buClr>
              <a:buFont typeface="Wingdings" pitchFamily="2" charset="2"/>
              <a:buChar char="Ø"/>
              <a:defRPr/>
            </a:pPr>
            <a:r>
              <a:rPr lang="en-US" sz="2800" dirty="0" smtClean="0">
                <a:latin typeface="Times New Roman" pitchFamily="18" charset="0"/>
                <a:cs typeface="Times New Roman" pitchFamily="18" charset="0"/>
              </a:rPr>
              <a:t>boost the family's cash income</a:t>
            </a:r>
          </a:p>
          <a:p>
            <a:pPr lvl="5">
              <a:lnSpc>
                <a:spcPct val="150000"/>
              </a:lnSpc>
              <a:buClr>
                <a:schemeClr val="tx1"/>
              </a:buClr>
              <a:buFont typeface="Wingdings" pitchFamily="2" charset="2"/>
              <a:buChar char="Ø"/>
              <a:defRPr/>
            </a:pPr>
            <a:r>
              <a:rPr lang="en-US" sz="2800" dirty="0" smtClean="0">
                <a:latin typeface="Times New Roman" pitchFamily="18" charset="0"/>
                <a:cs typeface="Times New Roman" pitchFamily="18" charset="0"/>
              </a:rPr>
              <a:t> reduced need to spend cash on buying commodities which can be produced on farm if AF systems are fully developed and adopted</a:t>
            </a:r>
          </a:p>
          <a:p>
            <a:pPr>
              <a:buNone/>
            </a:pP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6400800"/>
          </a:xfrm>
        </p:spPr>
        <p:txBody>
          <a:bodyPr/>
          <a:lstStyle/>
          <a:p>
            <a:pPr>
              <a:buFont typeface="Wingdings" pitchFamily="2" charset="2"/>
              <a:buChar char="Ø"/>
            </a:pPr>
            <a:r>
              <a:rPr lang="en-US" dirty="0" smtClean="0"/>
              <a:t>Economic aspect of AF considers the following parameters</a:t>
            </a:r>
          </a:p>
          <a:p>
            <a:pPr>
              <a:buFont typeface="Courier New" pitchFamily="49" charset="0"/>
              <a:buChar char="o"/>
            </a:pPr>
            <a:r>
              <a:rPr lang="en-US" dirty="0" smtClean="0"/>
              <a:t>Family income</a:t>
            </a:r>
          </a:p>
          <a:p>
            <a:pPr>
              <a:buFont typeface="Courier New" pitchFamily="49" charset="0"/>
              <a:buChar char="o"/>
            </a:pPr>
            <a:r>
              <a:rPr lang="en-US" dirty="0" smtClean="0"/>
              <a:t>Employment status</a:t>
            </a:r>
          </a:p>
          <a:p>
            <a:pPr>
              <a:buFont typeface="Courier New" pitchFamily="49" charset="0"/>
              <a:buChar char="o"/>
            </a:pPr>
            <a:r>
              <a:rPr lang="en-US" dirty="0" smtClean="0"/>
              <a:t>Livestock possession</a:t>
            </a:r>
          </a:p>
          <a:p>
            <a:pPr>
              <a:buFont typeface="Courier New" pitchFamily="49" charset="0"/>
              <a:buChar char="o"/>
            </a:pPr>
            <a:r>
              <a:rPr lang="en-US" dirty="0" smtClean="0"/>
              <a:t>Supplementary income</a:t>
            </a:r>
          </a:p>
          <a:p>
            <a:pPr>
              <a:buFont typeface="Courier New" pitchFamily="49" charset="0"/>
              <a:buChar char="o"/>
            </a:pPr>
            <a:r>
              <a:rPr lang="en-US" dirty="0" smtClean="0"/>
              <a:t>Farm expenditure</a:t>
            </a:r>
          </a:p>
          <a:p>
            <a:pPr>
              <a:buNone/>
            </a:pPr>
            <a:endParaRPr lang="en-US" dirty="0" smtClean="0"/>
          </a:p>
          <a:p>
            <a:pPr>
              <a:buFont typeface="Courier New" pitchFamily="49" charset="0"/>
              <a:buChar char="o"/>
            </a:pPr>
            <a:endParaRPr lang="en-US" dirty="0" smtClean="0"/>
          </a:p>
          <a:p>
            <a:pPr>
              <a:buFont typeface="Courier New" pitchFamily="49" charset="0"/>
              <a:buChar char="o"/>
            </a:pPr>
            <a:endParaRPr lang="en-US" dirty="0" smtClean="0"/>
          </a:p>
          <a:p>
            <a:pPr>
              <a:buFont typeface="Courier New" pitchFamily="49" charset="0"/>
              <a:buChar char="o"/>
            </a:pPr>
            <a:endParaRPr lang="en-US" dirty="0" smtClean="0"/>
          </a:p>
          <a:p>
            <a:pPr>
              <a:buFont typeface="Courier New" pitchFamily="49" charset="0"/>
              <a:buChar char="o"/>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248400"/>
          </a:xfrm>
        </p:spPr>
        <p:txBody>
          <a:bodyPr>
            <a:normAutofit fontScale="85000" lnSpcReduction="10000"/>
          </a:bodyPr>
          <a:lstStyle/>
          <a:p>
            <a:pPr marL="274320" indent="-274320">
              <a:lnSpc>
                <a:spcPct val="150000"/>
              </a:lnSpc>
              <a:buClr>
                <a:schemeClr val="accent3"/>
              </a:buClr>
              <a:buNone/>
              <a:defRPr/>
            </a:pPr>
            <a:r>
              <a:rPr lang="en-US" sz="4200" dirty="0" smtClean="0">
                <a:latin typeface="Times New Roman" pitchFamily="18" charset="0"/>
                <a:cs typeface="Times New Roman" pitchFamily="18" charset="0"/>
              </a:rPr>
              <a:t>8.2 Social aspect</a:t>
            </a:r>
          </a:p>
          <a:p>
            <a:pPr marL="274320" indent="-274320">
              <a:lnSpc>
                <a:spcPct val="150000"/>
              </a:lnSpc>
              <a:buClr>
                <a:schemeClr val="accent3"/>
              </a:buClr>
              <a:buFont typeface="Wingdings" pitchFamily="2" charset="2"/>
              <a:buChar char="q"/>
              <a:defRPr/>
            </a:pPr>
            <a:r>
              <a:rPr lang="en-US" dirty="0" smtClean="0">
                <a:latin typeface="Times New Roman" pitchFamily="18" charset="0"/>
                <a:cs typeface="Times New Roman" pitchFamily="18" charset="0"/>
              </a:rPr>
              <a:t>Having better  financial income will give much opportunity and probability of  getting social services. E.g.</a:t>
            </a:r>
          </a:p>
          <a:p>
            <a:pPr lvl="6">
              <a:lnSpc>
                <a:spcPct val="150000"/>
              </a:lnSpc>
              <a:buClr>
                <a:schemeClr val="tx1"/>
              </a:buClr>
              <a:buFont typeface="Wingdings" pitchFamily="2" charset="2"/>
              <a:buChar char="ü"/>
              <a:defRPr/>
            </a:pPr>
            <a:r>
              <a:rPr lang="en-US" sz="2600" dirty="0" smtClean="0">
                <a:latin typeface="Times New Roman" pitchFamily="18" charset="0"/>
                <a:cs typeface="Times New Roman" pitchFamily="18" charset="0"/>
              </a:rPr>
              <a:t>Access to quality education service </a:t>
            </a:r>
          </a:p>
          <a:p>
            <a:pPr lvl="6">
              <a:lnSpc>
                <a:spcPct val="150000"/>
              </a:lnSpc>
              <a:buClr>
                <a:schemeClr val="tx1"/>
              </a:buClr>
              <a:buFont typeface="Wingdings" pitchFamily="2" charset="2"/>
              <a:buChar char="ü"/>
              <a:defRPr/>
            </a:pPr>
            <a:r>
              <a:rPr lang="en-US" sz="2600" dirty="0" smtClean="0">
                <a:latin typeface="Times New Roman" pitchFamily="18" charset="0"/>
                <a:cs typeface="Times New Roman" pitchFamily="18" charset="0"/>
              </a:rPr>
              <a:t>Access to Health care </a:t>
            </a:r>
          </a:p>
          <a:p>
            <a:pPr lvl="6">
              <a:lnSpc>
                <a:spcPct val="150000"/>
              </a:lnSpc>
              <a:buClr>
                <a:schemeClr val="tx1"/>
              </a:buClr>
              <a:buFont typeface="Wingdings" pitchFamily="2" charset="2"/>
              <a:buChar char="ü"/>
              <a:defRPr/>
            </a:pPr>
            <a:r>
              <a:rPr lang="en-US" sz="2600" dirty="0" smtClean="0">
                <a:latin typeface="Times New Roman" pitchFamily="18" charset="0"/>
                <a:cs typeface="Times New Roman" pitchFamily="18" charset="0"/>
              </a:rPr>
              <a:t>Reducing work load to females/gender sensitive</a:t>
            </a:r>
          </a:p>
          <a:p>
            <a:pPr marL="274320" indent="-274320">
              <a:lnSpc>
                <a:spcPct val="150000"/>
              </a:lnSpc>
              <a:buClr>
                <a:schemeClr val="tx1"/>
              </a:buClr>
              <a:buFont typeface="Wingdings" pitchFamily="2" charset="2"/>
              <a:buChar char="q"/>
              <a:defRPr/>
            </a:pPr>
            <a:r>
              <a:rPr lang="en-US" dirty="0" smtClean="0">
                <a:latin typeface="Times New Roman" pitchFamily="18" charset="0"/>
                <a:cs typeface="Times New Roman" pitchFamily="18" charset="0"/>
              </a:rPr>
              <a:t> Generally, economic &amp; social benefits are highly interlinked</a:t>
            </a:r>
          </a:p>
          <a:p>
            <a:pPr marL="274320" indent="-274320">
              <a:lnSpc>
                <a:spcPct val="150000"/>
              </a:lnSpc>
              <a:buClr>
                <a:schemeClr val="tx1"/>
              </a:buClr>
              <a:buFont typeface="Wingdings" pitchFamily="2" charset="2"/>
              <a:buChar char="q"/>
              <a:defRPr/>
            </a:pPr>
            <a:r>
              <a:rPr lang="en-US" dirty="0" smtClean="0">
                <a:latin typeface="Times New Roman" pitchFamily="18" charset="0"/>
                <a:cs typeface="Times New Roman" pitchFamily="18" charset="0"/>
              </a:rPr>
              <a:t>Therefore, adoption of </a:t>
            </a:r>
            <a:r>
              <a:rPr lang="en-US" dirty="0" err="1" smtClean="0">
                <a:latin typeface="Times New Roman" pitchFamily="18" charset="0"/>
                <a:cs typeface="Times New Roman" pitchFamily="18" charset="0"/>
              </a:rPr>
              <a:t>Af</a:t>
            </a:r>
            <a:r>
              <a:rPr lang="en-US" dirty="0" smtClean="0">
                <a:latin typeface="Times New Roman" pitchFamily="18" charset="0"/>
                <a:cs typeface="Times New Roman" pitchFamily="18" charset="0"/>
              </a:rPr>
              <a:t> systems give better probability of improving social services of the household.</a:t>
            </a:r>
          </a:p>
          <a:p>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lstStyle/>
          <a:p>
            <a:pPr>
              <a:buFont typeface="Wingdings" pitchFamily="2" charset="2"/>
              <a:buChar char="Ø"/>
            </a:pPr>
            <a:r>
              <a:rPr lang="en-US" dirty="0" smtClean="0"/>
              <a:t>Social aspect of Agroforestry considers the following parameters</a:t>
            </a:r>
          </a:p>
          <a:p>
            <a:pPr>
              <a:buFont typeface="Courier New" pitchFamily="49" charset="0"/>
              <a:buChar char="o"/>
            </a:pPr>
            <a:r>
              <a:rPr lang="en-US" dirty="0" smtClean="0"/>
              <a:t>Festivals</a:t>
            </a:r>
          </a:p>
          <a:p>
            <a:pPr>
              <a:buFont typeface="Courier New" pitchFamily="49" charset="0"/>
              <a:buChar char="o"/>
            </a:pPr>
            <a:r>
              <a:rPr lang="en-US" dirty="0" smtClean="0"/>
              <a:t>Food habits</a:t>
            </a:r>
          </a:p>
          <a:p>
            <a:pPr>
              <a:buFont typeface="Courier New" pitchFamily="49" charset="0"/>
              <a:buChar char="o"/>
            </a:pPr>
            <a:r>
              <a:rPr lang="en-US" dirty="0" smtClean="0"/>
              <a:t>Communication exposure</a:t>
            </a:r>
          </a:p>
          <a:p>
            <a:pPr>
              <a:buFont typeface="Courier New" pitchFamily="49" charset="0"/>
              <a:buChar char="o"/>
            </a:pPr>
            <a:r>
              <a:rPr lang="en-US" dirty="0" smtClean="0"/>
              <a:t>Migration</a:t>
            </a:r>
          </a:p>
          <a:p>
            <a:pPr>
              <a:buFont typeface="Courier New" pitchFamily="49" charset="0"/>
              <a:buChar char="o"/>
            </a:pP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534400" cy="6248400"/>
          </a:xfrm>
        </p:spPr>
        <p:txBody>
          <a:bodyPr>
            <a:normAutofit fontScale="85000" lnSpcReduction="10000"/>
          </a:bodyPr>
          <a:lstStyle/>
          <a:p>
            <a:pPr algn="just">
              <a:lnSpc>
                <a:spcPct val="150000"/>
              </a:lnSpc>
              <a:buNone/>
            </a:pPr>
            <a:r>
              <a:rPr lang="en-US" dirty="0" smtClean="0">
                <a:latin typeface="Times New Roman" pitchFamily="18" charset="0"/>
                <a:cs typeface="Times New Roman" pitchFamily="18" charset="0"/>
              </a:rPr>
              <a:t>8.3 Cultural aspect</a:t>
            </a:r>
          </a:p>
          <a:p>
            <a:pPr algn="just">
              <a:lnSpc>
                <a:spcPct val="150000"/>
              </a:lnSpc>
              <a:buFont typeface="Wingdings" pitchFamily="2" charset="2"/>
              <a:buChar char="q"/>
            </a:pPr>
            <a:r>
              <a:rPr lang="en-US" dirty="0" smtClean="0">
                <a:latin typeface="Times New Roman" pitchFamily="18" charset="0"/>
                <a:cs typeface="Times New Roman" pitchFamily="18" charset="0"/>
              </a:rPr>
              <a:t>The </a:t>
            </a:r>
            <a:r>
              <a:rPr lang="en-US" dirty="0" smtClean="0">
                <a:solidFill>
                  <a:srgbClr val="FF0000"/>
                </a:solidFill>
                <a:latin typeface="Times New Roman" pitchFamily="18" charset="0"/>
                <a:cs typeface="Times New Roman" pitchFamily="18" charset="0"/>
              </a:rPr>
              <a:t>perception </a:t>
            </a:r>
            <a:r>
              <a:rPr lang="en-US" dirty="0" smtClean="0">
                <a:latin typeface="Times New Roman" pitchFamily="18" charset="0"/>
                <a:cs typeface="Times New Roman" pitchFamily="18" charset="0"/>
              </a:rPr>
              <a:t>&amp; </a:t>
            </a:r>
            <a:r>
              <a:rPr lang="en-US" dirty="0" smtClean="0">
                <a:solidFill>
                  <a:srgbClr val="FF0000"/>
                </a:solidFill>
                <a:latin typeface="Times New Roman" pitchFamily="18" charset="0"/>
                <a:cs typeface="Times New Roman" pitchFamily="18" charset="0"/>
              </a:rPr>
              <a:t>attitude</a:t>
            </a:r>
            <a:r>
              <a:rPr lang="en-US" dirty="0" smtClean="0">
                <a:latin typeface="Times New Roman" pitchFamily="18" charset="0"/>
                <a:cs typeface="Times New Roman" pitchFamily="18" charset="0"/>
              </a:rPr>
              <a:t> of farmers towards adoption &amp; implementation of AF systems is +</a:t>
            </a:r>
            <a:r>
              <a:rPr lang="en-US" dirty="0" err="1" smtClean="0">
                <a:latin typeface="Times New Roman" pitchFamily="18" charset="0"/>
                <a:cs typeface="Times New Roman" pitchFamily="18" charset="0"/>
              </a:rPr>
              <a:t>ve</a:t>
            </a:r>
            <a:r>
              <a:rPr lang="en-US" dirty="0" smtClean="0">
                <a:latin typeface="Times New Roman" pitchFamily="18" charset="0"/>
                <a:cs typeface="Times New Roman" pitchFamily="18" charset="0"/>
              </a:rPr>
              <a:t>.</a:t>
            </a:r>
          </a:p>
          <a:p>
            <a:pPr algn="just">
              <a:lnSpc>
                <a:spcPct val="150000"/>
              </a:lnSpc>
              <a:buFont typeface="Wingdings" pitchFamily="2" charset="2"/>
              <a:buChar char="q"/>
            </a:pPr>
            <a:r>
              <a:rPr lang="en-US" dirty="0" smtClean="0">
                <a:latin typeface="Times New Roman" pitchFamily="18" charset="0"/>
                <a:cs typeface="Times New Roman" pitchFamily="18" charset="0"/>
              </a:rPr>
              <a:t>Most communities have their own bylaws in which they administer the utilization of tree from the AF system.</a:t>
            </a:r>
          </a:p>
          <a:p>
            <a:pPr algn="just">
              <a:lnSpc>
                <a:spcPct val="150000"/>
              </a:lnSpc>
              <a:buFont typeface="Wingdings" pitchFamily="2" charset="2"/>
              <a:buChar char="q"/>
            </a:pPr>
            <a:r>
              <a:rPr lang="en-US" dirty="0" smtClean="0">
                <a:latin typeface="Times New Roman" pitchFamily="18" charset="0"/>
                <a:cs typeface="Times New Roman" pitchFamily="18" charset="0"/>
              </a:rPr>
              <a:t>In Areas like </a:t>
            </a:r>
            <a:r>
              <a:rPr lang="en-US" dirty="0" err="1" smtClean="0">
                <a:latin typeface="Times New Roman" pitchFamily="18" charset="0"/>
                <a:cs typeface="Times New Roman" pitchFamily="18" charset="0"/>
              </a:rPr>
              <a:t>Wenago</a:t>
            </a:r>
            <a:r>
              <a:rPr lang="en-US" dirty="0" smtClean="0">
                <a:latin typeface="Times New Roman" pitchFamily="18" charset="0"/>
                <a:cs typeface="Times New Roman" pitchFamily="18" charset="0"/>
              </a:rPr>
              <a:t>, cutting trees with out replacing immediately is considered as taboo</a:t>
            </a:r>
          </a:p>
          <a:p>
            <a:pPr algn="just">
              <a:lnSpc>
                <a:spcPct val="150000"/>
              </a:lnSpc>
              <a:buFont typeface="Wingdings" pitchFamily="2" charset="2"/>
              <a:buChar char="q"/>
            </a:pPr>
            <a:r>
              <a:rPr lang="en-US" dirty="0" smtClean="0">
                <a:latin typeface="Times New Roman" pitchFamily="18" charset="0"/>
                <a:cs typeface="Times New Roman" pitchFamily="18" charset="0"/>
              </a:rPr>
              <a:t>Generally, Planting trees &amp; practicing AF systems is becoming as culture mainly in the Southern part of our country. </a:t>
            </a:r>
            <a:endParaRPr lang="en-US" dirty="0" smtClean="0"/>
          </a:p>
          <a:p>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3687762"/>
          </a:xfrm>
        </p:spPr>
        <p:txBody>
          <a:bodyPr>
            <a:normAutofit/>
          </a:bodyPr>
          <a:lstStyle/>
          <a:p>
            <a:pPr>
              <a:lnSpc>
                <a:spcPct val="150000"/>
              </a:lnSpc>
            </a:pPr>
            <a:r>
              <a:rPr lang="en-US" sz="3200" dirty="0" smtClean="0">
                <a:solidFill>
                  <a:srgbClr val="00B050"/>
                </a:solidFill>
                <a:latin typeface="Times New Roman" pitchFamily="18" charset="0"/>
                <a:cs typeface="Times New Roman" pitchFamily="18" charset="0"/>
              </a:rPr>
              <a:t>Chapter Nine  </a:t>
            </a:r>
            <a:br>
              <a:rPr lang="en-US" sz="3200" dirty="0" smtClean="0">
                <a:solidFill>
                  <a:srgbClr val="00B050"/>
                </a:solidFill>
                <a:latin typeface="Times New Roman" pitchFamily="18" charset="0"/>
                <a:cs typeface="Times New Roman" pitchFamily="18" charset="0"/>
              </a:rPr>
            </a:br>
            <a:r>
              <a:rPr lang="en-US" sz="3200" dirty="0" smtClean="0">
                <a:solidFill>
                  <a:srgbClr val="00B050"/>
                </a:solidFill>
                <a:latin typeface="Times New Roman" pitchFamily="18" charset="0"/>
                <a:cs typeface="Times New Roman" pitchFamily="18" charset="0"/>
              </a:rPr>
              <a:t>Evaluation of Agroforestry </a:t>
            </a:r>
            <a:endParaRPr lang="en-US" sz="3200"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fontScale="77500" lnSpcReduction="20000"/>
          </a:bodyPr>
          <a:lstStyle/>
          <a:p>
            <a:pPr>
              <a:buNone/>
            </a:pPr>
            <a:r>
              <a:rPr lang="en-US" dirty="0" smtClean="0">
                <a:latin typeface="Times New Roman" pitchFamily="18" charset="0"/>
                <a:cs typeface="Times New Roman" pitchFamily="18" charset="0"/>
              </a:rPr>
              <a:t>9.1 Evaluation of Agroforestry systems</a:t>
            </a:r>
          </a:p>
          <a:p>
            <a:pPr>
              <a:lnSpc>
                <a:spcPct val="170000"/>
              </a:lnSpc>
              <a:buFont typeface="Wingdings" pitchFamily="2" charset="2"/>
              <a:buChar char="Ø"/>
            </a:pPr>
            <a:r>
              <a:rPr lang="en-US" dirty="0" smtClean="0">
                <a:latin typeface="Times New Roman" pitchFamily="18" charset="0"/>
                <a:cs typeface="Times New Roman" pitchFamily="18" charset="0"/>
              </a:rPr>
              <a:t>Evaluations of the merits and advantages of Agroforestry system in comparison with other Agroforestry system or other land-use systems is needed. </a:t>
            </a:r>
          </a:p>
          <a:p>
            <a:pPr>
              <a:lnSpc>
                <a:spcPct val="170000"/>
              </a:lnSpc>
              <a:buFont typeface="Wingdings" pitchFamily="2" charset="2"/>
              <a:buChar char="Ø"/>
            </a:pPr>
            <a:r>
              <a:rPr lang="en-US" dirty="0" smtClean="0">
                <a:latin typeface="Times New Roman" pitchFamily="18" charset="0"/>
                <a:cs typeface="Times New Roman" pitchFamily="18" charset="0"/>
              </a:rPr>
              <a:t>Any evaluation should be based on a specific set of criteria that, in turn, can be applied to the attributes under consideration. </a:t>
            </a:r>
          </a:p>
          <a:p>
            <a:pPr>
              <a:lnSpc>
                <a:spcPct val="170000"/>
              </a:lnSpc>
              <a:buFont typeface="Wingdings" pitchFamily="2" charset="2"/>
              <a:buChar char="Ø"/>
            </a:pPr>
            <a:r>
              <a:rPr lang="en-US" dirty="0" smtClean="0">
                <a:latin typeface="Times New Roman" pitchFamily="18" charset="0"/>
                <a:cs typeface="Times New Roman" pitchFamily="18" charset="0"/>
              </a:rPr>
              <a:t>Since the basic attributes or goals of all Agroforestry systems are </a:t>
            </a:r>
            <a:r>
              <a:rPr lang="en-US" i="1" dirty="0" smtClean="0">
                <a:latin typeface="Times New Roman" pitchFamily="18" charset="0"/>
                <a:cs typeface="Times New Roman" pitchFamily="18" charset="0"/>
              </a:rPr>
              <a:t>productivity,</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sustainability, </a:t>
            </a:r>
            <a:r>
              <a:rPr lang="en-US" dirty="0" smtClean="0">
                <a:latin typeface="Times New Roman" pitchFamily="18" charset="0"/>
                <a:cs typeface="Times New Roman" pitchFamily="18" charset="0"/>
              </a:rPr>
              <a:t>and </a:t>
            </a:r>
            <a:r>
              <a:rPr lang="en-US" i="1" dirty="0" smtClean="0">
                <a:latin typeface="Times New Roman" pitchFamily="18" charset="0"/>
                <a:cs typeface="Times New Roman" pitchFamily="18" charset="0"/>
              </a:rPr>
              <a:t>adoptability;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criterias</a:t>
            </a:r>
            <a:r>
              <a:rPr lang="en-US" dirty="0" smtClean="0">
                <a:latin typeface="Times New Roman" pitchFamily="18" charset="0"/>
                <a:cs typeface="Times New Roman" pitchFamily="18" charset="0"/>
              </a:rPr>
              <a:t> for evaluating Agroforestry systems should be based on these attributes.</a:t>
            </a:r>
          </a:p>
          <a:p>
            <a:pPr>
              <a:buNone/>
            </a:pPr>
            <a:endParaRPr lang="en-US" dirty="0" smtClean="0">
              <a:latin typeface="Times New Roman" pitchFamily="18" charset="0"/>
              <a:cs typeface="Times New Roman" pitchFamily="18" charset="0"/>
            </a:endParaRPr>
          </a:p>
          <a:p>
            <a:pPr>
              <a:buNone/>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
            <a:ext cx="8610600" cy="6477000"/>
          </a:xfrm>
        </p:spPr>
        <p:txBody>
          <a:bodyPr/>
          <a:lstStyle/>
          <a:p>
            <a:pPr algn="just">
              <a:lnSpc>
                <a:spcPct val="150000"/>
              </a:lnSpc>
              <a:buNone/>
            </a:pPr>
            <a:r>
              <a:rPr lang="en-US" sz="2400" b="1" dirty="0" smtClean="0">
                <a:latin typeface="Times New Roman" pitchFamily="18" charset="0"/>
                <a:cs typeface="Times New Roman" pitchFamily="18" charset="0"/>
              </a:rPr>
              <a:t>Origin of Agroforestry</a:t>
            </a:r>
          </a:p>
          <a:p>
            <a:pPr algn="just" fontAlgn="auto">
              <a:lnSpc>
                <a:spcPct val="150000"/>
              </a:lnSpc>
              <a:spcBef>
                <a:spcPts val="0"/>
              </a:spcBef>
              <a:spcAft>
                <a:spcPts val="0"/>
              </a:spcAft>
              <a:buFont typeface="Wingdings 2"/>
              <a:buChar char=""/>
              <a:defRPr/>
            </a:pPr>
            <a:r>
              <a:rPr lang="en-US" sz="2400" dirty="0" smtClean="0">
                <a:latin typeface="Times New Roman" pitchFamily="18" charset="0"/>
                <a:cs typeface="Times New Roman" pitchFamily="18" charset="0"/>
              </a:rPr>
              <a:t>1970’s: </a:t>
            </a:r>
          </a:p>
          <a:p>
            <a:pPr marL="640080" lvl="1" algn="just" fontAlgn="auto">
              <a:lnSpc>
                <a:spcPct val="150000"/>
              </a:lnSpc>
              <a:spcAft>
                <a:spcPts val="0"/>
              </a:spcAft>
              <a:defRPr/>
            </a:pPr>
            <a:r>
              <a:rPr lang="en-US" sz="2400" b="1" dirty="0" smtClean="0">
                <a:latin typeface="Times New Roman" pitchFamily="18" charset="0"/>
                <a:cs typeface="Times New Roman" pitchFamily="18" charset="0"/>
              </a:rPr>
              <a:t>Green revolution</a:t>
            </a:r>
            <a:r>
              <a:rPr lang="en-US" sz="2400" dirty="0" smtClean="0">
                <a:latin typeface="Times New Roman" pitchFamily="18" charset="0"/>
                <a:cs typeface="Times New Roman" pitchFamily="18" charset="0"/>
              </a:rPr>
              <a:t>–but didn’t benefit poor farmers (irrigation, pesticides, fertilizers, seed, land tenure).</a:t>
            </a:r>
          </a:p>
          <a:p>
            <a:pPr marL="640080" lvl="1" algn="just" fontAlgn="auto">
              <a:lnSpc>
                <a:spcPct val="150000"/>
              </a:lnSpc>
              <a:spcAft>
                <a:spcPts val="0"/>
              </a:spcAft>
              <a:defRPr/>
            </a:pPr>
            <a:r>
              <a:rPr lang="en-US" sz="2400" b="1" dirty="0" smtClean="0">
                <a:latin typeface="Times New Roman" pitchFamily="18" charset="0"/>
                <a:cs typeface="Times New Roman" pitchFamily="18" charset="0"/>
              </a:rPr>
              <a:t>World Bank re-evaluated development policies</a:t>
            </a:r>
            <a:r>
              <a:rPr lang="en-US" sz="2400" dirty="0" smtClean="0">
                <a:latin typeface="Times New Roman" pitchFamily="18" charset="0"/>
                <a:cs typeface="Times New Roman" pitchFamily="18" charset="0"/>
              </a:rPr>
              <a:t>– concern for the rural poor </a:t>
            </a:r>
            <a:r>
              <a:rPr lang="en-US" sz="2400" dirty="0" smtClean="0">
                <a:latin typeface="Times New Roman" pitchFamily="18" charset="0"/>
                <a:cs typeface="Times New Roman" pitchFamily="18" charset="0"/>
                <a:sym typeface="Wingdings"/>
              </a:rPr>
              <a:t> social forestry program.</a:t>
            </a:r>
          </a:p>
          <a:p>
            <a:pPr marL="640080" lvl="1" algn="just">
              <a:lnSpc>
                <a:spcPct val="150000"/>
              </a:lnSpc>
              <a:defRPr/>
            </a:pPr>
            <a:r>
              <a:rPr lang="en-US" sz="2400" b="1" dirty="0" smtClean="0">
                <a:latin typeface="Times New Roman" pitchFamily="18" charset="0"/>
                <a:cs typeface="Times New Roman" pitchFamily="18" charset="0"/>
                <a:sym typeface="Wingdings"/>
              </a:rPr>
              <a:t>FAO  assessment of forestry programs </a:t>
            </a:r>
            <a:r>
              <a:rPr lang="en-US" sz="2400" dirty="0" smtClean="0">
                <a:latin typeface="Times New Roman" pitchFamily="18" charset="0"/>
                <a:cs typeface="Times New Roman" pitchFamily="18" charset="0"/>
                <a:sym typeface="Wingdings"/>
              </a:rPr>
              <a:t>– identified role of forestry in supporting agriculture  new policies to promote trees and forests into farming systems.</a:t>
            </a:r>
          </a:p>
          <a:p>
            <a:pPr marL="640080" lvl="1" algn="just" fontAlgn="auto">
              <a:lnSpc>
                <a:spcPct val="150000"/>
              </a:lnSpc>
              <a:spcAft>
                <a:spcPts val="0"/>
              </a:spcAft>
              <a:defRPr/>
            </a:pPr>
            <a:r>
              <a:rPr lang="en-US" sz="2400" b="1" dirty="0" smtClean="0">
                <a:latin typeface="Times New Roman" pitchFamily="18" charset="0"/>
                <a:cs typeface="Times New Roman" pitchFamily="18" charset="0"/>
                <a:sym typeface="Wingdings"/>
              </a:rPr>
              <a:t>New research </a:t>
            </a:r>
            <a:r>
              <a:rPr lang="en-US" sz="2400" dirty="0" smtClean="0">
                <a:latin typeface="Times New Roman" pitchFamily="18" charset="0"/>
                <a:cs typeface="Times New Roman" pitchFamily="18" charset="0"/>
                <a:sym typeface="Wingdings"/>
              </a:rPr>
              <a:t>showing that intercropping more effective than monoculture systems  </a:t>
            </a:r>
            <a:r>
              <a:rPr lang="en-US" sz="2400" dirty="0" smtClean="0">
                <a:solidFill>
                  <a:srgbClr val="FF0000"/>
                </a:solidFill>
                <a:latin typeface="Times New Roman" pitchFamily="18" charset="0"/>
                <a:cs typeface="Times New Roman" pitchFamily="18" charset="0"/>
                <a:sym typeface="Wingdings"/>
              </a:rPr>
              <a:t>(IARCs, IITA)</a:t>
            </a:r>
          </a:p>
          <a:p>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fontScale="92500" lnSpcReduction="20000"/>
          </a:bodyPr>
          <a:lstStyle/>
          <a:p>
            <a:pPr>
              <a:buNone/>
            </a:pPr>
            <a:r>
              <a:rPr lang="en-US" dirty="0" smtClean="0">
                <a:latin typeface="Times New Roman" pitchFamily="18" charset="0"/>
                <a:cs typeface="Times New Roman" pitchFamily="18" charset="0"/>
              </a:rPr>
              <a:t>9.1.1 Productivity evaluation</a:t>
            </a:r>
          </a:p>
          <a:p>
            <a:pPr>
              <a:lnSpc>
                <a:spcPct val="170000"/>
              </a:lnSpc>
              <a:buFont typeface="Wingdings" pitchFamily="2" charset="2"/>
              <a:buChar char="Ø"/>
            </a:pPr>
            <a:r>
              <a:rPr lang="en-US" dirty="0" smtClean="0">
                <a:latin typeface="Times New Roman" pitchFamily="18" charset="0"/>
                <a:cs typeface="Times New Roman" pitchFamily="18" charset="0"/>
              </a:rPr>
              <a:t>The obvious approach for evaluation of this attribute would be to express the productivity of the different outputs in measurable, quantitative, and meaningful terms. </a:t>
            </a:r>
          </a:p>
          <a:p>
            <a:pPr>
              <a:lnSpc>
                <a:spcPct val="170000"/>
              </a:lnSpc>
              <a:buFont typeface="Wingdings" pitchFamily="2" charset="2"/>
              <a:buChar char="Ø"/>
            </a:pPr>
            <a:r>
              <a:rPr lang="en-US" dirty="0" smtClean="0">
                <a:latin typeface="Cambria" panose="02040503050406030204" pitchFamily="18" charset="0"/>
              </a:rPr>
              <a:t>Land Equivalent Ratio (LER) and Harvest Index (HI) are two productivity measurements that are commonly used by agronomists. </a:t>
            </a:r>
          </a:p>
          <a:p>
            <a:pPr>
              <a:buNone/>
            </a:pP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t> </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553200"/>
          </a:xfrm>
        </p:spPr>
        <p:txBody>
          <a:bodyPr>
            <a:normAutofit fontScale="47500" lnSpcReduction="20000"/>
          </a:bodyPr>
          <a:lstStyle/>
          <a:p>
            <a:pPr marL="109728" indent="0" algn="just">
              <a:lnSpc>
                <a:spcPct val="170000"/>
              </a:lnSpc>
              <a:buNone/>
            </a:pPr>
            <a:r>
              <a:rPr lang="en-US" b="1" dirty="0" smtClean="0">
                <a:latin typeface="Times New Roman" pitchFamily="18" charset="0"/>
                <a:cs typeface="Times New Roman" pitchFamily="18" charset="0"/>
              </a:rPr>
              <a:t>    A. Land equivalent ratio(LER)</a:t>
            </a:r>
          </a:p>
          <a:p>
            <a:pPr>
              <a:lnSpc>
                <a:spcPct val="170000"/>
              </a:lnSpc>
              <a:buFont typeface="Wingdings" pitchFamily="2" charset="2"/>
              <a:buChar char="Ø"/>
            </a:pPr>
            <a:r>
              <a:rPr lang="en-US" dirty="0" smtClean="0">
                <a:latin typeface="Times New Roman" pitchFamily="18" charset="0"/>
                <a:cs typeface="Times New Roman" pitchFamily="18" charset="0"/>
              </a:rPr>
              <a:t>It helps to judge the relative performance of a component of a crop combination compared to sole stands of that species.</a:t>
            </a:r>
          </a:p>
          <a:p>
            <a:pPr>
              <a:lnSpc>
                <a:spcPct val="170000"/>
              </a:lnSpc>
              <a:buFont typeface="Wingdings" pitchFamily="2" charset="2"/>
              <a:buChar char="Ø"/>
            </a:pPr>
            <a:r>
              <a:rPr lang="en-US" dirty="0" smtClean="0">
                <a:latin typeface="Times New Roman" pitchFamily="18" charset="0"/>
                <a:cs typeface="Times New Roman" pitchFamily="18" charset="0"/>
              </a:rPr>
              <a:t>The term LER is derived from its indication of relative land requirements for intercrops versus monocultures. </a:t>
            </a:r>
          </a:p>
          <a:p>
            <a:pPr>
              <a:lnSpc>
                <a:spcPct val="170000"/>
              </a:lnSpc>
              <a:buFont typeface="Wingdings" pitchFamily="2" charset="2"/>
              <a:buChar char="Ø"/>
            </a:pPr>
            <a:r>
              <a:rPr lang="en-US" dirty="0" smtClean="0">
                <a:latin typeface="Times New Roman" pitchFamily="18" charset="0"/>
                <a:cs typeface="Times New Roman" pitchFamily="18" charset="0"/>
              </a:rPr>
              <a:t>LER is the sum of relative yields of the component species.</a:t>
            </a:r>
          </a:p>
          <a:p>
            <a:pPr>
              <a:lnSpc>
                <a:spcPct val="170000"/>
              </a:lnSpc>
              <a:buFont typeface="Wingdings" pitchFamily="2" charset="2"/>
              <a:buChar char="Ø"/>
            </a:pPr>
            <a:r>
              <a:rPr lang="en-US" dirty="0" smtClean="0">
                <a:latin typeface="Times New Roman" pitchFamily="18" charset="0"/>
                <a:cs typeface="Times New Roman" pitchFamily="18" charset="0"/>
              </a:rPr>
              <a:t>In simple Agroforestry situations, LER can be expressed, as suggested by </a:t>
            </a:r>
            <a:r>
              <a:rPr lang="en-US" dirty="0" err="1" smtClean="0">
                <a:latin typeface="Times New Roman" pitchFamily="18" charset="0"/>
                <a:cs typeface="Times New Roman" pitchFamily="18" charset="0"/>
              </a:rPr>
              <a:t>Rao</a:t>
            </a:r>
            <a:r>
              <a:rPr lang="en-US" dirty="0" smtClean="0">
                <a:latin typeface="Times New Roman" pitchFamily="18" charset="0"/>
                <a:cs typeface="Times New Roman" pitchFamily="18" charset="0"/>
              </a:rPr>
              <a:t> and Coe (1992) as:</a:t>
            </a:r>
          </a:p>
          <a:p>
            <a:pPr>
              <a:lnSpc>
                <a:spcPct val="170000"/>
              </a:lnSpc>
              <a:buFont typeface="Wingdings" pitchFamily="2" charset="2"/>
              <a:buChar char="Ø"/>
            </a:pPr>
            <a:r>
              <a:rPr lang="en-US" dirty="0" smtClean="0">
                <a:latin typeface="Times New Roman" pitchFamily="18" charset="0"/>
                <a:cs typeface="Times New Roman" pitchFamily="18" charset="0"/>
              </a:rPr>
              <a:t>LER = </a:t>
            </a:r>
            <a:r>
              <a:rPr lang="en-US" dirty="0" err="1" smtClean="0">
                <a:latin typeface="Times New Roman" pitchFamily="18" charset="0"/>
                <a:cs typeface="Times New Roman" pitchFamily="18" charset="0"/>
              </a:rPr>
              <a:t>Ci</a:t>
            </a:r>
            <a:r>
              <a:rPr lang="en-US" dirty="0" smtClean="0">
                <a:latin typeface="Times New Roman" pitchFamily="18" charset="0"/>
                <a:cs typeface="Times New Roman" pitchFamily="18" charset="0"/>
              </a:rPr>
              <a:t>/Cs + T</a:t>
            </a:r>
            <a:r>
              <a:rPr lang="en-US" i="1" dirty="0" smtClean="0">
                <a:latin typeface="Times New Roman" pitchFamily="18" charset="0"/>
                <a:cs typeface="Times New Roman" pitchFamily="18" charset="0"/>
              </a:rPr>
              <a:t>i/Ts</a:t>
            </a:r>
            <a:endParaRPr lang="en-US" dirty="0" smtClean="0">
              <a:latin typeface="Times New Roman" pitchFamily="18" charset="0"/>
              <a:cs typeface="Times New Roman" pitchFamily="18" charset="0"/>
            </a:endParaRPr>
          </a:p>
          <a:p>
            <a:pPr marL="109728" indent="0" algn="just">
              <a:lnSpc>
                <a:spcPct val="170000"/>
              </a:lnSpc>
              <a:buNone/>
            </a:pPr>
            <a:r>
              <a:rPr lang="en-US" dirty="0" smtClean="0">
                <a:latin typeface="Times New Roman" pitchFamily="18" charset="0"/>
                <a:cs typeface="Times New Roman" pitchFamily="18" charset="0"/>
              </a:rPr>
              <a:t>Where,  </a:t>
            </a:r>
            <a:r>
              <a:rPr lang="en-US" dirty="0" err="1" smtClean="0">
                <a:latin typeface="Times New Roman" pitchFamily="18" charset="0"/>
                <a:cs typeface="Times New Roman" pitchFamily="18" charset="0"/>
              </a:rPr>
              <a:t>Ci</a:t>
            </a:r>
            <a:r>
              <a:rPr lang="en-US" dirty="0" smtClean="0">
                <a:latin typeface="Times New Roman" pitchFamily="18" charset="0"/>
                <a:cs typeface="Times New Roman" pitchFamily="18" charset="0"/>
              </a:rPr>
              <a:t> = crop yield under intercropping</a:t>
            </a:r>
          </a:p>
          <a:p>
            <a:pPr marL="109728" indent="0" algn="just">
              <a:lnSpc>
                <a:spcPct val="170000"/>
              </a:lnSpc>
              <a:buNone/>
            </a:pPr>
            <a:r>
              <a:rPr lang="en-US" dirty="0" smtClean="0">
                <a:latin typeface="Times New Roman" pitchFamily="18" charset="0"/>
                <a:cs typeface="Times New Roman" pitchFamily="18" charset="0"/>
              </a:rPr>
              <a:t>               Cs = crop yield under sole cropping</a:t>
            </a:r>
          </a:p>
          <a:p>
            <a:pPr marL="109728" indent="0" algn="just">
              <a:lnSpc>
                <a:spcPct val="170000"/>
              </a:lnSpc>
              <a:buNone/>
            </a:pPr>
            <a:r>
              <a:rPr lang="en-US" dirty="0" smtClean="0">
                <a:latin typeface="Times New Roman" pitchFamily="18" charset="0"/>
                <a:cs typeface="Times New Roman" pitchFamily="18" charset="0"/>
              </a:rPr>
              <a:t>               Ti= tree yield under intercropping, and</a:t>
            </a:r>
          </a:p>
          <a:p>
            <a:pPr marL="109728" indent="0" algn="just">
              <a:lnSpc>
                <a:spcPct val="170000"/>
              </a:lnSpc>
              <a:buNone/>
            </a:pPr>
            <a:r>
              <a:rPr lang="en-US" dirty="0" smtClean="0">
                <a:latin typeface="Times New Roman" pitchFamily="18" charset="0"/>
                <a:cs typeface="Times New Roman" pitchFamily="18" charset="0"/>
              </a:rPr>
              <a:t>                Ts = tree yield under sole system</a:t>
            </a:r>
          </a:p>
          <a:p>
            <a:pPr marL="109728" indent="0" algn="just">
              <a:lnSpc>
                <a:spcPct val="170000"/>
              </a:lnSpc>
              <a:buFont typeface="Wingdings" pitchFamily="2" charset="2"/>
              <a:buChar char="Ø"/>
            </a:pPr>
            <a:r>
              <a:rPr lang="en-US" dirty="0" smtClean="0">
                <a:latin typeface="Times New Roman" pitchFamily="18" charset="0"/>
                <a:cs typeface="Times New Roman" pitchFamily="18" charset="0"/>
              </a:rPr>
              <a:t>To compute LER, the relative yields of all components of the mixture may be summed.</a:t>
            </a:r>
          </a:p>
          <a:p>
            <a:pPr lvl="0" algn="just">
              <a:lnSpc>
                <a:spcPct val="170000"/>
              </a:lnSpc>
              <a:buFont typeface="Wingdings" panose="05000000000000000000" pitchFamily="2" charset="2"/>
              <a:buChar char="ü"/>
            </a:pPr>
            <a:r>
              <a:rPr lang="en-US" dirty="0" smtClean="0">
                <a:latin typeface="Times New Roman" pitchFamily="18" charset="0"/>
                <a:cs typeface="Times New Roman" pitchFamily="18" charset="0"/>
              </a:rPr>
              <a:t>When LER is 1, there is no additional production advantage of mixed culture; </a:t>
            </a:r>
          </a:p>
          <a:p>
            <a:pPr lvl="0" algn="just">
              <a:lnSpc>
                <a:spcPct val="170000"/>
              </a:lnSpc>
              <a:buFont typeface="Wingdings" panose="05000000000000000000" pitchFamily="2" charset="2"/>
              <a:buChar char="ü"/>
            </a:pPr>
            <a:r>
              <a:rPr lang="en-US" dirty="0" smtClean="0">
                <a:latin typeface="Times New Roman" pitchFamily="18" charset="0"/>
                <a:cs typeface="Times New Roman" pitchFamily="18" charset="0"/>
              </a:rPr>
              <a:t>When LER is less than 1, there is disadvantage; and</a:t>
            </a:r>
          </a:p>
          <a:p>
            <a:pPr lvl="0" algn="just">
              <a:lnSpc>
                <a:spcPct val="170000"/>
              </a:lnSpc>
              <a:buFont typeface="Wingdings" panose="05000000000000000000" pitchFamily="2" charset="2"/>
              <a:buChar char="ü"/>
            </a:pPr>
            <a:r>
              <a:rPr lang="en-US" dirty="0" smtClean="0">
                <a:latin typeface="Times New Roman" pitchFamily="18" charset="0"/>
                <a:cs typeface="Times New Roman" pitchFamily="18" charset="0"/>
              </a:rPr>
              <a:t>When LER is more than 1, there is advantage.</a:t>
            </a:r>
          </a:p>
          <a:p>
            <a:pPr algn="just">
              <a:buFont typeface="Courier New" panose="02070309020205020404" pitchFamily="49" charset="0"/>
              <a:buChar char="o"/>
            </a:pPr>
            <a:endParaRPr lang="en-US" b="1" dirty="0" smtClean="0">
              <a:latin typeface="Times New Roman" pitchFamily="18" charset="0"/>
              <a:cs typeface="Times New Roman" pitchFamily="18" charset="0"/>
            </a:endParaRPr>
          </a:p>
          <a:p>
            <a:pPr>
              <a:buNone/>
            </a:pP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8763000" cy="6172200"/>
          </a:xfrm>
        </p:spPr>
        <p:txBody>
          <a:bodyPr>
            <a:normAutofit fontScale="70000" lnSpcReduction="20000"/>
          </a:bodyPr>
          <a:lstStyle/>
          <a:p>
            <a:pPr>
              <a:lnSpc>
                <a:spcPct val="170000"/>
              </a:lnSpc>
              <a:buFont typeface="Wingdings" pitchFamily="2" charset="2"/>
              <a:buChar char="Ø"/>
            </a:pPr>
            <a:r>
              <a:rPr lang="en-US" dirty="0" smtClean="0">
                <a:latin typeface="Cambria" panose="02040503050406030204" pitchFamily="18" charset="0"/>
              </a:rPr>
              <a:t> </a:t>
            </a:r>
            <a:r>
              <a:rPr lang="en-US" dirty="0" smtClean="0">
                <a:latin typeface="Times New Roman" pitchFamily="18" charset="0"/>
                <a:cs typeface="Times New Roman" pitchFamily="18" charset="0"/>
              </a:rPr>
              <a:t>Assume 4 tons of maize ha</a:t>
            </a:r>
            <a:r>
              <a:rPr lang="en-US" baseline="30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and 10 tons of </a:t>
            </a:r>
            <a:r>
              <a:rPr lang="en-US" dirty="0" err="1" smtClean="0">
                <a:latin typeface="Times New Roman" pitchFamily="18" charset="0"/>
                <a:cs typeface="Times New Roman" pitchFamily="18" charset="0"/>
              </a:rPr>
              <a:t>Leucaena</a:t>
            </a:r>
            <a:r>
              <a:rPr lang="en-US" dirty="0" smtClean="0">
                <a:latin typeface="Times New Roman" pitchFamily="18" charset="0"/>
                <a:cs typeface="Times New Roman" pitchFamily="18" charset="0"/>
              </a:rPr>
              <a:t> fodder ha</a:t>
            </a:r>
            <a:r>
              <a:rPr lang="en-US" baseline="30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are obtained when the two species are grown separately as sole crops and 3.2 tons  ha</a:t>
            </a:r>
            <a:r>
              <a:rPr lang="en-US" baseline="30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of maize and 4 tons ha</a:t>
            </a:r>
            <a:r>
              <a:rPr lang="en-US" baseline="30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of </a:t>
            </a:r>
            <a:r>
              <a:rPr lang="en-US" dirty="0" err="1" smtClean="0">
                <a:latin typeface="Times New Roman" pitchFamily="18" charset="0"/>
                <a:cs typeface="Times New Roman" pitchFamily="18" charset="0"/>
              </a:rPr>
              <a:t>Leucaena</a:t>
            </a:r>
            <a:r>
              <a:rPr lang="en-US" dirty="0" smtClean="0">
                <a:latin typeface="Times New Roman" pitchFamily="18" charset="0"/>
                <a:cs typeface="Times New Roman" pitchFamily="18" charset="0"/>
              </a:rPr>
              <a:t> fodder are obtained from one hectare when the two species are grown together in a hedgerow intercropping scheme. Calculates the LER and interpret the results?</a:t>
            </a:r>
          </a:p>
          <a:p>
            <a:pPr>
              <a:lnSpc>
                <a:spcPct val="170000"/>
              </a:lnSpc>
              <a:buFont typeface="Wingdings" panose="05000000000000000000" pitchFamily="2" charset="2"/>
              <a:buChar char="ü"/>
            </a:pPr>
            <a:r>
              <a:rPr lang="en-US" dirty="0" smtClean="0">
                <a:latin typeface="Times New Roman" pitchFamily="18" charset="0"/>
                <a:cs typeface="Times New Roman" pitchFamily="18" charset="0"/>
              </a:rPr>
              <a:t>Answer: given: Cs =4t/ha, </a:t>
            </a:r>
            <a:r>
              <a:rPr lang="en-US" dirty="0" err="1" smtClean="0">
                <a:latin typeface="Times New Roman" pitchFamily="18" charset="0"/>
                <a:cs typeface="Times New Roman" pitchFamily="18" charset="0"/>
              </a:rPr>
              <a:t>Ci</a:t>
            </a:r>
            <a:r>
              <a:rPr lang="en-US" dirty="0" smtClean="0">
                <a:latin typeface="Times New Roman" pitchFamily="18" charset="0"/>
                <a:cs typeface="Times New Roman" pitchFamily="18" charset="0"/>
              </a:rPr>
              <a:t>=3.2t/ha, Ts=10ton/ha and Ti=4t/ha </a:t>
            </a:r>
          </a:p>
          <a:p>
            <a:pPr marL="109728" indent="0">
              <a:lnSpc>
                <a:spcPct val="170000"/>
              </a:lnSpc>
              <a:buNone/>
            </a:pPr>
            <a:r>
              <a:rPr lang="en-US" dirty="0" smtClean="0">
                <a:latin typeface="Times New Roman" pitchFamily="18" charset="0"/>
                <a:cs typeface="Times New Roman" pitchFamily="18" charset="0"/>
              </a:rPr>
              <a:t>                 LER= </a:t>
            </a:r>
            <a:r>
              <a:rPr lang="en-US" dirty="0" err="1" smtClean="0">
                <a:latin typeface="Times New Roman" pitchFamily="18" charset="0"/>
                <a:cs typeface="Times New Roman" pitchFamily="18" charset="0"/>
              </a:rPr>
              <a:t>Ci</a:t>
            </a:r>
            <a:r>
              <a:rPr lang="en-US" dirty="0" smtClean="0">
                <a:latin typeface="Times New Roman" pitchFamily="18" charset="0"/>
                <a:cs typeface="Times New Roman" pitchFamily="18" charset="0"/>
              </a:rPr>
              <a:t>/Cs + Ti/Ts</a:t>
            </a:r>
          </a:p>
          <a:p>
            <a:pPr marL="109728" indent="0">
              <a:lnSpc>
                <a:spcPct val="170000"/>
              </a:lnSpc>
              <a:buNone/>
            </a:pPr>
            <a:r>
              <a:rPr lang="en-US" dirty="0" smtClean="0">
                <a:latin typeface="Times New Roman" pitchFamily="18" charset="0"/>
                <a:cs typeface="Times New Roman" pitchFamily="18" charset="0"/>
              </a:rPr>
              <a:t>                          = (3.2t/ha/4t/ha) +(4t/ha/10ton/ha)</a:t>
            </a:r>
          </a:p>
          <a:p>
            <a:pPr marL="109728" indent="0">
              <a:lnSpc>
                <a:spcPct val="170000"/>
              </a:lnSpc>
              <a:buNone/>
            </a:pPr>
            <a:r>
              <a:rPr lang="en-US" dirty="0" smtClean="0">
                <a:latin typeface="Times New Roman" pitchFamily="18" charset="0"/>
                <a:cs typeface="Times New Roman" pitchFamily="18" charset="0"/>
              </a:rPr>
              <a:t>                          =0.8+0.4=1.2</a:t>
            </a:r>
          </a:p>
          <a:p>
            <a:pPr marL="109728" indent="0">
              <a:lnSpc>
                <a:spcPct val="170000"/>
              </a:lnSpc>
              <a:buNone/>
            </a:pPr>
            <a:r>
              <a:rPr lang="en-US" dirty="0" smtClean="0">
                <a:latin typeface="Times New Roman" pitchFamily="18" charset="0"/>
                <a:cs typeface="Times New Roman" pitchFamily="18" charset="0"/>
              </a:rPr>
              <a:t>So, intercropping in hedgerow is advantage than sole crops, i.e. Agroforestry is more advantageous than monocropping.</a:t>
            </a:r>
          </a:p>
          <a:p>
            <a:pPr marL="109728" indent="0">
              <a:buNone/>
            </a:pPr>
            <a:endParaRPr lang="en-US" dirty="0" smtClean="0"/>
          </a:p>
          <a:p>
            <a:endParaRPr lang="en-US" dirty="0"/>
          </a:p>
        </p:txBody>
      </p:sp>
      <p:sp>
        <p:nvSpPr>
          <p:cNvPr id="4" name="Rectangle 3"/>
          <p:cNvSpPr/>
          <p:nvPr/>
        </p:nvSpPr>
        <p:spPr>
          <a:xfrm>
            <a:off x="152400" y="152401"/>
            <a:ext cx="8686800" cy="830997"/>
          </a:xfrm>
          <a:prstGeom prst="rect">
            <a:avLst/>
          </a:prstGeom>
        </p:spPr>
        <p:txBody>
          <a:bodyPr wrap="square">
            <a:spAutoFit/>
          </a:bodyPr>
          <a:lstStyle/>
          <a:p>
            <a:r>
              <a:rPr lang="en-US" dirty="0" smtClean="0">
                <a:solidFill>
                  <a:srgbClr val="FF0000"/>
                </a:solidFill>
                <a:latin typeface="Cambria" panose="02040503050406030204" pitchFamily="18" charset="0"/>
              </a:rPr>
              <a:t>                                                           </a:t>
            </a:r>
            <a:r>
              <a:rPr lang="en-US" sz="2400" dirty="0" smtClean="0">
                <a:latin typeface="Times New Roman" pitchFamily="18" charset="0"/>
                <a:cs typeface="Times New Roman" pitchFamily="18" charset="0"/>
              </a:rPr>
              <a:t>Example</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553200"/>
          </a:xfrm>
        </p:spPr>
        <p:txBody>
          <a:bodyPr>
            <a:normAutofit fontScale="40000" lnSpcReduction="20000"/>
          </a:bodyPr>
          <a:lstStyle/>
          <a:p>
            <a:pPr algn="just">
              <a:lnSpc>
                <a:spcPct val="170000"/>
              </a:lnSpc>
              <a:buFont typeface="Wingdings" pitchFamily="2" charset="2"/>
              <a:buChar char="Ø"/>
            </a:pPr>
            <a:r>
              <a:rPr lang="en-US" sz="3500" dirty="0" smtClean="0">
                <a:latin typeface="Times New Roman" pitchFamily="18" charset="0"/>
                <a:cs typeface="Times New Roman" pitchFamily="18" charset="0"/>
              </a:rPr>
              <a:t>One of the main attributes of Agroforestry is the sustainability factor and LER, usually being a sum of relative yields of components over one crop season, does not reflect the long-term productivity of the system. </a:t>
            </a:r>
          </a:p>
          <a:p>
            <a:pPr algn="just">
              <a:lnSpc>
                <a:spcPct val="170000"/>
              </a:lnSpc>
              <a:buFont typeface="Wingdings" pitchFamily="2" charset="2"/>
              <a:buChar char="Ø"/>
            </a:pPr>
            <a:r>
              <a:rPr lang="en-US" sz="3500" dirty="0" smtClean="0">
                <a:latin typeface="Times New Roman" pitchFamily="18" charset="0"/>
                <a:cs typeface="Times New Roman" pitchFamily="18" charset="0"/>
              </a:rPr>
              <a:t>One way to overcome this difficulty would be to observe the changes in LER from year to year over a long period of time and then use the data as the basis for a sustainability index.</a:t>
            </a:r>
          </a:p>
          <a:p>
            <a:pPr marL="109728" indent="0">
              <a:lnSpc>
                <a:spcPct val="170000"/>
              </a:lnSpc>
              <a:buNone/>
            </a:pPr>
            <a:r>
              <a:rPr lang="en-US" sz="3500" b="1" dirty="0" smtClean="0">
                <a:latin typeface="Times New Roman" pitchFamily="18" charset="0"/>
                <a:cs typeface="Times New Roman" pitchFamily="18" charset="0"/>
              </a:rPr>
              <a:t>B. Harvest index</a:t>
            </a:r>
          </a:p>
          <a:p>
            <a:pPr algn="just">
              <a:lnSpc>
                <a:spcPct val="170000"/>
              </a:lnSpc>
              <a:buFont typeface="Wingdings" pitchFamily="2" charset="2"/>
              <a:buChar char="Ø"/>
            </a:pPr>
            <a:r>
              <a:rPr lang="en-US" sz="3500" dirty="0" smtClean="0">
                <a:latin typeface="Times New Roman" pitchFamily="18" charset="0"/>
                <a:cs typeface="Times New Roman" pitchFamily="18" charset="0"/>
              </a:rPr>
              <a:t>Harvest index is used to denote the fraction of economically useful products of a plant in relation to its total productivity/biomass:</a:t>
            </a:r>
          </a:p>
          <a:p>
            <a:pPr algn="just">
              <a:lnSpc>
                <a:spcPct val="170000"/>
              </a:lnSpc>
              <a:buFont typeface="Wingdings" panose="05000000000000000000" pitchFamily="2" charset="2"/>
              <a:buChar char="q"/>
            </a:pPr>
            <a:r>
              <a:rPr lang="en-US" sz="3500" dirty="0" smtClean="0">
                <a:latin typeface="Times New Roman" pitchFamily="18" charset="0"/>
                <a:cs typeface="Times New Roman" pitchFamily="18" charset="0"/>
              </a:rPr>
              <a:t>Harvest index= </a:t>
            </a:r>
            <a:r>
              <a:rPr lang="en-US" sz="3500" u="sng" dirty="0" smtClean="0">
                <a:latin typeface="Times New Roman" pitchFamily="18" charset="0"/>
                <a:cs typeface="Times New Roman" pitchFamily="18" charset="0"/>
              </a:rPr>
              <a:t>Economic productivity</a:t>
            </a:r>
          </a:p>
          <a:p>
            <a:pPr marL="109728" indent="0" algn="just">
              <a:lnSpc>
                <a:spcPct val="170000"/>
              </a:lnSpc>
              <a:buNone/>
            </a:pPr>
            <a:r>
              <a:rPr lang="en-US" sz="3500" dirty="0" smtClean="0">
                <a:latin typeface="Times New Roman" pitchFamily="18" charset="0"/>
                <a:cs typeface="Times New Roman" pitchFamily="18" charset="0"/>
              </a:rPr>
              <a:t>                              Biological productivity</a:t>
            </a:r>
          </a:p>
          <a:p>
            <a:pPr algn="just">
              <a:lnSpc>
                <a:spcPct val="170000"/>
              </a:lnSpc>
              <a:buFont typeface="Wingdings" pitchFamily="2" charset="2"/>
              <a:buChar char="Ø"/>
            </a:pPr>
            <a:r>
              <a:rPr lang="en-US" sz="3500" dirty="0" smtClean="0">
                <a:latin typeface="Times New Roman" pitchFamily="18" charset="0"/>
                <a:cs typeface="Times New Roman" pitchFamily="18" charset="0"/>
              </a:rPr>
              <a:t>But this term has little or no applicability in Agroforestry systems for several reasons. </a:t>
            </a:r>
          </a:p>
          <a:p>
            <a:pPr algn="just">
              <a:lnSpc>
                <a:spcPct val="170000"/>
              </a:lnSpc>
              <a:buFont typeface="Wingdings" pitchFamily="2" charset="2"/>
              <a:buChar char="Ø"/>
            </a:pPr>
            <a:r>
              <a:rPr lang="en-US" sz="3500" dirty="0" smtClean="0">
                <a:latin typeface="Times New Roman" pitchFamily="18" charset="0"/>
                <a:cs typeface="Times New Roman" pitchFamily="18" charset="0"/>
              </a:rPr>
              <a:t>First, in harvest index calculations, only above-ground dry matter is considered. Below-ground dry matter production (particularly roots) is very important too, because of its role in maintenance of soil organic matter. </a:t>
            </a:r>
          </a:p>
          <a:p>
            <a:pPr algn="just">
              <a:lnSpc>
                <a:spcPct val="170000"/>
              </a:lnSpc>
              <a:buFont typeface="Wingdings" pitchFamily="2" charset="2"/>
              <a:buChar char="Ø"/>
            </a:pPr>
            <a:r>
              <a:rPr lang="en-US" sz="3500" dirty="0" smtClean="0">
                <a:latin typeface="Times New Roman" pitchFamily="18" charset="0"/>
                <a:cs typeface="Times New Roman" pitchFamily="18" charset="0"/>
              </a:rPr>
              <a:t>Secondly, the mass of dry matter (and therefore harvest index) is no indication of the economic value of the product. </a:t>
            </a:r>
          </a:p>
          <a:p>
            <a:pPr algn="just">
              <a:lnSpc>
                <a:spcPct val="170000"/>
              </a:lnSpc>
              <a:buFont typeface="Wingdings" pitchFamily="2" charset="2"/>
              <a:buChar char="Ø"/>
            </a:pPr>
            <a:r>
              <a:rPr lang="en-US" sz="3500" dirty="0" smtClean="0">
                <a:latin typeface="Times New Roman" pitchFamily="18" charset="0"/>
                <a:cs typeface="Times New Roman" pitchFamily="18" charset="0"/>
              </a:rPr>
              <a:t>Another point is that most harvest index calculations are based on a single season's growth (productivity). </a:t>
            </a:r>
          </a:p>
          <a:p>
            <a:pPr algn="just">
              <a:lnSpc>
                <a:spcPct val="170000"/>
              </a:lnSpc>
              <a:buFont typeface="Wingdings" pitchFamily="2" charset="2"/>
              <a:buChar char="Ø"/>
            </a:pPr>
            <a:r>
              <a:rPr lang="en-US" sz="3500" dirty="0" smtClean="0">
                <a:latin typeface="Times New Roman" pitchFamily="18" charset="0"/>
                <a:cs typeface="Times New Roman" pitchFamily="18" charset="0"/>
              </a:rPr>
              <a:t>In Agroforestry combinations, some components are not harvested until several years after planting. </a:t>
            </a:r>
          </a:p>
          <a:p>
            <a:pPr marL="109728" indent="0" algn="just">
              <a:buNone/>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rmAutofit fontScale="77500" lnSpcReduction="20000"/>
          </a:bodyPr>
          <a:lstStyle/>
          <a:p>
            <a:pPr algn="just">
              <a:lnSpc>
                <a:spcPct val="170000"/>
              </a:lnSpc>
              <a:buFont typeface="Wingdings" pitchFamily="2" charset="2"/>
              <a:buChar char="Ø"/>
            </a:pPr>
            <a:r>
              <a:rPr lang="en-US" dirty="0" smtClean="0">
                <a:latin typeface="Times New Roman" pitchFamily="18" charset="0"/>
                <a:cs typeface="Times New Roman" pitchFamily="18" charset="0"/>
              </a:rPr>
              <a:t>Integrating such productivity data over time and adding such adjusted values to harvest-index calculations not only complicates the calculations, but also distorts the concept of the term.</a:t>
            </a:r>
          </a:p>
          <a:p>
            <a:pPr marL="109728" indent="0" algn="just">
              <a:lnSpc>
                <a:spcPct val="170000"/>
              </a:lnSpc>
              <a:buNone/>
            </a:pPr>
            <a:r>
              <a:rPr lang="en-US" b="1" dirty="0" smtClean="0">
                <a:latin typeface="Times New Roman" pitchFamily="18" charset="0"/>
                <a:cs typeface="Times New Roman" pitchFamily="18" charset="0"/>
              </a:rPr>
              <a:t>9.1.2 Sustainability evaluation</a:t>
            </a:r>
          </a:p>
          <a:p>
            <a:pPr algn="just">
              <a:lnSpc>
                <a:spcPct val="170000"/>
              </a:lnSpc>
              <a:buFont typeface="Wingdings" pitchFamily="2" charset="2"/>
              <a:buChar char="Ø"/>
            </a:pPr>
            <a:r>
              <a:rPr lang="en-US" dirty="0" smtClean="0">
                <a:latin typeface="Times New Roman" pitchFamily="18" charset="0"/>
                <a:cs typeface="Times New Roman" pitchFamily="18" charset="0"/>
              </a:rPr>
              <a:t>It is a concept that incorporates the long-term concerns of the society with the basic short-term needs of the world’s poor.</a:t>
            </a:r>
          </a:p>
          <a:p>
            <a:pPr algn="just">
              <a:lnSpc>
                <a:spcPct val="170000"/>
              </a:lnSpc>
              <a:buFont typeface="Wingdings" pitchFamily="2" charset="2"/>
              <a:buChar char="Ø"/>
            </a:pPr>
            <a:r>
              <a:rPr lang="en-US" u="sng" dirty="0" smtClean="0">
                <a:latin typeface="Times New Roman" pitchFamily="18" charset="0"/>
                <a:cs typeface="Times New Roman" pitchFamily="18" charset="0"/>
              </a:rPr>
              <a:t>Agricultural sustainability </a:t>
            </a:r>
            <a:r>
              <a:rPr lang="en-US" dirty="0" smtClean="0">
                <a:latin typeface="Times New Roman" pitchFamily="18" charset="0"/>
                <a:cs typeface="Times New Roman" pitchFamily="18" charset="0"/>
              </a:rPr>
              <a:t>encompasses the interaction among agriculture, household economies, the environment, society, and agricultural policies.</a:t>
            </a:r>
          </a:p>
          <a:p>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6705600"/>
          </a:xfrm>
        </p:spPr>
        <p:txBody>
          <a:bodyPr>
            <a:normAutofit fontScale="70000" lnSpcReduction="20000"/>
          </a:bodyPr>
          <a:lstStyle/>
          <a:p>
            <a:pPr algn="just">
              <a:lnSpc>
                <a:spcPct val="160000"/>
              </a:lnSpc>
              <a:buFont typeface="Wingdings" pitchFamily="2" charset="2"/>
              <a:buChar char="Ø"/>
            </a:pPr>
            <a:r>
              <a:rPr lang="en-US" dirty="0" smtClean="0">
                <a:latin typeface="Times New Roman" pitchFamily="18" charset="0"/>
                <a:cs typeface="Times New Roman" pitchFamily="18" charset="0"/>
              </a:rPr>
              <a:t>The Technical Advisory Committee (TAC) of the Consultative Group on International Agricultural Research (CGIAR) states that sustainable agriculture "should involve the successful management of resources for agriculture to satisfy changing human needs while maintaining or enhancing the quality of the environment and conserving natural resources" (CIMMYT, 1989).</a:t>
            </a:r>
          </a:p>
          <a:p>
            <a:pPr algn="just">
              <a:lnSpc>
                <a:spcPct val="160000"/>
              </a:lnSpc>
              <a:buFont typeface="Wingdings" pitchFamily="2" charset="2"/>
              <a:buChar char="Ø"/>
            </a:pPr>
            <a:r>
              <a:rPr lang="en-US" dirty="0" smtClean="0">
                <a:latin typeface="Times New Roman" pitchFamily="18" charset="0"/>
                <a:cs typeface="Times New Roman" pitchFamily="18" charset="0"/>
              </a:rPr>
              <a:t>The World Commission on Environment and Development report defined sustainable development as </a:t>
            </a:r>
            <a:r>
              <a:rPr lang="en-US" i="1" dirty="0" smtClean="0">
                <a:latin typeface="Times New Roman" pitchFamily="18" charset="0"/>
                <a:cs typeface="Times New Roman" pitchFamily="18" charset="0"/>
              </a:rPr>
              <a:t>"development that meets the needs of the present without</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compromising the ability of future generations to meet their own needs"</a:t>
            </a:r>
            <a:r>
              <a:rPr lang="en-US" dirty="0" smtClean="0">
                <a:latin typeface="Times New Roman" pitchFamily="18" charset="0"/>
                <a:cs typeface="Times New Roman" pitchFamily="18" charset="0"/>
              </a:rPr>
              <a:t> (WCED, 1987). </a:t>
            </a:r>
          </a:p>
          <a:p>
            <a:pPr algn="just">
              <a:lnSpc>
                <a:spcPct val="160000"/>
              </a:lnSpc>
              <a:buFont typeface="Wingdings" pitchFamily="2" charset="2"/>
              <a:buChar char="Ø"/>
            </a:pPr>
            <a:r>
              <a:rPr lang="en-US" u="sng" dirty="0" smtClean="0">
                <a:latin typeface="Times New Roman" pitchFamily="18" charset="0"/>
                <a:cs typeface="Times New Roman" pitchFamily="18" charset="0"/>
              </a:rPr>
              <a:t>In production-oriented systems</a:t>
            </a:r>
            <a:r>
              <a:rPr lang="en-US" dirty="0" smtClean="0">
                <a:latin typeface="Times New Roman" pitchFamily="18" charset="0"/>
                <a:cs typeface="Times New Roman" pitchFamily="18" charset="0"/>
              </a:rPr>
              <a:t>, sustainability can be considered as the maintenance of production over time, without degradation of the natural base on which that production is dependent. </a:t>
            </a:r>
          </a:p>
          <a:p>
            <a:pPr>
              <a:buNone/>
            </a:pP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rmAutofit fontScale="70000" lnSpcReduction="20000"/>
          </a:bodyPr>
          <a:lstStyle/>
          <a:p>
            <a:pPr algn="just">
              <a:lnSpc>
                <a:spcPct val="170000"/>
              </a:lnSpc>
              <a:buFont typeface="Wingdings" pitchFamily="2" charset="2"/>
              <a:buChar char="Ø"/>
            </a:pPr>
            <a:r>
              <a:rPr lang="en-US" dirty="0" smtClean="0">
                <a:latin typeface="Times New Roman" pitchFamily="18" charset="0"/>
                <a:cs typeface="Times New Roman" pitchFamily="18" charset="0"/>
              </a:rPr>
              <a:t>Since sustainability deals with productivity of the system over time, there are three main issues to be considered: productivity changes over time, the time-frame being considered, and the costs (e.g. ecological, social, economic, and agronomic) associated with management and maintenance of production.</a:t>
            </a:r>
          </a:p>
          <a:p>
            <a:pPr marL="109728" indent="0" algn="just">
              <a:lnSpc>
                <a:spcPct val="170000"/>
              </a:lnSpc>
              <a:buNone/>
            </a:pPr>
            <a:r>
              <a:rPr lang="en-US" b="1" dirty="0" smtClean="0">
                <a:latin typeface="Times New Roman" pitchFamily="18" charset="0"/>
                <a:cs typeface="Times New Roman" pitchFamily="18" charset="0"/>
              </a:rPr>
              <a:t>9.1.3 Adoptability evaluation</a:t>
            </a:r>
          </a:p>
          <a:p>
            <a:pPr marL="109728" indent="0" algn="just">
              <a:lnSpc>
                <a:spcPct val="170000"/>
              </a:lnSpc>
              <a:buFont typeface="Wingdings" pitchFamily="2" charset="2"/>
              <a:buChar char="Ø"/>
            </a:pPr>
            <a:r>
              <a:rPr lang="en-US" dirty="0" smtClean="0">
                <a:latin typeface="Times New Roman" pitchFamily="18" charset="0"/>
                <a:cs typeface="Times New Roman" pitchFamily="18" charset="0"/>
              </a:rPr>
              <a:t>Adoptability evaluations have been attempted in some Agroforestry technology dissemination projects. For example, </a:t>
            </a:r>
            <a:r>
              <a:rPr lang="en-US" dirty="0" err="1" smtClean="0">
                <a:latin typeface="Times New Roman" pitchFamily="18" charset="0"/>
                <a:cs typeface="Times New Roman" pitchFamily="18" charset="0"/>
              </a:rPr>
              <a:t>Miiler</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Scherr</a:t>
            </a:r>
            <a:r>
              <a:rPr lang="en-US" dirty="0" smtClean="0">
                <a:latin typeface="Times New Roman" pitchFamily="18" charset="0"/>
                <a:cs typeface="Times New Roman" pitchFamily="18" charset="0"/>
              </a:rPr>
              <a:t> (1990) undertook a review of Agroforestry technology monitoring and evaluation in 165 projects worldwide and suggested a planning approach to the design of effective and adoptable project interventions. This approach had three steps: </a:t>
            </a:r>
            <a:r>
              <a:rPr lang="en-US" b="1" i="1" dirty="0" smtClean="0">
                <a:latin typeface="Times New Roman" pitchFamily="18" charset="0"/>
                <a:cs typeface="Times New Roman" pitchFamily="18" charset="0"/>
              </a:rPr>
              <a:t>farmer</a:t>
            </a:r>
            <a:r>
              <a:rPr lang="en-US" dirty="0" smtClean="0">
                <a:latin typeface="Times New Roman" pitchFamily="18" charset="0"/>
                <a:cs typeface="Times New Roman" pitchFamily="18" charset="0"/>
              </a:rPr>
              <a:t> </a:t>
            </a:r>
            <a:r>
              <a:rPr lang="en-US" b="1" i="1" dirty="0" smtClean="0">
                <a:latin typeface="Times New Roman" pitchFamily="18" charset="0"/>
                <a:cs typeface="Times New Roman" pitchFamily="18" charset="0"/>
              </a:rPr>
              <a:t>evaluation, field evaluations, and field testing</a:t>
            </a:r>
            <a:r>
              <a:rPr lang="en-US" dirty="0" smtClean="0"/>
              <a:t>. </a:t>
            </a:r>
            <a:endParaRPr lang="en-US" b="1" dirty="0" smtClean="0">
              <a:latin typeface="Times New Roman" pitchFamily="18" charset="0"/>
              <a:cs typeface="Times New Roman" pitchFamily="18" charset="0"/>
            </a:endParaRPr>
          </a:p>
          <a:p>
            <a:pPr>
              <a:lnSpc>
                <a:spcPct val="170000"/>
              </a:lnSpc>
            </a:pP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dirty="0" smtClean="0"/>
              <a:t/>
            </a:r>
            <a:br>
              <a:rPr lang="en-US" dirty="0" smtClean="0"/>
            </a:br>
            <a:r>
              <a:rPr lang="en-US" dirty="0" smtClean="0">
                <a:latin typeface="Times New Roman" pitchFamily="18" charset="0"/>
                <a:cs typeface="Times New Roman" pitchFamily="18" charset="0"/>
              </a:rPr>
              <a:t>Chapter Ten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Diagnosis and Design Methodology </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19200"/>
            <a:ext cx="8229600" cy="5257800"/>
          </a:xfrm>
        </p:spPr>
        <p:txBody>
          <a:bodyPr>
            <a:normAutofit fontScale="62500" lnSpcReduction="20000"/>
          </a:bodyPr>
          <a:lstStyle/>
          <a:p>
            <a:pPr algn="just">
              <a:lnSpc>
                <a:spcPct val="150000"/>
              </a:lnSpc>
              <a:buFont typeface="Wingdings" pitchFamily="2" charset="2"/>
              <a:buChar char="Ø"/>
            </a:pPr>
            <a:r>
              <a:rPr lang="en-US" dirty="0" smtClean="0">
                <a:latin typeface="Times New Roman" pitchFamily="18" charset="0"/>
                <a:cs typeface="Times New Roman" pitchFamily="18" charset="0"/>
              </a:rPr>
              <a:t>Diagnosis and Design(D&amp;D) is a methodology for the diagnosis of land management problems and the design of Agroforestry solution.</a:t>
            </a:r>
          </a:p>
          <a:p>
            <a:pPr algn="just">
              <a:lnSpc>
                <a:spcPct val="150000"/>
              </a:lnSpc>
              <a:buFont typeface="Wingdings" pitchFamily="2" charset="2"/>
              <a:buChar char="Ø"/>
            </a:pPr>
            <a:r>
              <a:rPr lang="en-US" dirty="0" smtClean="0">
                <a:latin typeface="Times New Roman" pitchFamily="18" charset="0"/>
                <a:cs typeface="Times New Roman" pitchFamily="18" charset="0"/>
              </a:rPr>
              <a:t>A clear statement of the problem is often all that is needed to suggest a solution. </a:t>
            </a:r>
          </a:p>
          <a:p>
            <a:pPr algn="just">
              <a:lnSpc>
                <a:spcPct val="150000"/>
              </a:lnSpc>
              <a:buFont typeface="Wingdings" pitchFamily="2" charset="2"/>
              <a:buChar char="Ø"/>
            </a:pPr>
            <a:r>
              <a:rPr lang="en-US" dirty="0" smtClean="0">
                <a:latin typeface="Times New Roman" pitchFamily="18" charset="0"/>
                <a:cs typeface="Times New Roman" pitchFamily="18" charset="0"/>
              </a:rPr>
              <a:t>It was developed by </a:t>
            </a:r>
            <a:r>
              <a:rPr lang="en-US" dirty="0" smtClean="0">
                <a:solidFill>
                  <a:srgbClr val="7030A0"/>
                </a:solidFill>
                <a:latin typeface="Times New Roman" pitchFamily="18" charset="0"/>
                <a:cs typeface="Times New Roman" pitchFamily="18" charset="0"/>
              </a:rPr>
              <a:t>ICRAF</a:t>
            </a:r>
            <a:r>
              <a:rPr lang="en-US" dirty="0" smtClean="0">
                <a:latin typeface="Times New Roman" pitchFamily="18" charset="0"/>
                <a:cs typeface="Times New Roman" pitchFamily="18" charset="0"/>
              </a:rPr>
              <a:t> to assist Agroforestry researchers and development fieldworkers to plan and implement effective research and development projects.</a:t>
            </a:r>
          </a:p>
          <a:p>
            <a:pPr algn="just">
              <a:lnSpc>
                <a:spcPct val="150000"/>
              </a:lnSpc>
              <a:buFont typeface="Wingdings" pitchFamily="2" charset="2"/>
              <a:buChar char="Ø"/>
            </a:pPr>
            <a:r>
              <a:rPr lang="en-US" dirty="0" smtClean="0">
                <a:latin typeface="Times New Roman" pitchFamily="18" charset="0"/>
                <a:cs typeface="Times New Roman" pitchFamily="18" charset="0"/>
              </a:rPr>
              <a:t>There is an adage/saying in the medical profession that </a:t>
            </a:r>
            <a:r>
              <a:rPr lang="en-US" i="1" u="sng" dirty="0" smtClean="0">
                <a:solidFill>
                  <a:srgbClr val="FF0000"/>
                </a:solidFill>
                <a:latin typeface="Times New Roman" pitchFamily="18" charset="0"/>
                <a:cs typeface="Times New Roman" pitchFamily="18" charset="0"/>
              </a:rPr>
              <a:t>"diagnosis must precede treatment." </a:t>
            </a:r>
            <a:r>
              <a:rPr lang="en-US" dirty="0" smtClean="0">
                <a:latin typeface="Times New Roman" pitchFamily="18" charset="0"/>
                <a:cs typeface="Times New Roman" pitchFamily="18" charset="0"/>
              </a:rPr>
              <a:t>Anyone concerned with problem-solving applies this principle in one way or another. </a:t>
            </a:r>
          </a:p>
          <a:p>
            <a:pPr algn="just">
              <a:lnSpc>
                <a:spcPct val="150000"/>
              </a:lnSpc>
              <a:buFont typeface="Wingdings" pitchFamily="2" charset="2"/>
              <a:buChar char="Ø"/>
            </a:pPr>
            <a:r>
              <a:rPr lang="en-US" dirty="0" smtClean="0">
                <a:latin typeface="Times New Roman" pitchFamily="18" charset="0"/>
                <a:cs typeface="Times New Roman" pitchFamily="18" charset="0"/>
              </a:rPr>
              <a:t>D &amp; D is simply a systematic approach to the application of this principle in Agroforestry.</a:t>
            </a:r>
          </a:p>
          <a:p>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04800" y="761999"/>
          <a:ext cx="8686800" cy="5715002"/>
        </p:xfrm>
        <a:graphic>
          <a:graphicData uri="http://schemas.openxmlformats.org/drawingml/2006/table">
            <a:tbl>
              <a:tblPr firstRow="1" bandRow="1">
                <a:tableStyleId>{7DF18680-E054-41AD-8BC1-D1AEF772440D}</a:tableStyleId>
              </a:tblPr>
              <a:tblGrid>
                <a:gridCol w="1347952"/>
                <a:gridCol w="2995448"/>
                <a:gridCol w="2171700"/>
                <a:gridCol w="2171700"/>
              </a:tblGrid>
              <a:tr h="463035">
                <a:tc>
                  <a:txBody>
                    <a:bodyPr/>
                    <a:lstStyle/>
                    <a:p>
                      <a:pPr marL="0" marR="0" algn="just">
                        <a:lnSpc>
                          <a:spcPct val="115000"/>
                        </a:lnSpc>
                        <a:spcBef>
                          <a:spcPts val="0"/>
                        </a:spcBef>
                        <a:spcAft>
                          <a:spcPts val="0"/>
                        </a:spcAft>
                      </a:pPr>
                      <a:r>
                        <a:rPr lang="en-US" sz="1200" dirty="0">
                          <a:effectLst/>
                          <a:latin typeface="Cambria" panose="02040503050406030204" pitchFamily="18" charset="0"/>
                        </a:rPr>
                        <a:t>D&amp;D Stages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Basic questions to answer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Key factors to consider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Mode of inquiry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r>
              <a:tr h="787795">
                <a:tc>
                  <a:txBody>
                    <a:bodyPr/>
                    <a:lstStyle/>
                    <a:p>
                      <a:pPr marL="0" marR="0" algn="just">
                        <a:lnSpc>
                          <a:spcPct val="115000"/>
                        </a:lnSpc>
                        <a:spcBef>
                          <a:spcPts val="0"/>
                        </a:spcBef>
                        <a:spcAft>
                          <a:spcPts val="0"/>
                        </a:spcAft>
                      </a:pPr>
                      <a:r>
                        <a:rPr lang="en-US" sz="1200" dirty="0" err="1">
                          <a:effectLst/>
                          <a:latin typeface="Cambria" panose="02040503050406030204" pitchFamily="18" charset="0"/>
                        </a:rPr>
                        <a:t>Prediagnostic</a:t>
                      </a:r>
                      <a:r>
                        <a:rPr lang="en-US" sz="1200" dirty="0">
                          <a:effectLst/>
                          <a:latin typeface="Cambria" panose="02040503050406030204" pitchFamily="18" charset="0"/>
                        </a:rPr>
                        <a:t>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Definition of the land use system and site selection (which </a:t>
                      </a:r>
                      <a:r>
                        <a:rPr lang="en-US" sz="1200" dirty="0" smtClean="0">
                          <a:effectLst/>
                          <a:latin typeface="Cambria" panose="02040503050406030204" pitchFamily="18" charset="0"/>
                        </a:rPr>
                        <a:t>system </a:t>
                      </a:r>
                      <a:r>
                        <a:rPr lang="en-US" sz="1200" dirty="0">
                          <a:effectLst/>
                          <a:latin typeface="Cambria" panose="02040503050406030204" pitchFamily="18" charset="0"/>
                        </a:rPr>
                        <a:t>to focus on?)</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Distinctive combination of resources, technology and land user objectives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Seeing and comparing different land use systems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r>
              <a:tr h="787795">
                <a:tc>
                  <a:txBody>
                    <a:bodyPr/>
                    <a:lstStyle/>
                    <a:p>
                      <a:pPr marL="0" marR="0" algn="just">
                        <a:lnSpc>
                          <a:spcPct val="115000"/>
                        </a:lnSpc>
                        <a:spcBef>
                          <a:spcPts val="0"/>
                        </a:spcBef>
                        <a:spcAft>
                          <a:spcPts val="0"/>
                        </a:spcAft>
                      </a:pPr>
                      <a:r>
                        <a:rPr lang="en-US" sz="1200" dirty="0">
                          <a:effectLst/>
                          <a:latin typeface="Cambria" panose="02040503050406030204" pitchFamily="18" charset="0"/>
                        </a:rPr>
                        <a:t>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How does the system work? (how is it organized, how does it function to achieve its objective?)</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Production objectives and strategies, arrangement of components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a:effectLst/>
                          <a:latin typeface="Cambria" panose="02040503050406030204" pitchFamily="18" charset="0"/>
                        </a:rPr>
                        <a:t>Analysis and describing the system</a:t>
                      </a:r>
                      <a:endParaRPr lang="en-US" sz="120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r>
              <a:tr h="1050393">
                <a:tc>
                  <a:txBody>
                    <a:bodyPr/>
                    <a:lstStyle/>
                    <a:p>
                      <a:pPr marL="0" marR="0" algn="just">
                        <a:lnSpc>
                          <a:spcPct val="115000"/>
                        </a:lnSpc>
                        <a:spcBef>
                          <a:spcPts val="0"/>
                        </a:spcBef>
                        <a:spcAft>
                          <a:spcPts val="0"/>
                        </a:spcAft>
                      </a:pPr>
                      <a:r>
                        <a:rPr lang="en-US" sz="1200" dirty="0">
                          <a:effectLst/>
                          <a:latin typeface="Cambria" panose="02040503050406030204" pitchFamily="18" charset="0"/>
                        </a:rPr>
                        <a:t>Diagnostic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How well does the system work? (What are its problems, limiting </a:t>
                      </a:r>
                      <a:r>
                        <a:rPr lang="en-US" sz="1200" dirty="0" smtClean="0">
                          <a:effectLst/>
                          <a:latin typeface="Cambria" panose="02040503050406030204" pitchFamily="18" charset="0"/>
                        </a:rPr>
                        <a:t>constraints,</a:t>
                      </a:r>
                      <a:r>
                        <a:rPr lang="en-US" sz="1200" baseline="0" dirty="0" smtClean="0">
                          <a:effectLst/>
                          <a:latin typeface="Cambria" panose="02040503050406030204" pitchFamily="18" charset="0"/>
                        </a:rPr>
                        <a:t> </a:t>
                      </a:r>
                      <a:r>
                        <a:rPr lang="en-US" sz="1200" dirty="0" smtClean="0">
                          <a:effectLst/>
                          <a:latin typeface="Cambria" panose="02040503050406030204" pitchFamily="18" charset="0"/>
                        </a:rPr>
                        <a:t>problem-generating </a:t>
                      </a:r>
                      <a:r>
                        <a:rPr lang="en-US" sz="1200" dirty="0">
                          <a:effectLst/>
                          <a:latin typeface="Cambria" panose="02040503050406030204" pitchFamily="18" charset="0"/>
                        </a:rPr>
                        <a:t>syndromes &amp; intervention points?)</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Problems in meeting system objectives (production shortfalls, sustainability problems)</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Diagnostic interviews and direct field observations</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r>
              <a:tr h="525197">
                <a:tc>
                  <a:txBody>
                    <a:bodyPr/>
                    <a:lstStyle/>
                    <a:p>
                      <a:pPr marL="0" marR="0" algn="just">
                        <a:lnSpc>
                          <a:spcPct val="115000"/>
                        </a:lnSpc>
                        <a:spcBef>
                          <a:spcPts val="0"/>
                        </a:spcBef>
                        <a:spcAft>
                          <a:spcPts val="0"/>
                        </a:spcAft>
                      </a:pPr>
                      <a:r>
                        <a:rPr lang="en-US" sz="1200" dirty="0">
                          <a:effectLst/>
                          <a:latin typeface="Cambria" panose="02040503050406030204" pitchFamily="18" charset="0"/>
                        </a:rPr>
                        <a:t>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Causal factors, constraints and intervention points</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Troubleshooting the problem subsystems</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r>
              <a:tr h="787795">
                <a:tc>
                  <a:txBody>
                    <a:bodyPr/>
                    <a:lstStyle/>
                    <a:p>
                      <a:pPr marL="0" marR="0" algn="just">
                        <a:lnSpc>
                          <a:spcPct val="115000"/>
                        </a:lnSpc>
                        <a:spcBef>
                          <a:spcPts val="0"/>
                        </a:spcBef>
                        <a:spcAft>
                          <a:spcPts val="0"/>
                        </a:spcAft>
                      </a:pPr>
                      <a:r>
                        <a:rPr lang="en-US" sz="1200" dirty="0" smtClean="0">
                          <a:effectLst/>
                          <a:latin typeface="Cambria" panose="02040503050406030204" pitchFamily="18" charset="0"/>
                        </a:rPr>
                        <a:t>Design&amp; </a:t>
                      </a:r>
                      <a:r>
                        <a:rPr lang="en-US" sz="1200" dirty="0">
                          <a:effectLst/>
                          <a:latin typeface="Cambria" panose="02040503050406030204" pitchFamily="18" charset="0"/>
                        </a:rPr>
                        <a:t>evaluation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How to improve the system? (what is needed to improve system performance)</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Specifications for problem solving or performance enhancing interventions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Iterative design and evaluation of alternatives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r>
              <a:tr h="525197">
                <a:tc>
                  <a:txBody>
                    <a:bodyPr/>
                    <a:lstStyle/>
                    <a:p>
                      <a:pPr marL="0" marR="0" algn="just">
                        <a:lnSpc>
                          <a:spcPct val="115000"/>
                        </a:lnSpc>
                        <a:spcBef>
                          <a:spcPts val="0"/>
                        </a:spcBef>
                        <a:spcAft>
                          <a:spcPts val="0"/>
                        </a:spcAft>
                      </a:pPr>
                      <a:r>
                        <a:rPr lang="en-US" sz="1200" dirty="0">
                          <a:effectLst/>
                          <a:latin typeface="Cambria" panose="02040503050406030204" pitchFamily="18" charset="0"/>
                        </a:rPr>
                        <a:t>Planning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What to do to develop and disseminate the improved system?</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Research and development needs, extension needs</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Research design, project planning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r>
              <a:tr h="787795">
                <a:tc>
                  <a:txBody>
                    <a:bodyPr/>
                    <a:lstStyle/>
                    <a:p>
                      <a:pPr marL="0" marR="0" algn="just">
                        <a:lnSpc>
                          <a:spcPct val="115000"/>
                        </a:lnSpc>
                        <a:spcBef>
                          <a:spcPts val="0"/>
                        </a:spcBef>
                        <a:spcAft>
                          <a:spcPts val="0"/>
                        </a:spcAft>
                      </a:pPr>
                      <a:r>
                        <a:rPr lang="en-US" sz="1200" dirty="0">
                          <a:effectLst/>
                          <a:latin typeface="Cambria" panose="02040503050406030204" pitchFamily="18" charset="0"/>
                        </a:rPr>
                        <a:t>Implementation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How to adjust to new information?</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a:effectLst/>
                          <a:latin typeface="Cambria" panose="02040503050406030204" pitchFamily="18" charset="0"/>
                        </a:rPr>
                        <a:t>Feedback from on-station research, on-farm trials and special studies </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c>
                  <a:txBody>
                    <a:bodyPr/>
                    <a:lstStyle/>
                    <a:p>
                      <a:pPr marL="0" marR="0" algn="just">
                        <a:lnSpc>
                          <a:spcPct val="115000"/>
                        </a:lnSpc>
                        <a:spcBef>
                          <a:spcPts val="0"/>
                        </a:spcBef>
                        <a:spcAft>
                          <a:spcPts val="0"/>
                        </a:spcAft>
                      </a:pPr>
                      <a:r>
                        <a:rPr lang="en-US" sz="1200" dirty="0" smtClean="0">
                          <a:effectLst/>
                          <a:latin typeface="Cambria" panose="02040503050406030204" pitchFamily="18" charset="0"/>
                        </a:rPr>
                        <a:t>Re diagnosis </a:t>
                      </a:r>
                      <a:r>
                        <a:rPr lang="en-US" sz="1200" dirty="0">
                          <a:effectLst/>
                          <a:latin typeface="Cambria" panose="02040503050406030204" pitchFamily="18" charset="0"/>
                        </a:rPr>
                        <a:t>and redesign in the light of new information</a:t>
                      </a:r>
                      <a:endParaRPr lang="en-US"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30727" marR="30727" marT="0" marB="0"/>
                </a:tc>
              </a:tr>
            </a:tbl>
          </a:graphicData>
        </a:graphic>
      </p:graphicFrame>
      <p:sp>
        <p:nvSpPr>
          <p:cNvPr id="5" name="Rectangle 4"/>
          <p:cNvSpPr/>
          <p:nvPr/>
        </p:nvSpPr>
        <p:spPr>
          <a:xfrm>
            <a:off x="0" y="1"/>
            <a:ext cx="9144000" cy="707886"/>
          </a:xfrm>
          <a:prstGeom prst="rect">
            <a:avLst/>
          </a:prstGeom>
        </p:spPr>
        <p:txBody>
          <a:bodyPr wrap="square">
            <a:spAutoFit/>
          </a:bodyPr>
          <a:lstStyle/>
          <a:p>
            <a:r>
              <a:rPr lang="en-US" dirty="0" smtClean="0">
                <a:latin typeface="Times New Roman" pitchFamily="18" charset="0"/>
                <a:cs typeface="Times New Roman" pitchFamily="18" charset="0"/>
              </a:rPr>
              <a:t>     10.1 Basic Procedures of D &amp; D Methodology</a:t>
            </a:r>
            <a:r>
              <a:rPr lang="en-US" sz="4000"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477000"/>
          </a:xfrm>
        </p:spPr>
        <p:txBody>
          <a:bodyPr>
            <a:normAutofit fontScale="25000" lnSpcReduction="20000"/>
          </a:bodyPr>
          <a:lstStyle/>
          <a:p>
            <a:pPr>
              <a:buNone/>
            </a:pPr>
            <a:r>
              <a:rPr lang="en-GB" sz="7400" dirty="0" smtClean="0">
                <a:latin typeface="Times New Roman" pitchFamily="18" charset="0"/>
                <a:cs typeface="Times New Roman" pitchFamily="18" charset="0"/>
              </a:rPr>
              <a:t>10.2 Key features of D &amp; D</a:t>
            </a:r>
          </a:p>
          <a:p>
            <a:pPr lvl="0">
              <a:lnSpc>
                <a:spcPct val="160000"/>
              </a:lnSpc>
              <a:buFont typeface="Wingdings" panose="05000000000000000000" pitchFamily="2" charset="2"/>
              <a:buChar char="ü"/>
            </a:pPr>
            <a:r>
              <a:rPr lang="en-GB" sz="6400" b="1" i="1" dirty="0" smtClean="0">
                <a:latin typeface="Times New Roman" pitchFamily="18" charset="0"/>
                <a:cs typeface="Times New Roman" pitchFamily="18" charset="0"/>
              </a:rPr>
              <a:t>Flexibility</a:t>
            </a:r>
            <a:r>
              <a:rPr lang="en-GB" sz="6400" b="1" dirty="0" smtClean="0">
                <a:latin typeface="Times New Roman" pitchFamily="18" charset="0"/>
                <a:cs typeface="Times New Roman" pitchFamily="18" charset="0"/>
              </a:rPr>
              <a:t>: </a:t>
            </a:r>
            <a:r>
              <a:rPr lang="en-GB" sz="6400" dirty="0" smtClean="0">
                <a:latin typeface="Times New Roman" pitchFamily="18" charset="0"/>
                <a:cs typeface="Times New Roman" pitchFamily="18" charset="0"/>
              </a:rPr>
              <a:t> D &amp; D is a discovery procedure which can be adapted to fit the needs and resources of a wide variety of land users.</a:t>
            </a:r>
            <a:endParaRPr lang="en-US" sz="6400" dirty="0" smtClean="0">
              <a:latin typeface="Times New Roman" pitchFamily="18" charset="0"/>
              <a:cs typeface="Times New Roman" pitchFamily="18" charset="0"/>
            </a:endParaRPr>
          </a:p>
          <a:p>
            <a:pPr lvl="0">
              <a:lnSpc>
                <a:spcPct val="160000"/>
              </a:lnSpc>
              <a:buFont typeface="Wingdings" panose="05000000000000000000" pitchFamily="2" charset="2"/>
              <a:buChar char="ü"/>
            </a:pPr>
            <a:r>
              <a:rPr lang="en-GB" sz="6400" b="1" i="1" dirty="0" smtClean="0">
                <a:latin typeface="Times New Roman" pitchFamily="18" charset="0"/>
                <a:cs typeface="Times New Roman" pitchFamily="18" charset="0"/>
              </a:rPr>
              <a:t>Speed</a:t>
            </a:r>
            <a:r>
              <a:rPr lang="en-GB" sz="6400" dirty="0" smtClean="0">
                <a:latin typeface="Times New Roman" pitchFamily="18" charset="0"/>
                <a:cs typeface="Times New Roman" pitchFamily="18" charset="0"/>
              </a:rPr>
              <a:t>: D &amp; D has been designed to allow for a "rapid appraisal" application at the planning stage of a project with in-depth analysis occurring during project implementation. </a:t>
            </a:r>
            <a:endParaRPr lang="en-US" sz="6400" dirty="0" smtClean="0">
              <a:latin typeface="Times New Roman" pitchFamily="18" charset="0"/>
              <a:cs typeface="Times New Roman" pitchFamily="18" charset="0"/>
            </a:endParaRPr>
          </a:p>
          <a:p>
            <a:pPr lvl="0">
              <a:lnSpc>
                <a:spcPct val="160000"/>
              </a:lnSpc>
              <a:buFont typeface="Wingdings" panose="05000000000000000000" pitchFamily="2" charset="2"/>
              <a:buChar char="ü"/>
            </a:pPr>
            <a:r>
              <a:rPr lang="en-GB" sz="6400" b="1" i="1" dirty="0" smtClean="0">
                <a:latin typeface="Times New Roman" pitchFamily="18" charset="0"/>
                <a:cs typeface="Times New Roman" pitchFamily="18" charset="0"/>
              </a:rPr>
              <a:t>Repetition</a:t>
            </a:r>
            <a:r>
              <a:rPr lang="en-GB" sz="6400" dirty="0" smtClean="0">
                <a:latin typeface="Times New Roman" pitchFamily="18" charset="0"/>
                <a:cs typeface="Times New Roman" pitchFamily="18" charset="0"/>
              </a:rPr>
              <a:t>: D &amp; D is an open-ended learning process. Since initial designs can almost always be improved, the D &amp; D process need not end until further improvements are no longer necessary.</a:t>
            </a:r>
          </a:p>
          <a:p>
            <a:pPr algn="just">
              <a:lnSpc>
                <a:spcPct val="170000"/>
              </a:lnSpc>
              <a:buFont typeface="Wingdings" pitchFamily="2" charset="2"/>
              <a:buChar char="Ø"/>
            </a:pPr>
            <a:r>
              <a:rPr lang="en-US" sz="6400" dirty="0" smtClean="0">
                <a:latin typeface="Times New Roman" pitchFamily="18" charset="0"/>
                <a:cs typeface="Times New Roman" pitchFamily="18" charset="0"/>
              </a:rPr>
              <a:t>D &amp; D is based on the premise that, by incorporating farmers into research and extension activities, subsequent recommendations and interventions will be more readily adopted. </a:t>
            </a:r>
          </a:p>
          <a:p>
            <a:pPr algn="just">
              <a:lnSpc>
                <a:spcPct val="170000"/>
              </a:lnSpc>
              <a:buFont typeface="Wingdings" pitchFamily="2" charset="2"/>
              <a:buChar char="Ø"/>
            </a:pPr>
            <a:r>
              <a:rPr lang="en-US" sz="6400" dirty="0" smtClean="0">
                <a:latin typeface="Times New Roman" pitchFamily="18" charset="0"/>
                <a:cs typeface="Times New Roman" pitchFamily="18" charset="0"/>
              </a:rPr>
              <a:t>During the pre-diagnostic and diagnostic stages, a multidisciplinary team of researchers interacts with farmers and other land users either individually or in groups. </a:t>
            </a:r>
          </a:p>
          <a:p>
            <a:pPr algn="just">
              <a:lnSpc>
                <a:spcPct val="170000"/>
              </a:lnSpc>
              <a:buFont typeface="Wingdings" pitchFamily="2" charset="2"/>
              <a:buChar char="Ø"/>
            </a:pPr>
            <a:r>
              <a:rPr lang="en-US" sz="6400" dirty="0" smtClean="0">
                <a:latin typeface="Times New Roman" pitchFamily="18" charset="0"/>
                <a:cs typeface="Times New Roman" pitchFamily="18" charset="0"/>
              </a:rPr>
              <a:t>These group exercises are used to characterize current Agroforestry practices, identify economic, agronomic, social, and other forms of constraints to production, and discuss alternate production and management strategies.</a:t>
            </a:r>
          </a:p>
          <a:p>
            <a:pPr algn="just">
              <a:lnSpc>
                <a:spcPct val="170000"/>
              </a:lnSpc>
              <a:buFont typeface="Wingdings" pitchFamily="2" charset="2"/>
              <a:buChar char="Ø"/>
            </a:pPr>
            <a:r>
              <a:rPr lang="en-US" sz="6400" dirty="0" smtClean="0">
                <a:latin typeface="Times New Roman" pitchFamily="18" charset="0"/>
                <a:cs typeface="Times New Roman" pitchFamily="18" charset="0"/>
              </a:rPr>
              <a:t> These activities are needed to identify or elicit farmer perceptions of land-use constraints. </a:t>
            </a:r>
          </a:p>
          <a:p>
            <a:pPr lvl="0">
              <a:lnSpc>
                <a:spcPct val="170000"/>
              </a:lnSpc>
              <a:buNone/>
            </a:pPr>
            <a:endParaRPr lang="en-US" sz="6400" dirty="0" smtClean="0">
              <a:latin typeface="Times New Roman" pitchFamily="18" charset="0"/>
              <a:cs typeface="Times New Roman" pitchFamily="18" charset="0"/>
            </a:endParaRPr>
          </a:p>
          <a:p>
            <a:pPr>
              <a:lnSpc>
                <a:spcPct val="170000"/>
              </a:lnSpc>
              <a:buNone/>
            </a:pPr>
            <a:r>
              <a:rPr lang="en-US" sz="6400" dirty="0" smtClean="0">
                <a:latin typeface="Times New Roman" pitchFamily="18" charset="0"/>
                <a:cs typeface="Times New Roman" pitchFamily="18" charset="0"/>
              </a:rPr>
              <a:t/>
            </a:r>
            <a:br>
              <a:rPr lang="en-US" sz="6400" dirty="0" smtClean="0">
                <a:latin typeface="Times New Roman" pitchFamily="18" charset="0"/>
                <a:cs typeface="Times New Roman" pitchFamily="18" charset="0"/>
              </a:rPr>
            </a:br>
            <a:endParaRPr lang="en-US" sz="6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77000"/>
          </a:xfrm>
        </p:spPr>
        <p:txBody>
          <a:bodyPr/>
          <a:lstStyle/>
          <a:p>
            <a:pPr algn="just" fontAlgn="auto">
              <a:lnSpc>
                <a:spcPct val="150000"/>
              </a:lnSpc>
              <a:spcBef>
                <a:spcPts val="0"/>
              </a:spcBef>
              <a:spcAft>
                <a:spcPts val="0"/>
              </a:spcAft>
              <a:buFont typeface="Wingdings 2"/>
              <a:buChar char=""/>
              <a:defRPr/>
            </a:pPr>
            <a:r>
              <a:rPr lang="en-US" sz="2600" dirty="0" smtClean="0">
                <a:latin typeface="Times New Roman" pitchFamily="18" charset="0"/>
                <a:cs typeface="Times New Roman" pitchFamily="18" charset="0"/>
              </a:rPr>
              <a:t>1970s </a:t>
            </a:r>
            <a:r>
              <a:rPr lang="en-US" sz="2600" dirty="0" smtClean="0">
                <a:latin typeface="Times New Roman" pitchFamily="18" charset="0"/>
                <a:cs typeface="Times New Roman" pitchFamily="18" charset="0"/>
                <a:sym typeface="Wingdings"/>
              </a:rPr>
              <a:t></a:t>
            </a:r>
            <a:r>
              <a:rPr lang="en-US" sz="2600" dirty="0" smtClean="0">
                <a:latin typeface="Times New Roman" pitchFamily="18" charset="0"/>
                <a:cs typeface="Times New Roman" pitchFamily="18" charset="0"/>
              </a:rPr>
              <a:t>1980’s</a:t>
            </a:r>
          </a:p>
          <a:p>
            <a:pPr marL="640080" lvl="1" algn="just" fontAlgn="auto">
              <a:lnSpc>
                <a:spcPct val="150000"/>
              </a:lnSpc>
              <a:spcAft>
                <a:spcPts val="0"/>
              </a:spcAft>
              <a:defRPr/>
            </a:pPr>
            <a:r>
              <a:rPr lang="en-US" sz="2600" dirty="0" smtClean="0">
                <a:latin typeface="Times New Roman" pitchFamily="18" charset="0"/>
                <a:cs typeface="Times New Roman" pitchFamily="18" charset="0"/>
              </a:rPr>
              <a:t>Growing concern over deforestation in the tropics (loss of ecosystem stability &amp; traditional cultures)</a:t>
            </a:r>
          </a:p>
          <a:p>
            <a:pPr marL="640080" lvl="1" algn="just" fontAlgn="auto">
              <a:lnSpc>
                <a:spcPct val="150000"/>
              </a:lnSpc>
              <a:spcAft>
                <a:spcPts val="0"/>
              </a:spcAft>
              <a:defRPr/>
            </a:pPr>
            <a:r>
              <a:rPr lang="en-US" sz="2600" dirty="0" smtClean="0">
                <a:latin typeface="Times New Roman" pitchFamily="18" charset="0"/>
                <a:cs typeface="Times New Roman" pitchFamily="18" charset="0"/>
              </a:rPr>
              <a:t>Creation of the International Development Research Center (IDRC) of Canada (1977)</a:t>
            </a:r>
          </a:p>
          <a:p>
            <a:pPr marL="822960" lvl="2" indent="-192024" algn="just" fontAlgn="auto">
              <a:lnSpc>
                <a:spcPct val="150000"/>
              </a:lnSpc>
              <a:spcAft>
                <a:spcPts val="0"/>
              </a:spcAft>
              <a:buClr>
                <a:schemeClr val="accent3"/>
              </a:buClr>
              <a:buFont typeface="Wingdings 2"/>
              <a:buChar char=""/>
              <a:defRPr/>
            </a:pPr>
            <a:r>
              <a:rPr lang="en-US" sz="2600" dirty="0" smtClean="0">
                <a:latin typeface="Times New Roman" pitchFamily="18" charset="0"/>
                <a:cs typeface="Times New Roman" pitchFamily="18" charset="0"/>
              </a:rPr>
              <a:t>Emphasized need for greater interdependence of forest and agriculture in low-income tropical countries</a:t>
            </a:r>
          </a:p>
          <a:p>
            <a:pPr marL="822960" lvl="2" indent="-192024" algn="just" fontAlgn="auto">
              <a:lnSpc>
                <a:spcPct val="150000"/>
              </a:lnSpc>
              <a:spcAft>
                <a:spcPts val="0"/>
              </a:spcAft>
              <a:buClr>
                <a:schemeClr val="accent3"/>
              </a:buClr>
              <a:buFont typeface="Wingdings 2"/>
              <a:buChar char=""/>
              <a:defRPr/>
            </a:pPr>
            <a:r>
              <a:rPr lang="en-US" sz="2600" dirty="0" smtClean="0">
                <a:latin typeface="Times New Roman" pitchFamily="18" charset="0"/>
                <a:cs typeface="Times New Roman" pitchFamily="18" charset="0"/>
              </a:rPr>
              <a:t>Recommended creation of international council for research</a:t>
            </a:r>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fontScale="55000" lnSpcReduction="20000"/>
          </a:bodyPr>
          <a:lstStyle/>
          <a:p>
            <a:pPr algn="just">
              <a:lnSpc>
                <a:spcPct val="170000"/>
              </a:lnSpc>
              <a:buFont typeface="Wingdings" pitchFamily="2" charset="2"/>
              <a:buChar char="Ø"/>
            </a:pPr>
            <a:r>
              <a:rPr lang="en-US" dirty="0" smtClean="0">
                <a:latin typeface="Times New Roman" pitchFamily="18" charset="0"/>
                <a:cs typeface="Times New Roman" pitchFamily="18" charset="0"/>
              </a:rPr>
              <a:t>Special efforts are also made to involve women in the diagnostic interviews; by doing so, problems such as fuel wood shortages, which men may be unaware of or not concerned about, receive deserving attention. </a:t>
            </a:r>
          </a:p>
          <a:p>
            <a:pPr algn="just">
              <a:lnSpc>
                <a:spcPct val="170000"/>
              </a:lnSpc>
              <a:buFont typeface="Wingdings" pitchFamily="2" charset="2"/>
              <a:buChar char="Ø"/>
            </a:pPr>
            <a:r>
              <a:rPr lang="en-US" dirty="0" smtClean="0">
                <a:latin typeface="Times New Roman" pitchFamily="18" charset="0"/>
                <a:cs typeface="Times New Roman" pitchFamily="18" charset="0"/>
              </a:rPr>
              <a:t>Farmer interviews are also useful in initiating linkages and developing trust between farmers and researchers, which is necessary for future program development.</a:t>
            </a:r>
          </a:p>
          <a:p>
            <a:pPr algn="just">
              <a:lnSpc>
                <a:spcPct val="170000"/>
              </a:lnSpc>
              <a:buFont typeface="Wingdings" pitchFamily="2" charset="2"/>
              <a:buChar char="Ø"/>
            </a:pPr>
            <a:r>
              <a:rPr lang="en-US" dirty="0" smtClean="0">
                <a:latin typeface="Times New Roman" pitchFamily="18" charset="0"/>
                <a:cs typeface="Times New Roman" pitchFamily="18" charset="0"/>
              </a:rPr>
              <a:t> If the Agroforestry technologies that are predicted in the design already exist, the D &amp; D methodology can be used directly as a guide for Agroforestry interventions by extension workers. </a:t>
            </a:r>
          </a:p>
          <a:p>
            <a:pPr algn="just">
              <a:lnSpc>
                <a:spcPct val="170000"/>
              </a:lnSpc>
              <a:buFont typeface="Wingdings" pitchFamily="2" charset="2"/>
              <a:buChar char="Ø"/>
            </a:pPr>
            <a:r>
              <a:rPr lang="en-US" dirty="0" smtClean="0">
                <a:latin typeface="Times New Roman" pitchFamily="18" charset="0"/>
                <a:cs typeface="Times New Roman" pitchFamily="18" charset="0"/>
              </a:rPr>
              <a:t>If, on the other hand, the desired technologies do not exist or are not fully developed, the designs can provide a basis for identifying the kind of research that needs to be undertaken. </a:t>
            </a:r>
          </a:p>
          <a:p>
            <a:pPr algn="just">
              <a:lnSpc>
                <a:spcPct val="170000"/>
              </a:lnSpc>
              <a:buFont typeface="Wingdings" pitchFamily="2" charset="2"/>
              <a:buChar char="Ø"/>
            </a:pPr>
            <a:r>
              <a:rPr lang="en-US" dirty="0" smtClean="0">
                <a:latin typeface="Times New Roman" pitchFamily="18" charset="0"/>
                <a:cs typeface="Times New Roman" pitchFamily="18" charset="0"/>
              </a:rPr>
              <a:t>However, in reality, most applications of D &amp; D to date have been for development-oriented projects.</a:t>
            </a:r>
          </a:p>
          <a:p>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 xmlns:w="http://schemas.openxmlformats.org/wordprocessingml/2006/main" xmlns:w10="urn:schemas-microsoft-com:office:word" xmlns:v="urn:schemas-microsoft-com:vml" xmlns:o="urn:schemas-microsoft-com:office:office" xmlns:pic="http://schemas.openxmlformats.org/drawingml/2006/picture" xmlns:lc="http://schemas.openxmlformats.org/drawingml/2006/lockedCanvas" val="0"/>
              </a:ext>
            </a:extLst>
          </a:blip>
          <a:srcRect/>
          <a:stretch>
            <a:fillRect/>
          </a:stretch>
        </p:blipFill>
        <p:spPr bwMode="auto">
          <a:xfrm>
            <a:off x="152400" y="365125"/>
            <a:ext cx="2514600" cy="2606675"/>
          </a:xfrm>
          <a:prstGeom prst="rect">
            <a:avLst/>
          </a:prstGeom>
          <a:noFill/>
          <a:ln>
            <a:noFill/>
          </a:ln>
          <a:extLst>
            <a:ext uri="{909E8E84-426E-40DD-AFC4-6F175D3DCCD1}">
              <a14:hiddenFill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 xmlns:w="http://schemas.openxmlformats.org/wordprocessingml/2006/main" xmlns:w10="urn:schemas-microsoft-com:office:word" xmlns:v="urn:schemas-microsoft-com:vml" xmlns:o="urn:schemas-microsoft-com:office:office" xmlns:pic="http://schemas.openxmlformats.org/drawingml/2006/picture" xmlns:lc="http://schemas.openxmlformats.org/drawingml/2006/lockedCanvas">
                <a:solidFill>
                  <a:srgbClr val="FFFFFF"/>
                </a:solidFill>
              </a14:hiddenFill>
            </a:ext>
            <a:ext uri="{91240B29-F687-4F45-9708-019B960494DF}">
              <a14:hiddenLine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 xmlns:w="http://schemas.openxmlformats.org/wordprocessingml/2006/main" xmlns:w10="urn:schemas-microsoft-com:office:word" xmlns:v="urn:schemas-microsoft-com:vml" xmlns:o="urn:schemas-microsoft-com:office:office" xmlns:pic="http://schemas.openxmlformats.org/drawingml/2006/picture" xmlns:lc="http://schemas.openxmlformats.org/drawingml/2006/lockedCanvas" w="9525">
                <a:solidFill>
                  <a:srgbClr val="000000"/>
                </a:solidFill>
                <a:miter lim="800000"/>
                <a:headEnd/>
                <a:tailEnd/>
              </a14:hiddenLine>
            </a:ext>
          </a:extLst>
        </p:spPr>
      </p:pic>
      <p:pic>
        <p:nvPicPr>
          <p:cNvPr id="5" name="Picture 4"/>
          <p:cNvPicPr/>
          <p:nvPr/>
        </p:nvPicPr>
        <p:blipFill>
          <a:blip r:embed="rId4"/>
          <a:srcRect/>
          <a:stretch>
            <a:fillRect/>
          </a:stretch>
        </p:blipFill>
        <p:spPr bwMode="auto">
          <a:xfrm>
            <a:off x="5791200" y="228601"/>
            <a:ext cx="2971800" cy="2743200"/>
          </a:xfrm>
          <a:prstGeom prst="rect">
            <a:avLst/>
          </a:prstGeom>
          <a:noFill/>
          <a:ln w="9525">
            <a:noFill/>
            <a:miter lim="800000"/>
            <a:headEnd/>
            <a:tailEnd/>
          </a:ln>
        </p:spPr>
      </p:pic>
      <p:pic>
        <p:nvPicPr>
          <p:cNvPr id="6" name="Picture 2"/>
          <p:cNvPicPr>
            <a:picLocks noChangeAspect="1" noChangeArrowheads="1"/>
          </p:cNvPicPr>
          <p:nvPr/>
        </p:nvPicPr>
        <p:blipFill>
          <a:blip r:embed="rId5"/>
          <a:srcRect/>
          <a:stretch>
            <a:fillRect/>
          </a:stretch>
        </p:blipFill>
        <p:spPr bwMode="auto">
          <a:xfrm>
            <a:off x="5867400" y="3048001"/>
            <a:ext cx="2895600" cy="3581399"/>
          </a:xfrm>
          <a:prstGeom prst="rect">
            <a:avLst/>
          </a:prstGeom>
          <a:noFill/>
          <a:ln w="9525">
            <a:noFill/>
            <a:miter lim="800000"/>
            <a:headEnd/>
            <a:tailEnd/>
          </a:ln>
        </p:spPr>
      </p:pic>
      <p:pic>
        <p:nvPicPr>
          <p:cNvPr id="7" name="Picture 2"/>
          <p:cNvPicPr>
            <a:picLocks noChangeAspect="1" noChangeArrowheads="1"/>
          </p:cNvPicPr>
          <p:nvPr/>
        </p:nvPicPr>
        <p:blipFill>
          <a:blip r:embed="rId6"/>
          <a:srcRect/>
          <a:stretch>
            <a:fillRect/>
          </a:stretch>
        </p:blipFill>
        <p:spPr bwMode="auto">
          <a:xfrm>
            <a:off x="0" y="3276601"/>
            <a:ext cx="2667000" cy="3429000"/>
          </a:xfrm>
          <a:prstGeom prst="rect">
            <a:avLst/>
          </a:prstGeom>
          <a:noFill/>
          <a:ln w="9525">
            <a:noFill/>
            <a:miter lim="800000"/>
            <a:headEnd/>
            <a:tailEnd/>
          </a:ln>
          <a:effectLst/>
        </p:spPr>
      </p:pic>
      <p:pic>
        <p:nvPicPr>
          <p:cNvPr id="8" name="Picture 2"/>
          <p:cNvPicPr>
            <a:picLocks noChangeAspect="1" noChangeArrowheads="1"/>
          </p:cNvPicPr>
          <p:nvPr/>
        </p:nvPicPr>
        <p:blipFill>
          <a:blip r:embed="rId7"/>
          <a:srcRect/>
          <a:stretch>
            <a:fillRect/>
          </a:stretch>
        </p:blipFill>
        <p:spPr bwMode="auto">
          <a:xfrm>
            <a:off x="2971800" y="838200"/>
            <a:ext cx="2667000" cy="2819401"/>
          </a:xfrm>
          <a:prstGeom prst="rect">
            <a:avLst/>
          </a:prstGeom>
          <a:noFill/>
          <a:ln w="9525">
            <a:noFill/>
            <a:miter lim="800000"/>
            <a:headEnd/>
            <a:tailEnd/>
          </a:ln>
          <a:effectLst/>
        </p:spPr>
      </p:pic>
      <p:pic>
        <p:nvPicPr>
          <p:cNvPr id="9" name="Picture 2"/>
          <p:cNvPicPr>
            <a:picLocks noChangeAspect="1" noChangeArrowheads="1"/>
          </p:cNvPicPr>
          <p:nvPr/>
        </p:nvPicPr>
        <p:blipFill>
          <a:blip r:embed="rId8"/>
          <a:srcRect/>
          <a:stretch>
            <a:fillRect/>
          </a:stretch>
        </p:blipFill>
        <p:spPr bwMode="auto">
          <a:xfrm>
            <a:off x="2971800" y="3048000"/>
            <a:ext cx="2590800" cy="2895600"/>
          </a:xfrm>
          <a:prstGeom prst="rect">
            <a:avLst/>
          </a:prstGeom>
          <a:noFill/>
          <a:ln w="9525">
            <a:noFill/>
            <a:miter lim="800000"/>
            <a:headEnd/>
            <a:tailEnd/>
          </a:ln>
          <a:effectLst/>
        </p:spPr>
      </p:pic>
      <p:sp>
        <p:nvSpPr>
          <p:cNvPr id="13" name="TextBox 12"/>
          <p:cNvSpPr txBox="1"/>
          <p:nvPr/>
        </p:nvSpPr>
        <p:spPr>
          <a:xfrm>
            <a:off x="2514601" y="533400"/>
            <a:ext cx="800219" cy="6172200"/>
          </a:xfrm>
          <a:prstGeom prst="rect">
            <a:avLst/>
          </a:prstGeom>
          <a:noFill/>
        </p:spPr>
        <p:txBody>
          <a:bodyPr vert="vert270" wrap="square" rtlCol="0">
            <a:spAutoFit/>
          </a:bodyPr>
          <a:lstStyle/>
          <a:p>
            <a:r>
              <a:rPr lang="en-US" sz="4000" dirty="0" smtClean="0">
                <a:solidFill>
                  <a:srgbClr val="7030A0"/>
                </a:solidFill>
                <a:latin typeface="Times New Roman" pitchFamily="18" charset="0"/>
                <a:cs typeface="Times New Roman" pitchFamily="18" charset="0"/>
              </a:rPr>
              <a:t>T        H       A       N         K </a:t>
            </a:r>
            <a:endParaRPr lang="en-US" sz="4000" dirty="0">
              <a:solidFill>
                <a:srgbClr val="7030A0"/>
              </a:solidFill>
              <a:latin typeface="Times New Roman" pitchFamily="18" charset="0"/>
              <a:cs typeface="Times New Roman" pitchFamily="18" charset="0"/>
            </a:endParaRPr>
          </a:p>
        </p:txBody>
      </p:sp>
      <p:sp>
        <p:nvSpPr>
          <p:cNvPr id="14" name="TextBox 13"/>
          <p:cNvSpPr txBox="1"/>
          <p:nvPr/>
        </p:nvSpPr>
        <p:spPr>
          <a:xfrm>
            <a:off x="5562600" y="228600"/>
            <a:ext cx="800219" cy="5983267"/>
          </a:xfrm>
          <a:prstGeom prst="rect">
            <a:avLst/>
          </a:prstGeom>
          <a:noFill/>
        </p:spPr>
        <p:txBody>
          <a:bodyPr vert="vert270" wrap="square" rtlCol="0">
            <a:spAutoFit/>
          </a:bodyPr>
          <a:lstStyle/>
          <a:p>
            <a:r>
              <a:rPr lang="en-US" sz="4000" dirty="0" smtClean="0">
                <a:solidFill>
                  <a:srgbClr val="00B050"/>
                </a:solidFill>
                <a:latin typeface="Times New Roman" pitchFamily="18" charset="0"/>
                <a:cs typeface="Times New Roman" pitchFamily="18" charset="0"/>
              </a:rPr>
              <a:t>Y</a:t>
            </a:r>
            <a:r>
              <a:rPr lang="en-US" sz="4000" dirty="0" smtClean="0">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O </a:t>
            </a:r>
            <a:r>
              <a:rPr lang="en-US" sz="4000" dirty="0" smtClean="0">
                <a:latin typeface="Times New Roman" pitchFamily="18" charset="0"/>
                <a:cs typeface="Times New Roman" pitchFamily="18" charset="0"/>
              </a:rPr>
              <a:t>               </a:t>
            </a:r>
            <a:r>
              <a:rPr lang="en-US" sz="4000" dirty="0" smtClean="0">
                <a:solidFill>
                  <a:srgbClr val="FF0000"/>
                </a:solidFill>
                <a:latin typeface="Times New Roman" pitchFamily="18" charset="0"/>
                <a:cs typeface="Times New Roman" pitchFamily="18" charset="0"/>
              </a:rPr>
              <a:t>U</a:t>
            </a: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a:normAutofit fontScale="92500" lnSpcReduction="10000"/>
          </a:bodyPr>
          <a:lstStyle/>
          <a:p>
            <a:pPr marL="640080" lvl="1" algn="just" fontAlgn="auto">
              <a:lnSpc>
                <a:spcPct val="150000"/>
              </a:lnSpc>
              <a:spcAft>
                <a:spcPts val="0"/>
              </a:spcAft>
              <a:defRPr/>
            </a:pPr>
            <a:r>
              <a:rPr lang="en-US" sz="2400" dirty="0" smtClean="0">
                <a:latin typeface="Times New Roman" pitchFamily="18" charset="0"/>
                <a:cs typeface="Times New Roman" pitchFamily="18" charset="0"/>
              </a:rPr>
              <a:t>International Center for Research in Agroforestry (ICRAF) – 1977 in Nairobi, Kenya</a:t>
            </a:r>
          </a:p>
          <a:p>
            <a:pPr marL="822960" lvl="2" indent="-192024" algn="just" fontAlgn="auto">
              <a:lnSpc>
                <a:spcPct val="150000"/>
              </a:lnSpc>
              <a:spcAft>
                <a:spcPts val="0"/>
              </a:spcAft>
              <a:buClr>
                <a:schemeClr val="accent3"/>
              </a:buClr>
              <a:buFont typeface="Wingdings 2"/>
              <a:buChar char=""/>
              <a:defRPr/>
            </a:pPr>
            <a:r>
              <a:rPr lang="en-US" dirty="0" smtClean="0">
                <a:latin typeface="Times New Roman" pitchFamily="18" charset="0"/>
                <a:cs typeface="Times New Roman" pitchFamily="18" charset="0"/>
              </a:rPr>
              <a:t>Key role in research and dissemination </a:t>
            </a:r>
          </a:p>
          <a:p>
            <a:pPr algn="just" fontAlgn="auto">
              <a:lnSpc>
                <a:spcPct val="150000"/>
              </a:lnSpc>
              <a:spcBef>
                <a:spcPts val="0"/>
              </a:spcBef>
              <a:spcAft>
                <a:spcPts val="0"/>
              </a:spcAft>
              <a:buFont typeface="Wingdings 2"/>
              <a:buChar char=""/>
              <a:defRPr/>
            </a:pPr>
            <a:r>
              <a:rPr lang="en-US" sz="2400" dirty="0" smtClean="0">
                <a:latin typeface="Times New Roman" pitchFamily="18" charset="0"/>
                <a:cs typeface="Times New Roman" pitchFamily="18" charset="0"/>
              </a:rPr>
              <a:t>1990’s – present</a:t>
            </a:r>
          </a:p>
          <a:p>
            <a:pPr marL="640080" lvl="1" algn="just" fontAlgn="auto">
              <a:lnSpc>
                <a:spcPct val="150000"/>
              </a:lnSpc>
              <a:spcAft>
                <a:spcPts val="0"/>
              </a:spcAft>
              <a:defRPr/>
            </a:pPr>
            <a:r>
              <a:rPr lang="en-US" sz="2400" dirty="0" smtClean="0">
                <a:latin typeface="Times New Roman" pitchFamily="18" charset="0"/>
                <a:cs typeface="Times New Roman" pitchFamily="18" charset="0"/>
              </a:rPr>
              <a:t>Application of Agroforestry concepts to temperate regions (developed world) - sustainable land use</a:t>
            </a:r>
          </a:p>
          <a:p>
            <a:pPr marL="640080" lvl="1" algn="just" fontAlgn="auto">
              <a:lnSpc>
                <a:spcPct val="150000"/>
              </a:lnSpc>
              <a:spcAft>
                <a:spcPts val="0"/>
              </a:spcAft>
              <a:defRPr/>
            </a:pPr>
            <a:r>
              <a:rPr lang="en-US" sz="2400" dirty="0" smtClean="0">
                <a:latin typeface="Times New Roman" pitchFamily="18" charset="0"/>
                <a:cs typeface="Times New Roman" pitchFamily="18" charset="0"/>
              </a:rPr>
              <a:t>Broader focus on diverse “ecosystem services”</a:t>
            </a:r>
          </a:p>
          <a:p>
            <a:pPr marL="822960" lvl="2" indent="-192024" algn="just" fontAlgn="auto">
              <a:lnSpc>
                <a:spcPct val="150000"/>
              </a:lnSpc>
              <a:spcAft>
                <a:spcPts val="0"/>
              </a:spcAft>
              <a:buClr>
                <a:schemeClr val="accent3"/>
              </a:buClr>
              <a:buFont typeface="Wingdings 2"/>
              <a:buChar char=""/>
              <a:defRPr/>
            </a:pPr>
            <a:r>
              <a:rPr lang="en-US" dirty="0" smtClean="0">
                <a:latin typeface="Times New Roman" pitchFamily="18" charset="0"/>
                <a:cs typeface="Times New Roman" pitchFamily="18" charset="0"/>
              </a:rPr>
              <a:t>Fuel, food, feed, fodder</a:t>
            </a:r>
          </a:p>
          <a:p>
            <a:pPr marL="822960" lvl="2" indent="-192024" algn="just" fontAlgn="auto">
              <a:lnSpc>
                <a:spcPct val="150000"/>
              </a:lnSpc>
              <a:spcAft>
                <a:spcPts val="0"/>
              </a:spcAft>
              <a:buClr>
                <a:schemeClr val="accent3"/>
              </a:buClr>
              <a:buFont typeface="Wingdings 2"/>
              <a:buChar char=""/>
              <a:defRPr/>
            </a:pPr>
            <a:r>
              <a:rPr lang="en-US" dirty="0" smtClean="0">
                <a:latin typeface="Times New Roman" pitchFamily="18" charset="0"/>
                <a:cs typeface="Times New Roman" pitchFamily="18" charset="0"/>
              </a:rPr>
              <a:t>Carbon sequestration / climate change</a:t>
            </a:r>
          </a:p>
          <a:p>
            <a:pPr marL="822960" lvl="2" indent="-192024" algn="just" fontAlgn="auto">
              <a:lnSpc>
                <a:spcPct val="150000"/>
              </a:lnSpc>
              <a:spcAft>
                <a:spcPts val="0"/>
              </a:spcAft>
              <a:buClr>
                <a:schemeClr val="accent3"/>
              </a:buClr>
              <a:buFont typeface="Wingdings 2"/>
              <a:buChar char=""/>
              <a:defRPr/>
            </a:pPr>
            <a:r>
              <a:rPr lang="en-US" dirty="0" smtClean="0">
                <a:latin typeface="Times New Roman" pitchFamily="18" charset="0"/>
                <a:cs typeface="Times New Roman" pitchFamily="18" charset="0"/>
              </a:rPr>
              <a:t>Biomass for befouls</a:t>
            </a:r>
          </a:p>
          <a:p>
            <a:pPr marL="822960" lvl="2" indent="-192024" algn="just" fontAlgn="auto">
              <a:lnSpc>
                <a:spcPct val="150000"/>
              </a:lnSpc>
              <a:spcAft>
                <a:spcPts val="0"/>
              </a:spcAft>
              <a:buClr>
                <a:schemeClr val="accent3"/>
              </a:buClr>
              <a:buFont typeface="Wingdings 2"/>
              <a:buChar char=""/>
              <a:defRPr/>
            </a:pPr>
            <a:r>
              <a:rPr lang="en-US" dirty="0" smtClean="0">
                <a:latin typeface="Times New Roman" pitchFamily="18" charset="0"/>
                <a:cs typeface="Times New Roman" pitchFamily="18" charset="0"/>
              </a:rPr>
              <a:t>Watershed protection (water quality &amp; supply, erosion control, soil fertility)</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457200"/>
          </a:xfrm>
        </p:spPr>
        <p:txBody>
          <a:bodyPr>
            <a:noAutofit/>
          </a:bodyPr>
          <a:lstStyle/>
          <a:p>
            <a:r>
              <a:rPr lang="en-US" sz="2800" dirty="0" smtClean="0">
                <a:latin typeface="Times New Roman" pitchFamily="18" charset="0"/>
                <a:cs typeface="Times New Roman" pitchFamily="18" charset="0"/>
              </a:rPr>
              <a:t>1.3 Benefits and limitations of Agroforestry </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609600"/>
            <a:ext cx="8229600" cy="5791200"/>
          </a:xfrm>
        </p:spPr>
        <p:txBody>
          <a:bodyPr>
            <a:normAutofit fontScale="62500" lnSpcReduction="20000"/>
          </a:bodyPr>
          <a:lstStyle/>
          <a:p>
            <a:pPr>
              <a:lnSpc>
                <a:spcPct val="160000"/>
              </a:lnSpc>
              <a:buNone/>
            </a:pPr>
            <a:r>
              <a:rPr lang="en-GB" dirty="0" smtClean="0"/>
              <a:t>                </a:t>
            </a:r>
            <a:r>
              <a:rPr lang="en-GB" sz="3800" dirty="0" smtClean="0">
                <a:latin typeface="Times New Roman" pitchFamily="18" charset="0"/>
                <a:cs typeface="Times New Roman" pitchFamily="18" charset="0"/>
              </a:rPr>
              <a:t>1.3.1 Benefits</a:t>
            </a:r>
            <a:endParaRPr lang="en-GB" dirty="0" smtClean="0">
              <a:latin typeface="Times New Roman" pitchFamily="18" charset="0"/>
              <a:cs typeface="Times New Roman" pitchFamily="18" charset="0"/>
            </a:endParaRPr>
          </a:p>
          <a:p>
            <a:pPr>
              <a:lnSpc>
                <a:spcPct val="160000"/>
              </a:lnSpc>
              <a:buFont typeface="Wingdings" pitchFamily="2" charset="2"/>
              <a:buChar char="Ø"/>
            </a:pPr>
            <a:r>
              <a:rPr lang="en-GB" sz="3800" i="1" dirty="0" smtClean="0">
                <a:solidFill>
                  <a:srgbClr val="00B0F0"/>
                </a:solidFill>
                <a:latin typeface="Times New Roman" pitchFamily="18" charset="0"/>
                <a:cs typeface="Times New Roman" pitchFamily="18" charset="0"/>
              </a:rPr>
              <a:t>Environmental/ecological benefits</a:t>
            </a:r>
            <a:endParaRPr lang="en-US" sz="3800" dirty="0" smtClean="0">
              <a:solidFill>
                <a:srgbClr val="00B0F0"/>
              </a:solidFill>
              <a:latin typeface="Times New Roman" pitchFamily="18" charset="0"/>
              <a:cs typeface="Times New Roman" pitchFamily="18" charset="0"/>
            </a:endParaRPr>
          </a:p>
          <a:p>
            <a:pPr lvl="0">
              <a:lnSpc>
                <a:spcPct val="160000"/>
              </a:lnSpc>
            </a:pPr>
            <a:r>
              <a:rPr lang="en-GB" dirty="0" smtClean="0">
                <a:latin typeface="Times New Roman" pitchFamily="18" charset="0"/>
                <a:cs typeface="Times New Roman" pitchFamily="18" charset="0"/>
              </a:rPr>
              <a:t>Better protection of crops and lives from environmental hazards such as flood, drought, cyclone etc.</a:t>
            </a:r>
            <a:endParaRPr lang="en-US" dirty="0" smtClean="0">
              <a:latin typeface="Times New Roman" pitchFamily="18" charset="0"/>
              <a:cs typeface="Times New Roman" pitchFamily="18" charset="0"/>
            </a:endParaRPr>
          </a:p>
          <a:p>
            <a:pPr lvl="0">
              <a:lnSpc>
                <a:spcPct val="160000"/>
              </a:lnSpc>
            </a:pPr>
            <a:r>
              <a:rPr lang="en-GB" dirty="0" smtClean="0">
                <a:latin typeface="Times New Roman" pitchFamily="18" charset="0"/>
                <a:cs typeface="Times New Roman" pitchFamily="18" charset="0"/>
              </a:rPr>
              <a:t>Conserve biodiversity</a:t>
            </a:r>
            <a:endParaRPr lang="en-US" dirty="0" smtClean="0">
              <a:latin typeface="Times New Roman" pitchFamily="18" charset="0"/>
              <a:cs typeface="Times New Roman" pitchFamily="18" charset="0"/>
            </a:endParaRPr>
          </a:p>
          <a:p>
            <a:pPr lvl="0">
              <a:lnSpc>
                <a:spcPct val="160000"/>
              </a:lnSpc>
            </a:pPr>
            <a:r>
              <a:rPr lang="en-GB" dirty="0" smtClean="0">
                <a:latin typeface="Times New Roman" pitchFamily="18" charset="0"/>
                <a:cs typeface="Times New Roman" pitchFamily="18" charset="0"/>
              </a:rPr>
              <a:t>Improve microclimate- such as reduce soil temperature, reduces evaporation of  soil moisture</a:t>
            </a:r>
            <a:endParaRPr lang="en-US" dirty="0" smtClean="0">
              <a:latin typeface="Times New Roman" pitchFamily="18" charset="0"/>
              <a:cs typeface="Times New Roman" pitchFamily="18" charset="0"/>
            </a:endParaRPr>
          </a:p>
          <a:p>
            <a:pPr lvl="0">
              <a:lnSpc>
                <a:spcPct val="160000"/>
              </a:lnSpc>
            </a:pPr>
            <a:r>
              <a:rPr lang="en-GB" dirty="0" smtClean="0">
                <a:latin typeface="Times New Roman" pitchFamily="18" charset="0"/>
                <a:cs typeface="Times New Roman" pitchFamily="18" charset="0"/>
              </a:rPr>
              <a:t>Purification of air and water/reduction of pollution</a:t>
            </a:r>
            <a:endParaRPr lang="en-US" dirty="0" smtClean="0">
              <a:latin typeface="Times New Roman" pitchFamily="18" charset="0"/>
              <a:cs typeface="Times New Roman" pitchFamily="18" charset="0"/>
            </a:endParaRPr>
          </a:p>
          <a:p>
            <a:pPr lvl="0">
              <a:lnSpc>
                <a:spcPct val="160000"/>
              </a:lnSpc>
            </a:pPr>
            <a:r>
              <a:rPr lang="en-GB" dirty="0" smtClean="0">
                <a:latin typeface="Times New Roman" pitchFamily="18" charset="0"/>
                <a:cs typeface="Times New Roman" pitchFamily="18" charset="0"/>
              </a:rPr>
              <a:t>Reduce use of chemical fertilizer</a:t>
            </a:r>
            <a:endParaRPr lang="en-US" dirty="0" smtClean="0">
              <a:latin typeface="Times New Roman" pitchFamily="18" charset="0"/>
              <a:cs typeface="Times New Roman" pitchFamily="18" charset="0"/>
            </a:endParaRPr>
          </a:p>
          <a:p>
            <a:pPr lvl="0">
              <a:lnSpc>
                <a:spcPct val="160000"/>
              </a:lnSpc>
            </a:pPr>
            <a:r>
              <a:rPr lang="en-GB" dirty="0" smtClean="0">
                <a:latin typeface="Times New Roman" pitchFamily="18" charset="0"/>
                <a:cs typeface="Times New Roman" pitchFamily="18" charset="0"/>
              </a:rPr>
              <a:t>Reduce pressure on forests</a:t>
            </a:r>
            <a:endParaRPr lang="en-US" dirty="0" smtClean="0">
              <a:latin typeface="Times New Roman" pitchFamily="18" charset="0"/>
              <a:cs typeface="Times New Roman" pitchFamily="18" charset="0"/>
            </a:endParaRPr>
          </a:p>
          <a:p>
            <a:pPr lvl="0">
              <a:lnSpc>
                <a:spcPct val="160000"/>
              </a:lnSpc>
            </a:pPr>
            <a:r>
              <a:rPr lang="en-GB" dirty="0" smtClean="0">
                <a:latin typeface="Times New Roman" pitchFamily="18" charset="0"/>
                <a:cs typeface="Times New Roman" pitchFamily="18" charset="0"/>
              </a:rPr>
              <a:t>Protect lands through reduction of surface run-off and soil erosion</a:t>
            </a:r>
            <a:endParaRPr lang="en-US" dirty="0" smtClean="0">
              <a:latin typeface="Times New Roman" pitchFamily="18" charset="0"/>
              <a:cs typeface="Times New Roman" pitchFamily="18" charset="0"/>
            </a:endParaRPr>
          </a:p>
          <a:p>
            <a:pPr>
              <a:buFont typeface="Wingdings" pitchFamily="2" charset="2"/>
              <a:buChar char="§"/>
            </a:pP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lstStyle/>
          <a:p>
            <a:pPr lvl="0">
              <a:lnSpc>
                <a:spcPct val="150000"/>
              </a:lnSpc>
            </a:pPr>
            <a:r>
              <a:rPr lang="en-GB" sz="2400" dirty="0" smtClean="0">
                <a:latin typeface="Times New Roman" pitchFamily="18" charset="0"/>
                <a:cs typeface="Times New Roman" pitchFamily="18" charset="0"/>
              </a:rPr>
              <a:t>Increase soil nutrients through addition of decomposition of litterfall</a:t>
            </a:r>
            <a:endParaRPr lang="en-US" sz="2400" dirty="0" smtClean="0">
              <a:latin typeface="Times New Roman" pitchFamily="18" charset="0"/>
              <a:cs typeface="Times New Roman" pitchFamily="18" charset="0"/>
            </a:endParaRPr>
          </a:p>
          <a:p>
            <a:pPr lvl="0">
              <a:lnSpc>
                <a:spcPct val="150000"/>
              </a:lnSpc>
            </a:pPr>
            <a:r>
              <a:rPr lang="en-GB" sz="2400" dirty="0" smtClean="0">
                <a:latin typeface="Times New Roman" pitchFamily="18" charset="0"/>
                <a:cs typeface="Times New Roman" pitchFamily="18" charset="0"/>
              </a:rPr>
              <a:t>More efficient recycling of nutrients by deep- rooted trees</a:t>
            </a:r>
            <a:endParaRPr lang="en-US" sz="2400" dirty="0" smtClean="0">
              <a:latin typeface="Times New Roman" pitchFamily="18" charset="0"/>
              <a:cs typeface="Times New Roman" pitchFamily="18" charset="0"/>
            </a:endParaRPr>
          </a:p>
          <a:p>
            <a:pPr lvl="0">
              <a:lnSpc>
                <a:spcPct val="150000"/>
              </a:lnSpc>
            </a:pPr>
            <a:r>
              <a:rPr lang="en-GB" sz="2400" dirty="0" smtClean="0">
                <a:latin typeface="Times New Roman" pitchFamily="18" charset="0"/>
                <a:cs typeface="Times New Roman" pitchFamily="18" charset="0"/>
              </a:rPr>
              <a:t>Improve soil structure through the constant addition of organic matter from decomposed litter</a:t>
            </a:r>
          </a:p>
          <a:p>
            <a:pPr lvl="0">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799576" cy="6681216"/>
          </a:xfrm>
        </p:spPr>
        <p:txBody>
          <a:bodyPr>
            <a:normAutofit fontScale="77500" lnSpcReduction="20000"/>
          </a:bodyPr>
          <a:lstStyle/>
          <a:p>
            <a:pPr lvl="0">
              <a:lnSpc>
                <a:spcPct val="170000"/>
              </a:lnSpc>
              <a:buFont typeface="Wingdings" pitchFamily="2" charset="2"/>
              <a:buChar char="Ø"/>
            </a:pPr>
            <a:r>
              <a:rPr lang="en-GB" i="1" dirty="0" smtClean="0">
                <a:solidFill>
                  <a:srgbClr val="00B0F0"/>
                </a:solidFill>
                <a:latin typeface="Times New Roman" pitchFamily="18" charset="0"/>
                <a:cs typeface="Times New Roman" pitchFamily="18" charset="0"/>
              </a:rPr>
              <a:t>Economic benefits</a:t>
            </a:r>
            <a:endParaRPr lang="en-US" dirty="0" smtClean="0">
              <a:solidFill>
                <a:srgbClr val="00B0F0"/>
              </a:solidFill>
              <a:latin typeface="Times New Roman" pitchFamily="18" charset="0"/>
              <a:cs typeface="Times New Roman" pitchFamily="18" charset="0"/>
            </a:endParaRPr>
          </a:p>
          <a:p>
            <a:pPr lvl="0">
              <a:lnSpc>
                <a:spcPct val="170000"/>
              </a:lnSpc>
            </a:pPr>
            <a:r>
              <a:rPr lang="en-GB" dirty="0" smtClean="0">
                <a:latin typeface="Times New Roman" pitchFamily="18" charset="0"/>
                <a:cs typeface="Times New Roman" pitchFamily="18" charset="0"/>
              </a:rPr>
              <a:t>Diversifies the range of outputs of a given area</a:t>
            </a:r>
            <a:endParaRPr lang="en-US" dirty="0" smtClean="0">
              <a:latin typeface="Times New Roman" pitchFamily="18" charset="0"/>
              <a:cs typeface="Times New Roman" pitchFamily="18" charset="0"/>
            </a:endParaRPr>
          </a:p>
          <a:p>
            <a:pPr lvl="0">
              <a:lnSpc>
                <a:spcPct val="170000"/>
              </a:lnSpc>
            </a:pPr>
            <a:r>
              <a:rPr lang="en-GB" dirty="0" smtClean="0">
                <a:latin typeface="Times New Roman" pitchFamily="18" charset="0"/>
                <a:cs typeface="Times New Roman" pitchFamily="18" charset="0"/>
              </a:rPr>
              <a:t>Increase the value of outputs from a given area of land</a:t>
            </a:r>
            <a:endParaRPr lang="en-US" dirty="0" smtClean="0">
              <a:latin typeface="Times New Roman" pitchFamily="18" charset="0"/>
              <a:cs typeface="Times New Roman" pitchFamily="18" charset="0"/>
            </a:endParaRPr>
          </a:p>
          <a:p>
            <a:pPr lvl="0">
              <a:lnSpc>
                <a:spcPct val="170000"/>
              </a:lnSpc>
            </a:pPr>
            <a:r>
              <a:rPr lang="en-GB" dirty="0" smtClean="0">
                <a:latin typeface="Times New Roman" pitchFamily="18" charset="0"/>
                <a:cs typeface="Times New Roman" pitchFamily="18" charset="0"/>
              </a:rPr>
              <a:t>Reduces incidence of total crop failure, common to single or monocropping systems</a:t>
            </a:r>
            <a:endParaRPr lang="en-US" dirty="0" smtClean="0">
              <a:latin typeface="Times New Roman" pitchFamily="18" charset="0"/>
              <a:cs typeface="Times New Roman" pitchFamily="18" charset="0"/>
            </a:endParaRPr>
          </a:p>
          <a:p>
            <a:pPr lvl="0">
              <a:lnSpc>
                <a:spcPct val="170000"/>
              </a:lnSpc>
            </a:pPr>
            <a:r>
              <a:rPr lang="en-GB" dirty="0" smtClean="0">
                <a:latin typeface="Times New Roman" pitchFamily="18" charset="0"/>
                <a:cs typeface="Times New Roman" pitchFamily="18" charset="0"/>
              </a:rPr>
              <a:t>Spread the needs for labour inputs more evenly through the year</a:t>
            </a:r>
            <a:endParaRPr lang="en-US" dirty="0" smtClean="0">
              <a:latin typeface="Times New Roman" pitchFamily="18" charset="0"/>
              <a:cs typeface="Times New Roman" pitchFamily="18" charset="0"/>
            </a:endParaRPr>
          </a:p>
          <a:p>
            <a:pPr lvl="0">
              <a:lnSpc>
                <a:spcPct val="170000"/>
              </a:lnSpc>
            </a:pPr>
            <a:r>
              <a:rPr lang="en-GB" dirty="0" smtClean="0">
                <a:latin typeface="Times New Roman" pitchFamily="18" charset="0"/>
                <a:cs typeface="Times New Roman" pitchFamily="18" charset="0"/>
              </a:rPr>
              <a:t>Provides productive use of underutilized land, labor and capital </a:t>
            </a:r>
            <a:endParaRPr lang="en-US" dirty="0" smtClean="0">
              <a:latin typeface="Times New Roman" pitchFamily="18" charset="0"/>
              <a:cs typeface="Times New Roman" pitchFamily="18" charset="0"/>
            </a:endParaRPr>
          </a:p>
          <a:p>
            <a:pPr>
              <a:lnSpc>
                <a:spcPct val="170000"/>
              </a:lnSpc>
            </a:pPr>
            <a:r>
              <a:rPr lang="en-GB" dirty="0" smtClean="0">
                <a:latin typeface="Times New Roman" pitchFamily="18" charset="0"/>
                <a:cs typeface="Times New Roman" pitchFamily="18" charset="0"/>
              </a:rPr>
              <a:t>Increases  levels of farm incomes due to improved and sustained productivity</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a:bodyPr>
          <a:lstStyle/>
          <a:p>
            <a:pPr lvl="0">
              <a:lnSpc>
                <a:spcPct val="160000"/>
              </a:lnSpc>
              <a:buFont typeface="Wingdings" pitchFamily="2" charset="2"/>
              <a:buChar char="Ø"/>
            </a:pPr>
            <a:r>
              <a:rPr lang="en-GB" sz="2400" i="1" dirty="0" smtClean="0">
                <a:solidFill>
                  <a:srgbClr val="00B0F0"/>
                </a:solidFill>
                <a:latin typeface="Times New Roman" pitchFamily="18" charset="0"/>
                <a:cs typeface="Times New Roman" pitchFamily="18" charset="0"/>
              </a:rPr>
              <a:t>Social benefits</a:t>
            </a:r>
            <a:endParaRPr lang="en-US" sz="2400" dirty="0" smtClean="0">
              <a:solidFill>
                <a:srgbClr val="00B0F0"/>
              </a:solidFill>
              <a:latin typeface="Times New Roman" pitchFamily="18" charset="0"/>
              <a:cs typeface="Times New Roman" pitchFamily="18" charset="0"/>
            </a:endParaRPr>
          </a:p>
          <a:p>
            <a:pPr lvl="0">
              <a:lnSpc>
                <a:spcPct val="160000"/>
              </a:lnSpc>
            </a:pPr>
            <a:r>
              <a:rPr lang="en-GB" sz="2400" dirty="0" smtClean="0">
                <a:latin typeface="Times New Roman" pitchFamily="18" charset="0"/>
                <a:cs typeface="Times New Roman" pitchFamily="18" charset="0"/>
              </a:rPr>
              <a:t>Improved in rural living standards from sustained employment higher incomes</a:t>
            </a:r>
            <a:endParaRPr lang="en-US" sz="2400" dirty="0" smtClean="0">
              <a:latin typeface="Times New Roman" pitchFamily="18" charset="0"/>
              <a:cs typeface="Times New Roman" pitchFamily="18" charset="0"/>
            </a:endParaRPr>
          </a:p>
          <a:p>
            <a:pPr lvl="0">
              <a:lnSpc>
                <a:spcPct val="160000"/>
              </a:lnSpc>
            </a:pPr>
            <a:r>
              <a:rPr lang="en-GB" sz="2400" dirty="0" smtClean="0">
                <a:latin typeface="Times New Roman" pitchFamily="18" charset="0"/>
                <a:cs typeface="Times New Roman" pitchFamily="18" charset="0"/>
              </a:rPr>
              <a:t>Improved in nutrition and health due to increased quality and diversify of food outputs</a:t>
            </a:r>
            <a:endParaRPr lang="en-US" sz="2400" dirty="0" smtClean="0">
              <a:latin typeface="Times New Roman" pitchFamily="18" charset="0"/>
              <a:cs typeface="Times New Roman" pitchFamily="18" charset="0"/>
            </a:endParaRPr>
          </a:p>
          <a:p>
            <a:pPr lvl="0">
              <a:lnSpc>
                <a:spcPct val="160000"/>
              </a:lnSpc>
            </a:pPr>
            <a:r>
              <a:rPr lang="en-GB" sz="2400" dirty="0" smtClean="0">
                <a:latin typeface="Times New Roman" pitchFamily="18" charset="0"/>
                <a:cs typeface="Times New Roman" pitchFamily="18" charset="0"/>
              </a:rPr>
              <a:t>Stabilization and improvement of upland communities through elimination of the need to shift sites of farm activities</a:t>
            </a:r>
          </a:p>
          <a:p>
            <a:pPr lvl="0">
              <a:lnSpc>
                <a:spcPct val="160000"/>
              </a:lnSpc>
              <a:buFont typeface="Wingdings" pitchFamily="2" charset="2"/>
              <a:buChar char="Ø"/>
            </a:pPr>
            <a:r>
              <a:rPr lang="en-GB" sz="2400" dirty="0" smtClean="0">
                <a:solidFill>
                  <a:srgbClr val="00B0F0"/>
                </a:solidFill>
                <a:latin typeface="Times New Roman" pitchFamily="18" charset="0"/>
                <a:cs typeface="Times New Roman" pitchFamily="18" charset="0"/>
              </a:rPr>
              <a:t>Bio-aesthetic</a:t>
            </a:r>
          </a:p>
          <a:p>
            <a:pPr lvl="0">
              <a:lnSpc>
                <a:spcPct val="160000"/>
              </a:lnSpc>
            </a:pPr>
            <a:r>
              <a:rPr lang="en-GB" sz="2400" dirty="0" smtClean="0">
                <a:latin typeface="Times New Roman" pitchFamily="18" charset="0"/>
                <a:cs typeface="Times New Roman" pitchFamily="18" charset="0"/>
              </a:rPr>
              <a:t>For landscape and beautification purposes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49568"/>
          </a:xfrm>
        </p:spPr>
        <p:txBody>
          <a:bodyPr>
            <a:normAutofit fontScale="92500" lnSpcReduction="10000"/>
          </a:bodyPr>
          <a:lstStyle/>
          <a:p>
            <a:pPr>
              <a:lnSpc>
                <a:spcPct val="160000"/>
              </a:lnSpc>
              <a:buNone/>
            </a:pPr>
            <a:r>
              <a:rPr lang="en-US" dirty="0" smtClean="0"/>
              <a:t>      </a:t>
            </a:r>
            <a:r>
              <a:rPr lang="en-US" dirty="0" smtClean="0">
                <a:latin typeface="Times New Roman" pitchFamily="18" charset="0"/>
                <a:cs typeface="Times New Roman" pitchFamily="18" charset="0"/>
              </a:rPr>
              <a:t>1.3.2 </a:t>
            </a:r>
            <a:r>
              <a:rPr lang="en-US" sz="3000" dirty="0" smtClean="0">
                <a:latin typeface="Times New Roman" pitchFamily="18" charset="0"/>
                <a:cs typeface="Times New Roman" pitchFamily="18" charset="0"/>
              </a:rPr>
              <a:t>Limitations</a:t>
            </a:r>
            <a:endParaRPr lang="en-US" dirty="0" smtClean="0">
              <a:latin typeface="Times New Roman" pitchFamily="18" charset="0"/>
              <a:cs typeface="Times New Roman" pitchFamily="18" charset="0"/>
            </a:endParaRPr>
          </a:p>
          <a:p>
            <a:pPr>
              <a:lnSpc>
                <a:spcPct val="160000"/>
              </a:lnSpc>
              <a:buFont typeface="Wingdings" pitchFamily="2" charset="2"/>
              <a:buChar char="Ø"/>
            </a:pPr>
            <a:r>
              <a:rPr lang="en-US" dirty="0" smtClean="0">
                <a:latin typeface="Times New Roman" pitchFamily="18" charset="0"/>
                <a:cs typeface="Times New Roman" pitchFamily="18" charset="0"/>
              </a:rPr>
              <a:t> </a:t>
            </a:r>
            <a:r>
              <a:rPr lang="en-GB" sz="2600" b="1" i="1" dirty="0" smtClean="0">
                <a:solidFill>
                  <a:schemeClr val="accent4"/>
                </a:solidFill>
                <a:latin typeface="Times New Roman" pitchFamily="18" charset="0"/>
                <a:cs typeface="Times New Roman" pitchFamily="18" charset="0"/>
              </a:rPr>
              <a:t>Environmental aspect</a:t>
            </a:r>
            <a:endParaRPr lang="en-US" dirty="0" smtClean="0">
              <a:solidFill>
                <a:schemeClr val="accent4"/>
              </a:solidFill>
              <a:latin typeface="Times New Roman" pitchFamily="18" charset="0"/>
              <a:cs typeface="Times New Roman" pitchFamily="18" charset="0"/>
            </a:endParaRPr>
          </a:p>
          <a:p>
            <a:pPr lvl="0">
              <a:lnSpc>
                <a:spcPct val="160000"/>
              </a:lnSpc>
            </a:pPr>
            <a:r>
              <a:rPr lang="en-GB" sz="2600" dirty="0" smtClean="0">
                <a:latin typeface="Times New Roman" pitchFamily="18" charset="0"/>
                <a:cs typeface="Times New Roman" pitchFamily="18" charset="0"/>
              </a:rPr>
              <a:t>Possible </a:t>
            </a:r>
            <a:r>
              <a:rPr lang="en-GB" sz="2600" dirty="0" smtClean="0">
                <a:solidFill>
                  <a:schemeClr val="accent2"/>
                </a:solidFill>
                <a:latin typeface="Times New Roman" pitchFamily="18" charset="0"/>
                <a:cs typeface="Times New Roman" pitchFamily="18" charset="0"/>
              </a:rPr>
              <a:t>competition </a:t>
            </a:r>
            <a:r>
              <a:rPr lang="en-GB" sz="2600" dirty="0" smtClean="0">
                <a:latin typeface="Times New Roman" pitchFamily="18" charset="0"/>
                <a:cs typeface="Times New Roman" pitchFamily="18" charset="0"/>
              </a:rPr>
              <a:t>of trees with food crops for space, sunlight, moisture and nutrients which may reduce food crops yields</a:t>
            </a:r>
            <a:endParaRPr lang="en-US" sz="2600" dirty="0" smtClean="0">
              <a:latin typeface="Times New Roman" pitchFamily="18" charset="0"/>
              <a:cs typeface="Times New Roman" pitchFamily="18" charset="0"/>
            </a:endParaRPr>
          </a:p>
          <a:p>
            <a:pPr lvl="0">
              <a:lnSpc>
                <a:spcPct val="160000"/>
              </a:lnSpc>
            </a:pPr>
            <a:r>
              <a:rPr lang="en-GB" sz="2600" dirty="0" smtClean="0">
                <a:latin typeface="Times New Roman" pitchFamily="18" charset="0"/>
                <a:cs typeface="Times New Roman" pitchFamily="18" charset="0"/>
              </a:rPr>
              <a:t>Damage to food crops during </a:t>
            </a:r>
            <a:r>
              <a:rPr lang="en-GB" sz="2600" dirty="0" smtClean="0">
                <a:solidFill>
                  <a:schemeClr val="accent2"/>
                </a:solidFill>
                <a:latin typeface="Times New Roman" pitchFamily="18" charset="0"/>
                <a:cs typeface="Times New Roman" pitchFamily="18" charset="0"/>
              </a:rPr>
              <a:t>tree harvest </a:t>
            </a:r>
            <a:r>
              <a:rPr lang="en-GB" sz="2600" dirty="0" smtClean="0">
                <a:latin typeface="Times New Roman" pitchFamily="18" charset="0"/>
                <a:cs typeface="Times New Roman" pitchFamily="18" charset="0"/>
              </a:rPr>
              <a:t>operation</a:t>
            </a:r>
            <a:endParaRPr lang="en-US" sz="2600" dirty="0" smtClean="0">
              <a:latin typeface="Times New Roman" pitchFamily="18" charset="0"/>
              <a:cs typeface="Times New Roman" pitchFamily="18" charset="0"/>
            </a:endParaRPr>
          </a:p>
          <a:p>
            <a:pPr lvl="0">
              <a:lnSpc>
                <a:spcPct val="160000"/>
              </a:lnSpc>
            </a:pPr>
            <a:r>
              <a:rPr lang="en-GB" sz="2600" dirty="0" smtClean="0">
                <a:latin typeface="Times New Roman" pitchFamily="18" charset="0"/>
                <a:cs typeface="Times New Roman" pitchFamily="18" charset="0"/>
              </a:rPr>
              <a:t>Potential trees to serve </a:t>
            </a:r>
            <a:r>
              <a:rPr lang="en-GB" sz="2600" dirty="0" smtClean="0">
                <a:solidFill>
                  <a:schemeClr val="accent2"/>
                </a:solidFill>
                <a:latin typeface="Times New Roman" pitchFamily="18" charset="0"/>
                <a:cs typeface="Times New Roman" pitchFamily="18" charset="0"/>
              </a:rPr>
              <a:t>as hosts of insect pests </a:t>
            </a:r>
            <a:r>
              <a:rPr lang="en-GB" sz="2600" dirty="0" smtClean="0">
                <a:latin typeface="Times New Roman" pitchFamily="18" charset="0"/>
                <a:cs typeface="Times New Roman" pitchFamily="18" charset="0"/>
              </a:rPr>
              <a:t>that are harmful to food crops</a:t>
            </a:r>
            <a:endParaRPr lang="en-US" sz="2600" dirty="0" smtClean="0">
              <a:latin typeface="Times New Roman" pitchFamily="18" charset="0"/>
              <a:cs typeface="Times New Roman" pitchFamily="18" charset="0"/>
            </a:endParaRPr>
          </a:p>
          <a:p>
            <a:pPr lvl="0">
              <a:lnSpc>
                <a:spcPct val="160000"/>
              </a:lnSpc>
            </a:pPr>
            <a:r>
              <a:rPr lang="en-GB" sz="2600" dirty="0" smtClean="0">
                <a:latin typeface="Times New Roman" pitchFamily="18" charset="0"/>
                <a:cs typeface="Times New Roman" pitchFamily="18" charset="0"/>
              </a:rPr>
              <a:t>Rapid regeneration by prolific trees, which may displace food crops and </a:t>
            </a:r>
            <a:r>
              <a:rPr lang="en-GB" sz="2600" dirty="0" smtClean="0">
                <a:solidFill>
                  <a:schemeClr val="accent2"/>
                </a:solidFill>
                <a:latin typeface="Times New Roman" pitchFamily="18" charset="0"/>
                <a:cs typeface="Times New Roman" pitchFamily="18" charset="0"/>
              </a:rPr>
              <a:t>take over entire fields</a:t>
            </a:r>
            <a:endParaRPr lang="en-US" sz="2600" dirty="0" smtClean="0">
              <a:solidFill>
                <a:schemeClr val="accent2"/>
              </a:solidFill>
              <a:latin typeface="Times New Roman" pitchFamily="18" charset="0"/>
              <a:cs typeface="Times New Roman" pitchFamily="18" charset="0"/>
            </a:endParaRPr>
          </a:p>
          <a:p>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25000" lnSpcReduction="20000"/>
          </a:bodyPr>
          <a:lstStyle/>
          <a:p>
            <a:pPr algn="just">
              <a:lnSpc>
                <a:spcPct val="170000"/>
              </a:lnSpc>
              <a:buNone/>
            </a:pPr>
            <a:r>
              <a:rPr lang="en-US" sz="6400" dirty="0" smtClean="0"/>
              <a:t>                </a:t>
            </a:r>
            <a:r>
              <a:rPr lang="en-US" sz="9600" dirty="0">
                <a:latin typeface="Times New Roman" pitchFamily="18" charset="0"/>
                <a:cs typeface="Times New Roman" pitchFamily="18" charset="0"/>
              </a:rPr>
              <a:t>C</a:t>
            </a:r>
            <a:r>
              <a:rPr lang="en-US" sz="9600" dirty="0" smtClean="0">
                <a:latin typeface="Times New Roman" pitchFamily="18" charset="0"/>
                <a:cs typeface="Times New Roman" pitchFamily="18" charset="0"/>
              </a:rPr>
              <a:t>ourse outline</a:t>
            </a:r>
          </a:p>
          <a:p>
            <a:pPr marL="514350" indent="-514350" algn="just">
              <a:lnSpc>
                <a:spcPct val="170000"/>
              </a:lnSpc>
              <a:buAutoNum type="arabicPeriod"/>
            </a:pPr>
            <a:r>
              <a:rPr lang="en-US" sz="8000" dirty="0" smtClean="0">
                <a:latin typeface="Times New Roman" pitchFamily="18" charset="0"/>
                <a:cs typeface="Times New Roman" pitchFamily="18" charset="0"/>
              </a:rPr>
              <a:t>Introduction</a:t>
            </a:r>
          </a:p>
          <a:p>
            <a:pPr marL="514350" indent="-514350" algn="just">
              <a:lnSpc>
                <a:spcPct val="170000"/>
              </a:lnSpc>
              <a:buFont typeface="Arial" pitchFamily="34" charset="0"/>
              <a:buAutoNum type="arabicPeriod"/>
            </a:pPr>
            <a:r>
              <a:rPr lang="en-US" sz="8000" dirty="0" smtClean="0">
                <a:latin typeface="Times New Roman" pitchFamily="18" charset="0"/>
                <a:cs typeface="Times New Roman" pitchFamily="18" charset="0"/>
              </a:rPr>
              <a:t>Classification </a:t>
            </a:r>
            <a:r>
              <a:rPr lang="en-US" sz="8000" dirty="0">
                <a:latin typeface="Times New Roman" pitchFamily="18" charset="0"/>
                <a:cs typeface="Times New Roman" pitchFamily="18" charset="0"/>
              </a:rPr>
              <a:t>of Agroforestry systems </a:t>
            </a:r>
            <a:r>
              <a:rPr lang="en-US" sz="8000" dirty="0" smtClean="0">
                <a:latin typeface="Times New Roman" pitchFamily="18" charset="0"/>
                <a:cs typeface="Times New Roman" pitchFamily="18" charset="0"/>
              </a:rPr>
              <a:t> </a:t>
            </a:r>
          </a:p>
          <a:p>
            <a:pPr marL="514350" indent="-514350" algn="just">
              <a:lnSpc>
                <a:spcPct val="170000"/>
              </a:lnSpc>
              <a:buAutoNum type="arabicPeriod"/>
            </a:pPr>
            <a:r>
              <a:rPr lang="en-US" sz="8000" dirty="0" smtClean="0">
                <a:latin typeface="Times New Roman" pitchFamily="18" charset="0"/>
                <a:cs typeface="Times New Roman" pitchFamily="18" charset="0"/>
              </a:rPr>
              <a:t>Agroforestry systems in tropics</a:t>
            </a:r>
          </a:p>
          <a:p>
            <a:pPr marL="514350" indent="-514350" algn="just">
              <a:lnSpc>
                <a:spcPct val="170000"/>
              </a:lnSpc>
              <a:buAutoNum type="arabicPeriod"/>
            </a:pPr>
            <a:r>
              <a:rPr lang="en-US" sz="8000" dirty="0" smtClean="0">
                <a:latin typeface="Times New Roman" pitchFamily="18" charset="0"/>
                <a:cs typeface="Times New Roman" pitchFamily="18" charset="0"/>
              </a:rPr>
              <a:t>Agroforestry systems and practices</a:t>
            </a:r>
          </a:p>
          <a:p>
            <a:pPr marL="514350" indent="-514350" algn="just">
              <a:lnSpc>
                <a:spcPct val="170000"/>
              </a:lnSpc>
              <a:buAutoNum type="arabicPeriod"/>
            </a:pPr>
            <a:r>
              <a:rPr lang="en-US" sz="8000" dirty="0" smtClean="0">
                <a:latin typeface="Times New Roman" pitchFamily="18" charset="0"/>
                <a:cs typeface="Times New Roman" pitchFamily="18" charset="0"/>
              </a:rPr>
              <a:t>Agroforestry Species</a:t>
            </a:r>
          </a:p>
          <a:p>
            <a:pPr marL="514350" indent="-514350" algn="just">
              <a:lnSpc>
                <a:spcPct val="170000"/>
              </a:lnSpc>
              <a:buAutoNum type="arabicPeriod"/>
            </a:pPr>
            <a:r>
              <a:rPr lang="en-US" sz="8000" dirty="0" smtClean="0">
                <a:latin typeface="Times New Roman" pitchFamily="18" charset="0"/>
                <a:cs typeface="Times New Roman" pitchFamily="18" charset="0"/>
              </a:rPr>
              <a:t>Soil and Agroforestry </a:t>
            </a:r>
          </a:p>
          <a:p>
            <a:pPr marL="514350" indent="-514350" algn="just">
              <a:lnSpc>
                <a:spcPct val="170000"/>
              </a:lnSpc>
              <a:buAutoNum type="arabicPeriod"/>
            </a:pPr>
            <a:r>
              <a:rPr lang="en-US" sz="8000" dirty="0" smtClean="0">
                <a:latin typeface="Times New Roman" pitchFamily="18" charset="0"/>
                <a:cs typeface="Times New Roman" pitchFamily="18" charset="0"/>
              </a:rPr>
              <a:t>Component interaction </a:t>
            </a:r>
          </a:p>
          <a:p>
            <a:pPr marL="514350" indent="-514350" algn="just">
              <a:lnSpc>
                <a:spcPct val="170000"/>
              </a:lnSpc>
              <a:buAutoNum type="arabicPeriod"/>
            </a:pPr>
            <a:r>
              <a:rPr lang="en-US" sz="8000" dirty="0" smtClean="0">
                <a:latin typeface="Times New Roman" pitchFamily="18" charset="0"/>
                <a:cs typeface="Times New Roman" pitchFamily="18" charset="0"/>
              </a:rPr>
              <a:t>Socio economic and cultural aspects of Agroforestry</a:t>
            </a:r>
          </a:p>
          <a:p>
            <a:pPr marL="514350" indent="-514350" algn="just">
              <a:lnSpc>
                <a:spcPct val="170000"/>
              </a:lnSpc>
              <a:buAutoNum type="arabicPeriod"/>
            </a:pPr>
            <a:r>
              <a:rPr lang="en-US" sz="8000" dirty="0" smtClean="0">
                <a:latin typeface="Times New Roman" pitchFamily="18" charset="0"/>
                <a:cs typeface="Times New Roman" pitchFamily="18" charset="0"/>
              </a:rPr>
              <a:t>Agroforestry evaluation </a:t>
            </a:r>
          </a:p>
          <a:p>
            <a:pPr marL="514350" indent="-514350" algn="just">
              <a:lnSpc>
                <a:spcPct val="170000"/>
              </a:lnSpc>
              <a:buAutoNum type="arabicPeriod"/>
            </a:pPr>
            <a:r>
              <a:rPr lang="en-US" sz="8000" dirty="0" smtClean="0">
                <a:latin typeface="Times New Roman" pitchFamily="18" charset="0"/>
                <a:cs typeface="Times New Roman" pitchFamily="18" charset="0"/>
              </a:rPr>
              <a:t>Diagnosis and Design methodologies </a:t>
            </a:r>
            <a:endParaRPr lang="en-US" sz="6400" dirty="0" smtClean="0">
              <a:latin typeface="Times New Roman" pitchFamily="18" charset="0"/>
              <a:cs typeface="Times New Roman" pitchFamily="18" charset="0"/>
            </a:endParaRPr>
          </a:p>
          <a:p>
            <a:pPr algn="just">
              <a:lnSpc>
                <a:spcPct val="170000"/>
              </a:lnSpc>
              <a:buNone/>
            </a:pP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a:p>
            <a:pPr algn="just">
              <a:lnSpc>
                <a:spcPct val="170000"/>
              </a:lnSpc>
              <a:buNone/>
            </a:pP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a:p>
            <a:pPr algn="just">
              <a:buNone/>
            </a:pPr>
            <a:endParaRPr lang="en-US" dirty="0" smtClean="0"/>
          </a:p>
          <a:p>
            <a:pPr algn="just">
              <a:buNone/>
            </a:pPr>
            <a:r>
              <a:rPr lang="en-US" dirty="0" smtClean="0"/>
              <a: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a:lnSpc>
                <a:spcPct val="160000"/>
              </a:lnSpc>
              <a:buFont typeface="Wingdings" pitchFamily="2" charset="2"/>
              <a:buChar char="Ø"/>
            </a:pPr>
            <a:r>
              <a:rPr lang="en-GB" sz="2400" b="1" i="1" dirty="0" smtClean="0">
                <a:solidFill>
                  <a:schemeClr val="accent4"/>
                </a:solidFill>
                <a:latin typeface="Times New Roman" pitchFamily="18" charset="0"/>
                <a:cs typeface="Times New Roman" pitchFamily="18" charset="0"/>
              </a:rPr>
              <a:t>Socioeconomic aspects</a:t>
            </a:r>
            <a:endParaRPr lang="en-US" sz="2400" dirty="0" smtClean="0">
              <a:solidFill>
                <a:schemeClr val="accent4"/>
              </a:solidFill>
              <a:latin typeface="Times New Roman" pitchFamily="18" charset="0"/>
              <a:cs typeface="Times New Roman" pitchFamily="18" charset="0"/>
            </a:endParaRPr>
          </a:p>
          <a:p>
            <a:pPr lvl="0">
              <a:lnSpc>
                <a:spcPct val="160000"/>
              </a:lnSpc>
            </a:pPr>
            <a:r>
              <a:rPr lang="en-GB" sz="2400" dirty="0" smtClean="0">
                <a:latin typeface="Times New Roman" pitchFamily="18" charset="0"/>
                <a:cs typeface="Times New Roman" pitchFamily="18" charset="0"/>
              </a:rPr>
              <a:t>Requirement of </a:t>
            </a:r>
            <a:r>
              <a:rPr lang="en-GB" sz="2400" dirty="0" smtClean="0">
                <a:solidFill>
                  <a:schemeClr val="accent2"/>
                </a:solidFill>
                <a:latin typeface="Times New Roman" pitchFamily="18" charset="0"/>
                <a:cs typeface="Times New Roman" pitchFamily="18" charset="0"/>
              </a:rPr>
              <a:t>more labour inputs</a:t>
            </a:r>
            <a:r>
              <a:rPr lang="en-GB" sz="2400" dirty="0" smtClean="0">
                <a:latin typeface="Times New Roman" pitchFamily="18" charset="0"/>
                <a:cs typeface="Times New Roman" pitchFamily="18" charset="0"/>
              </a:rPr>
              <a:t>, which may cause scarcity at times in other farm activities</a:t>
            </a:r>
            <a:endParaRPr lang="en-US" sz="2400" dirty="0" smtClean="0">
              <a:latin typeface="Times New Roman" pitchFamily="18" charset="0"/>
              <a:cs typeface="Times New Roman" pitchFamily="18" charset="0"/>
            </a:endParaRPr>
          </a:p>
          <a:p>
            <a:pPr lvl="0">
              <a:lnSpc>
                <a:spcPct val="160000"/>
              </a:lnSpc>
            </a:pPr>
            <a:r>
              <a:rPr lang="en-GB" sz="2400" dirty="0" smtClean="0">
                <a:latin typeface="Times New Roman" pitchFamily="18" charset="0"/>
                <a:cs typeface="Times New Roman" pitchFamily="18" charset="0"/>
              </a:rPr>
              <a:t>Competition between tree and food crops, which could cause </a:t>
            </a:r>
            <a:r>
              <a:rPr lang="en-GB" sz="2400" dirty="0" smtClean="0">
                <a:solidFill>
                  <a:schemeClr val="accent2"/>
                </a:solidFill>
                <a:latin typeface="Times New Roman" pitchFamily="18" charset="0"/>
                <a:cs typeface="Times New Roman" pitchFamily="18" charset="0"/>
              </a:rPr>
              <a:t>aggregate yields to be lower</a:t>
            </a:r>
            <a:r>
              <a:rPr lang="en-GB" sz="2400" dirty="0" smtClean="0">
                <a:latin typeface="Times New Roman" pitchFamily="18" charset="0"/>
                <a:cs typeface="Times New Roman" pitchFamily="18" charset="0"/>
              </a:rPr>
              <a:t> than those of a single crop</a:t>
            </a:r>
            <a:endParaRPr lang="en-US" sz="2400" dirty="0" smtClean="0">
              <a:latin typeface="Times New Roman" pitchFamily="18" charset="0"/>
              <a:cs typeface="Times New Roman" pitchFamily="18" charset="0"/>
            </a:endParaRPr>
          </a:p>
          <a:p>
            <a:pPr lvl="0">
              <a:lnSpc>
                <a:spcPct val="160000"/>
              </a:lnSpc>
            </a:pPr>
            <a:r>
              <a:rPr lang="en-GB" sz="2400" dirty="0" smtClean="0">
                <a:solidFill>
                  <a:schemeClr val="accent2"/>
                </a:solidFill>
                <a:latin typeface="Times New Roman" pitchFamily="18" charset="0"/>
                <a:cs typeface="Times New Roman" pitchFamily="18" charset="0"/>
              </a:rPr>
              <a:t>Longer period required for trees </a:t>
            </a:r>
            <a:r>
              <a:rPr lang="en-GB" sz="2400" dirty="0" smtClean="0">
                <a:latin typeface="Times New Roman" pitchFamily="18" charset="0"/>
                <a:cs typeface="Times New Roman" pitchFamily="18" charset="0"/>
              </a:rPr>
              <a:t>to grow to maturity and acquire an economic value</a:t>
            </a:r>
          </a:p>
          <a:p>
            <a:pPr lvl="0">
              <a:buNone/>
            </a:pPr>
            <a:endParaRPr lang="en-US" dirty="0">
              <a:solidFill>
                <a:schemeClr val="accent2"/>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382000" cy="6400800"/>
          </a:xfrm>
        </p:spPr>
        <p:txBody>
          <a:bodyPr>
            <a:normAutofit fontScale="77500" lnSpcReduction="20000"/>
          </a:bodyPr>
          <a:lstStyle/>
          <a:p>
            <a:pPr>
              <a:lnSpc>
                <a:spcPct val="170000"/>
              </a:lnSpc>
              <a:buFont typeface="Wingdings" pitchFamily="2" charset="2"/>
              <a:buChar char="Ø"/>
            </a:pPr>
            <a:r>
              <a:rPr lang="en-GB" dirty="0" smtClean="0">
                <a:latin typeface="Times New Roman" pitchFamily="18" charset="0"/>
                <a:cs typeface="Times New Roman" pitchFamily="18" charset="0"/>
              </a:rPr>
              <a:t>Ways to overcome the limitations of AF</a:t>
            </a:r>
            <a:endParaRPr lang="en-US" dirty="0" smtClean="0">
              <a:latin typeface="Times New Roman" pitchFamily="18" charset="0"/>
              <a:cs typeface="Times New Roman" pitchFamily="18" charset="0"/>
            </a:endParaRPr>
          </a:p>
          <a:p>
            <a:pPr lvl="0">
              <a:lnSpc>
                <a:spcPct val="170000"/>
              </a:lnSpc>
            </a:pPr>
            <a:r>
              <a:rPr lang="en-GB" dirty="0" smtClean="0">
                <a:latin typeface="Times New Roman" pitchFamily="18" charset="0"/>
                <a:cs typeface="Times New Roman" pitchFamily="18" charset="0"/>
              </a:rPr>
              <a:t>By </a:t>
            </a:r>
            <a:r>
              <a:rPr lang="en-GB" dirty="0" smtClean="0">
                <a:solidFill>
                  <a:schemeClr val="accent2"/>
                </a:solidFill>
                <a:latin typeface="Times New Roman" pitchFamily="18" charset="0"/>
                <a:cs typeface="Times New Roman" pitchFamily="18" charset="0"/>
              </a:rPr>
              <a:t>selecting legume trees </a:t>
            </a:r>
            <a:r>
              <a:rPr lang="en-GB" dirty="0" smtClean="0">
                <a:latin typeface="Times New Roman" pitchFamily="18" charset="0"/>
                <a:cs typeface="Times New Roman" pitchFamily="18" charset="0"/>
              </a:rPr>
              <a:t>that have small or </a:t>
            </a:r>
            <a:r>
              <a:rPr lang="en-GB" dirty="0" smtClean="0">
                <a:solidFill>
                  <a:schemeClr val="accent2"/>
                </a:solidFill>
                <a:latin typeface="Times New Roman" pitchFamily="18" charset="0"/>
                <a:cs typeface="Times New Roman" pitchFamily="18" charset="0"/>
              </a:rPr>
              <a:t>light crowns </a:t>
            </a:r>
            <a:r>
              <a:rPr lang="en-GB" dirty="0" smtClean="0">
                <a:latin typeface="Times New Roman" pitchFamily="18" charset="0"/>
                <a:cs typeface="Times New Roman" pitchFamily="18" charset="0"/>
              </a:rPr>
              <a:t>so that sufficient sunlight will reach the food crops for photosynthesis</a:t>
            </a:r>
            <a:endParaRPr lang="en-US" dirty="0" smtClean="0">
              <a:latin typeface="Times New Roman" pitchFamily="18" charset="0"/>
              <a:cs typeface="Times New Roman" pitchFamily="18" charset="0"/>
            </a:endParaRPr>
          </a:p>
          <a:p>
            <a:pPr lvl="0">
              <a:lnSpc>
                <a:spcPct val="170000"/>
              </a:lnSpc>
            </a:pPr>
            <a:r>
              <a:rPr lang="en-GB" dirty="0" smtClean="0">
                <a:latin typeface="Times New Roman" pitchFamily="18" charset="0"/>
                <a:cs typeface="Times New Roman" pitchFamily="18" charset="0"/>
              </a:rPr>
              <a:t>By selecting tree species that are </a:t>
            </a:r>
            <a:r>
              <a:rPr lang="en-GB" dirty="0" smtClean="0">
                <a:solidFill>
                  <a:schemeClr val="accent2"/>
                </a:solidFill>
                <a:latin typeface="Times New Roman" pitchFamily="18" charset="0"/>
                <a:cs typeface="Times New Roman" pitchFamily="18" charset="0"/>
              </a:rPr>
              <a:t>deep-rooted</a:t>
            </a:r>
            <a:r>
              <a:rPr lang="en-GB" dirty="0" smtClean="0">
                <a:latin typeface="Times New Roman" pitchFamily="18" charset="0"/>
                <a:cs typeface="Times New Roman" pitchFamily="18" charset="0"/>
              </a:rPr>
              <a:t> so that they will absorb moisture and nutrients from the deeper subsoil while the food crops receive their share from the surface layer of the soil </a:t>
            </a:r>
            <a:endParaRPr lang="en-US" dirty="0" smtClean="0">
              <a:latin typeface="Times New Roman" pitchFamily="18" charset="0"/>
              <a:cs typeface="Times New Roman" pitchFamily="18" charset="0"/>
            </a:endParaRPr>
          </a:p>
          <a:p>
            <a:pPr>
              <a:lnSpc>
                <a:spcPct val="170000"/>
              </a:lnSpc>
            </a:pPr>
            <a:r>
              <a:rPr lang="en-GB" dirty="0" smtClean="0">
                <a:latin typeface="Times New Roman" pitchFamily="18" charset="0"/>
                <a:cs typeface="Times New Roman" pitchFamily="18" charset="0"/>
              </a:rPr>
              <a:t>By </a:t>
            </a:r>
            <a:r>
              <a:rPr lang="en-GB" dirty="0" smtClean="0">
                <a:solidFill>
                  <a:schemeClr val="accent2"/>
                </a:solidFill>
                <a:latin typeface="Times New Roman" pitchFamily="18" charset="0"/>
                <a:cs typeface="Times New Roman" pitchFamily="18" charset="0"/>
              </a:rPr>
              <a:t>spacing</a:t>
            </a:r>
            <a:r>
              <a:rPr lang="en-GB" dirty="0" smtClean="0">
                <a:latin typeface="Times New Roman" pitchFamily="18" charset="0"/>
                <a:cs typeface="Times New Roman" pitchFamily="18" charset="0"/>
              </a:rPr>
              <a:t> the trees farther apart to reduce their competitive effects on the food crops</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sz="2800" dirty="0" smtClean="0">
                <a:latin typeface="Times New Roman" pitchFamily="18" charset="0"/>
                <a:cs typeface="Times New Roman" pitchFamily="18" charset="0"/>
              </a:rPr>
              <a:t>1.4 Roles of Agroforestry</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685800"/>
            <a:ext cx="8534400" cy="6019800"/>
          </a:xfrm>
        </p:spPr>
        <p:txBody>
          <a:bodyPr>
            <a:normAutofit fontScale="85000" lnSpcReduction="10000"/>
          </a:bodyPr>
          <a:lstStyle/>
          <a:p>
            <a:pPr>
              <a:lnSpc>
                <a:spcPct val="170000"/>
              </a:lnSpc>
              <a:buNone/>
            </a:pPr>
            <a:r>
              <a:rPr lang="en-US" dirty="0" smtClean="0">
                <a:solidFill>
                  <a:srgbClr val="00B0F0"/>
                </a:solidFill>
                <a:latin typeface="Times New Roman" pitchFamily="18" charset="0"/>
                <a:cs typeface="Times New Roman" pitchFamily="18" charset="0"/>
              </a:rPr>
              <a:t>1.Productive role- </a:t>
            </a:r>
            <a:r>
              <a:rPr lang="en-US" dirty="0" smtClean="0">
                <a:latin typeface="Times New Roman" pitchFamily="18" charset="0"/>
                <a:cs typeface="Times New Roman" pitchFamily="18" charset="0"/>
              </a:rPr>
              <a:t>implies yielding one or more products that usually meet basic needs of local peoples or social objectives</a:t>
            </a:r>
          </a:p>
          <a:p>
            <a:pPr>
              <a:lnSpc>
                <a:spcPct val="170000"/>
              </a:lnSpc>
              <a:buNone/>
            </a:pPr>
            <a:r>
              <a:rPr lang="en-US" dirty="0" smtClean="0">
                <a:solidFill>
                  <a:srgbClr val="00B0F0"/>
                </a:solidFill>
                <a:latin typeface="Times New Roman" pitchFamily="18" charset="0"/>
                <a:cs typeface="Times New Roman" pitchFamily="18" charset="0"/>
              </a:rPr>
              <a:t>2.Protective role- </a:t>
            </a:r>
            <a:r>
              <a:rPr lang="en-US" dirty="0" smtClean="0">
                <a:latin typeface="Times New Roman" pitchFamily="18" charset="0"/>
                <a:cs typeface="Times New Roman" pitchFamily="18" charset="0"/>
              </a:rPr>
              <a:t>protecting and maintaining the production of food, energy, shelter, raw materials, and cash, etc through soil erosion control, water conservation ,soil fertility maintenance/ improvement , nutrient cycling etc and  modification of microclimate</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800" dirty="0" smtClean="0">
                <a:latin typeface="Times New Roman" pitchFamily="18" charset="0"/>
                <a:cs typeface="Times New Roman" pitchFamily="18" charset="0"/>
              </a:rPr>
              <a:t>1.5 Community, farm and social forestry</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381000" y="990600"/>
            <a:ext cx="8229600" cy="5486400"/>
          </a:xfrm>
        </p:spPr>
        <p:txBody>
          <a:bodyPr>
            <a:normAutofit/>
          </a:bodyPr>
          <a:lstStyle/>
          <a:p>
            <a:pPr marL="342900" lvl="1" indent="-342900">
              <a:lnSpc>
                <a:spcPct val="150000"/>
              </a:lnSpc>
              <a:buFont typeface="Wingdings" pitchFamily="2" charset="2"/>
              <a:buChar char="q"/>
            </a:pPr>
            <a:r>
              <a:rPr lang="en-US" sz="2400" dirty="0" smtClean="0">
                <a:latin typeface="Times New Roman" pitchFamily="18" charset="0"/>
                <a:cs typeface="Times New Roman" pitchFamily="18" charset="0"/>
              </a:rPr>
              <a:t>The terms emphasize the self-help aspect - people's participation - in tree planting activities</a:t>
            </a:r>
            <a:endParaRPr lang="en-US" sz="2400" dirty="0" smtClean="0">
              <a:solidFill>
                <a:srgbClr val="00B05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solidFill>
                  <a:srgbClr val="00B050"/>
                </a:solidFill>
                <a:latin typeface="Times New Roman" pitchFamily="18" charset="0"/>
                <a:cs typeface="Times New Roman" pitchFamily="18" charset="0"/>
              </a:rPr>
              <a:t>Social forestry</a:t>
            </a:r>
            <a:r>
              <a:rPr lang="en-US" sz="2400" dirty="0" smtClean="0">
                <a:latin typeface="Times New Roman" pitchFamily="18" charset="0"/>
                <a:cs typeface="Times New Roman" pitchFamily="18" charset="0"/>
              </a:rPr>
              <a:t>: is the practice of using trees and/or tree planting specifically to pursue social objectives.</a:t>
            </a:r>
          </a:p>
          <a:p>
            <a:pPr algn="just">
              <a:lnSpc>
                <a:spcPct val="150000"/>
              </a:lnSpc>
              <a:buFont typeface="Wingdings" pitchFamily="2" charset="2"/>
              <a:buChar char="§"/>
            </a:pPr>
            <a:r>
              <a:rPr lang="en-US" sz="2400" dirty="0" smtClean="0">
                <a:latin typeface="Times New Roman" pitchFamily="18" charset="0"/>
                <a:cs typeface="Times New Roman" pitchFamily="18" charset="0"/>
              </a:rPr>
              <a:t>Usually betterment of the poor, through delivery of the benefits (of trees and/or tree planting) to the local people </a:t>
            </a:r>
          </a:p>
          <a:p>
            <a:pPr algn="just">
              <a:lnSpc>
                <a:spcPct val="150000"/>
              </a:lnSpc>
              <a:buFont typeface="Wingdings" pitchFamily="2" charset="2"/>
              <a:buChar char="§"/>
            </a:pPr>
            <a:r>
              <a:rPr lang="en-US" sz="2400" dirty="0" smtClean="0">
                <a:latin typeface="Times New Roman" pitchFamily="18" charset="0"/>
                <a:cs typeface="Times New Roman" pitchFamily="18" charset="0"/>
              </a:rPr>
              <a:t>It is sometimes described as "tree growing by the people, for the people."</a:t>
            </a:r>
            <a:endParaRPr lang="en-US" sz="2400" i="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00800"/>
          </a:xfrm>
        </p:spPr>
        <p:txBody>
          <a:bodyPr>
            <a:normAutofit fontScale="55000" lnSpcReduction="20000"/>
          </a:bodyPr>
          <a:lstStyle/>
          <a:p>
            <a:pPr>
              <a:lnSpc>
                <a:spcPct val="170000"/>
              </a:lnSpc>
              <a:buFont typeface="Wingdings" pitchFamily="2" charset="2"/>
              <a:buChar char="Ø"/>
            </a:pPr>
            <a:r>
              <a:rPr lang="en-US" sz="3800" dirty="0" smtClean="0">
                <a:solidFill>
                  <a:srgbClr val="92D050"/>
                </a:solidFill>
                <a:latin typeface="Times New Roman" pitchFamily="18" charset="0"/>
                <a:cs typeface="Times New Roman" pitchFamily="18" charset="0"/>
              </a:rPr>
              <a:t>Community forestry :</a:t>
            </a:r>
            <a:r>
              <a:rPr lang="en-US" sz="3800" dirty="0" smtClean="0">
                <a:latin typeface="Times New Roman" pitchFamily="18" charset="0"/>
                <a:cs typeface="Times New Roman" pitchFamily="18" charset="0"/>
              </a:rPr>
              <a:t>A form</a:t>
            </a:r>
            <a:r>
              <a:rPr lang="en-US" sz="3800" dirty="0" smtClean="0">
                <a:solidFill>
                  <a:srgbClr val="FF0000"/>
                </a:solidFill>
                <a:latin typeface="Times New Roman" pitchFamily="18" charset="0"/>
                <a:cs typeface="Times New Roman" pitchFamily="18" charset="0"/>
              </a:rPr>
              <a:t> </a:t>
            </a:r>
            <a:r>
              <a:rPr lang="en-US" sz="3800" dirty="0" smtClean="0">
                <a:latin typeface="Times New Roman" pitchFamily="18" charset="0"/>
                <a:cs typeface="Times New Roman" pitchFamily="18" charset="0"/>
              </a:rPr>
              <a:t>of social forestry that tree planting activities undertaken by a community on communal (common) lands.</a:t>
            </a:r>
          </a:p>
          <a:p>
            <a:pPr algn="just">
              <a:lnSpc>
                <a:spcPct val="170000"/>
              </a:lnSpc>
              <a:buFont typeface="Wingdings" pitchFamily="2" charset="2"/>
              <a:buChar char="§"/>
            </a:pPr>
            <a:r>
              <a:rPr lang="en-US" sz="3800" dirty="0" smtClean="0">
                <a:latin typeface="Times New Roman" pitchFamily="18" charset="0"/>
                <a:cs typeface="Times New Roman" pitchFamily="18" charset="0"/>
              </a:rPr>
              <a:t>It is based on the local people's direct participation in the process, either by growing trees themselves, or by processing the tree products locally.</a:t>
            </a:r>
          </a:p>
          <a:p>
            <a:pPr algn="just">
              <a:lnSpc>
                <a:spcPct val="170000"/>
              </a:lnSpc>
              <a:buFont typeface="Wingdings" pitchFamily="2" charset="2"/>
              <a:buChar char="Ø"/>
            </a:pPr>
            <a:r>
              <a:rPr lang="en-US" sz="3800" dirty="0" smtClean="0">
                <a:solidFill>
                  <a:srgbClr val="92D050"/>
                </a:solidFill>
                <a:latin typeface="Times New Roman" pitchFamily="18" charset="0"/>
                <a:cs typeface="Times New Roman" pitchFamily="18" charset="0"/>
              </a:rPr>
              <a:t>Farm forestry:</a:t>
            </a:r>
            <a:r>
              <a:rPr lang="en-US" sz="3800" dirty="0" smtClean="0">
                <a:latin typeface="Times New Roman" pitchFamily="18" charset="0"/>
                <a:cs typeface="Times New Roman" pitchFamily="18" charset="0"/>
              </a:rPr>
              <a:t> is commercial tree growing by farmers on their own land.</a:t>
            </a:r>
          </a:p>
          <a:p>
            <a:pPr>
              <a:lnSpc>
                <a:spcPct val="170000"/>
              </a:lnSpc>
              <a:buFont typeface="Wingdings" pitchFamily="2" charset="2"/>
              <a:buChar char="Ø"/>
            </a:pPr>
            <a:r>
              <a:rPr lang="en-US" sz="3600" dirty="0" smtClean="0">
                <a:latin typeface="Times New Roman" pitchFamily="18" charset="0"/>
                <a:cs typeface="Times New Roman" pitchFamily="18" charset="0"/>
              </a:rPr>
              <a:t>The major distinction between </a:t>
            </a:r>
            <a:r>
              <a:rPr lang="en-US" sz="3600" b="1" dirty="0" smtClean="0">
                <a:latin typeface="Times New Roman" pitchFamily="18" charset="0"/>
                <a:cs typeface="Times New Roman" pitchFamily="18" charset="0"/>
              </a:rPr>
              <a:t>Agroforestry </a:t>
            </a:r>
            <a:r>
              <a:rPr lang="en-US" sz="3600" dirty="0" smtClean="0">
                <a:latin typeface="Times New Roman" pitchFamily="18" charset="0"/>
                <a:cs typeface="Times New Roman" pitchFamily="18" charset="0"/>
              </a:rPr>
              <a:t>and other terms(social, community and farm forestry)  </a:t>
            </a:r>
          </a:p>
          <a:p>
            <a:pPr lvl="1">
              <a:lnSpc>
                <a:spcPct val="170000"/>
              </a:lnSpc>
              <a:buFont typeface="Wingdings" pitchFamily="2" charset="2"/>
              <a:buChar char="ü"/>
            </a:pPr>
            <a:r>
              <a:rPr lang="en-US" sz="3600" dirty="0" smtClean="0">
                <a:latin typeface="Times New Roman" pitchFamily="18" charset="0"/>
                <a:cs typeface="Times New Roman" pitchFamily="18" charset="0"/>
              </a:rPr>
              <a:t>Agroforestry emphasizes the interactive association between woody perennials (trees and shrubs) with agricultural crops and/or animals for multiple products and services; the other terms refer to tree planting, often as woodlots</a:t>
            </a:r>
          </a:p>
          <a:p>
            <a:pPr algn="just">
              <a:lnSpc>
                <a:spcPct val="150000"/>
              </a:lnSpc>
              <a:buFont typeface="Wingdings" pitchFamily="2" charset="2"/>
              <a:buChar char="Ø"/>
            </a:pPr>
            <a:endParaRPr lang="en-US" dirty="0" smtClean="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457200" y="304800"/>
            <a:ext cx="8229600" cy="6248400"/>
          </a:xfrm>
          <a:prstGeom prst="rect">
            <a:avLst/>
          </a:prstGeom>
          <a:noFill/>
          <a:ln w="9525">
            <a:noFill/>
            <a:miter lim="800000"/>
            <a:headEnd/>
            <a:tailEnd/>
          </a:ln>
          <a:effectLst/>
        </p:spPr>
      </p:pic>
      <p:sp>
        <p:nvSpPr>
          <p:cNvPr id="5" name="Rectangle 4"/>
          <p:cNvSpPr/>
          <p:nvPr/>
        </p:nvSpPr>
        <p:spPr>
          <a:xfrm>
            <a:off x="685800" y="1143000"/>
            <a:ext cx="7696200" cy="1077218"/>
          </a:xfrm>
          <a:prstGeom prst="rect">
            <a:avLst/>
          </a:prstGeom>
        </p:spPr>
        <p:txBody>
          <a:bodyPr wrap="square">
            <a:spAutoFit/>
          </a:bodyPr>
          <a:lstStyle/>
          <a:p>
            <a:r>
              <a:rPr lang="en-US" sz="3200" dirty="0" smtClean="0">
                <a:solidFill>
                  <a:schemeClr val="bg1"/>
                </a:solidFill>
                <a:latin typeface="Times New Roman" pitchFamily="18" charset="0"/>
                <a:cs typeface="Times New Roman" pitchFamily="18" charset="0"/>
              </a:rPr>
              <a:t>                       Chapter Two</a:t>
            </a:r>
            <a:br>
              <a:rPr lang="en-US" sz="3200" dirty="0" smtClean="0">
                <a:solidFill>
                  <a:schemeClr val="bg1"/>
                </a:solidFill>
                <a:latin typeface="Times New Roman" pitchFamily="18" charset="0"/>
                <a:cs typeface="Times New Roman" pitchFamily="18" charset="0"/>
              </a:rPr>
            </a:br>
            <a:r>
              <a:rPr lang="en-US" sz="3200" dirty="0" smtClean="0">
                <a:solidFill>
                  <a:schemeClr val="bg1"/>
                </a:solidFill>
                <a:latin typeface="Times New Roman" pitchFamily="18" charset="0"/>
                <a:cs typeface="Times New Roman" pitchFamily="18" charset="0"/>
              </a:rPr>
              <a:t>Classification of Agroforestry systems </a:t>
            </a:r>
            <a:endParaRPr lang="en-US"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553199"/>
          </a:xfrm>
        </p:spPr>
        <p:txBody>
          <a:bodyPr>
            <a:normAutofit fontScale="85000" lnSpcReduction="10000"/>
          </a:bodyPr>
          <a:lstStyle/>
          <a:p>
            <a:pPr algn="just">
              <a:lnSpc>
                <a:spcPct val="170000"/>
              </a:lnSpc>
              <a:buFont typeface="Wingdings" pitchFamily="2" charset="2"/>
              <a:buChar char="Ø"/>
            </a:pPr>
            <a:r>
              <a:rPr lang="en-US" dirty="0" smtClean="0">
                <a:latin typeface="Times New Roman" pitchFamily="18" charset="0"/>
                <a:cs typeface="Times New Roman" pitchFamily="18" charset="0"/>
              </a:rPr>
              <a:t>Purpose of classification</a:t>
            </a:r>
          </a:p>
          <a:p>
            <a:pPr lvl="0">
              <a:lnSpc>
                <a:spcPct val="170000"/>
              </a:lnSpc>
              <a:buFont typeface="Wingdings" pitchFamily="2" charset="2"/>
              <a:buChar char="§"/>
            </a:pPr>
            <a:r>
              <a:rPr lang="en-US" dirty="0" smtClean="0">
                <a:latin typeface="Times New Roman" pitchFamily="18" charset="0"/>
                <a:cs typeface="Times New Roman" pitchFamily="18" charset="0"/>
              </a:rPr>
              <a:t>To understand and evaluate existing Agroforestry systems  </a:t>
            </a:r>
          </a:p>
          <a:p>
            <a:pPr lvl="0" algn="just">
              <a:lnSpc>
                <a:spcPct val="170000"/>
              </a:lnSpc>
              <a:buFont typeface="Wingdings" pitchFamily="2" charset="2"/>
              <a:buChar char="§"/>
            </a:pPr>
            <a:r>
              <a:rPr lang="en-US" dirty="0" smtClean="0">
                <a:latin typeface="Times New Roman" pitchFamily="18" charset="0"/>
                <a:cs typeface="Times New Roman" pitchFamily="18" charset="0"/>
              </a:rPr>
              <a:t>To develop action plan for their improvement</a:t>
            </a:r>
          </a:p>
          <a:p>
            <a:pPr>
              <a:lnSpc>
                <a:spcPct val="170000"/>
              </a:lnSpc>
              <a:buFont typeface="Wingdings" pitchFamily="2" charset="2"/>
              <a:buChar char="Ø"/>
            </a:pPr>
            <a:r>
              <a:rPr lang="en-US" dirty="0" smtClean="0">
                <a:latin typeface="Times New Roman" pitchFamily="18" charset="0"/>
                <a:cs typeface="Times New Roman" pitchFamily="18" charset="0"/>
              </a:rPr>
              <a:t>Bases of classification:</a:t>
            </a:r>
          </a:p>
          <a:p>
            <a:pPr>
              <a:lnSpc>
                <a:spcPct val="170000"/>
              </a:lnSpc>
              <a:buFont typeface="Wingdings" pitchFamily="2" charset="2"/>
              <a:buChar char="§"/>
            </a:pPr>
            <a:r>
              <a:rPr lang="en-US" dirty="0" smtClean="0">
                <a:latin typeface="Times New Roman" pitchFamily="18" charset="0"/>
                <a:cs typeface="Times New Roman" pitchFamily="18" charset="0"/>
              </a:rPr>
              <a:t>Structural</a:t>
            </a:r>
          </a:p>
          <a:p>
            <a:pPr>
              <a:lnSpc>
                <a:spcPct val="170000"/>
              </a:lnSpc>
              <a:buFont typeface="Wingdings" pitchFamily="2" charset="2"/>
              <a:buChar char="§"/>
            </a:pPr>
            <a:r>
              <a:rPr lang="en-US" dirty="0" smtClean="0">
                <a:latin typeface="Times New Roman" pitchFamily="18" charset="0"/>
                <a:cs typeface="Times New Roman" pitchFamily="18" charset="0"/>
              </a:rPr>
              <a:t>Functional</a:t>
            </a:r>
          </a:p>
          <a:p>
            <a:pPr>
              <a:lnSpc>
                <a:spcPct val="170000"/>
              </a:lnSpc>
              <a:buFont typeface="Wingdings" pitchFamily="2" charset="2"/>
              <a:buChar char="§"/>
            </a:pPr>
            <a:r>
              <a:rPr lang="en-US" dirty="0" smtClean="0">
                <a:latin typeface="Times New Roman" pitchFamily="18" charset="0"/>
                <a:cs typeface="Times New Roman" pitchFamily="18" charset="0"/>
              </a:rPr>
              <a:t>Socio-economic</a:t>
            </a:r>
          </a:p>
          <a:p>
            <a:pPr>
              <a:lnSpc>
                <a:spcPct val="170000"/>
              </a:lnSpc>
              <a:buFont typeface="Wingdings" pitchFamily="2" charset="2"/>
              <a:buChar char="§"/>
            </a:pPr>
            <a:r>
              <a:rPr lang="en-US" dirty="0" smtClean="0">
                <a:latin typeface="Times New Roman" pitchFamily="18" charset="0"/>
                <a:cs typeface="Times New Roman" pitchFamily="18" charset="0"/>
              </a:rPr>
              <a:t>Ecological </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553199"/>
          </a:xfrm>
        </p:spPr>
        <p:txBody>
          <a:bodyPr>
            <a:normAutofit/>
          </a:bodyPr>
          <a:lstStyle/>
          <a:p>
            <a:pPr>
              <a:lnSpc>
                <a:spcPct val="150000"/>
              </a:lnSpc>
              <a:buNone/>
            </a:pPr>
            <a:r>
              <a:rPr lang="en-US" dirty="0" smtClean="0">
                <a:cs typeface="Times New Roman" pitchFamily="18" charset="0"/>
              </a:rPr>
              <a:t>     </a:t>
            </a:r>
            <a:r>
              <a:rPr lang="en-US" dirty="0" smtClean="0">
                <a:latin typeface="Times New Roman" pitchFamily="18" charset="0"/>
                <a:cs typeface="Times New Roman" pitchFamily="18" charset="0"/>
              </a:rPr>
              <a:t>2.1.Structural  classification  </a:t>
            </a:r>
          </a:p>
          <a:p>
            <a:pPr>
              <a:lnSpc>
                <a:spcPct val="150000"/>
              </a:lnSpc>
              <a:buFont typeface="Wingdings" pitchFamily="2" charset="2"/>
              <a:buChar char="Ø"/>
            </a:pPr>
            <a:r>
              <a:rPr lang="en-US" dirty="0" smtClean="0">
                <a:latin typeface="Times New Roman" pitchFamily="18" charset="0"/>
                <a:cs typeface="Times New Roman" pitchFamily="18" charset="0"/>
              </a:rPr>
              <a:t>Refers to the composition and arrangement of  components</a:t>
            </a:r>
          </a:p>
          <a:p>
            <a:pPr>
              <a:lnSpc>
                <a:spcPct val="150000"/>
              </a:lnSpc>
              <a:buNone/>
            </a:pPr>
            <a:r>
              <a:rPr lang="en-US" dirty="0" smtClean="0">
                <a:latin typeface="Times New Roman" pitchFamily="18" charset="0"/>
                <a:cs typeface="Times New Roman" pitchFamily="18" charset="0"/>
              </a:rPr>
              <a:t>             I .Composition of components</a:t>
            </a:r>
          </a:p>
          <a:p>
            <a:pPr marL="514350" indent="-514350">
              <a:lnSpc>
                <a:spcPct val="150000"/>
              </a:lnSpc>
              <a:buNone/>
            </a:pPr>
            <a:r>
              <a:rPr lang="en-US" dirty="0" smtClean="0">
                <a:latin typeface="Times New Roman" pitchFamily="18" charset="0"/>
                <a:cs typeface="Times New Roman" pitchFamily="18" charset="0"/>
              </a:rPr>
              <a:t>A. </a:t>
            </a:r>
            <a:r>
              <a:rPr lang="en-US" dirty="0" err="1" smtClean="0">
                <a:latin typeface="Times New Roman" pitchFamily="18" charset="0"/>
                <a:cs typeface="Times New Roman" pitchFamily="18" charset="0"/>
              </a:rPr>
              <a:t>Agrisilviculture</a:t>
            </a:r>
            <a:r>
              <a:rPr lang="en-US" dirty="0" smtClean="0">
                <a:latin typeface="Times New Roman" pitchFamily="18" charset="0"/>
                <a:cs typeface="Times New Roman" pitchFamily="18" charset="0"/>
              </a:rPr>
              <a:t> –tree + crop</a:t>
            </a:r>
          </a:p>
          <a:p>
            <a:pPr marL="514350" indent="-514350">
              <a:lnSpc>
                <a:spcPct val="150000"/>
              </a:lnSpc>
              <a:buNone/>
            </a:pPr>
            <a:r>
              <a:rPr lang="en-US" dirty="0" smtClean="0">
                <a:latin typeface="Times New Roman" pitchFamily="18" charset="0"/>
                <a:cs typeface="Times New Roman" pitchFamily="18" charset="0"/>
              </a:rPr>
              <a:t>B.  </a:t>
            </a:r>
            <a:r>
              <a:rPr lang="en-US" dirty="0" err="1" smtClean="0">
                <a:latin typeface="Times New Roman" pitchFamily="18" charset="0"/>
                <a:cs typeface="Times New Roman" pitchFamily="18" charset="0"/>
              </a:rPr>
              <a:t>Silvopastoral</a:t>
            </a:r>
            <a:r>
              <a:rPr lang="en-US" dirty="0" smtClean="0">
                <a:latin typeface="Times New Roman" pitchFamily="18" charset="0"/>
                <a:cs typeface="Times New Roman" pitchFamily="18" charset="0"/>
              </a:rPr>
              <a:t> –tree + pasture</a:t>
            </a:r>
          </a:p>
          <a:p>
            <a:pPr marL="514350" indent="-514350">
              <a:lnSpc>
                <a:spcPct val="150000"/>
              </a:lnSpc>
              <a:buNone/>
            </a:pPr>
            <a:r>
              <a:rPr lang="en-US" dirty="0" smtClean="0">
                <a:latin typeface="Times New Roman" pitchFamily="18" charset="0"/>
                <a:cs typeface="Times New Roman" pitchFamily="18" charset="0"/>
              </a:rPr>
              <a:t>C.  </a:t>
            </a:r>
            <a:r>
              <a:rPr lang="en-US" dirty="0" err="1" smtClean="0">
                <a:latin typeface="Times New Roman" pitchFamily="18" charset="0"/>
                <a:cs typeface="Times New Roman" pitchFamily="18" charset="0"/>
              </a:rPr>
              <a:t>Agrosilvopastoral</a:t>
            </a:r>
            <a:r>
              <a:rPr lang="en-US" dirty="0" smtClean="0">
                <a:latin typeface="Times New Roman" pitchFamily="18" charset="0"/>
                <a:cs typeface="Times New Roman" pitchFamily="18" charset="0"/>
              </a:rPr>
              <a:t>  -tree + crop + pasture</a:t>
            </a:r>
          </a:p>
          <a:p>
            <a:pPr marL="514350" indent="-514350">
              <a:lnSpc>
                <a:spcPct val="150000"/>
              </a:lnSpc>
              <a:buNone/>
            </a:pPr>
            <a:r>
              <a:rPr lang="en-US" dirty="0" smtClean="0">
                <a:cs typeface="Times New Roman" pitchFamily="18" charset="0"/>
              </a:rPr>
              <a:t> </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agram 5"/>
          <p:cNvPicPr>
            <a:picLocks noGrp="1" noChangeArrowheads="1"/>
          </p:cNvPicPr>
          <p:nvPr>
            <p:ph idx="1"/>
          </p:nvPr>
        </p:nvPicPr>
        <p:blipFill>
          <a:blip r:embed="rId2" cstate="print"/>
          <a:srcRect l="-73097" t="-8215" r="-73326" b="-1379"/>
          <a:stretch>
            <a:fillRect/>
          </a:stretch>
        </p:blipFill>
        <p:spPr bwMode="auto">
          <a:xfrm>
            <a:off x="1371600" y="1143000"/>
            <a:ext cx="5943600" cy="3048000"/>
          </a:xfrm>
          <a:prstGeom prst="rect">
            <a:avLst/>
          </a:prstGeom>
          <a:noFill/>
          <a:ln w="9525">
            <a:noFill/>
            <a:miter lim="800000"/>
            <a:headEnd/>
            <a:tailEnd/>
          </a:ln>
        </p:spPr>
      </p:pic>
      <p:sp>
        <p:nvSpPr>
          <p:cNvPr id="5" name="Oval 4"/>
          <p:cNvSpPr/>
          <p:nvPr/>
        </p:nvSpPr>
        <p:spPr>
          <a:xfrm>
            <a:off x="381000" y="685800"/>
            <a:ext cx="2362200" cy="609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b="1" dirty="0" smtClean="0">
              <a:solidFill>
                <a:schemeClr val="tx1"/>
              </a:solidFill>
              <a:latin typeface="Arial" pitchFamily="34" charset="0"/>
              <a:ea typeface="Times New Roman" pitchFamily="18" charset="0"/>
              <a:cs typeface="Arial" pitchFamily="34" charset="0"/>
            </a:endParaRPr>
          </a:p>
          <a:p>
            <a:pPr lvl="0" algn="ctr"/>
            <a:r>
              <a:rPr lang="en-US" sz="1400" b="1" dirty="0" err="1" smtClean="0">
                <a:solidFill>
                  <a:schemeClr val="tx1"/>
                </a:solidFill>
                <a:latin typeface="Times New Roman" pitchFamily="18" charset="0"/>
                <a:ea typeface="Times New Roman" pitchFamily="18" charset="0"/>
                <a:cs typeface="Times New Roman" pitchFamily="18" charset="0"/>
              </a:rPr>
              <a:t>Agri-silviculture</a:t>
            </a:r>
            <a:endParaRPr lang="en-US" sz="1400" b="1" dirty="0" smtClean="0">
              <a:solidFill>
                <a:schemeClr val="tx1"/>
              </a:solidFill>
              <a:latin typeface="Times New Roman" pitchFamily="18" charset="0"/>
              <a:cs typeface="Times New Roman" pitchFamily="18" charset="0"/>
            </a:endParaRPr>
          </a:p>
          <a:p>
            <a:pPr algn="ctr"/>
            <a:endParaRPr lang="en-US" dirty="0"/>
          </a:p>
        </p:txBody>
      </p:sp>
      <p:sp>
        <p:nvSpPr>
          <p:cNvPr id="7" name="Right Arrow 6"/>
          <p:cNvSpPr/>
          <p:nvPr/>
        </p:nvSpPr>
        <p:spPr>
          <a:xfrm rot="2514771">
            <a:off x="2126169" y="1769527"/>
            <a:ext cx="2148463" cy="116161"/>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943600" y="2057400"/>
            <a:ext cx="23622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b="1" dirty="0" smtClean="0">
              <a:solidFill>
                <a:schemeClr val="tx1"/>
              </a:solidFill>
              <a:latin typeface="Arial" pitchFamily="34" charset="0"/>
              <a:ea typeface="Times New Roman" pitchFamily="18" charset="0"/>
              <a:cs typeface="Arial" pitchFamily="34" charset="0"/>
            </a:endParaRPr>
          </a:p>
          <a:p>
            <a:pPr lvl="0" algn="ctr"/>
            <a:r>
              <a:rPr lang="en-US" sz="1400" b="1" dirty="0" err="1" smtClean="0">
                <a:solidFill>
                  <a:schemeClr val="tx1"/>
                </a:solidFill>
                <a:latin typeface="Times New Roman" pitchFamily="18" charset="0"/>
                <a:cs typeface="Times New Roman" pitchFamily="18" charset="0"/>
              </a:rPr>
              <a:t>Silvo</a:t>
            </a:r>
            <a:r>
              <a:rPr lang="en-US" sz="1400" b="1" dirty="0" smtClean="0">
                <a:solidFill>
                  <a:schemeClr val="tx1"/>
                </a:solidFill>
                <a:latin typeface="Times New Roman" pitchFamily="18" charset="0"/>
                <a:cs typeface="Times New Roman" pitchFamily="18" charset="0"/>
              </a:rPr>
              <a:t>-pastoral</a:t>
            </a:r>
          </a:p>
          <a:p>
            <a:pPr algn="ctr"/>
            <a:endParaRPr lang="en-US" dirty="0"/>
          </a:p>
        </p:txBody>
      </p:sp>
      <p:sp>
        <p:nvSpPr>
          <p:cNvPr id="9" name="Right Arrow 8"/>
          <p:cNvSpPr/>
          <p:nvPr/>
        </p:nvSpPr>
        <p:spPr>
          <a:xfrm rot="8806088">
            <a:off x="4221738" y="2825269"/>
            <a:ext cx="2014976" cy="157297"/>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8600" y="4114800"/>
            <a:ext cx="2819400" cy="609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b="1" dirty="0" smtClean="0">
              <a:solidFill>
                <a:schemeClr val="tx1"/>
              </a:solidFill>
              <a:latin typeface="Arial" pitchFamily="34" charset="0"/>
              <a:ea typeface="Times New Roman" pitchFamily="18" charset="0"/>
              <a:cs typeface="Arial" pitchFamily="34" charset="0"/>
            </a:endParaRPr>
          </a:p>
          <a:p>
            <a:pPr lvl="0" algn="ctr"/>
            <a:r>
              <a:rPr lang="en-US" sz="1600" b="1" dirty="0" smtClean="0">
                <a:solidFill>
                  <a:schemeClr val="tx1"/>
                </a:solidFill>
                <a:latin typeface="Times New Roman" pitchFamily="18" charset="0"/>
                <a:cs typeface="Times New Roman" pitchFamily="18" charset="0"/>
              </a:rPr>
              <a:t>Agro-</a:t>
            </a:r>
            <a:r>
              <a:rPr lang="en-US" sz="1600" b="1" dirty="0" err="1" smtClean="0">
                <a:solidFill>
                  <a:schemeClr val="tx1"/>
                </a:solidFill>
                <a:latin typeface="Times New Roman" pitchFamily="18" charset="0"/>
                <a:cs typeface="Times New Roman" pitchFamily="18" charset="0"/>
              </a:rPr>
              <a:t>silvo</a:t>
            </a:r>
            <a:r>
              <a:rPr lang="en-US" sz="1600" b="1" dirty="0" smtClean="0">
                <a:solidFill>
                  <a:schemeClr val="tx1"/>
                </a:solidFill>
                <a:latin typeface="Times New Roman" pitchFamily="18" charset="0"/>
                <a:cs typeface="Times New Roman" pitchFamily="18" charset="0"/>
              </a:rPr>
              <a:t>- pastoral</a:t>
            </a:r>
            <a:endParaRPr lang="en-US" sz="1600" dirty="0" smtClean="0">
              <a:solidFill>
                <a:schemeClr val="tx1"/>
              </a:solidFill>
              <a:latin typeface="Times New Roman" pitchFamily="18" charset="0"/>
              <a:cs typeface="Times New Roman" pitchFamily="18" charset="0"/>
            </a:endParaRPr>
          </a:p>
          <a:p>
            <a:pPr algn="ctr"/>
            <a:endParaRPr lang="en-US" dirty="0"/>
          </a:p>
        </p:txBody>
      </p:sp>
      <p:sp>
        <p:nvSpPr>
          <p:cNvPr id="11" name="Right Arrow 10"/>
          <p:cNvSpPr/>
          <p:nvPr/>
        </p:nvSpPr>
        <p:spPr>
          <a:xfrm rot="16842210">
            <a:off x="2611650" y="3577921"/>
            <a:ext cx="2057402" cy="228600"/>
          </a:xfrm>
          <a:prstGeom prst="rightArrow">
            <a:avLst/>
          </a:prstGeom>
          <a:solidFill>
            <a:srgbClr val="FF0000"/>
          </a:solidFill>
          <a:scene3d>
            <a:camera prst="orthographicFront">
              <a:rot lat="1200000" lon="21594000" rev="19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additive="base">
                                        <p:cTn id="1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bg/>
                                          </p:spTgt>
                                        </p:tgtEl>
                                        <p:attrNameLst>
                                          <p:attrName>style.visibility</p:attrName>
                                        </p:attrNameLst>
                                      </p:cBhvr>
                                      <p:to>
                                        <p:strVal val="visible"/>
                                      </p:to>
                                    </p:set>
                                    <p:anim calcmode="lin" valueType="num">
                                      <p:cBhvr additive="base">
                                        <p:cTn id="31"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 calcmode="lin" valueType="num">
                                      <p:cBhvr additive="base">
                                        <p:cTn id="3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bg/>
                                          </p:spTgt>
                                        </p:tgtEl>
                                        <p:attrNameLst>
                                          <p:attrName>style.visibility</p:attrName>
                                        </p:attrNameLst>
                                      </p:cBhvr>
                                      <p:to>
                                        <p:strVal val="visible"/>
                                      </p:to>
                                    </p:set>
                                    <p:anim calcmode="lin" valueType="num">
                                      <p:cBhvr additive="base">
                                        <p:cTn id="49"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bg/>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 calcmode="lin" valueType="num">
                                      <p:cBhvr additive="base">
                                        <p:cTn id="5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animBg="1"/>
      <p:bldP spid="8" grpId="0" build="p" animBg="1"/>
      <p:bldP spid="9" grpId="0" animBg="1"/>
      <p:bldP spid="10" grpId="0" build="p"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normAutofit fontScale="92500" lnSpcReduction="20000"/>
          </a:bodyPr>
          <a:lstStyle/>
          <a:p>
            <a:pPr>
              <a:lnSpc>
                <a:spcPct val="150000"/>
              </a:lnSpc>
              <a:buNone/>
            </a:pPr>
            <a:r>
              <a:rPr lang="en-US" sz="2800" dirty="0" smtClean="0">
                <a:latin typeface="Times New Roman" pitchFamily="18" charset="0"/>
                <a:cs typeface="Times New Roman" pitchFamily="18" charset="0"/>
              </a:rPr>
              <a:t>D</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Other systems</a:t>
            </a:r>
          </a:p>
          <a:p>
            <a:pPr>
              <a:lnSpc>
                <a:spcPct val="150000"/>
              </a:lnSpc>
              <a:buFont typeface="Wingdings" pitchFamily="2" charset="2"/>
              <a:buChar char="Ø"/>
            </a:pPr>
            <a:r>
              <a:rPr lang="en-US" sz="2800" dirty="0" smtClean="0">
                <a:latin typeface="Times New Roman" pitchFamily="18" charset="0"/>
                <a:cs typeface="Times New Roman" pitchFamily="18" charset="0"/>
              </a:rPr>
              <a:t>Apiculture with trees: nectar producing trees frequently visited by honeybees are planted on the boundary of the agricultural  fields</a:t>
            </a:r>
          </a:p>
          <a:p>
            <a:pPr>
              <a:lnSpc>
                <a:spcPct val="150000"/>
              </a:lnSpc>
              <a:buFont typeface="Wingdings" pitchFamily="2" charset="2"/>
              <a:buChar char="Ø"/>
            </a:pPr>
            <a:r>
              <a:rPr lang="en-US" sz="2800" b="1"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Aquaforestry</a:t>
            </a:r>
            <a:r>
              <a:rPr lang="en-US" sz="2800" dirty="0" smtClean="0">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In this system, various trees and shrubs preferred by fish are planted on the boundary and around fish ponds. Tree leaves are used as feed for fish. </a:t>
            </a:r>
          </a:p>
          <a:p>
            <a:pPr lvl="2">
              <a:lnSpc>
                <a:spcPct val="150000"/>
              </a:lnSpc>
            </a:pPr>
            <a:r>
              <a:rPr lang="en-US" sz="2000" dirty="0" smtClean="0">
                <a:latin typeface="Times New Roman" pitchFamily="18" charset="0"/>
                <a:cs typeface="Times New Roman" pitchFamily="18" charset="0"/>
              </a:rPr>
              <a:t>The main role of this system is fish production and bund stabilization around fish ponds</a:t>
            </a:r>
          </a:p>
          <a:p>
            <a:pPr>
              <a:lnSpc>
                <a:spcPct val="150000"/>
              </a:lnSpc>
              <a:buFont typeface="Wingdings" pitchFamily="2" charset="2"/>
              <a:buChar char="Ø"/>
            </a:pP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Mixed wood lots</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MPTs are grown mixed or separately planted for various purposes such as wood, fodder, soil conservation, soil reclamation </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172200"/>
          </a:xfrm>
        </p:spPr>
        <p:txBody>
          <a:bodyPr>
            <a:normAutofit fontScale="92500" lnSpcReduction="20000"/>
          </a:bodyPr>
          <a:lstStyle/>
          <a:p>
            <a:pPr>
              <a:lnSpc>
                <a:spcPct val="150000"/>
              </a:lnSpc>
              <a:buNone/>
            </a:pPr>
            <a:r>
              <a:rPr lang="en-US" dirty="0" smtClean="0"/>
              <a:t>               </a:t>
            </a:r>
            <a:r>
              <a:rPr lang="en-US" dirty="0" smtClean="0">
                <a:latin typeface="Times New Roman" pitchFamily="18" charset="0"/>
                <a:cs typeface="Times New Roman" pitchFamily="18" charset="0"/>
              </a:rPr>
              <a:t>Course Objectives</a:t>
            </a:r>
          </a:p>
          <a:p>
            <a:pPr>
              <a:lnSpc>
                <a:spcPct val="150000"/>
              </a:lnSpc>
              <a:buFont typeface="Wingdings" pitchFamily="2" charset="2"/>
              <a:buChar char="Ø"/>
            </a:pPr>
            <a:r>
              <a:rPr lang="en-US" dirty="0" smtClean="0">
                <a:latin typeface="Times New Roman" pitchFamily="18" charset="0"/>
                <a:cs typeface="Times New Roman" pitchFamily="18" charset="0"/>
              </a:rPr>
              <a:t> To </a:t>
            </a:r>
            <a:r>
              <a:rPr lang="en-US" dirty="0">
                <a:latin typeface="Times New Roman" pitchFamily="18" charset="0"/>
                <a:cs typeface="Times New Roman" pitchFamily="18" charset="0"/>
              </a:rPr>
              <a:t>describe various A</a:t>
            </a:r>
            <a:r>
              <a:rPr lang="en-US" dirty="0" smtClean="0">
                <a:latin typeface="Times New Roman" pitchFamily="18" charset="0"/>
                <a:cs typeface="Times New Roman" pitchFamily="18" charset="0"/>
              </a:rPr>
              <a:t>groforestry </a:t>
            </a:r>
            <a:r>
              <a:rPr lang="en-US" dirty="0">
                <a:latin typeface="Times New Roman" pitchFamily="18" charset="0"/>
                <a:cs typeface="Times New Roman" pitchFamily="18" charset="0"/>
              </a:rPr>
              <a:t>systems and practices </a:t>
            </a:r>
            <a:endParaRPr lang="en-US" dirty="0" smtClean="0">
              <a:latin typeface="Times New Roman" pitchFamily="18" charset="0"/>
              <a:cs typeface="Times New Roman" pitchFamily="18" charset="0"/>
            </a:endParaRPr>
          </a:p>
          <a:p>
            <a:pPr>
              <a:lnSpc>
                <a:spcPct val="150000"/>
              </a:lnSpc>
              <a:buFont typeface="Wingdings" pitchFamily="2" charset="2"/>
              <a:buChar char="Ø"/>
            </a:pPr>
            <a:r>
              <a:rPr lang="en-US" dirty="0" smtClean="0">
                <a:latin typeface="Times New Roman" pitchFamily="18" charset="0"/>
                <a:cs typeface="Times New Roman" pitchFamily="18" charset="0"/>
              </a:rPr>
              <a:t>To understand roles of Agroforestry </a:t>
            </a:r>
            <a:endParaRPr lang="en-US" dirty="0">
              <a:latin typeface="Times New Roman" pitchFamily="18" charset="0"/>
              <a:cs typeface="Times New Roman" pitchFamily="18" charset="0"/>
            </a:endParaRPr>
          </a:p>
          <a:p>
            <a:pPr>
              <a:lnSpc>
                <a:spcPct val="150000"/>
              </a:lnSpc>
              <a:buFont typeface="Wingdings" pitchFamily="2" charset="2"/>
              <a:buChar char="Ø"/>
            </a:pPr>
            <a:r>
              <a:rPr lang="en-US" dirty="0" smtClean="0">
                <a:latin typeface="Times New Roman" pitchFamily="18" charset="0"/>
                <a:cs typeface="Times New Roman" pitchFamily="18" charset="0"/>
              </a:rPr>
              <a:t>To describe </a:t>
            </a:r>
            <a:r>
              <a:rPr lang="en-US" dirty="0">
                <a:latin typeface="Times New Roman" pitchFamily="18" charset="0"/>
                <a:cs typeface="Times New Roman" pitchFamily="18" charset="0"/>
              </a:rPr>
              <a:t>Multi-purpose tree species (</a:t>
            </a:r>
            <a:r>
              <a:rPr lang="en-US" dirty="0" smtClean="0">
                <a:latin typeface="Times New Roman" pitchFamily="18" charset="0"/>
                <a:cs typeface="Times New Roman" pitchFamily="18" charset="0"/>
              </a:rPr>
              <a:t>MPTs)</a:t>
            </a:r>
          </a:p>
          <a:p>
            <a:pPr>
              <a:lnSpc>
                <a:spcPct val="150000"/>
              </a:lnSpc>
              <a:buFont typeface="Wingdings" pitchFamily="2" charset="2"/>
              <a:buChar char="Ø"/>
            </a:pPr>
            <a:r>
              <a:rPr lang="en-US" dirty="0" smtClean="0">
                <a:latin typeface="Times New Roman" pitchFamily="18" charset="0"/>
                <a:cs typeface="Times New Roman" pitchFamily="18" charset="0"/>
              </a:rPr>
              <a:t>To understand different products and services of Agroforestry systems</a:t>
            </a:r>
          </a:p>
          <a:p>
            <a:pPr>
              <a:lnSpc>
                <a:spcPct val="150000"/>
              </a:lnSpc>
              <a:buFont typeface="Wingdings" pitchFamily="2" charset="2"/>
              <a:buChar char="Ø"/>
            </a:pPr>
            <a:r>
              <a:rPr lang="en-US" dirty="0" smtClean="0">
                <a:latin typeface="Times New Roman" pitchFamily="18" charset="0"/>
                <a:cs typeface="Times New Roman" pitchFamily="18" charset="0"/>
              </a:rPr>
              <a:t> To understand different component interactions in Agroforestry</a:t>
            </a:r>
            <a:endParaRPr lang="en-US" dirty="0">
              <a:latin typeface="Times New Roman" pitchFamily="18" charset="0"/>
              <a:cs typeface="Times New Roman" pitchFamily="18" charset="0"/>
            </a:endParaRPr>
          </a:p>
          <a:p>
            <a:pPr>
              <a:buFont typeface="Wingdings" pitchFamily="2" charset="2"/>
              <a:buChar char="Ø"/>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400800"/>
          </a:xfrm>
        </p:spPr>
        <p:txBody>
          <a:bodyPr>
            <a:normAutofit/>
          </a:bodyPr>
          <a:lstStyle/>
          <a:p>
            <a:pPr>
              <a:lnSpc>
                <a:spcPct val="150000"/>
              </a:lnSpc>
              <a:buNone/>
            </a:pPr>
            <a:r>
              <a:rPr lang="en-US" sz="2800" dirty="0" smtClean="0">
                <a:latin typeface="Times New Roman" pitchFamily="18" charset="0"/>
                <a:cs typeface="Times New Roman" pitchFamily="18" charset="0"/>
              </a:rPr>
              <a:t>               II. The arrangement of components</a:t>
            </a:r>
          </a:p>
          <a:p>
            <a:pPr>
              <a:lnSpc>
                <a:spcPct val="150000"/>
              </a:lnSpc>
              <a:buFont typeface="Wingdings" pitchFamily="2" charset="2"/>
              <a:buChar char="Ø"/>
            </a:pPr>
            <a:r>
              <a:rPr lang="en-US" sz="2800" dirty="0" smtClean="0">
                <a:latin typeface="Times New Roman" pitchFamily="18" charset="0"/>
                <a:cs typeface="Times New Roman" pitchFamily="18" charset="0"/>
              </a:rPr>
              <a:t> Spatial arrangements</a:t>
            </a:r>
          </a:p>
          <a:p>
            <a:pPr>
              <a:lnSpc>
                <a:spcPct val="150000"/>
              </a:lnSpc>
              <a:buFont typeface="Wingdings" pitchFamily="2" charset="2"/>
              <a:buChar char="§"/>
            </a:pPr>
            <a:r>
              <a:rPr lang="en-US" sz="2800" dirty="0" smtClean="0">
                <a:latin typeface="Times New Roman" pitchFamily="18" charset="0"/>
                <a:cs typeface="Times New Roman" pitchFamily="18" charset="0"/>
              </a:rPr>
              <a:t>Spatial mixed (dense </a:t>
            </a:r>
            <a:r>
              <a:rPr lang="en-US" sz="2800" dirty="0" err="1" smtClean="0">
                <a:latin typeface="Times New Roman" pitchFamily="18" charset="0"/>
                <a:cs typeface="Times New Roman" pitchFamily="18" charset="0"/>
              </a:rPr>
              <a:t>vs</a:t>
            </a:r>
            <a:r>
              <a:rPr lang="en-US" sz="2800" dirty="0" smtClean="0">
                <a:latin typeface="Times New Roman" pitchFamily="18" charset="0"/>
                <a:cs typeface="Times New Roman" pitchFamily="18" charset="0"/>
              </a:rPr>
              <a:t> sparse)</a:t>
            </a:r>
          </a:p>
          <a:p>
            <a:pPr>
              <a:lnSpc>
                <a:spcPct val="150000"/>
              </a:lnSpc>
              <a:buFont typeface="Wingdings" pitchFamily="2" charset="2"/>
              <a:buChar char="§"/>
            </a:pPr>
            <a:r>
              <a:rPr lang="en-US" sz="2800" dirty="0" smtClean="0">
                <a:latin typeface="Times New Roman" pitchFamily="18" charset="0"/>
                <a:cs typeface="Times New Roman" pitchFamily="18" charset="0"/>
              </a:rPr>
              <a:t>Spatial zoned </a:t>
            </a:r>
          </a:p>
          <a:p>
            <a:pPr>
              <a:lnSpc>
                <a:spcPct val="150000"/>
              </a:lnSpc>
              <a:buFont typeface="Wingdings" pitchFamily="2" charset="2"/>
              <a:buChar char="Ø"/>
            </a:pPr>
            <a:r>
              <a:rPr lang="en-US" sz="2800" dirty="0" smtClean="0">
                <a:latin typeface="Times New Roman" pitchFamily="18" charset="0"/>
                <a:cs typeface="Times New Roman" pitchFamily="18" charset="0"/>
              </a:rPr>
              <a:t>Temporal arrangements</a:t>
            </a:r>
          </a:p>
          <a:p>
            <a:pPr>
              <a:lnSpc>
                <a:spcPct val="150000"/>
              </a:lnSpc>
              <a:buFont typeface="Wingdings" pitchFamily="2" charset="2"/>
              <a:buChar char="§"/>
            </a:pPr>
            <a:r>
              <a:rPr lang="en-US" sz="2800" dirty="0" smtClean="0">
                <a:latin typeface="Times New Roman" pitchFamily="18" charset="0"/>
                <a:cs typeface="Times New Roman" pitchFamily="18" charset="0"/>
              </a:rPr>
              <a:t>Sequential - conventional shifting cultivation</a:t>
            </a:r>
          </a:p>
          <a:p>
            <a:pPr>
              <a:lnSpc>
                <a:spcPct val="150000"/>
              </a:lnSpc>
              <a:buFont typeface="Wingdings" pitchFamily="2" charset="2"/>
              <a:buChar char="§"/>
            </a:pPr>
            <a:r>
              <a:rPr lang="en-US" sz="2800" dirty="0" smtClean="0">
                <a:latin typeface="Times New Roman" pitchFamily="18" charset="0"/>
                <a:cs typeface="Times New Roman" pitchFamily="18" charset="0"/>
              </a:rPr>
              <a:t>Simultaneous </a:t>
            </a:r>
          </a:p>
          <a:p>
            <a:pPr>
              <a:lnSpc>
                <a:spcPct val="150000"/>
              </a:lnSpc>
              <a:buNone/>
            </a:pPr>
            <a:r>
              <a:rPr lang="en-US" sz="2800" dirty="0" smtClean="0">
                <a:cs typeface="Times New Roman" pitchFamily="18" charset="0"/>
              </a:rPr>
              <a:t>   </a:t>
            </a:r>
          </a:p>
          <a:p>
            <a:pPr>
              <a:buNone/>
            </a:pPr>
            <a:endParaRPr lang="en-US" sz="2000" dirty="0" smtClean="0">
              <a:cs typeface="Times New Roman" pitchFamily="18" charset="0"/>
            </a:endParaRPr>
          </a:p>
          <a:p>
            <a:pPr>
              <a:buNone/>
            </a:pP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4776"/>
            <a:ext cx="8763000" cy="6600824"/>
          </a:xfrm>
        </p:spPr>
        <p:txBody>
          <a:bodyPr/>
          <a:lstStyle/>
          <a:p>
            <a:pPr>
              <a:buNone/>
            </a:pPr>
            <a:r>
              <a:rPr lang="en-US" sz="2400" dirty="0" smtClean="0">
                <a:solidFill>
                  <a:srgbClr val="C00000"/>
                </a:solidFill>
                <a:latin typeface="Times New Roman"/>
                <a:ea typeface="Times New Roman"/>
              </a:rPr>
              <a:t>       Temporal arrangement of components</a:t>
            </a:r>
          </a:p>
          <a:p>
            <a:pPr fontAlgn="t"/>
            <a:endParaRPr lang="en-US" sz="2400" dirty="0" smtClean="0"/>
          </a:p>
          <a:p>
            <a:pPr>
              <a:buNone/>
            </a:pPr>
            <a:endParaRPr lang="en-US" dirty="0"/>
          </a:p>
        </p:txBody>
      </p:sp>
      <p:graphicFrame>
        <p:nvGraphicFramePr>
          <p:cNvPr id="4" name="Table 3"/>
          <p:cNvGraphicFramePr>
            <a:graphicFrameLocks noGrp="1"/>
          </p:cNvGraphicFramePr>
          <p:nvPr/>
        </p:nvGraphicFramePr>
        <p:xfrm>
          <a:off x="228600" y="685801"/>
          <a:ext cx="8763000" cy="6063697"/>
        </p:xfrm>
        <a:graphic>
          <a:graphicData uri="http://schemas.openxmlformats.org/drawingml/2006/table">
            <a:tbl>
              <a:tblPr firstRow="1" bandRow="1">
                <a:tableStyleId>{2D5ABB26-0587-4C30-8999-92F81FD0307C}</a:tableStyleId>
              </a:tblPr>
              <a:tblGrid>
                <a:gridCol w="2921000"/>
                <a:gridCol w="2921000"/>
                <a:gridCol w="2921000"/>
              </a:tblGrid>
              <a:tr h="6681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Times New Roman"/>
                          <a:ea typeface="Times New Roman"/>
                          <a:cs typeface="Times New Roman"/>
                        </a:rPr>
                        <a:t>Temporal Arrangement</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Times New Roman"/>
                          <a:ea typeface="Times New Roman"/>
                          <a:cs typeface="Times New Roman"/>
                        </a:rPr>
                        <a:t>Schematic illustration</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Times New Roman"/>
                          <a:ea typeface="Times New Roman"/>
                          <a:cs typeface="Times New Roman"/>
                        </a:rPr>
                        <a:t>Examples</a:t>
                      </a:r>
                    </a:p>
                    <a:p>
                      <a:endParaRPr lang="en-US" dirty="0"/>
                    </a:p>
                  </a:txBody>
                  <a:tcPr/>
                </a:tc>
              </a:tr>
              <a:tr h="10208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7030A0"/>
                          </a:solidFill>
                          <a:latin typeface="Times New Roman"/>
                          <a:ea typeface="Times New Roman"/>
                          <a:cs typeface="Times New Roman"/>
                        </a:rPr>
                        <a:t>Coincident</a:t>
                      </a:r>
                    </a:p>
                    <a:p>
                      <a:endParaRPr lang="en-US" dirty="0"/>
                    </a:p>
                  </a:txBody>
                  <a:tcPr/>
                </a:tc>
                <a:tc>
                  <a:txBody>
                    <a:bodyPr/>
                    <a:lstStyle/>
                    <a:p>
                      <a:pPr marL="0" marR="0" algn="just">
                        <a:lnSpc>
                          <a:spcPct val="115000"/>
                        </a:lnSpc>
                        <a:spcBef>
                          <a:spcPts val="0"/>
                        </a:spcBef>
                        <a:spcAft>
                          <a:spcPts val="0"/>
                        </a:spcAft>
                      </a:pPr>
                      <a:r>
                        <a:rPr lang="en-US" sz="1800" b="1" dirty="0" smtClean="0">
                          <a:solidFill>
                            <a:srgbClr val="7030A0"/>
                          </a:solidFill>
                          <a:latin typeface="Times New Roman"/>
                          <a:ea typeface="Times New Roman"/>
                          <a:cs typeface="Times New Roman"/>
                        </a:rPr>
                        <a:t>_______________________</a:t>
                      </a:r>
                    </a:p>
                    <a:p>
                      <a:pPr marL="0" marR="0" algn="just">
                        <a:lnSpc>
                          <a:spcPct val="115000"/>
                        </a:lnSpc>
                        <a:spcBef>
                          <a:spcPts val="0"/>
                        </a:spcBef>
                        <a:spcAft>
                          <a:spcPts val="0"/>
                        </a:spcAft>
                      </a:pPr>
                      <a:r>
                        <a:rPr lang="en-US" sz="1800" b="1" dirty="0" smtClean="0">
                          <a:solidFill>
                            <a:srgbClr val="7030A0"/>
                          </a:solidFill>
                          <a:latin typeface="Times New Roman"/>
                          <a:ea typeface="Times New Roman"/>
                          <a:cs typeface="Times New Roman"/>
                        </a:rPr>
                        <a:t>----- ------</a:t>
                      </a:r>
                      <a:r>
                        <a:rPr lang="en-US" sz="1800" b="1" baseline="0" dirty="0" smtClean="0">
                          <a:solidFill>
                            <a:srgbClr val="7030A0"/>
                          </a:solidFill>
                          <a:latin typeface="Times New Roman"/>
                          <a:ea typeface="Times New Roman"/>
                          <a:cs typeface="Times New Roman"/>
                        </a:rPr>
                        <a:t>  </a:t>
                      </a:r>
                      <a:r>
                        <a:rPr lang="en-US" sz="1800" b="1" dirty="0" smtClean="0">
                          <a:solidFill>
                            <a:srgbClr val="7030A0"/>
                          </a:solidFill>
                          <a:latin typeface="Times New Roman"/>
                          <a:ea typeface="Times New Roman"/>
                          <a:cs typeface="Times New Roman"/>
                        </a:rPr>
                        <a:t>-</a:t>
                      </a:r>
                      <a:r>
                        <a:rPr lang="en-US" sz="1800" b="1" u="none" dirty="0" smtClean="0">
                          <a:solidFill>
                            <a:srgbClr val="7030A0"/>
                          </a:solidFill>
                          <a:latin typeface="Times New Roman"/>
                          <a:ea typeface="Times New Roman"/>
                          <a:cs typeface="Times New Roman"/>
                        </a:rPr>
                        <a:t>--</a:t>
                      </a:r>
                      <a:r>
                        <a:rPr lang="en-US" sz="1800" b="1" dirty="0" smtClean="0">
                          <a:solidFill>
                            <a:srgbClr val="7030A0"/>
                          </a:solidFill>
                          <a:latin typeface="Times New Roman"/>
                          <a:ea typeface="Times New Roman"/>
                          <a:cs typeface="Times New Roman"/>
                        </a:rPr>
                        <a:t>--  ----- ----- --- </a:t>
                      </a:r>
                      <a:r>
                        <a:rPr lang="en-US" sz="1800" b="1" u="sng" dirty="0" smtClean="0">
                          <a:solidFill>
                            <a:srgbClr val="7030A0"/>
                          </a:solidFill>
                          <a:latin typeface="Times New Roman"/>
                          <a:ea typeface="Times New Roman"/>
                          <a:cs typeface="Times New Roman"/>
                        </a:rPr>
                        <a:t> </a:t>
                      </a:r>
                      <a:endParaRPr lang="en-US" sz="1800" b="1" dirty="0" smtClean="0">
                        <a:solidFill>
                          <a:srgbClr val="7030A0"/>
                        </a:solidFill>
                        <a:latin typeface="Times New Roman"/>
                        <a:ea typeface="Times New Roman"/>
                        <a:cs typeface="Times New Roman"/>
                      </a:endParaRP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7030A0"/>
                          </a:solidFill>
                          <a:latin typeface="Times New Roman"/>
                          <a:ea typeface="Times New Roman"/>
                          <a:cs typeface="Times New Roman"/>
                        </a:rPr>
                        <a:t>Coffee under shade trees, pasture under trees</a:t>
                      </a:r>
                    </a:p>
                    <a:p>
                      <a:endParaRPr lang="en-US" dirty="0"/>
                    </a:p>
                  </a:txBody>
                  <a:tcPr/>
                </a:tc>
              </a:tr>
              <a:tr h="10208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70C0"/>
                          </a:solidFill>
                          <a:latin typeface="Times New Roman"/>
                          <a:ea typeface="Times New Roman"/>
                          <a:cs typeface="Times New Roman"/>
                        </a:rPr>
                        <a:t>Concomitant</a:t>
                      </a:r>
                    </a:p>
                    <a:p>
                      <a:endParaRPr lang="en-US" dirty="0"/>
                    </a:p>
                  </a:txBody>
                  <a:tcPr/>
                </a:tc>
                <a:tc>
                  <a:txBody>
                    <a:bodyPr/>
                    <a:lstStyle/>
                    <a:p>
                      <a:pPr marL="0" marR="0" algn="just">
                        <a:lnSpc>
                          <a:spcPct val="115000"/>
                        </a:lnSpc>
                        <a:spcBef>
                          <a:spcPts val="0"/>
                        </a:spcBef>
                        <a:spcAft>
                          <a:spcPts val="0"/>
                        </a:spcAft>
                      </a:pPr>
                      <a:r>
                        <a:rPr lang="en-US" sz="1800" b="1" dirty="0" smtClean="0">
                          <a:solidFill>
                            <a:srgbClr val="0070C0"/>
                          </a:solidFill>
                          <a:latin typeface="Times New Roman"/>
                          <a:ea typeface="Times New Roman"/>
                          <a:cs typeface="Times New Roman"/>
                        </a:rPr>
                        <a:t>_______________________</a:t>
                      </a:r>
                    </a:p>
                    <a:p>
                      <a:pPr marL="0" marR="0" algn="just">
                        <a:lnSpc>
                          <a:spcPct val="115000"/>
                        </a:lnSpc>
                        <a:spcBef>
                          <a:spcPts val="0"/>
                        </a:spcBef>
                        <a:spcAft>
                          <a:spcPts val="0"/>
                        </a:spcAft>
                      </a:pPr>
                      <a:r>
                        <a:rPr lang="en-US" sz="1800" b="1" dirty="0" smtClean="0">
                          <a:solidFill>
                            <a:srgbClr val="0070C0"/>
                          </a:solidFill>
                          <a:latin typeface="Times New Roman"/>
                          <a:ea typeface="Times New Roman"/>
                          <a:cs typeface="Times New Roman"/>
                        </a:rPr>
                        <a:t>--- --- --- --- --- </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solidFill>
                            <a:srgbClr val="0070C0"/>
                          </a:solidFill>
                          <a:latin typeface="Times New Roman"/>
                          <a:ea typeface="Times New Roman"/>
                          <a:cs typeface="Times New Roman"/>
                        </a:rPr>
                        <a:t>Taungya</a:t>
                      </a:r>
                      <a:endParaRPr lang="en-US" sz="1800" b="1" dirty="0" smtClean="0">
                        <a:solidFill>
                          <a:srgbClr val="0070C0"/>
                        </a:solidFill>
                        <a:latin typeface="Times New Roman"/>
                        <a:ea typeface="Times New Roman"/>
                        <a:cs typeface="Times New Roman"/>
                      </a:endParaRPr>
                    </a:p>
                    <a:p>
                      <a:endParaRPr lang="en-US" dirty="0"/>
                    </a:p>
                  </a:txBody>
                  <a:tcPr/>
                </a:tc>
              </a:tr>
              <a:tr h="10208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Times New Roman"/>
                          <a:ea typeface="Times New Roman"/>
                          <a:cs typeface="Times New Roman"/>
                        </a:rPr>
                        <a:t>Intermittent (space dominant) </a:t>
                      </a:r>
                    </a:p>
                    <a:p>
                      <a:endParaRPr lang="en-US" dirty="0"/>
                    </a:p>
                  </a:txBody>
                  <a:tcPr/>
                </a:tc>
                <a:tc>
                  <a:txBody>
                    <a:bodyPr/>
                    <a:lstStyle/>
                    <a:p>
                      <a:pPr marL="0" marR="0" algn="just">
                        <a:lnSpc>
                          <a:spcPct val="115000"/>
                        </a:lnSpc>
                        <a:spcBef>
                          <a:spcPts val="0"/>
                        </a:spcBef>
                        <a:spcAft>
                          <a:spcPts val="0"/>
                        </a:spcAft>
                      </a:pPr>
                      <a:r>
                        <a:rPr lang="en-US" sz="1800" b="1" dirty="0" smtClean="0">
                          <a:solidFill>
                            <a:srgbClr val="C00000"/>
                          </a:solidFill>
                          <a:latin typeface="Times New Roman"/>
                          <a:ea typeface="Times New Roman"/>
                          <a:cs typeface="Times New Roman"/>
                        </a:rPr>
                        <a:t>_______________________</a:t>
                      </a:r>
                    </a:p>
                    <a:p>
                      <a:pPr marL="0" marR="0" algn="just">
                        <a:lnSpc>
                          <a:spcPct val="115000"/>
                        </a:lnSpc>
                        <a:spcBef>
                          <a:spcPts val="0"/>
                        </a:spcBef>
                        <a:spcAft>
                          <a:spcPts val="0"/>
                        </a:spcAft>
                      </a:pPr>
                      <a:r>
                        <a:rPr lang="en-US" sz="1800" b="1" dirty="0" smtClean="0">
                          <a:solidFill>
                            <a:srgbClr val="C00000"/>
                          </a:solidFill>
                          <a:latin typeface="Times New Roman"/>
                          <a:ea typeface="Times New Roman"/>
                          <a:cs typeface="Times New Roman"/>
                        </a:rPr>
                        <a:t>-- -- --      -- -- --</a:t>
                      </a:r>
                      <a:r>
                        <a:rPr lang="en-US" sz="1800" b="1" baseline="0" dirty="0" smtClean="0">
                          <a:solidFill>
                            <a:srgbClr val="C00000"/>
                          </a:solidFill>
                          <a:latin typeface="Times New Roman"/>
                          <a:ea typeface="Times New Roman"/>
                          <a:cs typeface="Times New Roman"/>
                        </a:rPr>
                        <a:t>        </a:t>
                      </a:r>
                      <a:r>
                        <a:rPr lang="en-US" sz="1800" b="1" dirty="0" smtClean="0">
                          <a:solidFill>
                            <a:srgbClr val="C00000"/>
                          </a:solidFill>
                          <a:latin typeface="Times New Roman"/>
                          <a:ea typeface="Times New Roman"/>
                          <a:cs typeface="Times New Roman"/>
                        </a:rPr>
                        <a:t>-- -- -- </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Times New Roman"/>
                          <a:ea typeface="Times New Roman"/>
                          <a:cs typeface="Times New Roman"/>
                        </a:rPr>
                        <a:t>Annual crops under trees</a:t>
                      </a:r>
                    </a:p>
                    <a:p>
                      <a:endParaRPr lang="en-US" dirty="0"/>
                    </a:p>
                  </a:txBody>
                  <a:tcPr/>
                </a:tc>
              </a:tr>
              <a:tr h="12682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Times New Roman"/>
                          <a:ea typeface="Times New Roman"/>
                          <a:cs typeface="Times New Roman"/>
                        </a:rPr>
                        <a:t>Interpolated (space and time dominant)</a:t>
                      </a:r>
                    </a:p>
                    <a:p>
                      <a:endParaRPr lang="en-US" dirty="0"/>
                    </a:p>
                  </a:txBody>
                  <a:tcPr/>
                </a:tc>
                <a:tc>
                  <a:txBody>
                    <a:bodyPr/>
                    <a:lstStyle/>
                    <a:p>
                      <a:pPr marL="0" marR="0" algn="just">
                        <a:lnSpc>
                          <a:spcPct val="115000"/>
                        </a:lnSpc>
                        <a:spcBef>
                          <a:spcPts val="0"/>
                        </a:spcBef>
                        <a:spcAft>
                          <a:spcPts val="0"/>
                        </a:spcAft>
                      </a:pPr>
                      <a:r>
                        <a:rPr lang="en-US" sz="1800" b="1" dirty="0" smtClean="0">
                          <a:solidFill>
                            <a:srgbClr val="00B050"/>
                          </a:solidFill>
                          <a:latin typeface="Times New Roman"/>
                          <a:ea typeface="Times New Roman"/>
                          <a:cs typeface="Times New Roman"/>
                        </a:rPr>
                        <a:t>_______________________</a:t>
                      </a:r>
                      <a:r>
                        <a:rPr lang="en-US" sz="1800" b="1" u="none" dirty="0" smtClean="0">
                          <a:solidFill>
                            <a:srgbClr val="00B050"/>
                          </a:solidFill>
                          <a:latin typeface="Times New Roman"/>
                          <a:ea typeface="Times New Roman"/>
                          <a:cs typeface="Times New Roman"/>
                        </a:rPr>
                        <a:t>  </a:t>
                      </a:r>
                      <a:endParaRPr lang="en-US" sz="1800" b="1" dirty="0" smtClean="0">
                        <a:solidFill>
                          <a:srgbClr val="00B050"/>
                        </a:solidFill>
                        <a:latin typeface="Times New Roman"/>
                        <a:ea typeface="Times New Roman"/>
                        <a:cs typeface="Times New Roman"/>
                      </a:endParaRPr>
                    </a:p>
                    <a:p>
                      <a:pPr marL="0" marR="0" algn="just">
                        <a:lnSpc>
                          <a:spcPct val="115000"/>
                        </a:lnSpc>
                        <a:spcBef>
                          <a:spcPts val="0"/>
                        </a:spcBef>
                        <a:spcAft>
                          <a:spcPts val="0"/>
                        </a:spcAft>
                      </a:pPr>
                      <a:r>
                        <a:rPr lang="en-US" sz="1800" b="1" dirty="0" smtClean="0">
                          <a:solidFill>
                            <a:srgbClr val="00B050"/>
                          </a:solidFill>
                          <a:latin typeface="Times New Roman"/>
                          <a:ea typeface="Times New Roman"/>
                          <a:cs typeface="Times New Roman"/>
                        </a:rPr>
                        <a:t>-- -- -   -- -- --    -- --- --    -- -- </a:t>
                      </a:r>
                    </a:p>
                    <a:p>
                      <a:pPr marL="0" marR="0" algn="just">
                        <a:lnSpc>
                          <a:spcPct val="115000"/>
                        </a:lnSpc>
                        <a:spcBef>
                          <a:spcPts val="0"/>
                        </a:spcBef>
                        <a:spcAft>
                          <a:spcPts val="0"/>
                        </a:spcAft>
                      </a:pPr>
                      <a:r>
                        <a:rPr lang="en-US" sz="1800" b="1" dirty="0" smtClean="0">
                          <a:solidFill>
                            <a:srgbClr val="00B050"/>
                          </a:solidFill>
                          <a:latin typeface="Times New Roman"/>
                          <a:ea typeface="Times New Roman"/>
                          <a:cs typeface="Times New Roman"/>
                        </a:rPr>
                        <a:t>-- -- -- -- -- -- -- -- -- -- -- -- -- </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050"/>
                          </a:solidFill>
                          <a:latin typeface="Times New Roman"/>
                          <a:ea typeface="Times New Roman"/>
                          <a:cs typeface="Times New Roman"/>
                        </a:rPr>
                        <a:t>Homegarden</a:t>
                      </a:r>
                    </a:p>
                    <a:p>
                      <a:endParaRPr lang="en-US" dirty="0"/>
                    </a:p>
                  </a:txBody>
                  <a:tcPr/>
                </a:tc>
              </a:tr>
              <a:tr h="10208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latin typeface="Times New Roman"/>
                          <a:ea typeface="Times New Roman"/>
                          <a:cs typeface="Times New Roman"/>
                        </a:rPr>
                        <a:t>Separate (time dominant)</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latin typeface="Times New Roman"/>
                          <a:ea typeface="Times New Roman"/>
                          <a:cs typeface="Times New Roman"/>
                        </a:rPr>
                        <a:t>__________ --  -- --</a:t>
                      </a:r>
                      <a:r>
                        <a:rPr lang="en-US" sz="1800" b="1" baseline="0" dirty="0" smtClean="0">
                          <a:solidFill>
                            <a:schemeClr val="tx1"/>
                          </a:solidFill>
                          <a:latin typeface="Times New Roman"/>
                          <a:ea typeface="Times New Roman"/>
                          <a:cs typeface="Times New Roman"/>
                        </a:rPr>
                        <a:t> </a:t>
                      </a:r>
                      <a:r>
                        <a:rPr lang="en-US" sz="1800" b="1" dirty="0" smtClean="0">
                          <a:solidFill>
                            <a:schemeClr val="tx1"/>
                          </a:solidFill>
                          <a:latin typeface="Times New Roman"/>
                          <a:ea typeface="Times New Roman"/>
                          <a:cs typeface="Times New Roman"/>
                        </a:rPr>
                        <a:t>-- -- -- -- </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latin typeface="Times New Roman"/>
                          <a:ea typeface="Times New Roman"/>
                          <a:cs typeface="Times New Roman"/>
                        </a:rPr>
                        <a:t>Improved fallow species in shifting cultivation</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a:bodyPr>
          <a:lstStyle/>
          <a:p>
            <a:pPr>
              <a:lnSpc>
                <a:spcPct val="150000"/>
              </a:lnSpc>
              <a:buNone/>
            </a:pPr>
            <a:r>
              <a:rPr lang="en-US"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2.2 Functional Classification </a:t>
            </a:r>
          </a:p>
          <a:p>
            <a:pPr>
              <a:lnSpc>
                <a:spcPct val="150000"/>
              </a:lnSpc>
              <a:buFont typeface="Wingdings" pitchFamily="2" charset="2"/>
              <a:buChar char="§"/>
            </a:pPr>
            <a:r>
              <a:rPr lang="en-US" sz="2600" dirty="0" smtClean="0">
                <a:latin typeface="Times New Roman" pitchFamily="18" charset="0"/>
                <a:cs typeface="Times New Roman" pitchFamily="18" charset="0"/>
              </a:rPr>
              <a:t>Productive role</a:t>
            </a:r>
          </a:p>
          <a:p>
            <a:pPr>
              <a:lnSpc>
                <a:spcPct val="150000"/>
              </a:lnSpc>
              <a:buFont typeface="Wingdings" pitchFamily="2" charset="2"/>
              <a:buChar char="§"/>
            </a:pPr>
            <a:r>
              <a:rPr lang="en-US" sz="2600" dirty="0" smtClean="0">
                <a:latin typeface="Times New Roman" pitchFamily="18" charset="0"/>
                <a:cs typeface="Times New Roman" pitchFamily="18" charset="0"/>
              </a:rPr>
              <a:t>Protective role</a:t>
            </a:r>
          </a:p>
          <a:p>
            <a:pPr>
              <a:lnSpc>
                <a:spcPct val="150000"/>
              </a:lnSpc>
              <a:buFont typeface="Wingdings" pitchFamily="2" charset="2"/>
              <a:buChar char="Ø"/>
            </a:pPr>
            <a:r>
              <a:rPr lang="en-US" sz="2600" dirty="0" smtClean="0">
                <a:latin typeface="Times New Roman" pitchFamily="18" charset="0"/>
                <a:cs typeface="Times New Roman" pitchFamily="18" charset="0"/>
              </a:rPr>
              <a:t>Therefore, all agro forestry systems have both productive and protective roles, though in varying degrees</a:t>
            </a:r>
          </a:p>
          <a:p>
            <a:pPr>
              <a:lnSpc>
                <a:spcPct val="150000"/>
              </a:lnSpc>
              <a:buFont typeface="Wingdings" pitchFamily="2" charset="2"/>
              <a:buChar char="Ø"/>
            </a:pPr>
            <a:r>
              <a:rPr lang="en-US" sz="2600" dirty="0" smtClean="0">
                <a:latin typeface="Times New Roman" pitchFamily="18" charset="0"/>
                <a:cs typeface="Times New Roman" pitchFamily="18" charset="0"/>
              </a:rPr>
              <a:t>Depending on the relative dominance of the particular role, the system can be productive or protective</a:t>
            </a:r>
          </a:p>
          <a:p>
            <a:pPr>
              <a:lnSpc>
                <a:spcPct val="150000"/>
              </a:lnSpc>
              <a:buNone/>
            </a:pPr>
            <a:endParaRPr lang="en-US" sz="2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324600"/>
          </a:xfrm>
        </p:spPr>
        <p:txBody>
          <a:bodyPr>
            <a:normAutofit fontScale="70000" lnSpcReduction="20000"/>
          </a:bodyPr>
          <a:lstStyle/>
          <a:p>
            <a:pPr algn="just">
              <a:lnSpc>
                <a:spcPct val="170000"/>
              </a:lnSpc>
              <a:buNone/>
            </a:pPr>
            <a:r>
              <a:rPr lang="en-US" dirty="0" smtClean="0">
                <a:latin typeface="Times New Roman" pitchFamily="18" charset="0"/>
                <a:cs typeface="Times New Roman" pitchFamily="18" charset="0"/>
              </a:rPr>
              <a:t>                  2.3 Ecological classification </a:t>
            </a:r>
          </a:p>
          <a:p>
            <a:pPr algn="just">
              <a:lnSpc>
                <a:spcPct val="170000"/>
              </a:lnSpc>
              <a:buFont typeface="Wingdings" pitchFamily="2" charset="2"/>
              <a:buChar char="Ø"/>
            </a:pPr>
            <a:r>
              <a:rPr lang="en-US" dirty="0" smtClean="0">
                <a:latin typeface="Times New Roman" pitchFamily="18" charset="0"/>
                <a:cs typeface="Times New Roman" pitchFamily="18" charset="0"/>
              </a:rPr>
              <a:t>refers to the </a:t>
            </a:r>
            <a:r>
              <a:rPr lang="en-US" i="1" dirty="0" smtClean="0">
                <a:latin typeface="Times New Roman" pitchFamily="18" charset="0"/>
                <a:cs typeface="Times New Roman" pitchFamily="18" charset="0"/>
              </a:rPr>
              <a:t>environmental  condition  and  ecological suitability  of systems</a:t>
            </a:r>
          </a:p>
          <a:p>
            <a:pPr algn="just">
              <a:lnSpc>
                <a:spcPct val="170000"/>
              </a:lnSpc>
              <a:buFont typeface="Wingdings" pitchFamily="2" charset="2"/>
              <a:buChar char="§"/>
            </a:pPr>
            <a:r>
              <a:rPr lang="en-US" i="1" dirty="0" smtClean="0">
                <a:latin typeface="Times New Roman" pitchFamily="18" charset="0"/>
                <a:cs typeface="Times New Roman" pitchFamily="18" charset="0"/>
              </a:rPr>
              <a:t>highland(humid &amp;</a:t>
            </a:r>
            <a:r>
              <a:rPr lang="en-US" i="1" dirty="0" err="1" smtClean="0">
                <a:latin typeface="Times New Roman" pitchFamily="18" charset="0"/>
                <a:cs typeface="Times New Roman" pitchFamily="18" charset="0"/>
              </a:rPr>
              <a:t>subhumid</a:t>
            </a: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Production systems involving plantation crops such as coffee, tea, use of woody perennials in soil conservation and improved fallow</a:t>
            </a:r>
            <a:endParaRPr lang="en-US" i="1" dirty="0" smtClean="0">
              <a:latin typeface="Times New Roman" pitchFamily="18" charset="0"/>
              <a:cs typeface="Times New Roman" pitchFamily="18" charset="0"/>
            </a:endParaRPr>
          </a:p>
          <a:p>
            <a:pPr algn="just">
              <a:lnSpc>
                <a:spcPct val="170000"/>
              </a:lnSpc>
              <a:buFont typeface="Wingdings" pitchFamily="2" charset="2"/>
              <a:buChar char="§"/>
            </a:pPr>
            <a:r>
              <a:rPr lang="en-US" i="1" dirty="0" smtClean="0">
                <a:latin typeface="Times New Roman" pitchFamily="18" charset="0"/>
                <a:cs typeface="Times New Roman" pitchFamily="18" charset="0"/>
              </a:rPr>
              <a:t>low land(humid &amp; </a:t>
            </a:r>
            <a:r>
              <a:rPr lang="en-US" i="1" dirty="0" err="1" smtClean="0">
                <a:latin typeface="Times New Roman" pitchFamily="18" charset="0"/>
                <a:cs typeface="Times New Roman" pitchFamily="18" charset="0"/>
              </a:rPr>
              <a:t>subhumid</a:t>
            </a:r>
            <a:r>
              <a:rPr lang="en-US" i="1" dirty="0" smtClean="0">
                <a:latin typeface="Times New Roman" pitchFamily="18" charset="0"/>
                <a:cs typeface="Times New Roman" pitchFamily="18" charset="0"/>
              </a:rPr>
              <a:t>, arid &amp;semi arid)-</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Homegardens</a:t>
            </a:r>
            <a:r>
              <a:rPr lang="en-US" dirty="0" smtClean="0">
                <a:latin typeface="Times New Roman" pitchFamily="18" charset="0"/>
                <a:cs typeface="Times New Roman" pitchFamily="18" charset="0"/>
              </a:rPr>
              <a:t>, Trees on rangelands and pastures, improved fallow, shifting cultivation and Multipurpose woodlots, Various forms of </a:t>
            </a:r>
            <a:r>
              <a:rPr lang="en-US" dirty="0" err="1" smtClean="0">
                <a:latin typeface="Times New Roman" pitchFamily="18" charset="0"/>
                <a:cs typeface="Times New Roman" pitchFamily="18" charset="0"/>
              </a:rPr>
              <a:t>silvopastoral</a:t>
            </a:r>
            <a:r>
              <a:rPr lang="en-US" dirty="0" smtClean="0">
                <a:latin typeface="Times New Roman" pitchFamily="18" charset="0"/>
                <a:cs typeface="Times New Roman" pitchFamily="18" charset="0"/>
              </a:rPr>
              <a:t> systems, wind breaks and shelterbelts</a:t>
            </a:r>
            <a:r>
              <a:rPr lang="en-US" i="1" dirty="0" smtClean="0">
                <a:latin typeface="Times New Roman" pitchFamily="18" charset="0"/>
                <a:cs typeface="Times New Roman" pitchFamily="18" charset="0"/>
              </a:rPr>
              <a:t> </a:t>
            </a:r>
          </a:p>
          <a:p>
            <a:pPr algn="just">
              <a:lnSpc>
                <a:spcPct val="150000"/>
              </a:lnSpc>
              <a:buNone/>
            </a:pPr>
            <a:endParaRPr lang="en-US" dirty="0" smtClean="0">
              <a:latin typeface="Cambria" panose="02040503050406030204" pitchFamily="18" charset="0"/>
              <a:cs typeface="Times New Roman" pitchFamily="18" charset="0"/>
            </a:endParaRPr>
          </a:p>
          <a:p>
            <a:pPr algn="just">
              <a:lnSpc>
                <a:spcPct val="150000"/>
              </a:lnSpc>
              <a:buNone/>
            </a:pPr>
            <a:endParaRPr lang="en-US" dirty="0" smtClean="0">
              <a:latin typeface="Cambria" panose="02040503050406030204"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991600" cy="6477000"/>
          </a:xfrm>
        </p:spPr>
        <p:txBody>
          <a:bodyPr>
            <a:normAutofit fontScale="62500" lnSpcReduction="20000"/>
          </a:bodyPr>
          <a:lstStyle/>
          <a:p>
            <a:pPr algn="just">
              <a:lnSpc>
                <a:spcPct val="170000"/>
              </a:lnSpc>
              <a:buNone/>
            </a:pPr>
            <a:r>
              <a:rPr lang="en-US" b="1" i="1" dirty="0" smtClean="0">
                <a:solidFill>
                  <a:srgbClr val="FF0000"/>
                </a:solidFill>
                <a:latin typeface="Cambria" panose="02040503050406030204" pitchFamily="18" charset="0"/>
                <a:cs typeface="Times New Roman" pitchFamily="18" charset="0"/>
              </a:rPr>
              <a:t> </a:t>
            </a:r>
            <a:r>
              <a:rPr lang="en-US" sz="3800" dirty="0" smtClean="0">
                <a:latin typeface="Times New Roman" pitchFamily="18" charset="0"/>
                <a:cs typeface="Times New Roman" pitchFamily="18" charset="0"/>
              </a:rPr>
              <a:t>2.4 Socio economic classifications</a:t>
            </a:r>
            <a:endParaRPr lang="en-US" dirty="0" smtClean="0">
              <a:latin typeface="Times New Roman" pitchFamily="18" charset="0"/>
              <a:cs typeface="Times New Roman" pitchFamily="18" charset="0"/>
            </a:endParaRPr>
          </a:p>
          <a:p>
            <a:pPr marL="274320" indent="-274320">
              <a:lnSpc>
                <a:spcPct val="170000"/>
              </a:lnSpc>
              <a:buClr>
                <a:schemeClr val="accent3"/>
              </a:buClr>
              <a:buFont typeface="Wingdings" pitchFamily="2" charset="2"/>
              <a:buChar char="Ø"/>
              <a:defRPr/>
            </a:pPr>
            <a:r>
              <a:rPr lang="en-US" dirty="0" smtClean="0">
                <a:latin typeface="Times New Roman" pitchFamily="18" charset="0"/>
                <a:cs typeface="Times New Roman" pitchFamily="18" charset="0"/>
              </a:rPr>
              <a:t>refers to the </a:t>
            </a:r>
            <a:r>
              <a:rPr lang="en-US" i="1" dirty="0" smtClean="0">
                <a:latin typeface="Times New Roman" pitchFamily="18" charset="0"/>
                <a:cs typeface="Times New Roman" pitchFamily="18" charset="0"/>
              </a:rPr>
              <a:t>level of inputs of management </a:t>
            </a:r>
            <a:r>
              <a:rPr lang="en-US" dirty="0" smtClean="0">
                <a:latin typeface="Times New Roman" pitchFamily="18" charset="0"/>
                <a:cs typeface="Times New Roman" pitchFamily="18" charset="0"/>
              </a:rPr>
              <a:t>(low input, high input) or </a:t>
            </a:r>
            <a:r>
              <a:rPr lang="en-US" i="1" dirty="0" smtClean="0">
                <a:latin typeface="Times New Roman" pitchFamily="18" charset="0"/>
                <a:cs typeface="Times New Roman" pitchFamily="18" charset="0"/>
              </a:rPr>
              <a:t>intensity or scale of management and commercial goals </a:t>
            </a:r>
            <a:r>
              <a:rPr lang="en-US" dirty="0" smtClean="0">
                <a:latin typeface="Times New Roman" pitchFamily="18" charset="0"/>
                <a:cs typeface="Times New Roman" pitchFamily="18" charset="0"/>
              </a:rPr>
              <a:t>(subsistence, commercial, intermediate)</a:t>
            </a:r>
          </a:p>
          <a:p>
            <a:pPr marL="274320" indent="-274320" algn="just">
              <a:lnSpc>
                <a:spcPct val="170000"/>
              </a:lnSpc>
              <a:buClr>
                <a:schemeClr val="accent3"/>
              </a:buClr>
              <a:buFont typeface="Wingdings" pitchFamily="2" charset="2"/>
              <a:buChar char="Ø"/>
              <a:defRPr/>
            </a:pPr>
            <a:r>
              <a:rPr lang="en-US" dirty="0" smtClean="0">
                <a:latin typeface="Times New Roman" pitchFamily="18" charset="0"/>
                <a:cs typeface="Times New Roman" pitchFamily="18" charset="0"/>
              </a:rPr>
              <a:t>Based on the socio-economic criteria; there are three important categories of systems: </a:t>
            </a:r>
            <a:r>
              <a:rPr lang="en-US" i="1" dirty="0" smtClean="0">
                <a:latin typeface="Times New Roman" pitchFamily="18" charset="0"/>
                <a:cs typeface="Times New Roman" pitchFamily="18" charset="0"/>
              </a:rPr>
              <a:t>commercial, intermediate </a:t>
            </a:r>
            <a:r>
              <a:rPr lang="en-US" dirty="0" smtClean="0">
                <a:latin typeface="Times New Roman" pitchFamily="18" charset="0"/>
                <a:cs typeface="Times New Roman" pitchFamily="18" charset="0"/>
              </a:rPr>
              <a:t>and</a:t>
            </a:r>
            <a:r>
              <a:rPr lang="en-US" i="1" dirty="0" smtClean="0">
                <a:latin typeface="Times New Roman" pitchFamily="18" charset="0"/>
                <a:cs typeface="Times New Roman" pitchFamily="18" charset="0"/>
              </a:rPr>
              <a:t> subsistence systems</a:t>
            </a:r>
            <a:endParaRPr lang="en-US" dirty="0" smtClean="0">
              <a:latin typeface="Times New Roman" pitchFamily="18" charset="0"/>
              <a:cs typeface="Times New Roman" pitchFamily="18" charset="0"/>
            </a:endParaRPr>
          </a:p>
          <a:p>
            <a:pPr marL="274320" indent="-274320" algn="just">
              <a:lnSpc>
                <a:spcPct val="170000"/>
              </a:lnSpc>
              <a:buClr>
                <a:schemeClr val="accent3"/>
              </a:buClr>
              <a:buNone/>
              <a:defRPr/>
            </a:pPr>
            <a:r>
              <a:rPr lang="en-US" dirty="0" smtClean="0">
                <a:latin typeface="Times New Roman" pitchFamily="18" charset="0"/>
                <a:cs typeface="Times New Roman" pitchFamily="18" charset="0"/>
              </a:rPr>
              <a:t>                        I . Commercial </a:t>
            </a:r>
            <a:r>
              <a:rPr lang="en-US" dirty="0" err="1" smtClean="0">
                <a:latin typeface="Times New Roman" pitchFamily="18" charset="0"/>
                <a:cs typeface="Times New Roman" pitchFamily="18" charset="0"/>
              </a:rPr>
              <a:t>agroforestry</a:t>
            </a:r>
            <a:r>
              <a:rPr lang="en-US" dirty="0" smtClean="0">
                <a:latin typeface="Times New Roman" pitchFamily="18" charset="0"/>
                <a:cs typeface="Times New Roman" pitchFamily="18" charset="0"/>
              </a:rPr>
              <a:t> systems</a:t>
            </a:r>
          </a:p>
          <a:p>
            <a:pPr marL="274320" indent="-274320">
              <a:lnSpc>
                <a:spcPct val="170000"/>
              </a:lnSpc>
              <a:buClr>
                <a:schemeClr val="accent3"/>
              </a:buClr>
              <a:buFont typeface="Wingdings" pitchFamily="2" charset="2"/>
              <a:buChar char="Ø"/>
              <a:defRPr/>
            </a:pPr>
            <a:r>
              <a:rPr lang="en-US" dirty="0" smtClean="0">
                <a:latin typeface="Times New Roman" pitchFamily="18" charset="0"/>
                <a:cs typeface="Times New Roman" pitchFamily="18" charset="0"/>
              </a:rPr>
              <a:t>major aim of the system is production of the output (usually a single commodity) for </a:t>
            </a:r>
            <a:r>
              <a:rPr lang="en-US" i="1" dirty="0" smtClean="0">
                <a:latin typeface="Times New Roman" pitchFamily="18" charset="0"/>
                <a:cs typeface="Times New Roman" pitchFamily="18" charset="0"/>
              </a:rPr>
              <a:t>sale</a:t>
            </a:r>
            <a:r>
              <a:rPr lang="en-US" dirty="0" smtClean="0">
                <a:latin typeface="Times New Roman" pitchFamily="18" charset="0"/>
                <a:cs typeface="Times New Roman" pitchFamily="18" charset="0"/>
              </a:rPr>
              <a:t>. </a:t>
            </a:r>
          </a:p>
          <a:p>
            <a:pPr marL="274320" indent="-274320">
              <a:lnSpc>
                <a:spcPct val="170000"/>
              </a:lnSpc>
              <a:buClr>
                <a:schemeClr val="accent3"/>
              </a:buClr>
              <a:buFont typeface="Wingdings" pitchFamily="2" charset="2"/>
              <a:buChar char="Ø"/>
              <a:defRPr/>
            </a:pPr>
            <a:r>
              <a:rPr lang="en-US" dirty="0" smtClean="0">
                <a:latin typeface="Times New Roman" pitchFamily="18" charset="0"/>
                <a:cs typeface="Times New Roman" pitchFamily="18" charset="0"/>
              </a:rPr>
              <a:t> the scale of operations is often medium to large and land ownership may be government, corporate or private; labor is normally paid or otherwise contracted.</a:t>
            </a:r>
          </a:p>
          <a:p>
            <a:pPr marL="274320" indent="-274320">
              <a:lnSpc>
                <a:spcPct val="170000"/>
              </a:lnSpc>
              <a:buClr>
                <a:schemeClr val="accent3"/>
              </a:buClr>
              <a:buFont typeface="Wingdings" pitchFamily="2" charset="2"/>
              <a:buChar char="Ø"/>
              <a:defRPr/>
            </a:pPr>
            <a:r>
              <a:rPr lang="en-US" dirty="0" smtClean="0">
                <a:latin typeface="Times New Roman" pitchFamily="18" charset="0"/>
                <a:cs typeface="Times New Roman" pitchFamily="18" charset="0"/>
              </a:rPr>
              <a:t> Examples, include commercial production of agricultural plantation crops such as rubber, oil palm, and coconut, with permanent under stories of food crops.</a:t>
            </a:r>
            <a:endParaRPr lang="en-US"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438900"/>
          </a:xfrm>
        </p:spPr>
        <p:txBody>
          <a:bodyPr>
            <a:normAutofit fontScale="62500" lnSpcReduction="20000"/>
          </a:bodyPr>
          <a:lstStyle/>
          <a:p>
            <a:pPr>
              <a:lnSpc>
                <a:spcPct val="170000"/>
              </a:lnSpc>
              <a:buNone/>
            </a:pPr>
            <a:r>
              <a:rPr lang="en-US" b="1" dirty="0" smtClean="0">
                <a:solidFill>
                  <a:srgbClr val="C00000"/>
                </a:solidFill>
                <a:latin typeface="Times New Roman" pitchFamily="18" charset="0"/>
                <a:cs typeface="Times New Roman" pitchFamily="18" charset="0"/>
              </a:rPr>
              <a:t>         </a:t>
            </a:r>
            <a:r>
              <a:rPr lang="en-US" dirty="0" smtClean="0">
                <a:latin typeface="Times New Roman" pitchFamily="18" charset="0"/>
                <a:cs typeface="Times New Roman" pitchFamily="18" charset="0"/>
              </a:rPr>
              <a:t>II. Intermediate Agroforestry systems</a:t>
            </a:r>
          </a:p>
          <a:p>
            <a:pPr marL="274320" indent="-274320" algn="just">
              <a:lnSpc>
                <a:spcPct val="170000"/>
              </a:lnSpc>
              <a:buClr>
                <a:schemeClr val="accent3"/>
              </a:buClr>
              <a:buFont typeface="Wingdings" pitchFamily="2" charset="2"/>
              <a:buChar char="v"/>
              <a:defRPr/>
            </a:pPr>
            <a:r>
              <a:rPr lang="en-US" sz="2800" dirty="0" smtClean="0">
                <a:latin typeface="Times New Roman" pitchFamily="18" charset="0"/>
                <a:cs typeface="Times New Roman" pitchFamily="18" charset="0"/>
              </a:rPr>
              <a:t>"Intermediate" Agroforestry systems are those that are intermediate between commercial and subsistence scales of production and management, i.e., </a:t>
            </a:r>
          </a:p>
          <a:p>
            <a:pPr marL="274320" indent="-274320" algn="just">
              <a:lnSpc>
                <a:spcPct val="170000"/>
              </a:lnSpc>
              <a:buClr>
                <a:schemeClr val="accent3"/>
              </a:buClr>
              <a:buFont typeface="Wingdings" pitchFamily="2" charset="2"/>
              <a:buChar char="v"/>
              <a:defRPr/>
            </a:pPr>
            <a:r>
              <a:rPr lang="en-US" sz="2800" dirty="0" smtClean="0">
                <a:latin typeface="Times New Roman" pitchFamily="18" charset="0"/>
                <a:cs typeface="Times New Roman" pitchFamily="18" charset="0"/>
              </a:rPr>
              <a:t>production of perennial cash crops and subsistence crops undertaken on medium-to-small-sized farms where the cash crops satisfy cash needs, and the food crops meet the family's food needs.</a:t>
            </a:r>
          </a:p>
          <a:p>
            <a:pPr marL="274320" indent="-274320" algn="just">
              <a:lnSpc>
                <a:spcPct val="170000"/>
              </a:lnSpc>
              <a:buClr>
                <a:schemeClr val="accent3"/>
              </a:buClr>
              <a:buFont typeface="Wingdings" pitchFamily="2" charset="2"/>
              <a:buChar char="v"/>
              <a:defRPr/>
            </a:pPr>
            <a:r>
              <a:rPr lang="en-US" sz="2800" dirty="0" smtClean="0">
                <a:latin typeface="Times New Roman" pitchFamily="18" charset="0"/>
                <a:cs typeface="Times New Roman" pitchFamily="18" charset="0"/>
              </a:rPr>
              <a:t>The main features distinguishing the intermediate system from the commercial system at one end and from the subsistence system on the other are </a:t>
            </a:r>
            <a:r>
              <a:rPr lang="en-US" sz="2800" dirty="0" smtClean="0">
                <a:solidFill>
                  <a:srgbClr val="FF0000"/>
                </a:solidFill>
                <a:latin typeface="Times New Roman" pitchFamily="18" charset="0"/>
                <a:cs typeface="Times New Roman" pitchFamily="18" charset="0"/>
              </a:rPr>
              <a:t>land holding size and level of economic property.</a:t>
            </a:r>
          </a:p>
          <a:p>
            <a:pPr marL="274320" indent="-274320" algn="just">
              <a:lnSpc>
                <a:spcPct val="170000"/>
              </a:lnSpc>
              <a:buClr>
                <a:schemeClr val="accent3"/>
              </a:buClr>
              <a:buNone/>
              <a:defRPr/>
            </a:pPr>
            <a:r>
              <a:rPr lang="en-US" sz="2800" dirty="0" smtClean="0">
                <a:latin typeface="Times New Roman" pitchFamily="18" charset="0"/>
                <a:cs typeface="Times New Roman" pitchFamily="18" charset="0"/>
              </a:rPr>
              <a:t>                 III. Subsistence Agroforestry systems</a:t>
            </a:r>
          </a:p>
          <a:p>
            <a:pPr marL="274320" indent="-274320" algn="just">
              <a:lnSpc>
                <a:spcPct val="170000"/>
              </a:lnSpc>
              <a:buClr>
                <a:schemeClr val="accent3"/>
              </a:buClr>
              <a:buFont typeface="Wingdings" pitchFamily="2" charset="2"/>
              <a:buChar char="Ø"/>
              <a:defRPr/>
            </a:pPr>
            <a:r>
              <a:rPr lang="en-US" sz="2800" dirty="0" smtClean="0">
                <a:latin typeface="Times New Roman" pitchFamily="18" charset="0"/>
                <a:cs typeface="Times New Roman" pitchFamily="18" charset="0"/>
              </a:rPr>
              <a:t>Subsistence farmers</a:t>
            </a:r>
            <a:r>
              <a:rPr lang="en-US" sz="2800" baseline="300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define as those </a:t>
            </a:r>
            <a:r>
              <a:rPr lang="en-US" sz="2800" dirty="0" smtClean="0">
                <a:solidFill>
                  <a:srgbClr val="FF0000"/>
                </a:solidFill>
                <a:latin typeface="Times New Roman" pitchFamily="18" charset="0"/>
                <a:cs typeface="Times New Roman" pitchFamily="18" charset="0"/>
              </a:rPr>
              <a:t>who produce most of what they consume</a:t>
            </a:r>
            <a:r>
              <a:rPr lang="en-US" sz="2800" dirty="0" smtClean="0">
                <a:latin typeface="Times New Roman" pitchFamily="18" charset="0"/>
                <a:cs typeface="Times New Roman" pitchFamily="18" charset="0"/>
              </a:rPr>
              <a:t>, or </a:t>
            </a:r>
            <a:r>
              <a:rPr lang="en-US" sz="2800" dirty="0" smtClean="0">
                <a:solidFill>
                  <a:srgbClr val="FF0000"/>
                </a:solidFill>
                <a:latin typeface="Times New Roman" pitchFamily="18" charset="0"/>
                <a:cs typeface="Times New Roman" pitchFamily="18" charset="0"/>
              </a:rPr>
              <a:t>consume most of what they produce</a:t>
            </a:r>
            <a:r>
              <a:rPr lang="en-US" sz="2800" dirty="0" smtClean="0">
                <a:latin typeface="Times New Roman" pitchFamily="18" charset="0"/>
                <a:cs typeface="Times New Roman" pitchFamily="18" charset="0"/>
              </a:rPr>
              <a:t>. Farmers who do not, or cannot, produce enough for the needs of their families are also usually considered under this category.</a:t>
            </a:r>
          </a:p>
          <a:p>
            <a:pPr>
              <a:buNone/>
            </a:pPr>
            <a:r>
              <a:rPr lang="en-US" sz="2800" dirty="0" smtClean="0"/>
              <a:t/>
            </a:r>
            <a:br>
              <a:rPr lang="en-US" sz="2800" dirty="0" smtClean="0"/>
            </a:b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10599" cy="6477000"/>
          </a:xfrm>
        </p:spPr>
        <p:txBody>
          <a:bodyPr/>
          <a:lstStyle/>
          <a:p>
            <a:pPr>
              <a:buNone/>
            </a:pPr>
            <a:r>
              <a:rPr lang="en-US" sz="2400" dirty="0" smtClean="0">
                <a:latin typeface="Times New Roman" pitchFamily="18" charset="0"/>
                <a:cs typeface="Times New Roman" pitchFamily="18" charset="0"/>
              </a:rPr>
              <a:t>Major approaches to classification of Agroforestry systems and practices.  Source: Nair (1985a)</a:t>
            </a:r>
          </a:p>
          <a:p>
            <a:endParaRPr lang="en-US" dirty="0"/>
          </a:p>
        </p:txBody>
      </p:sp>
      <p:pic>
        <p:nvPicPr>
          <p:cNvPr id="4" name="Picture 3" descr="3_classification_of_agroforestry_systems"/>
          <p:cNvPicPr>
            <a:picLocks noChangeAspect="1" noChangeArrowheads="1"/>
          </p:cNvPicPr>
          <p:nvPr/>
        </p:nvPicPr>
        <p:blipFill>
          <a:blip r:embed="rId2" cstate="print">
            <a:duotone>
              <a:prstClr val="black"/>
              <a:schemeClr val="accent4">
                <a:lumMod val="60000"/>
                <a:lumOff val="40000"/>
                <a:tint val="45000"/>
                <a:satMod val="400000"/>
              </a:schemeClr>
            </a:duotone>
          </a:blip>
          <a:srcRect/>
          <a:stretch>
            <a:fillRect/>
          </a:stretch>
        </p:blipFill>
        <p:spPr bwMode="auto">
          <a:xfrm>
            <a:off x="304800" y="914400"/>
            <a:ext cx="8585200" cy="5943600"/>
          </a:xfrm>
          <a:prstGeom prst="roundRect">
            <a:avLst>
              <a:gd name="adj" fmla="val 8594"/>
            </a:avLst>
          </a:prstGeom>
          <a:noFill/>
          <a:ln>
            <a:noFill/>
          </a:ln>
        </p:spPr>
        <p:style>
          <a:lnRef idx="2">
            <a:schemeClr val="dk1"/>
          </a:lnRef>
          <a:fillRef idx="1001">
            <a:schemeClr val="dk2"/>
          </a:fillRef>
          <a:effectRef idx="0">
            <a:schemeClr val="dk1"/>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477000"/>
          </a:xfrm>
        </p:spPr>
        <p:txBody>
          <a:bodyPr>
            <a:normAutofit fontScale="92500" lnSpcReduction="20000"/>
          </a:bodyPr>
          <a:lstStyle/>
          <a:p>
            <a:pPr algn="just">
              <a:lnSpc>
                <a:spcPct val="160000"/>
              </a:lnSpc>
              <a:buNone/>
            </a:pPr>
            <a:r>
              <a:rPr lang="en-US" sz="2400" dirty="0" smtClean="0">
                <a:latin typeface="Cambria" panose="02040503050406030204" pitchFamily="18" charset="0"/>
                <a:cs typeface="Times New Roman" pitchFamily="18" charset="0"/>
              </a:rPr>
              <a:t>              </a:t>
            </a:r>
            <a:r>
              <a:rPr lang="en-US" sz="2400" dirty="0" smtClean="0">
                <a:latin typeface="Times New Roman" pitchFamily="18" charset="0"/>
                <a:cs typeface="Times New Roman" pitchFamily="18" charset="0"/>
              </a:rPr>
              <a:t>2.5 </a:t>
            </a:r>
            <a:r>
              <a:rPr lang="en-US" sz="2600" dirty="0" smtClean="0">
                <a:latin typeface="Times New Roman" pitchFamily="18" charset="0"/>
                <a:cs typeface="Times New Roman" pitchFamily="18" charset="0"/>
              </a:rPr>
              <a:t>Agroforestry  system, practices and technology</a:t>
            </a:r>
          </a:p>
          <a:p>
            <a:pPr lvl="0" algn="just">
              <a:lnSpc>
                <a:spcPct val="160000"/>
              </a:lnSpc>
              <a:buFont typeface="Wingdings" pitchFamily="2" charset="2"/>
              <a:buChar char="Ø"/>
            </a:pPr>
            <a:r>
              <a:rPr lang="en-US" sz="2400" dirty="0" smtClean="0">
                <a:latin typeface="Times New Roman" pitchFamily="18" charset="0"/>
                <a:cs typeface="Times New Roman" pitchFamily="18" charset="0"/>
              </a:rPr>
              <a:t>System refers to a type of land use specific to an area and described according to its biotechnical or socio-economic aspects. </a:t>
            </a:r>
          </a:p>
          <a:p>
            <a:pPr algn="just">
              <a:lnSpc>
                <a:spcPct val="160000"/>
              </a:lnSpc>
              <a:buFont typeface="Wingdings" pitchFamily="2" charset="2"/>
              <a:buChar char="§"/>
            </a:pPr>
            <a:r>
              <a:rPr lang="en-US" sz="2400" dirty="0" smtClean="0">
                <a:latin typeface="Times New Roman" pitchFamily="18" charset="0"/>
                <a:cs typeface="Times New Roman" pitchFamily="18" charset="0"/>
              </a:rPr>
              <a:t>E.g. an agricultural system, or a forestry system denotes a type of agricultural or forestry land use of the locality</a:t>
            </a:r>
          </a:p>
          <a:p>
            <a:pPr algn="just">
              <a:lnSpc>
                <a:spcPct val="160000"/>
              </a:lnSpc>
              <a:buFont typeface="Wingdings" pitchFamily="2" charset="2"/>
              <a:buChar char="Ø"/>
            </a:pPr>
            <a:r>
              <a:rPr lang="en-US" sz="2400" dirty="0" smtClean="0">
                <a:solidFill>
                  <a:srgbClr val="00B0F0"/>
                </a:solidFill>
                <a:latin typeface="Times New Roman" pitchFamily="18" charset="0"/>
                <a:cs typeface="Times New Roman" pitchFamily="18" charset="0"/>
              </a:rPr>
              <a:t>AF system </a:t>
            </a:r>
            <a:r>
              <a:rPr lang="en-US" sz="2400" dirty="0" smtClean="0">
                <a:latin typeface="Times New Roman" pitchFamily="18" charset="0"/>
                <a:cs typeface="Times New Roman" pitchFamily="18" charset="0"/>
              </a:rPr>
              <a:t>described in terms of its main components, level of management and nature of output.</a:t>
            </a:r>
            <a:r>
              <a:rPr lang="en-US" sz="2400" b="1" dirty="0" smtClean="0">
                <a:latin typeface="Times New Roman" pitchFamily="18" charset="0"/>
                <a:cs typeface="Times New Roman" pitchFamily="18" charset="0"/>
              </a:rPr>
              <a:t> </a:t>
            </a:r>
            <a:endParaRPr lang="en-US" sz="2400" b="1" i="1" dirty="0" smtClean="0">
              <a:latin typeface="Times New Roman" pitchFamily="18" charset="0"/>
              <a:cs typeface="Times New Roman" pitchFamily="18" charset="0"/>
            </a:endParaRPr>
          </a:p>
          <a:p>
            <a:pPr>
              <a:lnSpc>
                <a:spcPct val="160000"/>
              </a:lnSpc>
              <a:buFont typeface="Wingdings" pitchFamily="2" charset="2"/>
              <a:buChar char="Ø"/>
            </a:pPr>
            <a:r>
              <a:rPr lang="en-US" sz="2400" dirty="0" smtClean="0">
                <a:solidFill>
                  <a:srgbClr val="00B0F0"/>
                </a:solidFill>
                <a:latin typeface="Times New Roman" pitchFamily="18" charset="0"/>
                <a:cs typeface="Times New Roman" pitchFamily="18" charset="0"/>
              </a:rPr>
              <a:t>AF practice </a:t>
            </a:r>
            <a:r>
              <a:rPr lang="en-US" sz="2400" dirty="0" smtClean="0">
                <a:latin typeface="Times New Roman" pitchFamily="18" charset="0"/>
                <a:cs typeface="Times New Roman" pitchFamily="18" charset="0"/>
              </a:rPr>
              <a:t>denotes a distinctive arrangement of components in space and time. </a:t>
            </a:r>
            <a:endParaRPr lang="en-US" sz="2400" i="1" dirty="0" smtClean="0">
              <a:latin typeface="Times New Roman" pitchFamily="18" charset="0"/>
              <a:cs typeface="Times New Roman" pitchFamily="18" charset="0"/>
            </a:endParaRPr>
          </a:p>
          <a:p>
            <a:pPr>
              <a:lnSpc>
                <a:spcPct val="160000"/>
              </a:lnSpc>
              <a:buFont typeface="Wingdings" pitchFamily="2" charset="2"/>
              <a:buChar char="Ø"/>
            </a:pPr>
            <a:r>
              <a:rPr lang="en-US" sz="2400" dirty="0" smtClean="0">
                <a:solidFill>
                  <a:srgbClr val="00B0F0"/>
                </a:solidFill>
                <a:latin typeface="Times New Roman" pitchFamily="18" charset="0"/>
                <a:cs typeface="Times New Roman" pitchFamily="18" charset="0"/>
              </a:rPr>
              <a:t>AF  technology </a:t>
            </a:r>
            <a:r>
              <a:rPr lang="en-US" sz="2400" dirty="0" smtClean="0">
                <a:latin typeface="Times New Roman" pitchFamily="18" charset="0"/>
                <a:cs typeface="Times New Roman" pitchFamily="18" charset="0"/>
              </a:rPr>
              <a:t>refers innovation or improvement, usually through scientific intervention, to either modify an existing system or practice, or develop a new one</a:t>
            </a:r>
          </a:p>
          <a:p>
            <a:pPr lvl="0" algn="just">
              <a:lnSpc>
                <a:spcPct val="150000"/>
              </a:lnSpc>
              <a:buFont typeface="Wingdings" pitchFamily="2" charset="2"/>
              <a:buChar char="§"/>
            </a:pPr>
            <a:endParaRPr lang="en-US" sz="2400" dirty="0" smtClean="0">
              <a:latin typeface="Cambria" panose="02040503050406030204"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itchFamily="18" charset="0"/>
                <a:cs typeface="Times New Roman" pitchFamily="18" charset="0"/>
              </a:rPr>
              <a:t>Chapter Three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Agroforestry systems in tropics </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62500" lnSpcReduction="20000"/>
          </a:bodyPr>
          <a:lstStyle/>
          <a:p>
            <a:pPr>
              <a:buNone/>
            </a:pP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smtClean="0">
                <a:latin typeface="Times New Roman" pitchFamily="18" charset="0"/>
                <a:cs typeface="Times New Roman" pitchFamily="18" charset="0"/>
              </a:rPr>
              <a:t>3.1. The tropical environment</a:t>
            </a:r>
          </a:p>
          <a:p>
            <a:pPr algn="just">
              <a:lnSpc>
                <a:spcPct val="150000"/>
              </a:lnSpc>
              <a:buFont typeface="Wingdings" pitchFamily="2" charset="2"/>
              <a:buChar char="Ø"/>
            </a:pPr>
            <a:r>
              <a:rPr lang="en-US" dirty="0" smtClean="0">
                <a:latin typeface="Times New Roman" pitchFamily="18" charset="0"/>
                <a:cs typeface="Times New Roman" pitchFamily="18" charset="0"/>
              </a:rPr>
              <a:t>The major climatic parameters that determine the environment of a location in the tropics are </a:t>
            </a:r>
            <a:r>
              <a:rPr lang="en-US" dirty="0" smtClean="0">
                <a:solidFill>
                  <a:srgbClr val="FF0000"/>
                </a:solidFill>
                <a:latin typeface="Times New Roman" pitchFamily="18" charset="0"/>
                <a:cs typeface="Times New Roman" pitchFamily="18" charset="0"/>
              </a:rPr>
              <a:t>rainfall</a:t>
            </a:r>
            <a:r>
              <a:rPr lang="en-US" dirty="0" smtClean="0">
                <a:latin typeface="Times New Roman" pitchFamily="18" charset="0"/>
                <a:cs typeface="Times New Roman" pitchFamily="18" charset="0"/>
              </a:rPr>
              <a:t> (quantity and distribution) and </a:t>
            </a:r>
            <a:r>
              <a:rPr lang="en-US" dirty="0" smtClean="0">
                <a:solidFill>
                  <a:srgbClr val="FF0000"/>
                </a:solidFill>
                <a:latin typeface="Times New Roman" pitchFamily="18" charset="0"/>
                <a:cs typeface="Times New Roman" pitchFamily="18" charset="0"/>
              </a:rPr>
              <a:t>temperature</a:t>
            </a:r>
            <a:r>
              <a:rPr lang="en-US" dirty="0" smtClean="0">
                <a:latin typeface="Times New Roman" pitchFamily="18" charset="0"/>
                <a:cs typeface="Times New Roman" pitchFamily="18" charset="0"/>
              </a:rPr>
              <a:t> regimes.</a:t>
            </a:r>
          </a:p>
          <a:p>
            <a:pPr algn="just">
              <a:lnSpc>
                <a:spcPct val="150000"/>
              </a:lnSpc>
              <a:buFont typeface="Wingdings" pitchFamily="2" charset="2"/>
              <a:buChar char="Ø"/>
            </a:pPr>
            <a:r>
              <a:rPr lang="en-US" dirty="0" smtClean="0">
                <a:latin typeface="Times New Roman" pitchFamily="18" charset="0"/>
                <a:cs typeface="Times New Roman" pitchFamily="18" charset="0"/>
              </a:rPr>
              <a:t> The major ecological regions recognized in the FAO</a:t>
            </a:r>
          </a:p>
          <a:p>
            <a:pPr algn="just">
              <a:lnSpc>
                <a:spcPct val="150000"/>
              </a:lnSpc>
              <a:buFont typeface="Wingdings" pitchFamily="2" charset="2"/>
              <a:buChar char="v"/>
            </a:pPr>
            <a:r>
              <a:rPr lang="en-US" sz="4000" dirty="0" smtClean="0">
                <a:latin typeface="Times New Roman" pitchFamily="18" charset="0"/>
                <a:cs typeface="Times New Roman" pitchFamily="18" charset="0"/>
              </a:rPr>
              <a:t> T</a:t>
            </a:r>
            <a:r>
              <a:rPr lang="en-US" dirty="0" smtClean="0">
                <a:latin typeface="Times New Roman" pitchFamily="18" charset="0"/>
                <a:cs typeface="Times New Roman" pitchFamily="18" charset="0"/>
              </a:rPr>
              <a:t>emperate </a:t>
            </a:r>
          </a:p>
          <a:p>
            <a:pPr algn="just">
              <a:lnSpc>
                <a:spcPct val="150000"/>
              </a:lnSpc>
              <a:buFont typeface="Wingdings" pitchFamily="2" charset="2"/>
              <a:buChar char="v"/>
            </a:pPr>
            <a:r>
              <a:rPr lang="en-US" dirty="0" smtClean="0">
                <a:latin typeface="Times New Roman" pitchFamily="18" charset="0"/>
                <a:cs typeface="Times New Roman" pitchFamily="18" charset="0"/>
              </a:rPr>
              <a:t>Mediterranean </a:t>
            </a:r>
          </a:p>
          <a:p>
            <a:pPr algn="just">
              <a:lnSpc>
                <a:spcPct val="150000"/>
              </a:lnSpc>
              <a:buFont typeface="Wingdings" pitchFamily="2" charset="2"/>
              <a:buChar char="v"/>
            </a:pPr>
            <a:r>
              <a:rPr lang="en-US" dirty="0" smtClean="0">
                <a:latin typeface="Times New Roman" pitchFamily="18" charset="0"/>
                <a:cs typeface="Times New Roman" pitchFamily="18" charset="0"/>
              </a:rPr>
              <a:t>Arid and semiarid</a:t>
            </a:r>
          </a:p>
          <a:p>
            <a:pPr algn="just">
              <a:lnSpc>
                <a:spcPct val="150000"/>
              </a:lnSpc>
              <a:buFont typeface="Wingdings" pitchFamily="2" charset="2"/>
              <a:buChar char="v"/>
            </a:pPr>
            <a:r>
              <a:rPr lang="en-US" dirty="0" smtClean="0">
                <a:latin typeface="Times New Roman" pitchFamily="18" charset="0"/>
                <a:cs typeface="Times New Roman" pitchFamily="18" charset="0"/>
              </a:rPr>
              <a:t>Sub humid tropical (lowland)</a:t>
            </a:r>
          </a:p>
          <a:p>
            <a:pPr algn="just">
              <a:lnSpc>
                <a:spcPct val="150000"/>
              </a:lnSpc>
              <a:buFont typeface="Wingdings" pitchFamily="2" charset="2"/>
              <a:buChar char="v"/>
            </a:pPr>
            <a:r>
              <a:rPr lang="en-US" dirty="0" smtClean="0">
                <a:latin typeface="Times New Roman" pitchFamily="18" charset="0"/>
                <a:cs typeface="Times New Roman" pitchFamily="18" charset="0"/>
              </a:rPr>
              <a:t>Humid tropical (lowland) and highland.</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4_1_the_tropical_environment"/>
          <p:cNvPicPr>
            <a:picLocks noGrp="1" noChangeAspect="1" noChangeArrowheads="1"/>
          </p:cNvPicPr>
          <p:nvPr>
            <p:ph idx="1"/>
          </p:nvPr>
        </p:nvPicPr>
        <p:blipFill>
          <a:blip r:embed="rId2" cstate="print">
            <a:duotone>
              <a:prstClr val="black"/>
              <a:srgbClr val="92D050">
                <a:tint val="45000"/>
                <a:satMod val="400000"/>
              </a:srgbClr>
            </a:duotone>
          </a:blip>
          <a:srcRect/>
          <a:stretch>
            <a:fillRect/>
          </a:stretch>
        </p:blipFill>
        <p:spPr bwMode="auto">
          <a:xfrm>
            <a:off x="0" y="685800"/>
            <a:ext cx="9144000" cy="6019800"/>
          </a:xfrm>
          <a:prstGeom prst="roundRect">
            <a:avLst>
              <a:gd name="adj" fmla="val 8594"/>
            </a:avLst>
          </a:prstGeom>
          <a:noFill/>
          <a:ln>
            <a:solidFill>
              <a:srgbClr val="00B050"/>
            </a:solidFill>
          </a:ln>
          <a:effectLst>
            <a:reflection blurRad="12700" stA="38000" endPos="28000" dist="5000" dir="5400000" sy="-100000" algn="bl" rotWithShape="0"/>
          </a:effectLst>
        </p:spPr>
        <p:style>
          <a:lnRef idx="0">
            <a:scrgbClr r="0" g="0" b="0"/>
          </a:lnRef>
          <a:fillRef idx="1001">
            <a:schemeClr val="lt1"/>
          </a:fillRef>
          <a:effectRef idx="0">
            <a:scrgbClr r="0" g="0" b="0"/>
          </a:effectRef>
          <a:fontRef idx="major"/>
        </p:style>
      </p:pic>
      <p:sp>
        <p:nvSpPr>
          <p:cNvPr id="5" name="Rectangle 4"/>
          <p:cNvSpPr/>
          <p:nvPr/>
        </p:nvSpPr>
        <p:spPr>
          <a:xfrm>
            <a:off x="0" y="1"/>
            <a:ext cx="8991600" cy="646331"/>
          </a:xfrm>
          <a:prstGeom prst="rect">
            <a:avLst/>
          </a:prstGeom>
        </p:spPr>
        <p:txBody>
          <a:bodyPr wrap="square">
            <a:spAutoFit/>
          </a:bodyPr>
          <a:lstStyle/>
          <a:p>
            <a:pPr algn="just"/>
            <a:r>
              <a:rPr lang="en-US" b="1" dirty="0" smtClean="0">
                <a:latin typeface="Times New Roman" pitchFamily="18" charset="0"/>
                <a:cs typeface="Times New Roman" pitchFamily="18" charset="0"/>
              </a:rPr>
              <a:t>Main characteristics of the major ecological regions of </a:t>
            </a:r>
            <a:r>
              <a:rPr lang="en-US" b="1" dirty="0" err="1" smtClean="0">
                <a:latin typeface="Times New Roman" pitchFamily="18" charset="0"/>
                <a:cs typeface="Times New Roman" pitchFamily="18" charset="0"/>
              </a:rPr>
              <a:t>agroforestry</a:t>
            </a:r>
            <a:r>
              <a:rPr lang="en-US" b="1" dirty="0" smtClean="0">
                <a:latin typeface="Times New Roman" pitchFamily="18" charset="0"/>
                <a:cs typeface="Times New Roman" pitchFamily="18" charset="0"/>
              </a:rPr>
              <a:t> importance in the tropics and subtropics. Source: Nair (1989). </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a:bodyPr>
          <a:lstStyle/>
          <a:p>
            <a:pPr>
              <a:lnSpc>
                <a:spcPct val="150000"/>
              </a:lnSpc>
              <a:buNone/>
            </a:pPr>
            <a:r>
              <a:rPr lang="en-US" dirty="0" smtClean="0"/>
              <a:t>                        </a:t>
            </a:r>
            <a:r>
              <a:rPr lang="en-US" dirty="0" smtClean="0">
                <a:latin typeface="Times New Roman" pitchFamily="18" charset="0"/>
                <a:cs typeface="Times New Roman" pitchFamily="18" charset="0"/>
              </a:rPr>
              <a:t>1.Introduction</a:t>
            </a:r>
          </a:p>
          <a:p>
            <a:pPr>
              <a:lnSpc>
                <a:spcPct val="150000"/>
              </a:lnSpc>
              <a:buNone/>
            </a:pPr>
            <a:r>
              <a:rPr lang="en-US" sz="2800" dirty="0" smtClean="0">
                <a:latin typeface="Times New Roman" pitchFamily="18" charset="0"/>
                <a:cs typeface="Times New Roman" pitchFamily="18" charset="0"/>
              </a:rPr>
              <a:t>1.1 Definition and concept of Agroforestry</a:t>
            </a:r>
          </a:p>
          <a:p>
            <a:pPr>
              <a:lnSpc>
                <a:spcPct val="150000"/>
              </a:lnSpc>
              <a:buFont typeface="Wingdings" pitchFamily="2" charset="2"/>
              <a:buChar char="Ø"/>
            </a:pPr>
            <a:r>
              <a:rPr lang="en-US" sz="2800" dirty="0" smtClean="0">
                <a:latin typeface="Times New Roman" pitchFamily="18" charset="0"/>
                <a:cs typeface="Times New Roman" pitchFamily="18" charset="0"/>
              </a:rPr>
              <a:t>AF </a:t>
            </a:r>
            <a:r>
              <a:rPr lang="en-US" sz="2800" dirty="0">
                <a:latin typeface="Times New Roman" pitchFamily="18" charset="0"/>
                <a:cs typeface="Times New Roman" pitchFamily="18" charset="0"/>
              </a:rPr>
              <a:t>is a collective name for all land use systems and practices where </a:t>
            </a:r>
            <a:r>
              <a:rPr lang="en-US" sz="2800" dirty="0">
                <a:solidFill>
                  <a:srgbClr val="0070C0"/>
                </a:solidFill>
                <a:latin typeface="Times New Roman" pitchFamily="18" charset="0"/>
                <a:cs typeface="Times New Roman" pitchFamily="18" charset="0"/>
              </a:rPr>
              <a:t>woody </a:t>
            </a:r>
            <a:r>
              <a:rPr lang="en-US" sz="2800" dirty="0" smtClean="0">
                <a:solidFill>
                  <a:srgbClr val="0070C0"/>
                </a:solidFill>
                <a:latin typeface="Times New Roman" pitchFamily="18" charset="0"/>
                <a:cs typeface="Times New Roman" pitchFamily="18" charset="0"/>
              </a:rPr>
              <a:t>perennials </a:t>
            </a:r>
            <a:r>
              <a:rPr lang="en-US" sz="2800" dirty="0">
                <a:latin typeface="Times New Roman" pitchFamily="18" charset="0"/>
                <a:cs typeface="Times New Roman" pitchFamily="18" charset="0"/>
              </a:rPr>
              <a:t>are deliberately grown </a:t>
            </a:r>
            <a:r>
              <a:rPr lang="en-US" sz="2800" dirty="0">
                <a:solidFill>
                  <a:srgbClr val="0070C0"/>
                </a:solidFill>
                <a:latin typeface="Times New Roman" pitchFamily="18" charset="0"/>
                <a:cs typeface="Times New Roman" pitchFamily="18" charset="0"/>
              </a:rPr>
              <a:t>on the same land management unit </a:t>
            </a:r>
            <a:r>
              <a:rPr lang="en-US" sz="2800" dirty="0" smtClean="0">
                <a:solidFill>
                  <a:srgbClr val="0070C0"/>
                </a:solidFill>
                <a:latin typeface="Times New Roman" pitchFamily="18" charset="0"/>
                <a:cs typeface="Times New Roman" pitchFamily="18" charset="0"/>
              </a:rPr>
              <a:t>with </a:t>
            </a:r>
            <a:r>
              <a:rPr lang="en-US" sz="2800" dirty="0">
                <a:solidFill>
                  <a:srgbClr val="0070C0"/>
                </a:solidFill>
                <a:latin typeface="Times New Roman" pitchFamily="18" charset="0"/>
                <a:cs typeface="Times New Roman" pitchFamily="18" charset="0"/>
              </a:rPr>
              <a:t>agricultural crops and/or animal</a:t>
            </a:r>
            <a:r>
              <a:rPr lang="en-US" sz="2800" dirty="0">
                <a:latin typeface="Times New Roman" pitchFamily="18" charset="0"/>
                <a:cs typeface="Times New Roman" pitchFamily="18" charset="0"/>
              </a:rPr>
              <a:t>, either in spatial mixture or in temporal </a:t>
            </a:r>
            <a:r>
              <a:rPr lang="en-US" sz="2800" dirty="0" smtClean="0">
                <a:latin typeface="Times New Roman" pitchFamily="18" charset="0"/>
                <a:cs typeface="Times New Roman" pitchFamily="18" charset="0"/>
              </a:rPr>
              <a:t>sequences (</a:t>
            </a:r>
            <a:r>
              <a:rPr lang="en-US" sz="2800" dirty="0">
                <a:latin typeface="Times New Roman" pitchFamily="18" charset="0"/>
                <a:cs typeface="Times New Roman" pitchFamily="18" charset="0"/>
              </a:rPr>
              <a:t>Lundgren, </a:t>
            </a:r>
            <a:r>
              <a:rPr lang="en-US" sz="2800" dirty="0" smtClean="0">
                <a:latin typeface="Times New Roman" pitchFamily="18" charset="0"/>
                <a:cs typeface="Times New Roman" pitchFamily="18" charset="0"/>
              </a:rPr>
              <a:t>1987)</a:t>
            </a:r>
          </a:p>
          <a:p>
            <a:pPr>
              <a:lnSpc>
                <a:spcPct val="150000"/>
              </a:lnSpc>
              <a:buNone/>
            </a:pPr>
            <a:endParaRPr lang="en-US" sz="2800" dirty="0" smtClean="0"/>
          </a:p>
          <a:p>
            <a:pPr>
              <a:buFont typeface="Wingdings" pitchFamily="2" charset="2"/>
              <a:buChar char="Ø"/>
            </a:pPr>
            <a:endParaRPr lang="en-US" sz="3300" dirty="0" smtClean="0"/>
          </a:p>
          <a:p>
            <a:pPr>
              <a:buFont typeface="Wingdings" pitchFamily="2" charset="2"/>
              <a:buChar char="Ø"/>
            </a:pP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lstStyle/>
          <a:p>
            <a:pPr>
              <a:buNone/>
            </a:pPr>
            <a:r>
              <a:rPr lang="en-US" dirty="0" smtClean="0">
                <a:latin typeface="Times New Roman" pitchFamily="18" charset="0"/>
                <a:cs typeface="Times New Roman" pitchFamily="18" charset="0"/>
              </a:rPr>
              <a:t>3.2. Ecological spread of Agroforestry systems</a:t>
            </a:r>
          </a:p>
          <a:p>
            <a:pPr>
              <a:buNone/>
            </a:pPr>
            <a:endParaRPr lang="en-US" dirty="0"/>
          </a:p>
        </p:txBody>
      </p:sp>
      <p:graphicFrame>
        <p:nvGraphicFramePr>
          <p:cNvPr id="4" name="Table 3"/>
          <p:cNvGraphicFramePr>
            <a:graphicFrameLocks noGrp="1"/>
          </p:cNvGraphicFramePr>
          <p:nvPr/>
        </p:nvGraphicFramePr>
        <p:xfrm>
          <a:off x="381000" y="1066800"/>
          <a:ext cx="8305800" cy="4864101"/>
        </p:xfrm>
        <a:graphic>
          <a:graphicData uri="http://schemas.openxmlformats.org/drawingml/2006/table">
            <a:tbl>
              <a:tblPr firstRow="1" bandRow="1">
                <a:tableStyleId>{5C22544A-7EE6-4342-B048-85BDC9FD1C3A}</a:tableStyleId>
              </a:tblPr>
              <a:tblGrid>
                <a:gridCol w="2768600"/>
                <a:gridCol w="2768600"/>
                <a:gridCol w="2768600"/>
              </a:tblGrid>
              <a:tr h="706967">
                <a:tc>
                  <a:txBody>
                    <a:bodyPr/>
                    <a:lstStyle/>
                    <a:p>
                      <a:pPr marL="0" marR="0" algn="just">
                        <a:lnSpc>
                          <a:spcPct val="150000"/>
                        </a:lnSpc>
                        <a:spcBef>
                          <a:spcPts val="0"/>
                        </a:spcBef>
                        <a:spcAft>
                          <a:spcPts val="0"/>
                        </a:spcAft>
                      </a:pPr>
                      <a:r>
                        <a:rPr lang="en-US" sz="2000" i="1" dirty="0">
                          <a:latin typeface="Times New Roman"/>
                          <a:ea typeface="Calibri"/>
                          <a:cs typeface="Times New Roman"/>
                        </a:rPr>
                        <a:t>Humid Lowlands</a:t>
                      </a:r>
                      <a:endParaRPr lang="en-US" sz="2000" dirty="0">
                        <a:latin typeface="Calibri"/>
                        <a:ea typeface="Calibri"/>
                        <a:cs typeface="Times New Roman"/>
                      </a:endParaRPr>
                    </a:p>
                  </a:txBody>
                  <a:tcPr marL="68580" marR="68580" marT="0" marB="0"/>
                </a:tc>
                <a:tc>
                  <a:txBody>
                    <a:bodyPr/>
                    <a:lstStyle/>
                    <a:p>
                      <a:pPr marL="0" marR="0" algn="just">
                        <a:lnSpc>
                          <a:spcPct val="150000"/>
                        </a:lnSpc>
                        <a:spcBef>
                          <a:spcPts val="0"/>
                        </a:spcBef>
                        <a:spcAft>
                          <a:spcPts val="0"/>
                        </a:spcAft>
                      </a:pPr>
                      <a:r>
                        <a:rPr lang="en-US" sz="2000" i="1" dirty="0">
                          <a:latin typeface="Times New Roman"/>
                          <a:ea typeface="Calibri"/>
                          <a:cs typeface="Times New Roman"/>
                        </a:rPr>
                        <a:t>Semiarid Lowlands</a:t>
                      </a:r>
                      <a:endParaRPr lang="en-US" sz="2000" dirty="0">
                        <a:latin typeface="Calibri"/>
                        <a:ea typeface="Calibri"/>
                        <a:cs typeface="Times New Roman"/>
                      </a:endParaRPr>
                    </a:p>
                  </a:txBody>
                  <a:tcPr marL="68580" marR="68580" marT="0" marB="0"/>
                </a:tc>
                <a:tc>
                  <a:txBody>
                    <a:bodyPr/>
                    <a:lstStyle/>
                    <a:p>
                      <a:pPr marL="0" marR="0" algn="just">
                        <a:lnSpc>
                          <a:spcPct val="150000"/>
                        </a:lnSpc>
                        <a:spcBef>
                          <a:spcPts val="0"/>
                        </a:spcBef>
                        <a:spcAft>
                          <a:spcPts val="0"/>
                        </a:spcAft>
                      </a:pPr>
                      <a:r>
                        <a:rPr lang="en-US" sz="2000" i="1" dirty="0">
                          <a:latin typeface="Times New Roman"/>
                          <a:ea typeface="Calibri"/>
                          <a:cs typeface="Times New Roman"/>
                        </a:rPr>
                        <a:t>Highlands</a:t>
                      </a:r>
                      <a:endParaRPr lang="en-US" sz="2000" dirty="0">
                        <a:latin typeface="Calibri"/>
                        <a:ea typeface="Calibri"/>
                        <a:cs typeface="Times New Roman"/>
                      </a:endParaRPr>
                    </a:p>
                  </a:txBody>
                  <a:tcPr marL="68580" marR="68580" marT="0" marB="0"/>
                </a:tc>
              </a:tr>
              <a:tr h="706967">
                <a:tc>
                  <a:txBody>
                    <a:bodyPr/>
                    <a:lstStyle/>
                    <a:p>
                      <a:pPr marL="0" marR="0" algn="just">
                        <a:lnSpc>
                          <a:spcPct val="150000"/>
                        </a:lnSpc>
                        <a:spcBef>
                          <a:spcPts val="0"/>
                        </a:spcBef>
                        <a:spcAft>
                          <a:spcPts val="0"/>
                        </a:spcAft>
                      </a:pPr>
                      <a:r>
                        <a:rPr lang="en-US" sz="2000" dirty="0">
                          <a:latin typeface="Times New Roman"/>
                          <a:ea typeface="Calibri"/>
                          <a:cs typeface="Times New Roman"/>
                        </a:rPr>
                        <a:t>Shifting cultivation</a:t>
                      </a:r>
                      <a:endParaRPr lang="en-US" sz="2000" dirty="0">
                        <a:latin typeface="Calibri"/>
                        <a:ea typeface="Calibri"/>
                        <a:cs typeface="Times New Roman"/>
                      </a:endParaRPr>
                    </a:p>
                  </a:txBody>
                  <a:tcPr marL="68580" marR="68580" marT="0" marB="0"/>
                </a:tc>
                <a:tc>
                  <a:txBody>
                    <a:bodyPr/>
                    <a:lstStyle/>
                    <a:p>
                      <a:pPr marL="0" marR="0" algn="just">
                        <a:lnSpc>
                          <a:spcPct val="150000"/>
                        </a:lnSpc>
                        <a:spcBef>
                          <a:spcPts val="0"/>
                        </a:spcBef>
                        <a:spcAft>
                          <a:spcPts val="0"/>
                        </a:spcAft>
                      </a:pPr>
                      <a:r>
                        <a:rPr lang="en-US" sz="2000" dirty="0">
                          <a:latin typeface="Times New Roman"/>
                          <a:ea typeface="Calibri"/>
                          <a:cs typeface="Times New Roman"/>
                        </a:rPr>
                        <a:t>Silvopastoral systems</a:t>
                      </a:r>
                      <a:endParaRPr lang="en-US" sz="2000" dirty="0">
                        <a:latin typeface="Calibri"/>
                        <a:ea typeface="Calibri"/>
                        <a:cs typeface="Times New Roman"/>
                      </a:endParaRPr>
                    </a:p>
                  </a:txBody>
                  <a:tcPr marL="68580" marR="68580" marT="0" marB="0"/>
                </a:tc>
                <a:tc>
                  <a:txBody>
                    <a:bodyPr/>
                    <a:lstStyle/>
                    <a:p>
                      <a:pPr marL="0" marR="0" algn="just">
                        <a:lnSpc>
                          <a:spcPct val="150000"/>
                        </a:lnSpc>
                        <a:spcBef>
                          <a:spcPts val="0"/>
                        </a:spcBef>
                        <a:spcAft>
                          <a:spcPts val="0"/>
                        </a:spcAft>
                      </a:pPr>
                      <a:r>
                        <a:rPr lang="en-US" sz="2000" dirty="0">
                          <a:latin typeface="Times New Roman"/>
                          <a:ea typeface="Calibri"/>
                          <a:cs typeface="Times New Roman"/>
                        </a:rPr>
                        <a:t>Soil conservation hedges</a:t>
                      </a:r>
                      <a:endParaRPr lang="en-US" sz="2000" dirty="0">
                        <a:latin typeface="Calibri"/>
                        <a:ea typeface="Calibri"/>
                        <a:cs typeface="Times New Roman"/>
                      </a:endParaRPr>
                    </a:p>
                  </a:txBody>
                  <a:tcPr marL="68580" marR="68580" marT="0" marB="0"/>
                </a:tc>
              </a:tr>
              <a:tr h="706967">
                <a:tc>
                  <a:txBody>
                    <a:bodyPr/>
                    <a:lstStyle/>
                    <a:p>
                      <a:pPr marL="0" marR="0" algn="just">
                        <a:lnSpc>
                          <a:spcPct val="150000"/>
                        </a:lnSpc>
                        <a:spcBef>
                          <a:spcPts val="0"/>
                        </a:spcBef>
                        <a:spcAft>
                          <a:spcPts val="0"/>
                        </a:spcAft>
                      </a:pPr>
                      <a:r>
                        <a:rPr lang="en-US" sz="2000" dirty="0">
                          <a:latin typeface="Times New Roman"/>
                          <a:ea typeface="Calibri"/>
                          <a:cs typeface="Times New Roman"/>
                        </a:rPr>
                        <a:t>Taungya</a:t>
                      </a:r>
                      <a:endParaRPr lang="en-US" sz="2000" dirty="0">
                        <a:latin typeface="Calibri"/>
                        <a:ea typeface="Calibri"/>
                        <a:cs typeface="Times New Roman"/>
                      </a:endParaRPr>
                    </a:p>
                  </a:txBody>
                  <a:tcPr marL="68580" marR="68580" marT="0" marB="0"/>
                </a:tc>
                <a:tc>
                  <a:txBody>
                    <a:bodyPr/>
                    <a:lstStyle/>
                    <a:p>
                      <a:pPr marL="0" marR="0" algn="l">
                        <a:lnSpc>
                          <a:spcPct val="150000"/>
                        </a:lnSpc>
                        <a:spcBef>
                          <a:spcPts val="0"/>
                        </a:spcBef>
                        <a:spcAft>
                          <a:spcPts val="0"/>
                        </a:spcAft>
                      </a:pPr>
                      <a:r>
                        <a:rPr lang="en-US" sz="2000" dirty="0">
                          <a:latin typeface="Times New Roman"/>
                          <a:ea typeface="Calibri"/>
                          <a:cs typeface="Times New Roman"/>
                        </a:rPr>
                        <a:t>Windbreaks and shelterbelts</a:t>
                      </a:r>
                      <a:endParaRPr lang="en-US" sz="2000" dirty="0">
                        <a:latin typeface="Calibri"/>
                        <a:ea typeface="Calibri"/>
                        <a:cs typeface="Times New Roman"/>
                      </a:endParaRPr>
                    </a:p>
                  </a:txBody>
                  <a:tcPr marL="68580" marR="68580" marT="0" marB="0"/>
                </a:tc>
                <a:tc>
                  <a:txBody>
                    <a:bodyPr/>
                    <a:lstStyle/>
                    <a:p>
                      <a:pPr marL="0" marR="0" algn="just">
                        <a:lnSpc>
                          <a:spcPct val="150000"/>
                        </a:lnSpc>
                        <a:spcBef>
                          <a:spcPts val="0"/>
                        </a:spcBef>
                        <a:spcAft>
                          <a:spcPts val="0"/>
                        </a:spcAft>
                      </a:pPr>
                      <a:r>
                        <a:rPr lang="en-US" sz="2000" dirty="0">
                          <a:latin typeface="Times New Roman"/>
                          <a:ea typeface="Calibri"/>
                          <a:cs typeface="Times New Roman"/>
                        </a:rPr>
                        <a:t>Silvopastoral combinations</a:t>
                      </a:r>
                      <a:endParaRPr lang="en-US" sz="2000" dirty="0">
                        <a:latin typeface="Calibri"/>
                        <a:ea typeface="Calibri"/>
                        <a:cs typeface="Times New Roman"/>
                      </a:endParaRPr>
                    </a:p>
                  </a:txBody>
                  <a:tcPr marL="68580" marR="68580" marT="0" marB="0"/>
                </a:tc>
              </a:tr>
              <a:tr h="706967">
                <a:tc>
                  <a:txBody>
                    <a:bodyPr/>
                    <a:lstStyle/>
                    <a:p>
                      <a:pPr marL="0" marR="0" algn="just">
                        <a:lnSpc>
                          <a:spcPct val="150000"/>
                        </a:lnSpc>
                        <a:spcBef>
                          <a:spcPts val="0"/>
                        </a:spcBef>
                        <a:spcAft>
                          <a:spcPts val="0"/>
                        </a:spcAft>
                      </a:pPr>
                      <a:r>
                        <a:rPr lang="en-US" sz="2000" dirty="0">
                          <a:latin typeface="Times New Roman"/>
                          <a:ea typeface="Calibri"/>
                          <a:cs typeface="Times New Roman"/>
                        </a:rPr>
                        <a:t>Plantation-crop combinations</a:t>
                      </a:r>
                      <a:endParaRPr lang="en-US" sz="2000" dirty="0">
                        <a:latin typeface="Calibri"/>
                        <a:ea typeface="Calibri"/>
                        <a:cs typeface="Times New Roman"/>
                      </a:endParaRPr>
                    </a:p>
                  </a:txBody>
                  <a:tcPr marL="68580" marR="68580" marT="0" marB="0"/>
                </a:tc>
                <a:tc>
                  <a:txBody>
                    <a:bodyPr/>
                    <a:lstStyle/>
                    <a:p>
                      <a:pPr marL="0" marR="0" algn="just">
                        <a:lnSpc>
                          <a:spcPct val="150000"/>
                        </a:lnSpc>
                        <a:spcBef>
                          <a:spcPts val="0"/>
                        </a:spcBef>
                        <a:spcAft>
                          <a:spcPts val="0"/>
                        </a:spcAft>
                      </a:pPr>
                      <a:r>
                        <a:rPr lang="en-US" sz="2000" dirty="0">
                          <a:latin typeface="Times New Roman"/>
                          <a:ea typeface="Calibri"/>
                          <a:cs typeface="Times New Roman"/>
                        </a:rPr>
                        <a:t>Multipurpose trees for fuel and fodder</a:t>
                      </a:r>
                      <a:endParaRPr lang="en-US" sz="2000" dirty="0">
                        <a:latin typeface="Calibri"/>
                        <a:ea typeface="Calibri"/>
                        <a:cs typeface="Times New Roman"/>
                      </a:endParaRPr>
                    </a:p>
                  </a:txBody>
                  <a:tcPr marL="68580" marR="68580" marT="0" marB="0"/>
                </a:tc>
                <a:tc>
                  <a:txBody>
                    <a:bodyPr/>
                    <a:lstStyle/>
                    <a:p>
                      <a:pPr marL="0" marR="0" algn="just">
                        <a:lnSpc>
                          <a:spcPct val="150000"/>
                        </a:lnSpc>
                        <a:spcBef>
                          <a:spcPts val="0"/>
                        </a:spcBef>
                        <a:spcAft>
                          <a:spcPts val="0"/>
                        </a:spcAft>
                      </a:pPr>
                      <a:r>
                        <a:rPr lang="en-US" sz="2000" dirty="0">
                          <a:latin typeface="Times New Roman"/>
                          <a:ea typeface="Calibri"/>
                          <a:cs typeface="Times New Roman"/>
                        </a:rPr>
                        <a:t>Plantation-crop combinations</a:t>
                      </a:r>
                      <a:endParaRPr lang="en-US" sz="2000" dirty="0">
                        <a:latin typeface="Calibri"/>
                        <a:ea typeface="Calibri"/>
                        <a:cs typeface="Times New Roman"/>
                      </a:endParaRPr>
                    </a:p>
                  </a:txBody>
                  <a:tcPr marL="68580" marR="68580" marT="0" marB="0"/>
                </a:tc>
              </a:tr>
              <a:tr h="706967">
                <a:tc>
                  <a:txBody>
                    <a:bodyPr/>
                    <a:lstStyle/>
                    <a:p>
                      <a:pPr marL="0" marR="0" algn="just">
                        <a:lnSpc>
                          <a:spcPct val="150000"/>
                        </a:lnSpc>
                        <a:spcBef>
                          <a:spcPts val="0"/>
                        </a:spcBef>
                        <a:spcAft>
                          <a:spcPts val="0"/>
                        </a:spcAft>
                      </a:pPr>
                      <a:r>
                        <a:rPr lang="en-US" sz="2000" dirty="0">
                          <a:latin typeface="Times New Roman"/>
                          <a:ea typeface="Calibri"/>
                          <a:cs typeface="Times New Roman"/>
                        </a:rPr>
                        <a:t>Multilayer tree gardens</a:t>
                      </a:r>
                      <a:endParaRPr lang="en-US" sz="2000" dirty="0">
                        <a:latin typeface="Calibri"/>
                        <a:ea typeface="Calibri"/>
                        <a:cs typeface="Times New Roman"/>
                      </a:endParaRPr>
                    </a:p>
                  </a:txBody>
                  <a:tcPr marL="68580" marR="68580" marT="0" marB="0"/>
                </a:tc>
                <a:tc>
                  <a:txBody>
                    <a:bodyPr/>
                    <a:lstStyle/>
                    <a:p>
                      <a:pPr marL="0" marR="0" algn="just">
                        <a:lnSpc>
                          <a:spcPct val="150000"/>
                        </a:lnSpc>
                        <a:spcBef>
                          <a:spcPts val="0"/>
                        </a:spcBef>
                        <a:spcAft>
                          <a:spcPts val="0"/>
                        </a:spcAft>
                      </a:pPr>
                      <a:r>
                        <a:rPr lang="en-US" sz="2000" dirty="0">
                          <a:latin typeface="Times New Roman"/>
                          <a:ea typeface="Calibri"/>
                          <a:cs typeface="Times New Roman"/>
                        </a:rPr>
                        <a:t>Mutlipurpose trees on farmlands</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2000" dirty="0">
                        <a:latin typeface="Calibri"/>
                        <a:ea typeface="Calibri"/>
                        <a:cs typeface="Times New Roman"/>
                      </a:endParaRPr>
                    </a:p>
                  </a:txBody>
                  <a:tcPr marL="68580" marR="68580" marT="0" marB="0"/>
                </a:tc>
              </a:tr>
              <a:tr h="706967">
                <a:tc>
                  <a:txBody>
                    <a:bodyPr/>
                    <a:lstStyle/>
                    <a:p>
                      <a:pPr marL="0" marR="0" algn="just">
                        <a:lnSpc>
                          <a:spcPct val="150000"/>
                        </a:lnSpc>
                        <a:spcBef>
                          <a:spcPts val="0"/>
                        </a:spcBef>
                        <a:spcAft>
                          <a:spcPts val="0"/>
                        </a:spcAft>
                      </a:pPr>
                      <a:r>
                        <a:rPr lang="en-US" sz="2000" dirty="0">
                          <a:latin typeface="Times New Roman"/>
                          <a:ea typeface="Calibri"/>
                          <a:cs typeface="Times New Roman"/>
                        </a:rPr>
                        <a:t>Intercropping systems</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2000" dirty="0">
                        <a:latin typeface="Calibri"/>
                        <a:ea typeface="Calibri"/>
                        <a:cs typeface="Times New Roman"/>
                      </a:endParaRPr>
                    </a:p>
                  </a:txBody>
                  <a:tcPr marL="68580" marR="68580" marT="0" marB="0"/>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609600" y="685800"/>
            <a:ext cx="2057400" cy="4267200"/>
          </a:xfrm>
          <a:prstGeom prst="rect">
            <a:avLst/>
          </a:prstGeom>
          <a:noFill/>
          <a:ln w="9525">
            <a:noFill/>
            <a:miter lim="800000"/>
            <a:headEnd/>
            <a:tailEnd/>
          </a:ln>
          <a:effectLst/>
        </p:spPr>
      </p:pic>
      <p:pic>
        <p:nvPicPr>
          <p:cNvPr id="4" name="Picture 3"/>
          <p:cNvPicPr/>
          <p:nvPr/>
        </p:nvPicPr>
        <p:blipFill>
          <a:blip r:embed="rId3">
            <a:extLst>
              <a:ext uri="{28A0092B-C50C-407E-A947-70E740481C1C}">
                <a14:useLocalDpi xmlns:ve="http://schemas.openxmlformats.org/markup-compatibility/2006" xmlns:o="urn:schemas-microsoft-com:office:office" xmlns:m="http://schemas.openxmlformats.org/officeDocument/2006/math" xmlns:v="urn:schemas-microsoft-com:vml" xmlns:wp="http://schemas.openxmlformats.org/drawingml/2006/wordprocessingDrawing" xmlns:w10="urn:schemas-microsoft-com:office:word" xmlns:w="http://schemas.openxmlformats.org/wordprocessingml/2006/main" xmlns:wne="http://schemas.microsoft.com/office/word/2006/wordml" xmlns="" xmlns:a14="http://schemas.microsoft.com/office/drawing/2010/main" xmlns:pic="http://schemas.openxmlformats.org/drawingml/2006/picture" xmlns:lc="http://schemas.openxmlformats.org/drawingml/2006/lockedCanvas" val="0"/>
              </a:ext>
            </a:extLst>
          </a:blip>
          <a:srcRect/>
          <a:stretch>
            <a:fillRect/>
          </a:stretch>
        </p:blipFill>
        <p:spPr bwMode="auto">
          <a:xfrm>
            <a:off x="2667000" y="762000"/>
            <a:ext cx="5943600" cy="4156075"/>
          </a:xfrm>
          <a:prstGeom prst="rect">
            <a:avLst/>
          </a:prstGeom>
          <a:noFill/>
          <a:ln>
            <a:noFill/>
          </a:ln>
          <a:extLst>
            <a:ext uri="{909E8E84-426E-40DD-AFC4-6F175D3DCCD1}">
              <a14:hiddenFill xmlns:ve="http://schemas.openxmlformats.org/markup-compatibility/2006" xmlns:o="urn:schemas-microsoft-com:office:office" xmlns:m="http://schemas.openxmlformats.org/officeDocument/2006/math" xmlns:v="urn:schemas-microsoft-com:vml" xmlns:wp="http://schemas.openxmlformats.org/drawingml/2006/wordprocessingDrawing" xmlns:w10="urn:schemas-microsoft-com:office:word" xmlns:w="http://schemas.openxmlformats.org/wordprocessingml/2006/main" xmlns:wne="http://schemas.microsoft.com/office/word/2006/wordml" xmlns="" xmlns:a14="http://schemas.microsoft.com/office/drawing/2010/main" xmlns:pic="http://schemas.openxmlformats.org/drawingml/2006/picture" xmlns:lc="http://schemas.openxmlformats.org/drawingml/2006/lockedCanvas">
                <a:solidFill>
                  <a:srgbClr val="FFFFFF"/>
                </a:solidFill>
              </a14:hiddenFill>
            </a:ext>
            <a:ext uri="{91240B29-F687-4F45-9708-019B960494DF}">
              <a14:hiddenLine xmlns:ve="http://schemas.openxmlformats.org/markup-compatibility/2006" xmlns:o="urn:schemas-microsoft-com:office:office" xmlns:m="http://schemas.openxmlformats.org/officeDocument/2006/math" xmlns:v="urn:schemas-microsoft-com:vml" xmlns:wp="http://schemas.openxmlformats.org/drawingml/2006/wordprocessingDrawing" xmlns:w10="urn:schemas-microsoft-com:office:word" xmlns:w="http://schemas.openxmlformats.org/wordprocessingml/2006/main" xmlns:wne="http://schemas.microsoft.com/office/word/2006/wordml" xmlns="" xmlns:a14="http://schemas.microsoft.com/office/drawing/2010/main" xmlns:pic="http://schemas.openxmlformats.org/drawingml/2006/picture" xmlns:lc="http://schemas.openxmlformats.org/drawingml/2006/lockedCanvas" w="9525">
                <a:solidFill>
                  <a:srgbClr val="000000"/>
                </a:solidFill>
                <a:miter lim="800000"/>
                <a:headEnd/>
                <a:tailEnd/>
              </a14:hiddenLine>
            </a:ext>
          </a:extLst>
        </p:spPr>
      </p:pic>
      <p:sp>
        <p:nvSpPr>
          <p:cNvPr id="5" name="TextBox 4"/>
          <p:cNvSpPr txBox="1"/>
          <p:nvPr/>
        </p:nvSpPr>
        <p:spPr>
          <a:xfrm>
            <a:off x="2743200" y="990600"/>
            <a:ext cx="4114800" cy="1200329"/>
          </a:xfrm>
          <a:prstGeom prst="rect">
            <a:avLst/>
          </a:prstGeom>
          <a:noFill/>
        </p:spPr>
        <p:txBody>
          <a:bodyPr wrap="square" rtlCol="0">
            <a:spAutoFit/>
          </a:bodyPr>
          <a:lstStyle/>
          <a:p>
            <a:r>
              <a:rPr lang="en-US" sz="3600" dirty="0" smtClean="0">
                <a:solidFill>
                  <a:schemeClr val="bg1"/>
                </a:solidFill>
                <a:latin typeface="Times New Roman" pitchFamily="18" charset="0"/>
                <a:cs typeface="Times New Roman" pitchFamily="18" charset="0"/>
              </a:rPr>
              <a:t>Chapter Four </a:t>
            </a:r>
          </a:p>
          <a:p>
            <a:r>
              <a:rPr lang="en-US" sz="3600" dirty="0" smtClean="0">
                <a:solidFill>
                  <a:schemeClr val="bg1"/>
                </a:solidFill>
                <a:latin typeface="Times New Roman" pitchFamily="18" charset="0"/>
                <a:cs typeface="Times New Roman" pitchFamily="18" charset="0"/>
              </a:rPr>
              <a:t>Agroforestry species </a:t>
            </a:r>
            <a:endParaRPr lang="en-US" sz="36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477000"/>
          </a:xfrm>
        </p:spPr>
        <p:txBody>
          <a:bodyPr>
            <a:normAutofit/>
          </a:bodyPr>
          <a:lstStyle/>
          <a:p>
            <a:pPr marL="274320" indent="-274320">
              <a:lnSpc>
                <a:spcPct val="150000"/>
              </a:lnSpc>
              <a:buClr>
                <a:schemeClr val="accent3"/>
              </a:buClr>
              <a:buFont typeface="Wingdings" pitchFamily="2" charset="2"/>
              <a:buChar char="Ø"/>
              <a:defRPr/>
            </a:pPr>
            <a:r>
              <a:rPr lang="en-US" dirty="0" smtClean="0">
                <a:latin typeface="Times New Roman" pitchFamily="18" charset="0"/>
                <a:cs typeface="Times New Roman" pitchFamily="18" charset="0"/>
              </a:rPr>
              <a:t>The most important characteristic that determines the place of a species in AF is its amenability to integrated combination cultures (i.e., intercropping)</a:t>
            </a:r>
          </a:p>
          <a:p>
            <a:pPr marL="274320" indent="-274320">
              <a:lnSpc>
                <a:spcPct val="150000"/>
              </a:lnSpc>
              <a:buClr>
                <a:schemeClr val="accent3"/>
              </a:buClr>
              <a:buFont typeface="Wingdings" pitchFamily="2" charset="2"/>
              <a:buChar char="Ø"/>
              <a:defRPr/>
            </a:pPr>
            <a:r>
              <a:rPr lang="en-US" b="1" dirty="0" smtClean="0">
                <a:latin typeface="Times New Roman" pitchFamily="18" charset="0"/>
                <a:cs typeface="Times New Roman" pitchFamily="18" charset="0"/>
              </a:rPr>
              <a:t>MPTs</a:t>
            </a:r>
            <a:r>
              <a:rPr lang="en-US" dirty="0" smtClean="0">
                <a:latin typeface="Times New Roman" pitchFamily="18" charset="0"/>
                <a:cs typeface="Times New Roman" pitchFamily="18" charset="0"/>
              </a:rPr>
              <a:t> are those trees and shrubs which are deliberately kept and managed for more than one preferred use, product, and/or service</a:t>
            </a:r>
          </a:p>
          <a:p>
            <a:pPr marL="274320" indent="-274320">
              <a:lnSpc>
                <a:spcPct val="150000"/>
              </a:lnSpc>
              <a:buClr>
                <a:schemeClr val="accent3"/>
              </a:buClr>
              <a:buFont typeface="Wingdings" pitchFamily="2" charset="2"/>
              <a:buChar char="Ø"/>
              <a:defRPr/>
            </a:pPr>
            <a:endParaRPr lang="en-US" b="1" dirty="0" smtClean="0">
              <a:latin typeface="Times New Roman" pitchFamily="18" charset="0"/>
              <a:cs typeface="Times New Roman" pitchFamily="18" charset="0"/>
            </a:endParaRPr>
          </a:p>
          <a:p>
            <a:pPr>
              <a:buNone/>
            </a:pP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fontScale="77500" lnSpcReduction="20000"/>
          </a:bodyPr>
          <a:lstStyle/>
          <a:p>
            <a:pPr>
              <a:lnSpc>
                <a:spcPct val="170000"/>
              </a:lnSpc>
              <a:buNone/>
            </a:pPr>
            <a:r>
              <a:rPr lang="en-US" dirty="0" smtClean="0">
                <a:latin typeface="Times New Roman" pitchFamily="18" charset="0"/>
                <a:cs typeface="Times New Roman" pitchFamily="18" charset="0"/>
              </a:rPr>
              <a:t>4.1 Important biophysical and socio-economic attributes of Agroforestry tree species</a:t>
            </a:r>
          </a:p>
          <a:p>
            <a:pPr marL="274320" indent="-274320" algn="just">
              <a:lnSpc>
                <a:spcPct val="150000"/>
              </a:lnSpc>
              <a:buClr>
                <a:schemeClr val="accent3"/>
              </a:buClr>
              <a:buFont typeface="Wingdings" pitchFamily="2" charset="2"/>
              <a:buChar char="Ø"/>
              <a:defRPr/>
            </a:pPr>
            <a:r>
              <a:rPr lang="en-US" dirty="0" smtClean="0">
                <a:solidFill>
                  <a:srgbClr val="FF0000"/>
                </a:solidFill>
                <a:latin typeface="Times New Roman" pitchFamily="18" charset="0"/>
                <a:cs typeface="Times New Roman" pitchFamily="18" charset="0"/>
              </a:rPr>
              <a:t>Intrinsic attributes </a:t>
            </a:r>
            <a:r>
              <a:rPr lang="en-US" dirty="0" smtClean="0">
                <a:latin typeface="Times New Roman" pitchFamily="18" charset="0"/>
                <a:cs typeface="Times New Roman" pitchFamily="18" charset="0"/>
              </a:rPr>
              <a:t>– this is basically biophysical which any one cannot deny</a:t>
            </a:r>
          </a:p>
          <a:p>
            <a:pPr marL="571500" indent="-571500">
              <a:lnSpc>
                <a:spcPct val="150000"/>
              </a:lnSpc>
              <a:buClr>
                <a:schemeClr val="accent3"/>
              </a:buClr>
              <a:buNone/>
              <a:defRPr/>
            </a:pPr>
            <a:r>
              <a:rPr lang="en-US" dirty="0" smtClean="0">
                <a:latin typeface="Times New Roman" pitchFamily="18" charset="0"/>
                <a:cs typeface="Times New Roman" pitchFamily="18" charset="0"/>
              </a:rPr>
              <a:t> E.g. -The phonology of </a:t>
            </a:r>
            <a:r>
              <a:rPr lang="en-US" i="1" dirty="0" err="1" smtClean="0">
                <a:latin typeface="Times New Roman" pitchFamily="18" charset="0"/>
                <a:cs typeface="Times New Roman" pitchFamily="18" charset="0"/>
              </a:rPr>
              <a:t>Faihderbia</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Albida</a:t>
            </a:r>
            <a:endParaRPr lang="en-US" i="1" dirty="0" smtClean="0">
              <a:latin typeface="Times New Roman" pitchFamily="18" charset="0"/>
              <a:cs typeface="Times New Roman" pitchFamily="18" charset="0"/>
            </a:endParaRPr>
          </a:p>
          <a:p>
            <a:pPr marL="571500" indent="-571500">
              <a:lnSpc>
                <a:spcPct val="150000"/>
              </a:lnSpc>
              <a:buClr>
                <a:schemeClr val="accent3"/>
              </a:buClr>
              <a:buNone/>
              <a:defRPr/>
            </a:pPr>
            <a:r>
              <a:rPr lang="en-US" dirty="0" smtClean="0">
                <a:latin typeface="Times New Roman" pitchFamily="18" charset="0"/>
                <a:cs typeface="Times New Roman" pitchFamily="18" charset="0"/>
              </a:rPr>
              <a:t>        - The light crown for </a:t>
            </a:r>
            <a:r>
              <a:rPr lang="en-US" i="1" dirty="0" err="1" smtClean="0">
                <a:latin typeface="Times New Roman" pitchFamily="18" charset="0"/>
                <a:cs typeface="Times New Roman" pitchFamily="18" charset="0"/>
              </a:rPr>
              <a:t>Cordia</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africana</a:t>
            </a:r>
            <a:r>
              <a:rPr lang="en-US" dirty="0" smtClean="0">
                <a:latin typeface="Times New Roman" pitchFamily="18" charset="0"/>
                <a:cs typeface="Times New Roman" pitchFamily="18" charset="0"/>
              </a:rPr>
              <a:t> </a:t>
            </a:r>
          </a:p>
          <a:p>
            <a:pPr>
              <a:lnSpc>
                <a:spcPct val="150000"/>
              </a:lnSpc>
              <a:buFont typeface="Wingdings" pitchFamily="2" charset="2"/>
              <a:buChar char="Ø"/>
            </a:pPr>
            <a:r>
              <a:rPr lang="en-US" b="1" dirty="0" smtClean="0">
                <a:solidFill>
                  <a:srgbClr val="00B0F0"/>
                </a:solidFill>
                <a:latin typeface="Times New Roman" pitchFamily="18" charset="0"/>
                <a:cs typeface="Times New Roman" pitchFamily="18" charset="0"/>
              </a:rPr>
              <a:t>Ascribed attribute</a:t>
            </a:r>
            <a:r>
              <a:rPr lang="en-US" dirty="0" smtClean="0">
                <a:solidFill>
                  <a:srgbClr val="00B0F0"/>
                </a:solidFill>
                <a:latin typeface="Times New Roman" pitchFamily="18" charset="0"/>
                <a:cs typeface="Times New Roman" pitchFamily="18" charset="0"/>
              </a:rPr>
              <a:t> </a:t>
            </a:r>
            <a:r>
              <a:rPr lang="en-US" dirty="0" smtClean="0">
                <a:latin typeface="Times New Roman" pitchFamily="18" charset="0"/>
                <a:cs typeface="Times New Roman" pitchFamily="18" charset="0"/>
              </a:rPr>
              <a:t>– the socio-economic interpretation of intrinsic biophysical attributes</a:t>
            </a:r>
          </a:p>
          <a:p>
            <a:pPr algn="just">
              <a:lnSpc>
                <a:spcPct val="150000"/>
              </a:lnSpc>
            </a:pPr>
            <a:r>
              <a:rPr lang="en-US" dirty="0" smtClean="0">
                <a:latin typeface="Times New Roman" pitchFamily="18" charset="0"/>
                <a:cs typeface="Times New Roman" pitchFamily="18" charset="0"/>
              </a:rPr>
              <a:t>E.g. </a:t>
            </a:r>
            <a:r>
              <a:rPr lang="en-US" i="1" dirty="0" err="1" smtClean="0">
                <a:latin typeface="Times New Roman" pitchFamily="18" charset="0"/>
                <a:cs typeface="Times New Roman" pitchFamily="18" charset="0"/>
              </a:rPr>
              <a:t>Moringa</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olifera</a:t>
            </a: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can be used for medicine, food, etc in some where  but could not be used for such purpose in other place.</a:t>
            </a:r>
          </a:p>
          <a:p>
            <a:pPr marL="571500" indent="-571500">
              <a:lnSpc>
                <a:spcPct val="150000"/>
              </a:lnSpc>
              <a:buClr>
                <a:schemeClr val="accent3"/>
              </a:buClr>
              <a:buNone/>
              <a:defRPr/>
            </a:pPr>
            <a:endParaRPr lang="en-US" dirty="0" smtClean="0">
              <a:latin typeface="Times New Roman" pitchFamily="18" charset="0"/>
              <a:cs typeface="Times New Roman" pitchFamily="18" charset="0"/>
            </a:endParaRPr>
          </a:p>
          <a:p>
            <a:pPr>
              <a:buNone/>
            </a:pP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304800" y="304800"/>
            <a:ext cx="8610600" cy="6248400"/>
          </a:xfrm>
        </p:spPr>
        <p:txBody>
          <a:bodyPr>
            <a:normAutofit fontScale="77500" lnSpcReduction="20000"/>
          </a:bodyPr>
          <a:lstStyle/>
          <a:p>
            <a:pPr>
              <a:lnSpc>
                <a:spcPct val="150000"/>
              </a:lnSpc>
              <a:buFont typeface="Wingdings" pitchFamily="2" charset="2"/>
              <a:buChar char="Ø"/>
            </a:pPr>
            <a:r>
              <a:rPr lang="en-US" sz="2200" dirty="0" err="1" smtClean="0">
                <a:latin typeface="Times New Roman" pitchFamily="18" charset="0"/>
                <a:cs typeface="Times New Roman" pitchFamily="18" charset="0"/>
              </a:rPr>
              <a:t>Ideotype</a:t>
            </a:r>
            <a:r>
              <a:rPr lang="en-US" sz="2200" dirty="0" smtClean="0">
                <a:latin typeface="Times New Roman" pitchFamily="18" charset="0"/>
                <a:cs typeface="Times New Roman" pitchFamily="18" charset="0"/>
              </a:rPr>
              <a:t> is a biological model which is </a:t>
            </a:r>
            <a:r>
              <a:rPr lang="en-US" sz="2200" b="1" dirty="0" smtClean="0">
                <a:latin typeface="Times New Roman" pitchFamily="18" charset="0"/>
                <a:cs typeface="Times New Roman" pitchFamily="18" charset="0"/>
              </a:rPr>
              <a:t>expected to perform in a predictable manner within a defined environment.</a:t>
            </a:r>
            <a:r>
              <a:rPr lang="en-US" sz="2200" dirty="0" smtClean="0">
                <a:latin typeface="Times New Roman" pitchFamily="18" charset="0"/>
                <a:cs typeface="Times New Roman" pitchFamily="18" charset="0"/>
              </a:rPr>
              <a:t> It specifies the ideal attribute of plant for particular purpose. </a:t>
            </a:r>
          </a:p>
          <a:p>
            <a:pPr>
              <a:lnSpc>
                <a:spcPct val="150000"/>
              </a:lnSpc>
            </a:pPr>
            <a:r>
              <a:rPr lang="en-US" sz="2200" dirty="0" smtClean="0">
                <a:latin typeface="Times New Roman" pitchFamily="18" charset="0"/>
                <a:cs typeface="Times New Roman" pitchFamily="18" charset="0"/>
              </a:rPr>
              <a:t>Examples  </a:t>
            </a:r>
          </a:p>
          <a:p>
            <a:pPr>
              <a:lnSpc>
                <a:spcPct val="150000"/>
              </a:lnSpc>
              <a:buNone/>
            </a:pP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Ideotype</a:t>
            </a:r>
            <a:r>
              <a:rPr lang="en-US" sz="2200" dirty="0" smtClean="0">
                <a:latin typeface="Times New Roman" pitchFamily="18" charset="0"/>
                <a:cs typeface="Times New Roman" pitchFamily="18" charset="0"/>
              </a:rPr>
              <a:t> for </a:t>
            </a:r>
            <a:r>
              <a:rPr lang="en-US" sz="2200" dirty="0" err="1" smtClean="0">
                <a:latin typeface="Times New Roman" pitchFamily="18" charset="0"/>
                <a:cs typeface="Times New Roman" pitchFamily="18" charset="0"/>
              </a:rPr>
              <a:t>silvopastoral</a:t>
            </a:r>
            <a:r>
              <a:rPr lang="en-US" sz="2200" dirty="0" smtClean="0">
                <a:latin typeface="Times New Roman" pitchFamily="18" charset="0"/>
                <a:cs typeface="Times New Roman" pitchFamily="18" charset="0"/>
              </a:rPr>
              <a:t> system </a:t>
            </a:r>
          </a:p>
          <a:p>
            <a:pPr>
              <a:lnSpc>
                <a:spcPct val="150000"/>
              </a:lnSpc>
              <a:buNone/>
            </a:pPr>
            <a:r>
              <a:rPr lang="en-US" sz="2200" b="1" dirty="0" smtClean="0">
                <a:latin typeface="Times New Roman" pitchFamily="18" charset="0"/>
                <a:cs typeface="Times New Roman" pitchFamily="18" charset="0"/>
              </a:rPr>
              <a:t>Desired services and products </a:t>
            </a:r>
            <a:endParaRPr lang="en-US" sz="2200" dirty="0" smtClean="0">
              <a:latin typeface="Times New Roman" pitchFamily="18" charset="0"/>
              <a:cs typeface="Times New Roman" pitchFamily="18" charset="0"/>
            </a:endParaRPr>
          </a:p>
          <a:p>
            <a:pPr>
              <a:lnSpc>
                <a:spcPct val="150000"/>
              </a:lnSpc>
            </a:pPr>
            <a:r>
              <a:rPr lang="en-US" sz="2200" dirty="0" smtClean="0">
                <a:latin typeface="Times New Roman" pitchFamily="18" charset="0"/>
                <a:cs typeface="Times New Roman" pitchFamily="18" charset="0"/>
              </a:rPr>
              <a:t>Fodder, fuel wood, as well as shade and shelter for livestock and people</a:t>
            </a:r>
          </a:p>
          <a:p>
            <a:pPr>
              <a:lnSpc>
                <a:spcPct val="150000"/>
              </a:lnSpc>
              <a:buNone/>
            </a:pPr>
            <a:r>
              <a:rPr lang="en-US" sz="2200" b="1" dirty="0" smtClean="0">
                <a:latin typeface="Times New Roman" pitchFamily="18" charset="0"/>
                <a:cs typeface="Times New Roman" pitchFamily="18" charset="0"/>
              </a:rPr>
              <a:t>Required characteristics </a:t>
            </a:r>
            <a:endParaRPr lang="en-US" sz="2200" dirty="0" smtClean="0">
              <a:latin typeface="Times New Roman" pitchFamily="18" charset="0"/>
              <a:cs typeface="Times New Roman" pitchFamily="18" charset="0"/>
            </a:endParaRPr>
          </a:p>
          <a:p>
            <a:pPr>
              <a:lnSpc>
                <a:spcPct val="150000"/>
              </a:lnSpc>
            </a:pPr>
            <a:r>
              <a:rPr lang="en-US" sz="2200" i="1" dirty="0" smtClean="0">
                <a:latin typeface="Times New Roman" pitchFamily="18" charset="0"/>
                <a:cs typeface="Times New Roman" pitchFamily="18" charset="0"/>
              </a:rPr>
              <a:t>A species that sheds it leaves outside the dry seasons or evergreen</a:t>
            </a:r>
            <a:endParaRPr lang="en-US" sz="2200" dirty="0" smtClean="0">
              <a:latin typeface="Times New Roman" pitchFamily="18" charset="0"/>
              <a:cs typeface="Times New Roman" pitchFamily="18" charset="0"/>
            </a:endParaRPr>
          </a:p>
          <a:p>
            <a:pPr>
              <a:lnSpc>
                <a:spcPct val="150000"/>
              </a:lnSpc>
            </a:pPr>
            <a:r>
              <a:rPr lang="en-US" sz="2200" i="1" dirty="0" smtClean="0">
                <a:latin typeface="Times New Roman" pitchFamily="18" charset="0"/>
                <a:cs typeface="Times New Roman" pitchFamily="18" charset="0"/>
              </a:rPr>
              <a:t>Round crown </a:t>
            </a:r>
            <a:endParaRPr lang="en-US" sz="2200" dirty="0" smtClean="0">
              <a:latin typeface="Times New Roman" pitchFamily="18" charset="0"/>
              <a:cs typeface="Times New Roman" pitchFamily="18" charset="0"/>
            </a:endParaRPr>
          </a:p>
          <a:p>
            <a:pPr>
              <a:lnSpc>
                <a:spcPct val="150000"/>
              </a:lnSpc>
            </a:pPr>
            <a:r>
              <a:rPr lang="en-US" sz="2200" i="1" dirty="0" smtClean="0">
                <a:latin typeface="Times New Roman" pitchFamily="18" charset="0"/>
                <a:cs typeface="Times New Roman" pitchFamily="18" charset="0"/>
              </a:rPr>
              <a:t>Browse resistant   </a:t>
            </a:r>
          </a:p>
          <a:p>
            <a:pPr>
              <a:lnSpc>
                <a:spcPct val="150000"/>
              </a:lnSpc>
            </a:pPr>
            <a:r>
              <a:rPr lang="en-US" sz="2200" i="1" dirty="0" smtClean="0">
                <a:latin typeface="Times New Roman" pitchFamily="18" charset="0"/>
                <a:cs typeface="Times New Roman" pitchFamily="18" charset="0"/>
              </a:rPr>
              <a:t>less Dense foliage </a:t>
            </a:r>
            <a:endParaRPr lang="en-US" sz="2200" dirty="0" smtClean="0">
              <a:latin typeface="Times New Roman" pitchFamily="18" charset="0"/>
              <a:cs typeface="Times New Roman" pitchFamily="18" charset="0"/>
            </a:endParaRPr>
          </a:p>
          <a:p>
            <a:pPr>
              <a:lnSpc>
                <a:spcPct val="150000"/>
              </a:lnSpc>
            </a:pPr>
            <a:r>
              <a:rPr lang="en-US" sz="2200" i="1" dirty="0" smtClean="0">
                <a:latin typeface="Times New Roman" pitchFamily="18" charset="0"/>
                <a:cs typeface="Times New Roman" pitchFamily="18" charset="0"/>
              </a:rPr>
              <a:t>Leaves and pods should provide a high quality fodder</a:t>
            </a:r>
            <a:endParaRPr lang="en-US" sz="2200" dirty="0" smtClean="0">
              <a:latin typeface="Times New Roman" pitchFamily="18" charset="0"/>
              <a:cs typeface="Times New Roman" pitchFamily="18" charset="0"/>
            </a:endParaRPr>
          </a:p>
          <a:p>
            <a:pPr>
              <a:lnSpc>
                <a:spcPct val="150000"/>
              </a:lnSpc>
            </a:pPr>
            <a:r>
              <a:rPr lang="en-US" sz="2200" i="1" dirty="0" smtClean="0">
                <a:latin typeface="Times New Roman" pitchFamily="18" charset="0"/>
                <a:cs typeface="Times New Roman" pitchFamily="18" charset="0"/>
              </a:rPr>
              <a:t>Large pods   </a:t>
            </a:r>
          </a:p>
          <a:p>
            <a:pPr>
              <a:lnSpc>
                <a:spcPct val="150000"/>
              </a:lnSpc>
            </a:pPr>
            <a:r>
              <a:rPr lang="en-US" sz="2200" i="1" dirty="0" err="1" smtClean="0">
                <a:latin typeface="Times New Roman" pitchFamily="18" charset="0"/>
                <a:cs typeface="Times New Roman" pitchFamily="18" charset="0"/>
              </a:rPr>
              <a:t>Throns</a:t>
            </a:r>
            <a:r>
              <a:rPr lang="en-US" sz="2200" i="1" dirty="0" smtClean="0">
                <a:latin typeface="Times New Roman" pitchFamily="18" charset="0"/>
                <a:cs typeface="Times New Roman" pitchFamily="18" charset="0"/>
              </a:rPr>
              <a:t> should be as small as possible </a:t>
            </a:r>
            <a:endParaRPr lang="en-US" sz="2200" dirty="0" smtClean="0">
              <a:latin typeface="Times New Roman" pitchFamily="18" charset="0"/>
              <a:cs typeface="Times New Roman" pitchFamily="18" charset="0"/>
            </a:endParaRPr>
          </a:p>
          <a:p>
            <a:pPr>
              <a:lnSpc>
                <a:spcPct val="150000"/>
              </a:lnSpc>
            </a:pP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fontScale="92500" lnSpcReduction="20000"/>
          </a:bodyPr>
          <a:lstStyle/>
          <a:p>
            <a:pPr>
              <a:lnSpc>
                <a:spcPct val="150000"/>
              </a:lnSpc>
              <a:buFont typeface="Wingdings" pitchFamily="2" charset="2"/>
              <a:buChar char="Ø"/>
            </a:pPr>
            <a:r>
              <a:rPr lang="en-US" sz="2800" dirty="0" smtClean="0">
                <a:latin typeface="Times New Roman" pitchFamily="18" charset="0"/>
                <a:cs typeface="Times New Roman" pitchFamily="18" charset="0"/>
              </a:rPr>
              <a:t>Criterias for suitable multipurpose tree/shrub species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selection for Agroforestry</a:t>
            </a:r>
          </a:p>
          <a:p>
            <a:pPr algn="just">
              <a:lnSpc>
                <a:spcPct val="150000"/>
              </a:lnSpc>
              <a:buNone/>
            </a:pPr>
            <a:r>
              <a:rPr lang="en-US" sz="2800" dirty="0" smtClean="0">
                <a:latin typeface="Times New Roman" pitchFamily="18" charset="0"/>
                <a:cs typeface="Times New Roman" pitchFamily="18" charset="0"/>
              </a:rPr>
              <a:t> 1. A high rate of biomass production </a:t>
            </a:r>
          </a:p>
          <a:p>
            <a:pPr>
              <a:lnSpc>
                <a:spcPct val="150000"/>
              </a:lnSpc>
              <a:buNone/>
            </a:pPr>
            <a:r>
              <a:rPr lang="en-US" sz="2800" dirty="0" smtClean="0">
                <a:latin typeface="Times New Roman" pitchFamily="18" charset="0"/>
                <a:cs typeface="Times New Roman" pitchFamily="18" charset="0"/>
              </a:rPr>
              <a:t> 2. Dense net work of fine roots</a:t>
            </a:r>
          </a:p>
          <a:p>
            <a:pPr>
              <a:lnSpc>
                <a:spcPct val="150000"/>
              </a:lnSpc>
              <a:buNone/>
            </a:pPr>
            <a:r>
              <a:rPr lang="en-US" sz="2800" dirty="0" smtClean="0">
                <a:latin typeface="Times New Roman" pitchFamily="18" charset="0"/>
                <a:cs typeface="Times New Roman" pitchFamily="18" charset="0"/>
              </a:rPr>
              <a:t>3. The existence of deep roots </a:t>
            </a:r>
          </a:p>
          <a:p>
            <a:pPr algn="just">
              <a:lnSpc>
                <a:spcPct val="150000"/>
              </a:lnSpc>
              <a:buNone/>
            </a:pPr>
            <a:r>
              <a:rPr lang="en-US" sz="2800" dirty="0" smtClean="0">
                <a:latin typeface="Times New Roman" pitchFamily="18" charset="0"/>
                <a:cs typeface="Times New Roman" pitchFamily="18" charset="0"/>
              </a:rPr>
              <a:t> 4. A high rate of nitrogen fixation</a:t>
            </a:r>
          </a:p>
          <a:p>
            <a:pPr marL="609600" indent="-609600">
              <a:lnSpc>
                <a:spcPct val="150000"/>
              </a:lnSpc>
              <a:buClr>
                <a:schemeClr val="accent3"/>
              </a:buClr>
              <a:buNone/>
              <a:defRPr/>
            </a:pPr>
            <a:r>
              <a:rPr lang="en-US" sz="2800" dirty="0" smtClean="0">
                <a:latin typeface="Times New Roman" pitchFamily="18" charset="0"/>
                <a:cs typeface="Times New Roman" pitchFamily="18" charset="0"/>
              </a:rPr>
              <a:t>6. An appreciable nutrient content in the foliage &amp; root system </a:t>
            </a:r>
          </a:p>
          <a:p>
            <a:pPr marL="609600" indent="-609600" algn="just">
              <a:lnSpc>
                <a:spcPct val="150000"/>
              </a:lnSpc>
              <a:buClr>
                <a:schemeClr val="accent3"/>
              </a:buClr>
              <a:buNone/>
              <a:defRPr/>
            </a:pPr>
            <a:r>
              <a:rPr lang="en-US" sz="2800" dirty="0" smtClean="0">
                <a:latin typeface="Times New Roman" pitchFamily="18" charset="0"/>
                <a:cs typeface="Times New Roman" pitchFamily="18" charset="0"/>
              </a:rPr>
              <a:t>7. Absence of toxic substances in the litter or root residues </a:t>
            </a:r>
          </a:p>
          <a:p>
            <a:pPr marL="609600" indent="-609600">
              <a:lnSpc>
                <a:spcPct val="150000"/>
              </a:lnSpc>
              <a:buClr>
                <a:schemeClr val="accent3"/>
              </a:buClr>
              <a:buNone/>
              <a:defRPr/>
            </a:pPr>
            <a:r>
              <a:rPr lang="en-US" sz="2800" dirty="0" smtClean="0">
                <a:latin typeface="Times New Roman" pitchFamily="18" charset="0"/>
                <a:cs typeface="Times New Roman" pitchFamily="18" charset="0"/>
              </a:rPr>
              <a:t>8. A capacity to grew on poor soil, for soil reclamation </a:t>
            </a:r>
          </a:p>
          <a:p>
            <a:pPr marL="609600" indent="-609600" algn="just">
              <a:lnSpc>
                <a:spcPct val="150000"/>
              </a:lnSpc>
              <a:buClr>
                <a:schemeClr val="accent3"/>
              </a:buClr>
              <a:buNone/>
              <a:defRPr/>
            </a:pPr>
            <a:r>
              <a:rPr lang="en-US" sz="2800" dirty="0" smtClean="0">
                <a:latin typeface="Times New Roman" pitchFamily="18" charset="0"/>
                <a:cs typeface="Times New Roman" pitchFamily="18" charset="0"/>
              </a:rPr>
              <a:t>9. Absence of sever competition</a:t>
            </a:r>
          </a:p>
          <a:p>
            <a:pPr marL="609600" indent="-609600" algn="just">
              <a:lnSpc>
                <a:spcPct val="150000"/>
              </a:lnSpc>
              <a:buClr>
                <a:schemeClr val="accent3"/>
              </a:buClr>
              <a:buNone/>
              <a:defRPr/>
            </a:pPr>
            <a:r>
              <a:rPr lang="en-US" sz="2800" dirty="0" smtClean="0">
                <a:latin typeface="Times New Roman" pitchFamily="18" charset="0"/>
                <a:cs typeface="Times New Roman" pitchFamily="18" charset="0"/>
              </a:rPr>
              <a:t>10. Low invasiveness</a:t>
            </a:r>
            <a:endParaRPr lang="en-US" sz="2800" dirty="0" smtClean="0"/>
          </a:p>
          <a:p>
            <a:pPr algn="just">
              <a:lnSpc>
                <a:spcPct val="150000"/>
              </a:lnSpc>
              <a:buNone/>
            </a:pPr>
            <a:endParaRPr lang="en-US" sz="2800" dirty="0" smtClean="0"/>
          </a:p>
          <a:p>
            <a:pPr>
              <a:buFont typeface="Wingdings" pitchFamily="2" charset="2"/>
              <a:buChar char="Ø"/>
            </a:pP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 xmlns:w="http://schemas.openxmlformats.org/wordprocessingml/2006/main" xmlns:w10="urn:schemas-microsoft-com:office:word" xmlns:v="urn:schemas-microsoft-com:vml" xmlns:o="urn:schemas-microsoft-com:office:office" xmlns:pic="http://schemas.openxmlformats.org/drawingml/2006/picture" xmlns:lc="http://schemas.openxmlformats.org/drawingml/2006/lockedCanvas" val="0"/>
              </a:ext>
            </a:extLst>
          </a:blip>
          <a:srcRect/>
          <a:stretch>
            <a:fillRect/>
          </a:stretch>
        </p:blipFill>
        <p:spPr bwMode="auto">
          <a:xfrm>
            <a:off x="228600" y="429922"/>
            <a:ext cx="8686800" cy="5921955"/>
          </a:xfrm>
          <a:prstGeom prst="rect">
            <a:avLst/>
          </a:prstGeom>
          <a:noFill/>
          <a:ln>
            <a:noFill/>
          </a:ln>
          <a:extLst>
            <a:ext uri="{909E8E84-426E-40DD-AFC4-6F175D3DCCD1}">
              <a14:hiddenFill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 xmlns:w="http://schemas.openxmlformats.org/wordprocessingml/2006/main" xmlns:w10="urn:schemas-microsoft-com:office:word" xmlns:v="urn:schemas-microsoft-com:vml" xmlns:o="urn:schemas-microsoft-com:office:office" xmlns:pic="http://schemas.openxmlformats.org/drawingml/2006/picture" xmlns:lc="http://schemas.openxmlformats.org/drawingml/2006/lockedCanvas">
                <a:solidFill>
                  <a:srgbClr val="FFFFFF"/>
                </a:solidFill>
              </a14:hiddenFill>
            </a:ext>
            <a:ext uri="{91240B29-F687-4F45-9708-019B960494DF}">
              <a14:hiddenLine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 xmlns:w="http://schemas.openxmlformats.org/wordprocessingml/2006/main" xmlns:w10="urn:schemas-microsoft-com:office:word" xmlns:v="urn:schemas-microsoft-com:vml" xmlns:o="urn:schemas-microsoft-com:office:office" xmlns:pic="http://schemas.openxmlformats.org/drawingml/2006/picture" xmlns:lc="http://schemas.openxmlformats.org/drawingml/2006/lockedCanvas" w="9525">
                <a:solidFill>
                  <a:srgbClr val="000000"/>
                </a:solidFill>
                <a:miter lim="800000"/>
                <a:headEnd/>
                <a:tailEnd/>
              </a14:hiddenLine>
            </a:ext>
          </a:extLst>
        </p:spPr>
      </p:pic>
      <p:sp>
        <p:nvSpPr>
          <p:cNvPr id="6" name="TextBox 5"/>
          <p:cNvSpPr txBox="1"/>
          <p:nvPr/>
        </p:nvSpPr>
        <p:spPr>
          <a:xfrm>
            <a:off x="1066800" y="1981200"/>
            <a:ext cx="7315200" cy="954107"/>
          </a:xfrm>
          <a:prstGeom prst="rect">
            <a:avLst/>
          </a:prstGeom>
          <a:noFill/>
        </p:spPr>
        <p:txBody>
          <a:bodyPr wrap="square" rtlCol="0">
            <a:spAutoFit/>
          </a:bodyPr>
          <a:lstStyle/>
          <a:p>
            <a:r>
              <a:rPr lang="en-US" sz="2800" dirty="0" smtClean="0">
                <a:solidFill>
                  <a:srgbClr val="00B0F0"/>
                </a:solidFill>
                <a:latin typeface="Times New Roman" pitchFamily="18" charset="0"/>
                <a:cs typeface="Times New Roman" pitchFamily="18" charset="0"/>
              </a:rPr>
              <a:t>Chapter  Five </a:t>
            </a:r>
          </a:p>
          <a:p>
            <a:r>
              <a:rPr lang="en-US" sz="2800" dirty="0" smtClean="0">
                <a:solidFill>
                  <a:srgbClr val="00B0F0"/>
                </a:solidFill>
                <a:latin typeface="Times New Roman" pitchFamily="18" charset="0"/>
                <a:cs typeface="Times New Roman" pitchFamily="18" charset="0"/>
              </a:rPr>
              <a:t>Agroforestry systems and practices </a:t>
            </a:r>
            <a:endParaRPr lang="en-US" sz="2800" dirty="0">
              <a:solidFill>
                <a:srgbClr val="00B0F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6400800"/>
          </a:xfrm>
        </p:spPr>
        <p:txBody>
          <a:bodyPr>
            <a:normAutofit fontScale="92500" lnSpcReduction="20000"/>
          </a:bodyPr>
          <a:lstStyle/>
          <a:p>
            <a:pPr>
              <a:buNone/>
            </a:pPr>
            <a:r>
              <a:rPr lang="en-US" sz="4000" dirty="0" smtClean="0">
                <a:latin typeface="Times New Roman" pitchFamily="18" charset="0"/>
                <a:cs typeface="Times New Roman" pitchFamily="18" charset="0"/>
              </a:rPr>
              <a:t>5.1 Common Agrisilvicultural practices</a:t>
            </a:r>
          </a:p>
          <a:p>
            <a:pPr marL="457200" indent="-457200">
              <a:buClr>
                <a:schemeClr val="accent3"/>
              </a:buClr>
              <a:buNone/>
              <a:defRPr/>
            </a:pPr>
            <a:r>
              <a:rPr lang="en-US" dirty="0" smtClean="0">
                <a:solidFill>
                  <a:srgbClr val="00B050"/>
                </a:solidFill>
              </a:rPr>
              <a:t> A</a:t>
            </a:r>
            <a:r>
              <a:rPr lang="en-US" dirty="0" smtClean="0"/>
              <a:t>.</a:t>
            </a:r>
            <a:r>
              <a:rPr lang="en-US" b="1" dirty="0" smtClean="0">
                <a:solidFill>
                  <a:srgbClr val="00B050"/>
                </a:solidFill>
                <a:latin typeface="Times New Roman" pitchFamily="18" charset="0"/>
                <a:cs typeface="Times New Roman" pitchFamily="18" charset="0"/>
              </a:rPr>
              <a:t> Improved Fallow</a:t>
            </a:r>
          </a:p>
          <a:p>
            <a:pPr marL="514350" indent="-514350" algn="just">
              <a:lnSpc>
                <a:spcPct val="150000"/>
              </a:lnSpc>
              <a:buClr>
                <a:schemeClr val="accent3"/>
              </a:buClr>
              <a:buFont typeface="Wingdings" pitchFamily="2" charset="2"/>
              <a:buChar char="Ø"/>
              <a:defRPr/>
            </a:pPr>
            <a:r>
              <a:rPr lang="en-US" dirty="0" smtClean="0">
                <a:latin typeface="Times New Roman" pitchFamily="18" charset="0"/>
                <a:cs typeface="Times New Roman" pitchFamily="18" charset="0"/>
              </a:rPr>
              <a:t>It is a rotational system that uses preferred tree species as the fallow species (as opposed to colonization by natural vegetation), in rotation with cultivated crops as in traditional shifting cultivation</a:t>
            </a:r>
            <a:r>
              <a:rPr lang="en-US" dirty="0" smtClean="0"/>
              <a:t>. Or</a:t>
            </a:r>
          </a:p>
          <a:p>
            <a:pPr marL="514350" indent="-514350" algn="just">
              <a:lnSpc>
                <a:spcPct val="150000"/>
              </a:lnSpc>
              <a:buClr>
                <a:schemeClr val="accent3"/>
              </a:buClr>
              <a:buFont typeface="Wingdings" pitchFamily="2" charset="2"/>
              <a:buChar char="Ø"/>
              <a:defRPr/>
            </a:pPr>
            <a:r>
              <a:rPr lang="en-US" dirty="0" smtClean="0">
                <a:latin typeface="Times New Roman" pitchFamily="18" charset="0"/>
                <a:cs typeface="Times New Roman" pitchFamily="18" charset="0"/>
              </a:rPr>
              <a:t>It is the replacement/enhancement of natural fallow vegetation by introduction of trees/shrubs for the purpose of fallow improvement.</a:t>
            </a:r>
          </a:p>
          <a:p>
            <a:pPr marL="514350" indent="-514350" algn="just">
              <a:lnSpc>
                <a:spcPct val="150000"/>
              </a:lnSpc>
              <a:buClr>
                <a:schemeClr val="accent3"/>
              </a:buClr>
              <a:buFont typeface="Wingdings" pitchFamily="2" charset="2"/>
              <a:buChar char="Ø"/>
              <a:defRPr/>
            </a:pPr>
            <a:endParaRPr lang="en-US"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Users\user\Downloads\4.2 Improved fallows_files\4.2_improved_1.jpg"/>
          <p:cNvPicPr>
            <a:picLocks noGrp="1"/>
          </p:cNvPicPr>
          <p:nvPr>
            <p:ph idx="1"/>
          </p:nvPr>
        </p:nvPicPr>
        <p:blipFill>
          <a:blip r:embed="rId2"/>
          <a:srcRect/>
          <a:stretch>
            <a:fillRect/>
          </a:stretch>
        </p:blipFill>
        <p:spPr bwMode="auto">
          <a:xfrm>
            <a:off x="1219200" y="533400"/>
            <a:ext cx="4715256"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324600"/>
          </a:xfrm>
        </p:spPr>
        <p:txBody>
          <a:bodyPr>
            <a:normAutofit fontScale="85000" lnSpcReduction="10000"/>
          </a:bodyPr>
          <a:lstStyle/>
          <a:p>
            <a:pPr>
              <a:buNone/>
            </a:pPr>
            <a:r>
              <a:rPr lang="en-US" sz="3600" dirty="0" smtClean="0">
                <a:latin typeface="Times New Roman" pitchFamily="18" charset="0"/>
                <a:cs typeface="Times New Roman" pitchFamily="18" charset="0"/>
              </a:rPr>
              <a:t>Characteristics of a good fallow plant</a:t>
            </a:r>
          </a:p>
          <a:p>
            <a:pPr>
              <a:lnSpc>
                <a:spcPct val="150000"/>
              </a:lnSpc>
              <a:buFont typeface="Wingdings" pitchFamily="2" charset="2"/>
              <a:buChar char="§"/>
            </a:pPr>
            <a:r>
              <a:rPr lang="en-US" dirty="0" smtClean="0">
                <a:latin typeface="Times New Roman" pitchFamily="18" charset="0"/>
                <a:cs typeface="Times New Roman" pitchFamily="18" charset="0"/>
              </a:rPr>
              <a:t>Quick growth to close the canopy quickly </a:t>
            </a:r>
          </a:p>
          <a:p>
            <a:pPr>
              <a:lnSpc>
                <a:spcPct val="150000"/>
              </a:lnSpc>
              <a:buFont typeface="Wingdings" pitchFamily="2" charset="2"/>
              <a:buChar char="§"/>
            </a:pPr>
            <a:r>
              <a:rPr lang="en-US" dirty="0" smtClean="0">
                <a:latin typeface="Times New Roman" pitchFamily="18" charset="0"/>
                <a:cs typeface="Times New Roman" pitchFamily="18" charset="0"/>
              </a:rPr>
              <a:t>Suppress weeds, pests or diseases, and minimize erosion</a:t>
            </a:r>
          </a:p>
          <a:p>
            <a:pPr>
              <a:lnSpc>
                <a:spcPct val="150000"/>
              </a:lnSpc>
              <a:buFont typeface="Wingdings" pitchFamily="2" charset="2"/>
              <a:buChar char="§"/>
            </a:pPr>
            <a:r>
              <a:rPr lang="en-US" dirty="0" smtClean="0">
                <a:latin typeface="Times New Roman" pitchFamily="18" charset="0"/>
                <a:cs typeface="Times New Roman" pitchFamily="18" charset="0"/>
              </a:rPr>
              <a:t>High biomass production; litter breaks down</a:t>
            </a:r>
          </a:p>
          <a:p>
            <a:pPr>
              <a:lnSpc>
                <a:spcPct val="150000"/>
              </a:lnSpc>
              <a:buFont typeface="Wingdings" pitchFamily="2" charset="2"/>
              <a:buChar char="§"/>
            </a:pPr>
            <a:r>
              <a:rPr lang="en-US" dirty="0" smtClean="0">
                <a:latin typeface="Times New Roman" pitchFamily="18" charset="0"/>
                <a:cs typeface="Times New Roman" pitchFamily="18" charset="0"/>
              </a:rPr>
              <a:t>N2 fixing and deep rooted</a:t>
            </a:r>
          </a:p>
          <a:p>
            <a:pPr>
              <a:lnSpc>
                <a:spcPct val="150000"/>
              </a:lnSpc>
              <a:buFont typeface="Wingdings" pitchFamily="2" charset="2"/>
              <a:buChar char="§"/>
            </a:pPr>
            <a:r>
              <a:rPr lang="en-US" dirty="0" smtClean="0">
                <a:latin typeface="Times New Roman" pitchFamily="18" charset="0"/>
                <a:cs typeface="Times New Roman" pitchFamily="18" charset="0"/>
              </a:rPr>
              <a:t>Efficient absorption of nutrients</a:t>
            </a:r>
          </a:p>
          <a:p>
            <a:pPr>
              <a:lnSpc>
                <a:spcPct val="150000"/>
              </a:lnSpc>
              <a:buFont typeface="Wingdings" pitchFamily="2" charset="2"/>
              <a:buChar char="§"/>
            </a:pPr>
            <a:r>
              <a:rPr lang="en-US" dirty="0" smtClean="0">
                <a:latin typeface="Times New Roman" pitchFamily="18" charset="0"/>
                <a:cs typeface="Times New Roman" pitchFamily="18" charset="0"/>
              </a:rPr>
              <a:t>No problems with clearing</a:t>
            </a:r>
          </a:p>
          <a:p>
            <a:pPr>
              <a:lnSpc>
                <a:spcPct val="150000"/>
              </a:lnSpc>
              <a:buFont typeface="Wingdings" pitchFamily="2" charset="2"/>
              <a:buChar char="§"/>
            </a:pPr>
            <a:r>
              <a:rPr lang="en-US" dirty="0" smtClean="0">
                <a:latin typeface="Times New Roman" pitchFamily="18" charset="0"/>
                <a:cs typeface="Times New Roman" pitchFamily="18" charset="0"/>
              </a:rPr>
              <a:t>Supplies products that make its use attractive (fruits, stakes, folk medicines, feed etc.)</a:t>
            </a:r>
          </a:p>
          <a:p>
            <a:pPr marL="514350" indent="-514350" algn="just">
              <a:lnSpc>
                <a:spcPct val="150000"/>
              </a:lnSpc>
              <a:buClr>
                <a:schemeClr val="accent3"/>
              </a:buClr>
              <a:buFont typeface="Wingdings" pitchFamily="2" charset="2"/>
              <a:buChar char="v"/>
              <a:defRPr/>
            </a:pPr>
            <a:endParaRPr lang="en-US" dirty="0" smtClean="0">
              <a:solidFill>
                <a:srgbClr val="FF0000"/>
              </a:solidFill>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562600"/>
          </a:xfrm>
        </p:spPr>
        <p:txBody>
          <a:bodyPr/>
          <a:lstStyle/>
          <a:p>
            <a:pPr>
              <a:lnSpc>
                <a:spcPct val="150000"/>
              </a:lnSpc>
              <a:buFont typeface="Wingdings" pitchFamily="2" charset="2"/>
              <a:buChar char="Ø"/>
            </a:pPr>
            <a:r>
              <a:rPr lang="en-US" dirty="0" smtClean="0">
                <a:latin typeface="Times New Roman" pitchFamily="18" charset="0"/>
                <a:cs typeface="Times New Roman" pitchFamily="18" charset="0"/>
              </a:rPr>
              <a:t>AF is a dynamic ecologically based natural resources management system that through </a:t>
            </a:r>
            <a:r>
              <a:rPr lang="en-US" dirty="0" smtClean="0">
                <a:solidFill>
                  <a:schemeClr val="accent1"/>
                </a:solidFill>
                <a:latin typeface="Times New Roman" pitchFamily="18" charset="0"/>
                <a:cs typeface="Times New Roman" pitchFamily="18" charset="0"/>
              </a:rPr>
              <a:t>integration of trees on farms and in the agricultural landscape diversifies and sustains production </a:t>
            </a:r>
            <a:r>
              <a:rPr lang="en-US" dirty="0" smtClean="0">
                <a:latin typeface="Times New Roman" pitchFamily="18" charset="0"/>
                <a:cs typeface="Times New Roman" pitchFamily="18" charset="0"/>
              </a:rPr>
              <a:t>for increased social, economic and environmental benefits (ICRAF, 1997)</a:t>
            </a:r>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48200" cy="411162"/>
          </a:xfrm>
        </p:spPr>
        <p:txBody>
          <a:bodyPr>
            <a:normAutofit fontScale="90000"/>
          </a:bodyPr>
          <a:lstStyle/>
          <a:p>
            <a:r>
              <a:rPr lang="en-US" sz="2400" dirty="0" smtClean="0">
                <a:solidFill>
                  <a:srgbClr val="00B050"/>
                </a:solidFill>
                <a:latin typeface="Times New Roman" pitchFamily="18" charset="0"/>
                <a:cs typeface="Times New Roman" pitchFamily="18" charset="0"/>
              </a:rPr>
              <a:t>B . Shifting cultivation </a:t>
            </a:r>
            <a:endParaRPr lang="en-US" sz="2400" dirty="0">
              <a:solidFill>
                <a:srgbClr val="00B050"/>
              </a:solidFill>
              <a:latin typeface="Times New Roman" pitchFamily="18" charset="0"/>
              <a:cs typeface="Times New Roman" pitchFamily="18" charset="0"/>
            </a:endParaRPr>
          </a:p>
        </p:txBody>
      </p:sp>
      <p:sp>
        <p:nvSpPr>
          <p:cNvPr id="4" name="Rectangle 3"/>
          <p:cNvSpPr/>
          <p:nvPr/>
        </p:nvSpPr>
        <p:spPr>
          <a:xfrm>
            <a:off x="381000" y="685800"/>
            <a:ext cx="8229600" cy="5617692"/>
          </a:xfrm>
          <a:prstGeom prst="rect">
            <a:avLst/>
          </a:prstGeom>
        </p:spPr>
        <p:txBody>
          <a:bodyPr wrap="square">
            <a:spAutoFit/>
          </a:bodyPr>
          <a:lstStyle/>
          <a:p>
            <a:pPr>
              <a:lnSpc>
                <a:spcPct val="150000"/>
              </a:lnSpc>
              <a:buFont typeface="Wingdings" pitchFamily="2" charset="2"/>
              <a:buChar char="Ø"/>
            </a:pPr>
            <a:r>
              <a:rPr lang="en-US" sz="2200" i="1" dirty="0" smtClean="0">
                <a:latin typeface="Times New Roman" pitchFamily="18" charset="0"/>
                <a:cs typeface="Times New Roman" pitchFamily="18" charset="0"/>
              </a:rPr>
              <a:t>It </a:t>
            </a:r>
            <a:r>
              <a:rPr lang="en-US" sz="2200" dirty="0" smtClean="0">
                <a:latin typeface="Times New Roman" pitchFamily="18" charset="0"/>
                <a:cs typeface="Times New Roman" pitchFamily="18" charset="0"/>
              </a:rPr>
              <a:t>refers to farming or agricultural systems in which land under natural vegetation is cleared, cropped with agricultural crops for a few years, and then left untended while the natural vegetation regenerates.</a:t>
            </a:r>
          </a:p>
          <a:p>
            <a:pPr>
              <a:lnSpc>
                <a:spcPct val="150000"/>
              </a:lnSpc>
              <a:buFont typeface="Wingdings" pitchFamily="2" charset="2"/>
              <a:buChar char="Ø"/>
            </a:pPr>
            <a:r>
              <a:rPr lang="en-US" sz="2200" dirty="0" smtClean="0">
                <a:latin typeface="Times New Roman" pitchFamily="18" charset="0"/>
                <a:cs typeface="Times New Roman" pitchFamily="18" charset="0"/>
              </a:rPr>
              <a:t>In developing countries with low</a:t>
            </a:r>
            <a:r>
              <a:rPr lang="en-US" sz="2200" b="1"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population densities, where the farmer had enough land at his disposal and freedom to cultivate anywhere .</a:t>
            </a:r>
          </a:p>
          <a:p>
            <a:pPr>
              <a:lnSpc>
                <a:spcPct val="150000"/>
              </a:lnSpc>
              <a:buFont typeface="Wingdings" pitchFamily="2" charset="2"/>
              <a:buChar char="Ø"/>
            </a:pPr>
            <a:r>
              <a:rPr lang="en-US" sz="2200" dirty="0" smtClean="0">
                <a:latin typeface="Times New Roman" pitchFamily="18" charset="0"/>
                <a:cs typeface="Times New Roman" pitchFamily="18" charset="0"/>
              </a:rPr>
              <a:t>under the strain of</a:t>
            </a:r>
            <a:r>
              <a:rPr lang="en-US" sz="2200" b="1"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increasing population pressure, the fallow periods became drastically reduced and the system degenerated, resulting in serious soil erosion and a decline in the soil's fertility and productivity.</a:t>
            </a:r>
          </a:p>
          <a:p>
            <a:pPr>
              <a:lnSpc>
                <a:spcPct val="150000"/>
              </a:lnSpc>
              <a:buFont typeface="Wingdings" pitchFamily="2" charset="2"/>
              <a:buChar char="Ø"/>
            </a:pPr>
            <a:r>
              <a:rPr lang="en-US" sz="2200" dirty="0" smtClean="0">
                <a:latin typeface="Times New Roman" pitchFamily="18" charset="0"/>
                <a:cs typeface="Times New Roman" pitchFamily="18" charset="0"/>
              </a:rPr>
              <a:t>the length of the agricultural cycle can last only as long as the soil sustains reasonable crop yields.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2G\Desktop\AF pictures\shifting cultivation.jpg"/>
          <p:cNvPicPr>
            <a:picLocks noChangeAspect="1" noChangeArrowheads="1"/>
          </p:cNvPicPr>
          <p:nvPr/>
        </p:nvPicPr>
        <p:blipFill>
          <a:blip r:embed="rId2" cstate="print"/>
          <a:srcRect/>
          <a:stretch>
            <a:fillRect/>
          </a:stretch>
        </p:blipFill>
        <p:spPr bwMode="auto">
          <a:xfrm>
            <a:off x="228600" y="381000"/>
            <a:ext cx="8763000" cy="6324600"/>
          </a:xfrm>
          <a:prstGeom prst="rect">
            <a:avLst/>
          </a:prstGeom>
          <a:noFill/>
          <a:ln w="9525">
            <a:noFill/>
            <a:miter lim="800000"/>
            <a:headEnd/>
            <a:tailEnd/>
          </a:ln>
        </p:spPr>
      </p:pic>
      <p:sp>
        <p:nvSpPr>
          <p:cNvPr id="3" name="Content Placeholder 8"/>
          <p:cNvSpPr txBox="1">
            <a:spLocks/>
          </p:cNvSpPr>
          <p:nvPr/>
        </p:nvSpPr>
        <p:spPr>
          <a:xfrm>
            <a:off x="6477000" y="685800"/>
            <a:ext cx="2667000" cy="61722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2 to 4 years of cropping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more </a:t>
            </a:r>
            <a:r>
              <a:rPr kumimoji="0" lang="en-US" sz="3200" b="0"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than 10 </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years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of fallow cycle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p:cNvPicPr>
          <p:nvPr>
            <p:ph idx="1"/>
          </p:nvPr>
        </p:nvPicPr>
        <p:blipFill>
          <a:blip r:embed="rId3" cstate="print"/>
          <a:srcRect/>
          <a:stretch>
            <a:fillRect/>
          </a:stretch>
        </p:blipFill>
        <p:spPr bwMode="auto">
          <a:xfrm>
            <a:off x="304800" y="228600"/>
            <a:ext cx="2971800" cy="2819400"/>
          </a:xfrm>
          <a:prstGeom prst="rect">
            <a:avLst/>
          </a:prstGeom>
          <a:noFill/>
          <a:ln w="9525">
            <a:noFill/>
            <a:miter lim="800000"/>
            <a:headEnd/>
            <a:tailEnd/>
          </a:ln>
        </p:spPr>
      </p:pic>
      <p:sp>
        <p:nvSpPr>
          <p:cNvPr id="5" name="Right Arrow 4"/>
          <p:cNvSpPr/>
          <p:nvPr/>
        </p:nvSpPr>
        <p:spPr>
          <a:xfrm>
            <a:off x="2819400" y="1066800"/>
            <a:ext cx="1447800" cy="533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p:cNvPicPr>
            <a:picLocks noChangeAspect="1"/>
          </p:cNvPicPr>
          <p:nvPr/>
        </p:nvPicPr>
        <p:blipFill>
          <a:blip r:embed="rId4" cstate="print"/>
          <a:srcRect/>
          <a:stretch>
            <a:fillRect/>
          </a:stretch>
        </p:blipFill>
        <p:spPr bwMode="auto">
          <a:xfrm>
            <a:off x="4114800" y="152400"/>
            <a:ext cx="3200400" cy="2895600"/>
          </a:xfrm>
          <a:prstGeom prst="rect">
            <a:avLst/>
          </a:prstGeom>
          <a:noFill/>
          <a:ln w="9525">
            <a:noFill/>
            <a:miter lim="800000"/>
            <a:headEnd/>
            <a:tailEnd/>
          </a:ln>
        </p:spPr>
      </p:pic>
      <p:pic>
        <p:nvPicPr>
          <p:cNvPr id="7" name="Picture 6"/>
          <p:cNvPicPr>
            <a:picLocks noChangeAspect="1"/>
          </p:cNvPicPr>
          <p:nvPr/>
        </p:nvPicPr>
        <p:blipFill>
          <a:blip r:embed="rId5" cstate="print"/>
          <a:srcRect/>
          <a:stretch>
            <a:fillRect/>
          </a:stretch>
        </p:blipFill>
        <p:spPr bwMode="auto">
          <a:xfrm>
            <a:off x="1905000" y="3733800"/>
            <a:ext cx="3276600" cy="2832100"/>
          </a:xfrm>
          <a:prstGeom prst="rect">
            <a:avLst/>
          </a:prstGeom>
          <a:noFill/>
          <a:ln w="9525">
            <a:noFill/>
            <a:miter lim="800000"/>
            <a:headEnd/>
            <a:tailEnd/>
          </a:ln>
        </p:spPr>
      </p:pic>
      <p:sp>
        <p:nvSpPr>
          <p:cNvPr id="8" name="Right Arrow 7"/>
          <p:cNvSpPr/>
          <p:nvPr/>
        </p:nvSpPr>
        <p:spPr>
          <a:xfrm rot="7885118">
            <a:off x="3612597" y="3043387"/>
            <a:ext cx="1447800" cy="533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553200"/>
          </a:xfrm>
        </p:spPr>
        <p:txBody>
          <a:bodyPr>
            <a:normAutofit fontScale="62500" lnSpcReduction="20000"/>
          </a:bodyPr>
          <a:lstStyle/>
          <a:p>
            <a:pPr>
              <a:buNone/>
            </a:pPr>
            <a:r>
              <a:rPr lang="en-US" b="1" dirty="0" smtClean="0">
                <a:solidFill>
                  <a:srgbClr val="00B050"/>
                </a:solidFill>
                <a:latin typeface="Times New Roman" pitchFamily="18" charset="0"/>
                <a:cs typeface="Times New Roman" pitchFamily="18" charset="0"/>
              </a:rPr>
              <a:t>                </a:t>
            </a:r>
            <a:r>
              <a:rPr lang="en-US" sz="3800" b="1" dirty="0" err="1" smtClean="0">
                <a:solidFill>
                  <a:srgbClr val="00B050"/>
                </a:solidFill>
                <a:latin typeface="Times New Roman" pitchFamily="18" charset="0"/>
                <a:cs typeface="Times New Roman" pitchFamily="18" charset="0"/>
              </a:rPr>
              <a:t>C.Taungya</a:t>
            </a:r>
            <a:endParaRPr lang="en-US" sz="3800" b="1" dirty="0" smtClean="0">
              <a:solidFill>
                <a:srgbClr val="00B050"/>
              </a:solidFill>
              <a:latin typeface="Times New Roman" pitchFamily="18" charset="0"/>
              <a:cs typeface="Times New Roman" pitchFamily="18" charset="0"/>
            </a:endParaRPr>
          </a:p>
          <a:p>
            <a:pPr>
              <a:lnSpc>
                <a:spcPct val="160000"/>
              </a:lnSpc>
              <a:buFont typeface="Wingdings" pitchFamily="2" charset="2"/>
              <a:buChar char="Ø"/>
            </a:pPr>
            <a:r>
              <a:rPr lang="en-GB" dirty="0" smtClean="0">
                <a:latin typeface="Cambria" panose="02040503050406030204" pitchFamily="18" charset="0"/>
                <a:cs typeface="Times New Roman" pitchFamily="18" charset="0"/>
              </a:rPr>
              <a:t>It is a practice  where farmers were allowed to grow crops between the trees in the first year (1-4 yrs) of forest plantations.</a:t>
            </a:r>
          </a:p>
          <a:p>
            <a:pPr>
              <a:lnSpc>
                <a:spcPct val="160000"/>
              </a:lnSpc>
              <a:buFont typeface="Wingdings" pitchFamily="2" charset="2"/>
              <a:buChar char="Ø"/>
            </a:pPr>
            <a:r>
              <a:rPr lang="en-GB" dirty="0" smtClean="0">
                <a:latin typeface="Cambria" panose="02040503050406030204" pitchFamily="18" charset="0"/>
                <a:cs typeface="Times New Roman" pitchFamily="18" charset="0"/>
              </a:rPr>
              <a:t>The design purpose of a taungya would be either to increase productivity or decrease costs.</a:t>
            </a:r>
          </a:p>
          <a:p>
            <a:pPr>
              <a:lnSpc>
                <a:spcPct val="160000"/>
              </a:lnSpc>
              <a:buFont typeface="Wingdings" pitchFamily="2" charset="2"/>
              <a:buChar char="Ø"/>
            </a:pPr>
            <a:r>
              <a:rPr lang="en-GB" dirty="0" smtClean="0">
                <a:latin typeface="Cambria" panose="02040503050406030204" pitchFamily="18" charset="0"/>
                <a:cs typeface="Times New Roman" pitchFamily="18" charset="0"/>
              </a:rPr>
              <a:t>Advantages of taungya are:-</a:t>
            </a:r>
          </a:p>
          <a:p>
            <a:pPr>
              <a:lnSpc>
                <a:spcPct val="170000"/>
              </a:lnSpc>
            </a:pPr>
            <a:r>
              <a:rPr lang="en-GB" dirty="0" smtClean="0">
                <a:latin typeface="Times New Roman" pitchFamily="18" charset="0"/>
                <a:cs typeface="Times New Roman" pitchFamily="18" charset="0"/>
              </a:rPr>
              <a:t>It  reduces weeding costs in the first few years </a:t>
            </a:r>
          </a:p>
          <a:p>
            <a:pPr>
              <a:lnSpc>
                <a:spcPct val="170000"/>
              </a:lnSpc>
            </a:pPr>
            <a:r>
              <a:rPr lang="en-GB" dirty="0" smtClean="0">
                <a:latin typeface="Times New Roman" pitchFamily="18" charset="0"/>
                <a:cs typeface="Times New Roman" pitchFamily="18" charset="0"/>
              </a:rPr>
              <a:t>Provides a source of income that helps compensate for the costs of plantation establishment</a:t>
            </a:r>
            <a:endParaRPr lang="en-US" dirty="0" smtClean="0">
              <a:latin typeface="Times New Roman" pitchFamily="18" charset="0"/>
              <a:cs typeface="Times New Roman" pitchFamily="18" charset="0"/>
            </a:endParaRPr>
          </a:p>
          <a:p>
            <a:pPr>
              <a:lnSpc>
                <a:spcPct val="170000"/>
              </a:lnSpc>
            </a:pPr>
            <a:r>
              <a:rPr lang="en-GB" dirty="0" smtClean="0">
                <a:latin typeface="Times New Roman" pitchFamily="18" charset="0"/>
                <a:cs typeface="Times New Roman" pitchFamily="18" charset="0"/>
              </a:rPr>
              <a:t>The trees can benefit from  fertilizers or other inputs used for the crop, </a:t>
            </a:r>
            <a:endParaRPr lang="en-US" dirty="0" smtClean="0">
              <a:latin typeface="Times New Roman" pitchFamily="18" charset="0"/>
              <a:cs typeface="Times New Roman" pitchFamily="18" charset="0"/>
            </a:endParaRPr>
          </a:p>
          <a:p>
            <a:pPr>
              <a:lnSpc>
                <a:spcPct val="170000"/>
              </a:lnSpc>
            </a:pPr>
            <a:r>
              <a:rPr lang="en-GB" dirty="0" smtClean="0">
                <a:latin typeface="Times New Roman" pitchFamily="18" charset="0"/>
                <a:cs typeface="Times New Roman" pitchFamily="18" charset="0"/>
              </a:rPr>
              <a:t> With more intense activity with in plantation, the tree are more closely monitored than they normally would be and  potential problems would noticed before any major damage occurs </a:t>
            </a:r>
            <a:endParaRPr lang="en-US" dirty="0" smtClean="0">
              <a:latin typeface="Times New Roman" pitchFamily="18" charset="0"/>
              <a:cs typeface="Times New Roman" pitchFamily="18" charset="0"/>
            </a:endParaRPr>
          </a:p>
          <a:p>
            <a:pPr>
              <a:lnSpc>
                <a:spcPct val="170000"/>
              </a:lnSpc>
              <a:buFont typeface="Wingdings" pitchFamily="2" charset="2"/>
              <a:buChar char="Ø"/>
            </a:pPr>
            <a:endParaRPr lang="en-GB" dirty="0" smtClean="0">
              <a:latin typeface="Times New Roman" pitchFamily="18" charset="0"/>
              <a:cs typeface="Times New Roman" pitchFamily="18" charset="0"/>
            </a:endParaRPr>
          </a:p>
          <a:p>
            <a:pPr algn="just">
              <a:lnSpc>
                <a:spcPct val="150000"/>
              </a:lnSpc>
              <a:buNone/>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user\Desktop\Forestry __ Agroforestry_files\Agroforestry_clip_image002.jpg"/>
          <p:cNvPicPr>
            <a:picLocks noGrp="1"/>
          </p:cNvPicPr>
          <p:nvPr>
            <p:ph idx="1"/>
          </p:nvPr>
        </p:nvPicPr>
        <p:blipFill>
          <a:blip r:embed="rId2"/>
          <a:srcRect/>
          <a:stretch>
            <a:fillRect/>
          </a:stretch>
        </p:blipFill>
        <p:spPr bwMode="auto">
          <a:xfrm>
            <a:off x="152400" y="152400"/>
            <a:ext cx="8762999" cy="6553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77000"/>
          </a:xfrm>
        </p:spPr>
        <p:txBody>
          <a:bodyPr>
            <a:normAutofit fontScale="85000" lnSpcReduction="10000"/>
          </a:bodyPr>
          <a:lstStyle/>
          <a:p>
            <a:pPr>
              <a:buNone/>
            </a:pPr>
            <a:r>
              <a:rPr lang="en-US" b="1" dirty="0" smtClean="0">
                <a:solidFill>
                  <a:srgbClr val="00B050"/>
                </a:solidFill>
                <a:latin typeface="Times New Roman" pitchFamily="18" charset="0"/>
                <a:cs typeface="Times New Roman" pitchFamily="18" charset="0"/>
              </a:rPr>
              <a:t>D. Alley cropping / hedge row intercropping </a:t>
            </a:r>
          </a:p>
          <a:p>
            <a:pPr>
              <a:lnSpc>
                <a:spcPct val="160000"/>
              </a:lnSpc>
              <a:buFont typeface="Wingdings" pitchFamily="2" charset="2"/>
              <a:buChar char="Ø"/>
            </a:pPr>
            <a:r>
              <a:rPr lang="en-US" dirty="0" smtClean="0">
                <a:latin typeface="Times New Roman" pitchFamily="18" charset="0"/>
                <a:cs typeface="Times New Roman" pitchFamily="18" charset="0"/>
              </a:rPr>
              <a:t>It involves managing rows of woody plants with annual crops planted in alleys between</a:t>
            </a:r>
          </a:p>
          <a:p>
            <a:pPr>
              <a:lnSpc>
                <a:spcPct val="160000"/>
              </a:lnSpc>
              <a:buFont typeface="Wingdings" pitchFamily="2" charset="2"/>
              <a:buChar char="Ø"/>
            </a:pPr>
            <a:r>
              <a:rPr lang="en-US" dirty="0" smtClean="0">
                <a:latin typeface="Times New Roman" pitchFamily="18" charset="0"/>
                <a:cs typeface="Times New Roman" pitchFamily="18" charset="0"/>
              </a:rPr>
              <a:t> The woody plants are cut regularly and leaves and twigs are used as mulch on the cropped alleys in order to reduce evaporation from the soil surface, suppress weeds and /or add nutrients and organic matter to the top soil.</a:t>
            </a:r>
          </a:p>
          <a:p>
            <a:pPr>
              <a:lnSpc>
                <a:spcPct val="160000"/>
              </a:lnSpc>
              <a:buFont typeface="Wingdings" pitchFamily="2" charset="2"/>
              <a:buChar char="Ø"/>
            </a:pPr>
            <a:r>
              <a:rPr lang="en-US" dirty="0" smtClean="0">
                <a:latin typeface="Times New Roman" pitchFamily="18" charset="0"/>
                <a:cs typeface="Times New Roman" pitchFamily="18" charset="0"/>
              </a:rPr>
              <a:t>Where nitrogen is required for crop production, nitrogen –fixing plants might be the main components of the hedgerows</a:t>
            </a:r>
            <a:endParaRPr lang="en-US"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477000"/>
          </a:xfrm>
        </p:spPr>
        <p:txBody>
          <a:bodyPr/>
          <a:lstStyle/>
          <a:p>
            <a:pPr>
              <a:lnSpc>
                <a:spcPct val="150000"/>
              </a:lnSpc>
              <a:buFont typeface="Wingdings" pitchFamily="2" charset="2"/>
              <a:buChar char="Ø"/>
            </a:pPr>
            <a:r>
              <a:rPr lang="en-US" dirty="0" smtClean="0">
                <a:latin typeface="Times New Roman" pitchFamily="18" charset="0"/>
                <a:cs typeface="Times New Roman" pitchFamily="18" charset="0"/>
              </a:rPr>
              <a:t>The primary purpose of alley cropping is to maintain or increase crop yields by improvement of the soil microclimate and weed control.</a:t>
            </a:r>
          </a:p>
          <a:p>
            <a:pPr>
              <a:lnSpc>
                <a:spcPct val="150000"/>
              </a:lnSpc>
              <a:buFont typeface="Wingdings" pitchFamily="2" charset="2"/>
              <a:buChar char="Ø"/>
            </a:pPr>
            <a:r>
              <a:rPr lang="en-US" dirty="0" smtClean="0">
                <a:latin typeface="Times New Roman" pitchFamily="18" charset="0"/>
                <a:cs typeface="Times New Roman" pitchFamily="18" charset="0"/>
              </a:rPr>
              <a:t>Farmers may also obtain tree products from hedgerows including fuel wood, building poles, food, medicine, and fodder and on slopping land, the hedgerows and pruning may help to control erosion.</a:t>
            </a:r>
          </a:p>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á¨alley cropping ááµá áá¤áµ"/>
          <p:cNvPicPr>
            <a:picLocks noGrp="1"/>
          </p:cNvPicPr>
          <p:nvPr>
            <p:ph idx="1"/>
          </p:nvPr>
        </p:nvPicPr>
        <p:blipFill>
          <a:blip r:embed="rId2"/>
          <a:srcRect/>
          <a:stretch>
            <a:fillRect/>
          </a:stretch>
        </p:blipFill>
        <p:spPr bwMode="auto">
          <a:xfrm>
            <a:off x="381000" y="381000"/>
            <a:ext cx="86106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2G\Desktop\AF pictures\intercropping alley cropping france - Copy.jpg"/>
          <p:cNvPicPr>
            <a:picLocks noGrp="1" noChangeAspect="1" noChangeArrowheads="1"/>
          </p:cNvPicPr>
          <p:nvPr>
            <p:ph idx="1"/>
          </p:nvPr>
        </p:nvPicPr>
        <p:blipFill>
          <a:blip r:embed="rId2" cstate="print"/>
          <a:srcRect/>
          <a:stretch>
            <a:fillRect/>
          </a:stretch>
        </p:blipFill>
        <p:spPr bwMode="auto">
          <a:xfrm>
            <a:off x="152400" y="228600"/>
            <a:ext cx="84582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324600"/>
          </a:xfrm>
        </p:spPr>
        <p:txBody>
          <a:bodyPr>
            <a:normAutofit fontScale="62500" lnSpcReduction="20000"/>
          </a:bodyPr>
          <a:lstStyle/>
          <a:p>
            <a:pPr>
              <a:buNone/>
            </a:pPr>
            <a:r>
              <a:rPr lang="en-US" sz="3800" dirty="0" smtClean="0">
                <a:solidFill>
                  <a:srgbClr val="00B050"/>
                </a:solidFill>
                <a:latin typeface="Times New Roman" pitchFamily="18" charset="0"/>
                <a:cs typeface="Times New Roman" pitchFamily="18" charset="0"/>
              </a:rPr>
              <a:t>E. Scattered multipurpose trees on crop lands/Parkland AF</a:t>
            </a:r>
          </a:p>
          <a:p>
            <a:pPr>
              <a:lnSpc>
                <a:spcPct val="150000"/>
              </a:lnSpc>
              <a:buFont typeface="Wingdings" pitchFamily="2" charset="2"/>
              <a:buChar char="Ø"/>
            </a:pPr>
            <a:r>
              <a:rPr lang="en-GB" sz="3100" dirty="0" smtClean="0">
                <a:latin typeface="Times New Roman" pitchFamily="18" charset="0"/>
                <a:cs typeface="Times New Roman" pitchFamily="18" charset="0"/>
              </a:rPr>
              <a:t>It is a practice in that annual crops are commonly raised below the trees. </a:t>
            </a:r>
            <a:endParaRPr lang="en-US" sz="3100" dirty="0" smtClean="0">
              <a:latin typeface="Times New Roman" pitchFamily="18" charset="0"/>
              <a:cs typeface="Times New Roman" pitchFamily="18" charset="0"/>
            </a:endParaRPr>
          </a:p>
          <a:p>
            <a:pPr>
              <a:lnSpc>
                <a:spcPct val="150000"/>
              </a:lnSpc>
              <a:buFont typeface="Wingdings" pitchFamily="2" charset="2"/>
              <a:buChar char="Ø"/>
            </a:pPr>
            <a:r>
              <a:rPr lang="en-GB" sz="3100" dirty="0" smtClean="0">
                <a:latin typeface="Times New Roman" pitchFamily="18" charset="0"/>
                <a:cs typeface="Times New Roman" pitchFamily="18" charset="0"/>
              </a:rPr>
              <a:t>The recommended number of trees are  15-50 trees per ha (100 tree/ha </a:t>
            </a:r>
            <a:r>
              <a:rPr lang="en-GB" sz="3100" i="1" dirty="0" err="1" smtClean="0">
                <a:solidFill>
                  <a:srgbClr val="0000FF"/>
                </a:solidFill>
                <a:latin typeface="Times New Roman" pitchFamily="18" charset="0"/>
                <a:cs typeface="Times New Roman" pitchFamily="18" charset="0"/>
              </a:rPr>
              <a:t>Faidherbia</a:t>
            </a:r>
            <a:r>
              <a:rPr lang="en-GB" sz="3100" i="1" dirty="0" smtClean="0">
                <a:solidFill>
                  <a:srgbClr val="0000FF"/>
                </a:solidFill>
                <a:latin typeface="Times New Roman" pitchFamily="18" charset="0"/>
                <a:cs typeface="Times New Roman" pitchFamily="18" charset="0"/>
              </a:rPr>
              <a:t> </a:t>
            </a:r>
            <a:r>
              <a:rPr lang="en-GB" sz="3100" i="1" dirty="0" err="1" smtClean="0">
                <a:solidFill>
                  <a:srgbClr val="0000FF"/>
                </a:solidFill>
                <a:latin typeface="Times New Roman" pitchFamily="18" charset="0"/>
                <a:cs typeface="Times New Roman" pitchFamily="18" charset="0"/>
              </a:rPr>
              <a:t>albida</a:t>
            </a:r>
            <a:r>
              <a:rPr lang="en-GB" sz="3100" i="1" dirty="0" smtClean="0">
                <a:solidFill>
                  <a:srgbClr val="0000FF"/>
                </a:solidFill>
                <a:latin typeface="Times New Roman" pitchFamily="18" charset="0"/>
                <a:cs typeface="Times New Roman" pitchFamily="18" charset="0"/>
              </a:rPr>
              <a:t>)</a:t>
            </a:r>
            <a:endParaRPr lang="en-US" sz="3100" i="1" dirty="0" smtClean="0">
              <a:solidFill>
                <a:srgbClr val="0000FF"/>
              </a:solidFill>
              <a:latin typeface="Times New Roman" pitchFamily="18" charset="0"/>
              <a:cs typeface="Times New Roman" pitchFamily="18" charset="0"/>
            </a:endParaRPr>
          </a:p>
          <a:p>
            <a:pPr>
              <a:lnSpc>
                <a:spcPct val="150000"/>
              </a:lnSpc>
              <a:buFont typeface="Wingdings" pitchFamily="2" charset="2"/>
              <a:buChar char="Ø"/>
            </a:pPr>
            <a:r>
              <a:rPr lang="en-GB" sz="3100" dirty="0" smtClean="0">
                <a:latin typeface="Times New Roman" pitchFamily="18" charset="0"/>
                <a:cs typeface="Times New Roman" pitchFamily="18" charset="0"/>
              </a:rPr>
              <a:t> Primary design purpose for many common parklands would be crop facilitation and because the tree must exhibit a high degree of tree-crop compatibility</a:t>
            </a:r>
          </a:p>
          <a:p>
            <a:pPr>
              <a:lnSpc>
                <a:spcPct val="170000"/>
              </a:lnSpc>
              <a:buFont typeface="Wingdings" pitchFamily="2" charset="2"/>
              <a:buChar char="Ø"/>
            </a:pPr>
            <a:r>
              <a:rPr lang="en-GB" sz="3100" dirty="0" smtClean="0">
                <a:latin typeface="Times New Roman" pitchFamily="18" charset="0"/>
                <a:cs typeface="Times New Roman" pitchFamily="18" charset="0"/>
              </a:rPr>
              <a:t> Advantages  in parkland are: </a:t>
            </a:r>
          </a:p>
          <a:p>
            <a:pPr>
              <a:lnSpc>
                <a:spcPct val="170000"/>
              </a:lnSpc>
              <a:buFont typeface="Wingdings" pitchFamily="2" charset="2"/>
              <a:buChar char="§"/>
            </a:pPr>
            <a:r>
              <a:rPr lang="en-GB" sz="3100" dirty="0" smtClean="0">
                <a:latin typeface="Times New Roman" pitchFamily="18" charset="0"/>
                <a:cs typeface="Times New Roman" pitchFamily="18" charset="0"/>
              </a:rPr>
              <a:t>Reduced soil temperatures, </a:t>
            </a:r>
          </a:p>
          <a:p>
            <a:pPr>
              <a:lnSpc>
                <a:spcPct val="170000"/>
              </a:lnSpc>
              <a:buFont typeface="Wingdings" pitchFamily="2" charset="2"/>
              <a:buChar char="§"/>
            </a:pPr>
            <a:r>
              <a:rPr lang="en-GB" sz="3100" dirty="0" smtClean="0">
                <a:latin typeface="Times New Roman" pitchFamily="18" charset="0"/>
                <a:cs typeface="Times New Roman" pitchFamily="18" charset="0"/>
              </a:rPr>
              <a:t>Wetter soils</a:t>
            </a:r>
          </a:p>
          <a:p>
            <a:pPr>
              <a:lnSpc>
                <a:spcPct val="170000"/>
              </a:lnSpc>
              <a:buFont typeface="Wingdings" pitchFamily="2" charset="2"/>
              <a:buChar char="§"/>
            </a:pPr>
            <a:r>
              <a:rPr lang="en-GB" sz="3100" dirty="0" smtClean="0">
                <a:latin typeface="Times New Roman" pitchFamily="18" charset="0"/>
                <a:cs typeface="Times New Roman" pitchFamily="18" charset="0"/>
              </a:rPr>
              <a:t>Higher levels of N,P,K, sodium, sulfur , higher water infiltration rates</a:t>
            </a:r>
          </a:p>
          <a:p>
            <a:pPr>
              <a:lnSpc>
                <a:spcPct val="170000"/>
              </a:lnSpc>
              <a:buFont typeface="Wingdings" pitchFamily="2" charset="2"/>
              <a:buChar char="§"/>
            </a:pPr>
            <a:r>
              <a:rPr lang="en-GB" sz="3100" dirty="0" smtClean="0">
                <a:latin typeface="Times New Roman" pitchFamily="18" charset="0"/>
                <a:cs typeface="Times New Roman" pitchFamily="18" charset="0"/>
              </a:rPr>
              <a:t>Lower bulk density of the soil and </a:t>
            </a:r>
          </a:p>
          <a:p>
            <a:pPr>
              <a:lnSpc>
                <a:spcPct val="170000"/>
              </a:lnSpc>
              <a:buFont typeface="Wingdings" pitchFamily="2" charset="2"/>
              <a:buChar char="§"/>
            </a:pPr>
            <a:r>
              <a:rPr lang="en-GB" sz="3100" dirty="0" smtClean="0">
                <a:latin typeface="Times New Roman" pitchFamily="18" charset="0"/>
                <a:cs typeface="Times New Roman" pitchFamily="18" charset="0"/>
              </a:rPr>
              <a:t>Greater water-holding capacity for the soil below the tree canopy</a:t>
            </a:r>
            <a:endParaRPr lang="en-US" sz="3100" dirty="0" smtClean="0">
              <a:latin typeface="Times New Roman" pitchFamily="18" charset="0"/>
              <a:cs typeface="Times New Roman" pitchFamily="18" charset="0"/>
            </a:endParaRPr>
          </a:p>
          <a:p>
            <a:pPr>
              <a:lnSpc>
                <a:spcPct val="150000"/>
              </a:lnSpc>
              <a:buFont typeface="Wingdings" pitchFamily="2" charset="2"/>
              <a:buChar char="Ø"/>
            </a:pPr>
            <a:endParaRPr lang="en-US" sz="2800" dirty="0" smtClean="0">
              <a:latin typeface="Times New Roman" pitchFamily="18" charset="0"/>
              <a:cs typeface="Times New Roman" pitchFamily="18" charset="0"/>
            </a:endParaRPr>
          </a:p>
          <a:p>
            <a:pPr>
              <a:buNone/>
            </a:pP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19800"/>
          </a:xfrm>
        </p:spPr>
        <p:txBody>
          <a:bodyPr/>
          <a:lstStyle/>
          <a:p>
            <a:pPr marL="640080" lvl="1" fontAlgn="auto">
              <a:lnSpc>
                <a:spcPct val="150000"/>
              </a:lnSpc>
              <a:spcAft>
                <a:spcPts val="0"/>
              </a:spcAft>
              <a:buFont typeface="Wingdings" pitchFamily="2" charset="2"/>
              <a:buChar char="q"/>
              <a:defRPr/>
            </a:pPr>
            <a:r>
              <a:rPr lang="en-US" dirty="0" smtClean="0">
                <a:latin typeface="Times New Roman" pitchFamily="18" charset="0"/>
                <a:cs typeface="Times New Roman" pitchFamily="18" charset="0"/>
              </a:rPr>
              <a:t>These definitions implies that:</a:t>
            </a:r>
          </a:p>
          <a:p>
            <a:pPr marL="640080" lvl="1" fontAlgn="auto">
              <a:lnSpc>
                <a:spcPct val="150000"/>
              </a:lnSpc>
              <a:spcAft>
                <a:spcPts val="0"/>
              </a:spcAft>
              <a:defRPr/>
            </a:pPr>
            <a:r>
              <a:rPr lang="en-US" dirty="0" smtClean="0">
                <a:latin typeface="Times New Roman" pitchFamily="18" charset="0"/>
                <a:cs typeface="Times New Roman" pitchFamily="18" charset="0"/>
              </a:rPr>
              <a:t> AF involves 2 or more species of plants (or animals), at least one is a woody perennial</a:t>
            </a:r>
          </a:p>
          <a:p>
            <a:pPr marL="640080" lvl="1" fontAlgn="auto">
              <a:lnSpc>
                <a:spcPct val="150000"/>
              </a:lnSpc>
              <a:spcAft>
                <a:spcPts val="0"/>
              </a:spcAft>
              <a:defRPr/>
            </a:pPr>
            <a:r>
              <a:rPr lang="en-US" dirty="0" smtClean="0">
                <a:latin typeface="Times New Roman" pitchFamily="18" charset="0"/>
                <a:cs typeface="Times New Roman" pitchFamily="18" charset="0"/>
              </a:rPr>
              <a:t> Always has two or more outputs</a:t>
            </a:r>
          </a:p>
          <a:p>
            <a:pPr marL="640080" lvl="1" fontAlgn="auto">
              <a:lnSpc>
                <a:spcPct val="150000"/>
              </a:lnSpc>
              <a:spcAft>
                <a:spcPts val="0"/>
              </a:spcAft>
              <a:defRPr/>
            </a:pPr>
            <a:r>
              <a:rPr lang="en-US" dirty="0" smtClean="0">
                <a:latin typeface="Times New Roman" pitchFamily="18" charset="0"/>
                <a:cs typeface="Times New Roman" pitchFamily="18" charset="0"/>
              </a:rPr>
              <a:t>The cycle is always more than one year</a:t>
            </a:r>
          </a:p>
          <a:p>
            <a:pPr marL="640080" lvl="1" fontAlgn="auto">
              <a:lnSpc>
                <a:spcPct val="150000"/>
              </a:lnSpc>
              <a:spcAft>
                <a:spcPts val="0"/>
              </a:spcAft>
              <a:defRPr/>
            </a:pPr>
            <a:r>
              <a:rPr lang="en-US" dirty="0" smtClean="0">
                <a:latin typeface="Times New Roman" pitchFamily="18" charset="0"/>
                <a:cs typeface="Times New Roman" pitchFamily="18" charset="0"/>
              </a:rPr>
              <a:t>More complex than monocropping system (ecological and economically)</a:t>
            </a:r>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152400" y="152400"/>
            <a:ext cx="88392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a:xfrm>
            <a:off x="304800" y="152400"/>
            <a:ext cx="8534400" cy="6400800"/>
          </a:xfrm>
        </p:spPr>
      </p:pic>
      <p:pic>
        <p:nvPicPr>
          <p:cNvPr id="3" name="Picture 2" descr="C:\Users\Adminitrator\Pictures\long trip 2011\DSC00235.jpg"/>
          <p:cNvPicPr>
            <a:picLocks noChangeAspect="1" noChangeArrowheads="1"/>
          </p:cNvPicPr>
          <p:nvPr/>
        </p:nvPicPr>
        <p:blipFill>
          <a:blip r:embed="rId3"/>
          <a:srcRect/>
          <a:stretch>
            <a:fillRect/>
          </a:stretch>
        </p:blipFill>
        <p:spPr>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fontScale="92500" lnSpcReduction="20000"/>
          </a:bodyPr>
          <a:lstStyle/>
          <a:p>
            <a:pPr>
              <a:buNone/>
            </a:pPr>
            <a:r>
              <a:rPr lang="en-US" b="1" dirty="0" smtClean="0">
                <a:solidFill>
                  <a:srgbClr val="00B050"/>
                </a:solidFill>
                <a:latin typeface="Times New Roman" pitchFamily="18" charset="0"/>
                <a:cs typeface="Times New Roman" pitchFamily="18" charset="0"/>
              </a:rPr>
              <a:t>F. Shelter belts, wind breaks and live fences</a:t>
            </a:r>
          </a:p>
          <a:p>
            <a:pPr marL="274320" indent="-274320">
              <a:lnSpc>
                <a:spcPct val="150000"/>
              </a:lnSpc>
              <a:buClr>
                <a:schemeClr val="accent3"/>
              </a:buClr>
              <a:buFont typeface="Wingdings" pitchFamily="2" charset="2"/>
              <a:buChar char="Ø"/>
              <a:defRPr/>
            </a:pPr>
            <a:r>
              <a:rPr lang="en-US" dirty="0" smtClean="0">
                <a:latin typeface="Times New Roman" pitchFamily="18" charset="0"/>
                <a:cs typeface="Times New Roman" pitchFamily="18" charset="0"/>
              </a:rPr>
              <a:t>These are perennial arboreal belts designed to optimally reduce wind speed to the benefit of crops/vegetables/ fruits on the leeward side</a:t>
            </a:r>
          </a:p>
          <a:p>
            <a:pPr marL="274320" indent="-274320">
              <a:lnSpc>
                <a:spcPct val="150000"/>
              </a:lnSpc>
              <a:buClr>
                <a:schemeClr val="accent3"/>
              </a:buClr>
              <a:buFont typeface="Wingdings" pitchFamily="2" charset="2"/>
              <a:buChar char="Ø"/>
              <a:defRPr/>
            </a:pPr>
            <a:r>
              <a:rPr lang="en-US" dirty="0" smtClean="0">
                <a:latin typeface="Times New Roman" pitchFamily="18" charset="0"/>
                <a:cs typeface="Times New Roman" pitchFamily="18" charset="0"/>
              </a:rPr>
              <a:t>Effective in semi arid areas but in all wind prone areas</a:t>
            </a:r>
          </a:p>
          <a:p>
            <a:pPr lvl="6">
              <a:lnSpc>
                <a:spcPct val="150000"/>
              </a:lnSpc>
              <a:buFont typeface="Wingdings" pitchFamily="2" charset="2"/>
              <a:buChar char="Ø"/>
              <a:defRPr/>
            </a:pPr>
            <a:r>
              <a:rPr lang="en-US"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Reduce wind velocity</a:t>
            </a:r>
          </a:p>
          <a:p>
            <a:pPr lvl="6">
              <a:lnSpc>
                <a:spcPct val="150000"/>
              </a:lnSpc>
              <a:buFont typeface="Wingdings" pitchFamily="2" charset="2"/>
              <a:buChar char="Ø"/>
              <a:defRPr/>
            </a:pPr>
            <a:r>
              <a:rPr lang="en-US" sz="2400" dirty="0" smtClean="0">
                <a:latin typeface="Times New Roman" pitchFamily="18" charset="0"/>
                <a:cs typeface="Times New Roman" pitchFamily="18" charset="0"/>
              </a:rPr>
              <a:t>Reduce Evaporation</a:t>
            </a:r>
          </a:p>
          <a:p>
            <a:pPr lvl="6">
              <a:lnSpc>
                <a:spcPct val="150000"/>
              </a:lnSpc>
              <a:buFont typeface="Wingdings" pitchFamily="2" charset="2"/>
              <a:buChar char="Ø"/>
              <a:defRPr/>
            </a:pPr>
            <a:r>
              <a:rPr lang="en-US" sz="2400" dirty="0" smtClean="0">
                <a:latin typeface="Times New Roman" pitchFamily="18" charset="0"/>
                <a:cs typeface="Times New Roman" pitchFamily="18" charset="0"/>
              </a:rPr>
              <a:t>Increase overall soil moisture conservation</a:t>
            </a:r>
          </a:p>
          <a:p>
            <a:pPr lvl="6">
              <a:lnSpc>
                <a:spcPct val="150000"/>
              </a:lnSpc>
              <a:buFont typeface="Wingdings" pitchFamily="2" charset="2"/>
              <a:buChar char="Ø"/>
              <a:defRPr/>
            </a:pPr>
            <a:r>
              <a:rPr lang="en-US" sz="2400" dirty="0" smtClean="0">
                <a:latin typeface="Times New Roman" pitchFamily="18" charset="0"/>
                <a:cs typeface="Times New Roman" pitchFamily="18" charset="0"/>
              </a:rPr>
              <a:t>Reduce sand blessing effect</a:t>
            </a:r>
          </a:p>
          <a:p>
            <a:pPr lvl="6">
              <a:lnSpc>
                <a:spcPct val="150000"/>
              </a:lnSpc>
              <a:buFont typeface="Wingdings" pitchFamily="2" charset="2"/>
              <a:buChar char="Ø"/>
              <a:defRPr/>
            </a:pPr>
            <a:r>
              <a:rPr lang="en-US" sz="2400" dirty="0" smtClean="0">
                <a:latin typeface="Times New Roman" pitchFamily="18" charset="0"/>
                <a:cs typeface="Times New Roman" pitchFamily="18" charset="0"/>
              </a:rPr>
              <a:t>Reduce mechanical damage</a:t>
            </a:r>
          </a:p>
          <a:p>
            <a:pPr>
              <a:buNone/>
            </a:pPr>
            <a:endParaRPr lang="en-US" dirty="0">
              <a:solidFill>
                <a:srgbClr val="00B05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a:blip r:embed="rId2"/>
          <a:srcRect/>
          <a:stretch>
            <a:fillRect/>
          </a:stretch>
        </p:blipFill>
        <p:spPr bwMode="auto">
          <a:xfrm>
            <a:off x="457200" y="228600"/>
            <a:ext cx="83820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cstate="print"/>
          <a:srcRect/>
          <a:stretch>
            <a:fillRect/>
          </a:stretch>
        </p:blipFill>
        <p:spPr bwMode="auto">
          <a:xfrm>
            <a:off x="0" y="1066800"/>
            <a:ext cx="4529287" cy="563880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4419600" y="990600"/>
            <a:ext cx="4247635" cy="5715000"/>
          </a:xfrm>
          <a:prstGeom prst="rect">
            <a:avLst/>
          </a:prstGeom>
          <a:noFill/>
          <a:ln w="9525">
            <a:noFill/>
            <a:miter lim="800000"/>
            <a:headEnd/>
            <a:tailEnd/>
          </a:ln>
        </p:spPr>
      </p:pic>
      <p:sp>
        <p:nvSpPr>
          <p:cNvPr id="6" name="TextBox 5"/>
          <p:cNvSpPr txBox="1"/>
          <p:nvPr/>
        </p:nvSpPr>
        <p:spPr>
          <a:xfrm>
            <a:off x="2971800" y="304800"/>
            <a:ext cx="19812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Live fence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534400" cy="6477000"/>
          </a:xfrm>
        </p:spPr>
        <p:txBody>
          <a:bodyPr>
            <a:normAutofit/>
          </a:bodyPr>
          <a:lstStyle/>
          <a:p>
            <a:pPr>
              <a:lnSpc>
                <a:spcPct val="150000"/>
              </a:lnSpc>
              <a:buNone/>
            </a:pPr>
            <a:r>
              <a:rPr lang="en-US" i="1" dirty="0" smtClean="0">
                <a:solidFill>
                  <a:srgbClr val="00B050"/>
                </a:solidFill>
                <a:latin typeface="Times New Roman" pitchFamily="18" charset="0"/>
                <a:cs typeface="Times New Roman" pitchFamily="18" charset="0"/>
              </a:rPr>
              <a:t>G . Trees on erosion control structures</a:t>
            </a:r>
          </a:p>
          <a:p>
            <a:pPr lvl="0">
              <a:buFont typeface="Wingdings" pitchFamily="2" charset="2"/>
              <a:buChar char="§"/>
            </a:pPr>
            <a:r>
              <a:rPr lang="en-US" dirty="0" smtClean="0"/>
              <a:t>Trees on grass strips</a:t>
            </a:r>
          </a:p>
          <a:p>
            <a:pPr lvl="0">
              <a:buFont typeface="Wingdings" pitchFamily="2" charset="2"/>
              <a:buChar char="§"/>
            </a:pPr>
            <a:r>
              <a:rPr lang="en-US" dirty="0" smtClean="0"/>
              <a:t>Trees on ditch-and-bank-structures</a:t>
            </a:r>
          </a:p>
          <a:p>
            <a:pPr lvl="0">
              <a:buFont typeface="Wingdings" pitchFamily="2" charset="2"/>
              <a:buChar char="§"/>
            </a:pPr>
            <a:r>
              <a:rPr lang="en-US" dirty="0" smtClean="0"/>
              <a:t>Trees on terraces</a:t>
            </a:r>
          </a:p>
          <a:p>
            <a:pPr lvl="0">
              <a:buNone/>
            </a:pPr>
            <a:endParaRPr lang="en-US" dirty="0" smtClean="0"/>
          </a:p>
          <a:p>
            <a:pPr>
              <a:lnSpc>
                <a:spcPct val="150000"/>
              </a:lnSpc>
              <a:buNone/>
            </a:pPr>
            <a:endParaRPr lang="en-US" i="1" dirty="0" smtClean="0">
              <a:solidFill>
                <a:srgbClr val="00B050"/>
              </a:solidFill>
              <a:latin typeface="Times New Roman" pitchFamily="18" charset="0"/>
              <a:cs typeface="Times New Roman" pitchFamily="18" charset="0"/>
            </a:endParaRPr>
          </a:p>
          <a:p>
            <a:pPr>
              <a:buNone/>
            </a:pP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457200" y="210318"/>
            <a:ext cx="8229600" cy="6361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382270" y="152400"/>
            <a:ext cx="837946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382270" y="152400"/>
            <a:ext cx="8379460" cy="6477000"/>
          </a:xfrm>
          <a:prstGeom prst="rect">
            <a:avLst/>
          </a:prstGeom>
          <a:noFill/>
          <a:ln w="9525">
            <a:noFill/>
            <a:miter lim="800000"/>
            <a:headEnd/>
            <a:tailEnd/>
          </a:ln>
        </p:spPr>
      </p:pic>
      <p:pic>
        <p:nvPicPr>
          <p:cNvPr id="5" name="Content Placeholder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382270" y="152400"/>
            <a:ext cx="837946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77500" lnSpcReduction="20000"/>
          </a:bodyPr>
          <a:lstStyle/>
          <a:p>
            <a:pPr>
              <a:lnSpc>
                <a:spcPct val="170000"/>
              </a:lnSpc>
              <a:buFont typeface="Wingdings" pitchFamily="2" charset="2"/>
              <a:buChar char="Ø"/>
            </a:pPr>
            <a:r>
              <a:rPr lang="en-US" dirty="0">
                <a:latin typeface="Times New Roman" pitchFamily="18" charset="0"/>
                <a:cs typeface="Times New Roman" pitchFamily="18" charset="0"/>
              </a:rPr>
              <a:t>A </a:t>
            </a:r>
            <a:r>
              <a:rPr lang="en-US" dirty="0" smtClean="0">
                <a:latin typeface="Times New Roman" pitchFamily="18" charset="0"/>
                <a:cs typeface="Times New Roman" pitchFamily="18" charset="0"/>
              </a:rPr>
              <a:t>scientific </a:t>
            </a:r>
            <a:r>
              <a:rPr lang="en-US" dirty="0">
                <a:latin typeface="Times New Roman" pitchFamily="18" charset="0"/>
                <a:cs typeface="Times New Roman" pitchFamily="18" charset="0"/>
              </a:rPr>
              <a:t>definition of </a:t>
            </a:r>
            <a:r>
              <a:rPr lang="en-US" dirty="0" smtClean="0">
                <a:latin typeface="Times New Roman" pitchFamily="18" charset="0"/>
                <a:cs typeface="Times New Roman" pitchFamily="18" charset="0"/>
              </a:rPr>
              <a:t>Agroforestry </a:t>
            </a:r>
            <a:r>
              <a:rPr lang="en-US" dirty="0">
                <a:latin typeface="Times New Roman" pitchFamily="18" charset="0"/>
                <a:cs typeface="Times New Roman" pitchFamily="18" charset="0"/>
              </a:rPr>
              <a:t>should stress two characteristics common to all   forms of agroforestry and separate them from the other forms of land </a:t>
            </a:r>
            <a:r>
              <a:rPr lang="en-US" dirty="0" smtClean="0">
                <a:latin typeface="Times New Roman" pitchFamily="18" charset="0"/>
                <a:cs typeface="Times New Roman" pitchFamily="18" charset="0"/>
              </a:rPr>
              <a:t>use</a:t>
            </a:r>
            <a:endParaRPr lang="en-US" dirty="0">
              <a:latin typeface="Times New Roman" pitchFamily="18" charset="0"/>
              <a:cs typeface="Times New Roman" pitchFamily="18" charset="0"/>
            </a:endParaRPr>
          </a:p>
          <a:p>
            <a:pPr lvl="0">
              <a:lnSpc>
                <a:spcPct val="170000"/>
              </a:lnSpc>
              <a:buFont typeface="Wingdings" pitchFamily="2" charset="2"/>
              <a:buChar char="ü"/>
            </a:pPr>
            <a:r>
              <a:rPr lang="en-US" dirty="0">
                <a:latin typeface="Times New Roman" pitchFamily="18" charset="0"/>
                <a:cs typeface="Times New Roman" pitchFamily="18" charset="0"/>
              </a:rPr>
              <a:t>The </a:t>
            </a:r>
            <a:r>
              <a:rPr lang="en-US" dirty="0">
                <a:solidFill>
                  <a:srgbClr val="FF0000"/>
                </a:solidFill>
                <a:latin typeface="Times New Roman" pitchFamily="18" charset="0"/>
                <a:cs typeface="Times New Roman" pitchFamily="18" charset="0"/>
              </a:rPr>
              <a:t>deliberate growing of woody perennials </a:t>
            </a:r>
            <a:r>
              <a:rPr lang="en-US" dirty="0">
                <a:latin typeface="Times New Roman" pitchFamily="18" charset="0"/>
                <a:cs typeface="Times New Roman" pitchFamily="18" charset="0"/>
              </a:rPr>
              <a:t>on the same unit of land as agricultural crops and/or animals, either in some form of spatial mixture or </a:t>
            </a:r>
            <a:r>
              <a:rPr lang="en-US" dirty="0" smtClean="0">
                <a:latin typeface="Times New Roman" pitchFamily="18" charset="0"/>
                <a:cs typeface="Times New Roman" pitchFamily="18" charset="0"/>
              </a:rPr>
              <a:t>sequence</a:t>
            </a:r>
            <a:endParaRPr lang="en-US" dirty="0">
              <a:latin typeface="Times New Roman" pitchFamily="18" charset="0"/>
              <a:cs typeface="Times New Roman" pitchFamily="18" charset="0"/>
            </a:endParaRPr>
          </a:p>
          <a:p>
            <a:pPr lvl="0">
              <a:lnSpc>
                <a:spcPct val="170000"/>
              </a:lnSpc>
              <a:buFont typeface="Wingdings" pitchFamily="2" charset="2"/>
              <a:buChar char="ü"/>
            </a:pPr>
            <a:r>
              <a:rPr lang="en-US" dirty="0">
                <a:latin typeface="Times New Roman" pitchFamily="18" charset="0"/>
                <a:cs typeface="Times New Roman" pitchFamily="18" charset="0"/>
              </a:rPr>
              <a:t>There must be a significant </a:t>
            </a:r>
            <a:r>
              <a:rPr lang="en-US" dirty="0">
                <a:solidFill>
                  <a:srgbClr val="FF0000"/>
                </a:solidFill>
                <a:latin typeface="Times New Roman" pitchFamily="18" charset="0"/>
                <a:cs typeface="Times New Roman" pitchFamily="18" charset="0"/>
              </a:rPr>
              <a:t>interaction</a:t>
            </a:r>
            <a:r>
              <a:rPr lang="en-US" dirty="0">
                <a:latin typeface="Times New Roman" pitchFamily="18" charset="0"/>
                <a:cs typeface="Times New Roman" pitchFamily="18" charset="0"/>
              </a:rPr>
              <a:t> (positive and/or negative) between the woody and non-woody components of the system, either ecological and/or economical.</a:t>
            </a:r>
          </a:p>
          <a:p>
            <a:pPr>
              <a:buFont typeface="Wingdings" pitchFamily="2" charset="2"/>
              <a:buChar char="Ø"/>
            </a:pP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431561" y="152400"/>
            <a:ext cx="8280878"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lstStyle/>
          <a:p>
            <a:pPr lvl="0">
              <a:buNone/>
            </a:pPr>
            <a:r>
              <a:rPr lang="en-US" b="1" dirty="0" smtClean="0">
                <a:solidFill>
                  <a:srgbClr val="00B050"/>
                </a:solidFill>
                <a:latin typeface="Times New Roman" pitchFamily="18" charset="0"/>
                <a:cs typeface="Times New Roman" pitchFamily="18" charset="0"/>
              </a:rPr>
              <a:t>H . </a:t>
            </a:r>
            <a:r>
              <a:rPr lang="en-US" sz="2400" b="1" dirty="0" smtClean="0">
                <a:solidFill>
                  <a:srgbClr val="00B050"/>
                </a:solidFill>
                <a:latin typeface="Times New Roman" pitchFamily="18" charset="0"/>
                <a:cs typeface="Times New Roman" pitchFamily="18" charset="0"/>
              </a:rPr>
              <a:t>Contour hedgerows</a:t>
            </a:r>
            <a:endParaRPr lang="en-US" sz="2400" dirty="0" smtClean="0">
              <a:solidFill>
                <a:srgbClr val="00B05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It  is a type of hedgerow intercropping, practiced on sloping land and with the primary objective of soil and water conservation.</a:t>
            </a:r>
            <a:endParaRPr lang="en-US" sz="2400" dirty="0" smtClean="0"/>
          </a:p>
          <a:p>
            <a:endParaRPr lang="en-US" dirty="0"/>
          </a:p>
        </p:txBody>
      </p:sp>
      <p:pic>
        <p:nvPicPr>
          <p:cNvPr id="4" name="Picture 2" descr="C:\Users\Adminitrator\Pictures\long trip 2011\DSC00569.jpg"/>
          <p:cNvPicPr>
            <a:picLocks noChangeAspect="1" noChangeArrowheads="1"/>
          </p:cNvPicPr>
          <p:nvPr/>
        </p:nvPicPr>
        <p:blipFill>
          <a:blip r:embed="rId2"/>
          <a:srcRect/>
          <a:stretch>
            <a:fillRect/>
          </a:stretch>
        </p:blipFill>
        <p:spPr>
          <a:xfrm>
            <a:off x="508000" y="1905000"/>
            <a:ext cx="8128000" cy="4495800"/>
          </a:xfrm>
          <a:prstGeom prst="rect">
            <a:avLst/>
          </a:prstGeom>
          <a:noFill/>
        </p:spPr>
      </p:pic>
      <p:pic>
        <p:nvPicPr>
          <p:cNvPr id="5" name="Picture 2" descr="C:\Users\B2G\Desktop\AF pictures\Hedgerow intercropping 2.jpg"/>
          <p:cNvPicPr>
            <a:picLocks noChangeAspect="1" noChangeArrowheads="1"/>
          </p:cNvPicPr>
          <p:nvPr/>
        </p:nvPicPr>
        <p:blipFill>
          <a:blip r:embed="rId3" cstate="print"/>
          <a:srcRect/>
          <a:stretch>
            <a:fillRect/>
          </a:stretch>
        </p:blipFill>
        <p:spPr bwMode="auto">
          <a:xfrm>
            <a:off x="152400" y="1905000"/>
            <a:ext cx="89916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00800"/>
          </a:xfrm>
        </p:spPr>
        <p:txBody>
          <a:bodyPr>
            <a:normAutofit fontScale="55000" lnSpcReduction="20000"/>
          </a:bodyPr>
          <a:lstStyle/>
          <a:p>
            <a:pPr lvl="0">
              <a:lnSpc>
                <a:spcPct val="170000"/>
              </a:lnSpc>
              <a:buNone/>
            </a:pPr>
            <a:r>
              <a:rPr lang="en-US" dirty="0" smtClean="0">
                <a:solidFill>
                  <a:srgbClr val="00B050"/>
                </a:solidFill>
                <a:latin typeface="Times New Roman" pitchFamily="18" charset="0"/>
                <a:cs typeface="Times New Roman" pitchFamily="18" charset="0"/>
              </a:rPr>
              <a:t>I . Reclamation Agroforestry</a:t>
            </a:r>
          </a:p>
          <a:p>
            <a:pPr>
              <a:lnSpc>
                <a:spcPct val="170000"/>
              </a:lnSpc>
              <a:buFont typeface="Wingdings" pitchFamily="2" charset="2"/>
              <a:buChar char="Ø"/>
            </a:pPr>
            <a:r>
              <a:rPr lang="en-US" dirty="0" smtClean="0">
                <a:latin typeface="Times New Roman" pitchFamily="18" charset="0"/>
                <a:cs typeface="Times New Roman" pitchFamily="18" charset="0"/>
              </a:rPr>
              <a:t>Physical and chemical constraints  to plant growth severely limit the productivity of vast areas of land in the world </a:t>
            </a:r>
          </a:p>
          <a:p>
            <a:pPr>
              <a:lnSpc>
                <a:spcPct val="170000"/>
              </a:lnSpc>
              <a:buFont typeface="Wingdings" pitchFamily="2" charset="2"/>
              <a:buChar char="Ø"/>
            </a:pPr>
            <a:r>
              <a:rPr lang="en-US" dirty="0" smtClean="0">
                <a:latin typeface="Times New Roman" pitchFamily="18" charset="0"/>
                <a:cs typeface="Times New Roman" pitchFamily="18" charset="0"/>
              </a:rPr>
              <a:t>Water logging ,acidity ,aridity ,salinity and alkalinity, and the presence of excessive amounts of clay ,sand ,or gravel are some of the constraints</a:t>
            </a:r>
          </a:p>
          <a:p>
            <a:pPr>
              <a:lnSpc>
                <a:spcPct val="170000"/>
              </a:lnSpc>
              <a:buFont typeface="Wingdings" pitchFamily="2" charset="2"/>
              <a:buChar char="Ø"/>
            </a:pPr>
            <a:r>
              <a:rPr lang="en-US" dirty="0" smtClean="0">
                <a:latin typeface="Times New Roman" pitchFamily="18" charset="0"/>
                <a:cs typeface="Times New Roman" pitchFamily="18" charset="0"/>
              </a:rPr>
              <a:t>Agroforestry techniques involving planting multipurpose trees that are tolerant to these adverse soil conditions have been suggested as management option for reclamation of such areas.</a:t>
            </a:r>
          </a:p>
          <a:p>
            <a:pPr>
              <a:lnSpc>
                <a:spcPct val="170000"/>
              </a:lnSpc>
              <a:buFont typeface="Wingdings" pitchFamily="2" charset="2"/>
              <a:buChar char="Ø"/>
            </a:pPr>
            <a:r>
              <a:rPr lang="en-US" dirty="0" smtClean="0">
                <a:latin typeface="Times New Roman" pitchFamily="18" charset="0"/>
                <a:cs typeface="Times New Roman" pitchFamily="18" charset="0"/>
              </a:rPr>
              <a:t>For example, several general of economically useful trees have been identified as capable of growing in saline –alkaline conditions ,including casuarinas and </a:t>
            </a:r>
            <a:r>
              <a:rPr lang="en-US" dirty="0" err="1" smtClean="0">
                <a:latin typeface="Times New Roman" pitchFamily="18" charset="0"/>
                <a:cs typeface="Times New Roman" pitchFamily="18" charset="0"/>
              </a:rPr>
              <a:t>prosopis</a:t>
            </a:r>
            <a:endParaRPr lang="en-US" dirty="0" smtClean="0">
              <a:latin typeface="Times New Roman" pitchFamily="18" charset="0"/>
              <a:cs typeface="Times New Roman" pitchFamily="18" charset="0"/>
            </a:endParaRPr>
          </a:p>
          <a:p>
            <a:pPr>
              <a:lnSpc>
                <a:spcPct val="150000"/>
              </a:lnSpc>
              <a:buFont typeface="Wingdings" pitchFamily="2" charset="2"/>
              <a:buChar char="Ø"/>
            </a:pPr>
            <a:r>
              <a:rPr lang="en-US" dirty="0" smtClean="0">
                <a:latin typeface="Times New Roman" pitchFamily="18" charset="0"/>
                <a:cs typeface="Times New Roman" pitchFamily="18" charset="0"/>
              </a:rPr>
              <a:t>Acid tolerant trees and shrubs useful for Agro forestry include </a:t>
            </a:r>
            <a:r>
              <a:rPr lang="en-US" i="1" dirty="0" err="1" smtClean="0">
                <a:latin typeface="Times New Roman" pitchFamily="18" charset="0"/>
                <a:cs typeface="Times New Roman" pitchFamily="18" charset="0"/>
              </a:rPr>
              <a:t>Gmelina</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arborea</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Erthrina</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spp</a:t>
            </a:r>
            <a:endParaRPr lang="en-US" i="1" dirty="0" smtClean="0">
              <a:latin typeface="Times New Roman" pitchFamily="18" charset="0"/>
              <a:cs typeface="Times New Roman" pitchFamily="18" charset="0"/>
            </a:endParaRPr>
          </a:p>
          <a:p>
            <a:pPr>
              <a:lnSpc>
                <a:spcPct val="150000"/>
              </a:lnSpc>
              <a:buFont typeface="Wingdings" pitchFamily="2" charset="2"/>
              <a:buChar char="Ø"/>
            </a:pPr>
            <a:r>
              <a:rPr lang="en-US" dirty="0" smtClean="0">
                <a:latin typeface="Times New Roman" pitchFamily="18" charset="0"/>
                <a:cs typeface="Times New Roman" pitchFamily="18" charset="0"/>
              </a:rPr>
              <a:t>Tree species potential for soil amelioration in salt affected soils include </a:t>
            </a:r>
            <a:r>
              <a:rPr lang="en-US" i="1" dirty="0" smtClean="0">
                <a:latin typeface="Times New Roman" pitchFamily="18" charset="0"/>
                <a:cs typeface="Times New Roman" pitchFamily="18" charset="0"/>
              </a:rPr>
              <a:t>Acacia </a:t>
            </a:r>
            <a:r>
              <a:rPr lang="en-US" i="1" dirty="0" err="1" smtClean="0">
                <a:latin typeface="Times New Roman" pitchFamily="18" charset="0"/>
                <a:cs typeface="Times New Roman" pitchFamily="18" charset="0"/>
              </a:rPr>
              <a:t>nilotica</a:t>
            </a:r>
            <a:r>
              <a:rPr lang="en-US" i="1" dirty="0" smtClean="0">
                <a:latin typeface="Times New Roman" pitchFamily="18" charset="0"/>
                <a:cs typeface="Times New Roman" pitchFamily="18" charset="0"/>
              </a:rPr>
              <a:t>, Acacia </a:t>
            </a:r>
            <a:r>
              <a:rPr lang="en-US" i="1" dirty="0" err="1" smtClean="0">
                <a:latin typeface="Times New Roman" pitchFamily="18" charset="0"/>
                <a:cs typeface="Times New Roman" pitchFamily="18" charset="0"/>
              </a:rPr>
              <a:t>tortolis</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Prosopis</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juliflora</a:t>
            </a:r>
            <a:r>
              <a:rPr lang="en-US" i="1" dirty="0" smtClean="0">
                <a:latin typeface="Times New Roman" pitchFamily="18" charset="0"/>
                <a:cs typeface="Times New Roman" pitchFamily="18" charset="0"/>
              </a:rPr>
              <a:t>, Eucalyptus </a:t>
            </a:r>
            <a:r>
              <a:rPr lang="en-US" i="1" dirty="0" err="1" smtClean="0">
                <a:latin typeface="Times New Roman" pitchFamily="18" charset="0"/>
                <a:cs typeface="Times New Roman" pitchFamily="18" charset="0"/>
              </a:rPr>
              <a:t>spp</a:t>
            </a:r>
            <a:endParaRPr lang="en-US" i="1" dirty="0" smtClean="0">
              <a:latin typeface="Times New Roman" pitchFamily="18" charset="0"/>
              <a:cs typeface="Times New Roman" pitchFamily="18" charset="0"/>
            </a:endParaRPr>
          </a:p>
          <a:p>
            <a:pPr>
              <a:lnSpc>
                <a:spcPct val="170000"/>
              </a:lnSpc>
              <a:buFont typeface="Wingdings" pitchFamily="2" charset="2"/>
              <a:buChar char="Ø"/>
            </a:pPr>
            <a:endParaRPr lang="en-US" dirty="0" smtClean="0">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553200"/>
          </a:xfrm>
        </p:spPr>
        <p:txBody>
          <a:bodyPr>
            <a:normAutofit fontScale="85000" lnSpcReduction="10000"/>
          </a:bodyPr>
          <a:lstStyle/>
          <a:p>
            <a:pPr>
              <a:buNone/>
            </a:pPr>
            <a:r>
              <a:rPr lang="en-US" b="1" dirty="0" smtClean="0">
                <a:solidFill>
                  <a:sysClr val="windowText" lastClr="000000"/>
                </a:solidFill>
                <a:latin typeface="Times New Roman" pitchFamily="18" charset="0"/>
                <a:cs typeface="Times New Roman" pitchFamily="18" charset="0"/>
              </a:rPr>
              <a:t>5.2 </a:t>
            </a:r>
            <a:r>
              <a:rPr lang="en-US" b="1" dirty="0" err="1" smtClean="0">
                <a:solidFill>
                  <a:sysClr val="windowText" lastClr="000000"/>
                </a:solidFill>
                <a:latin typeface="Times New Roman" pitchFamily="18" charset="0"/>
                <a:cs typeface="Times New Roman" pitchFamily="18" charset="0"/>
              </a:rPr>
              <a:t>Silvopastural</a:t>
            </a:r>
            <a:r>
              <a:rPr lang="en-US" b="1" dirty="0" smtClean="0">
                <a:solidFill>
                  <a:sysClr val="windowText" lastClr="000000"/>
                </a:solidFill>
                <a:latin typeface="Times New Roman" pitchFamily="18" charset="0"/>
                <a:cs typeface="Times New Roman" pitchFamily="18" charset="0"/>
              </a:rPr>
              <a:t> systems</a:t>
            </a:r>
          </a:p>
          <a:p>
            <a:pPr marL="274320" indent="-274320" algn="just">
              <a:lnSpc>
                <a:spcPct val="160000"/>
              </a:lnSpc>
              <a:buClr>
                <a:schemeClr val="accent3"/>
              </a:buClr>
              <a:buFont typeface="Wingdings" pitchFamily="2" charset="2"/>
              <a:buChar char="Ø"/>
              <a:defRPr/>
            </a:pPr>
            <a:r>
              <a:rPr lang="en-US" dirty="0" smtClean="0">
                <a:latin typeface="Times New Roman" pitchFamily="18" charset="0"/>
                <a:cs typeface="Times New Roman" pitchFamily="18" charset="0"/>
              </a:rPr>
              <a:t>Trees provide long-term returns, while livestock generate an annual income.</a:t>
            </a:r>
          </a:p>
          <a:p>
            <a:pPr marL="274320" indent="-274320" algn="just">
              <a:lnSpc>
                <a:spcPct val="160000"/>
              </a:lnSpc>
              <a:buClr>
                <a:schemeClr val="accent3"/>
              </a:buClr>
              <a:buFont typeface="Wingdings" pitchFamily="2" charset="2"/>
              <a:buChar char="Ø"/>
              <a:defRPr/>
            </a:pPr>
            <a:r>
              <a:rPr lang="en-US" dirty="0" err="1" smtClean="0">
                <a:latin typeface="Times New Roman" pitchFamily="18" charset="0"/>
                <a:cs typeface="Times New Roman" pitchFamily="18" charset="0"/>
              </a:rPr>
              <a:t>Silvopasture</a:t>
            </a:r>
            <a:r>
              <a:rPr lang="en-US" dirty="0" smtClean="0">
                <a:latin typeface="Times New Roman" pitchFamily="18" charset="0"/>
                <a:cs typeface="Times New Roman" pitchFamily="18" charset="0"/>
              </a:rPr>
              <a:t> systems are conducive to promoting forest management, while generating forage production in the understory that is suitable for livestock grazing.</a:t>
            </a:r>
          </a:p>
          <a:p>
            <a:pPr marL="274320" indent="-274320" algn="just">
              <a:lnSpc>
                <a:spcPct val="160000"/>
              </a:lnSpc>
              <a:buClr>
                <a:schemeClr val="accent3"/>
              </a:buClr>
              <a:buFont typeface="Wingdings" pitchFamily="2" charset="2"/>
              <a:buChar char="Ø"/>
              <a:defRPr/>
            </a:pPr>
            <a:r>
              <a:rPr lang="en-US" dirty="0" smtClean="0">
                <a:latin typeface="Times New Roman" pitchFamily="18" charset="0"/>
                <a:cs typeface="Times New Roman" pitchFamily="18" charset="0"/>
              </a:rPr>
              <a:t>Research has documented that many cool and warm season grasses and legumes yield high levels of quality forage when grown under as much as 50 % shade.</a:t>
            </a:r>
          </a:p>
          <a:p>
            <a:pPr>
              <a:buNone/>
            </a:pPr>
            <a:r>
              <a:rPr lang="en-US" dirty="0" smtClean="0">
                <a:solidFill>
                  <a:sysClr val="windowText" lastClr="000000"/>
                </a:solidFill>
              </a:rPr>
              <a:t/>
            </a:r>
            <a:br>
              <a:rPr lang="en-US" dirty="0" smtClean="0">
                <a:solidFill>
                  <a:sysClr val="windowText" lastClr="000000"/>
                </a:solidFill>
              </a:rPr>
            </a:b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553200"/>
          </a:xfrm>
        </p:spPr>
        <p:txBody>
          <a:bodyPr>
            <a:normAutofit fontScale="92500"/>
          </a:bodyPr>
          <a:lstStyle/>
          <a:p>
            <a:pPr>
              <a:buNone/>
            </a:pPr>
            <a:r>
              <a:rPr lang="en-US" b="1" i="1" dirty="0" smtClean="0">
                <a:latin typeface="Times New Roman" pitchFamily="18" charset="0"/>
                <a:cs typeface="Times New Roman" pitchFamily="18" charset="0"/>
              </a:rPr>
              <a:t>A. Trees on Rangeland or Pasture</a:t>
            </a:r>
          </a:p>
          <a:p>
            <a:pPr algn="just">
              <a:lnSpc>
                <a:spcPct val="150000"/>
              </a:lnSpc>
              <a:buFont typeface="Wingdings" pitchFamily="2" charset="2"/>
              <a:buChar char="Ø"/>
            </a:pPr>
            <a:r>
              <a:rPr lang="en-US" dirty="0" smtClean="0">
                <a:latin typeface="Times New Roman" pitchFamily="18" charset="0"/>
                <a:cs typeface="Times New Roman" pitchFamily="18" charset="0"/>
              </a:rPr>
              <a:t>Plantation of tree species with multipurpose uses in a random manner or pattern on pastures and rangelands, grazing of animals on rangelands and gathering of herbaceous plants for feed production. </a:t>
            </a:r>
          </a:p>
          <a:p>
            <a:pPr algn="just">
              <a:lnSpc>
                <a:spcPct val="150000"/>
              </a:lnSpc>
              <a:buFont typeface="Wingdings" pitchFamily="2" charset="2"/>
              <a:buChar char="Ø"/>
            </a:pPr>
            <a:r>
              <a:rPr lang="en-US" dirty="0" smtClean="0">
                <a:latin typeface="Times New Roman" pitchFamily="18" charset="0"/>
                <a:cs typeface="Times New Roman" pitchFamily="18" charset="0"/>
              </a:rPr>
              <a:t>Woody species uses for building material and fuel, feed leaves and shade </a:t>
            </a:r>
          </a:p>
          <a:p>
            <a:pPr algn="just">
              <a:lnSpc>
                <a:spcPct val="150000"/>
              </a:lnSpc>
              <a:buFont typeface="Wingdings" pitchFamily="2" charset="2"/>
              <a:buChar char="Ø"/>
            </a:pPr>
            <a:r>
              <a:rPr lang="en-US" dirty="0" smtClean="0">
                <a:latin typeface="Times New Roman" pitchFamily="18" charset="0"/>
                <a:cs typeface="Times New Roman" pitchFamily="18" charset="0"/>
              </a:rPr>
              <a:t>Various herbaceous plants that provide nutritional value and can be eaten by animals well be  used. </a:t>
            </a:r>
          </a:p>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ODO AND EUCALYPT"/>
          <p:cNvPicPr>
            <a:picLocks noGrp="1"/>
          </p:cNvPicPr>
          <p:nvPr>
            <p:ph idx="1"/>
          </p:nvPr>
        </p:nvPicPr>
        <p:blipFill>
          <a:blip r:embed="rId2">
            <a:extLst>
              <a:ext uri="{28A0092B-C50C-407E-A947-70E740481C1C}">
                <a14:useLocalDpi xmlns:lc="http://schemas.openxmlformats.org/drawingml/2006/lockedCanvas" xmlns:pic="http://schemas.openxmlformats.org/drawingml/2006/picture" xmlns:o="urn:schemas-microsoft-com:office:office" xmlns:v="urn:schemas-microsoft-com:vml" xmlns:w10="urn:schemas-microsoft-com:office:word" xmlns:w="http://schemas.openxmlformats.org/wordprocessingml/2006/main" xmlns=""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52400" y="228600"/>
            <a:ext cx="8839200" cy="6477000"/>
          </a:xfrm>
          <a:prstGeom prst="rect">
            <a:avLst/>
          </a:prstGeom>
          <a:noFill/>
          <a:ln>
            <a:noFill/>
          </a:ln>
          <a:extLst>
            <a:ext uri="{909E8E84-426E-40DD-AFC4-6F175D3DCCD1}">
              <a14:hiddenFill xmlns:lc="http://schemas.openxmlformats.org/drawingml/2006/lockedCanvas" xmlns:pic="http://schemas.openxmlformats.org/drawingml/2006/picture" xmlns:o="urn:schemas-microsoft-com:office:office" xmlns:v="urn:schemas-microsoft-com:vml" xmlns:w10="urn:schemas-microsoft-com:office:word" xmlns:w="http://schemas.openxmlformats.org/wordprocessingml/2006/main" xmlns=""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solidFill>
                  <a:srgbClr val="FFFFFF"/>
                </a:solidFill>
              </a14:hiddenFill>
            </a:ext>
            <a:ext uri="{91240B29-F687-4F45-9708-019B960494DF}">
              <a14:hiddenLine xmlns:lc="http://schemas.openxmlformats.org/drawingml/2006/lockedCanvas" xmlns:pic="http://schemas.openxmlformats.org/drawingml/2006/picture" xmlns:o="urn:schemas-microsoft-com:office:office" xmlns:v="urn:schemas-microsoft-com:vml" xmlns:w10="urn:schemas-microsoft-com:office:word" xmlns:w="http://schemas.openxmlformats.org/wordprocessingml/2006/main" xmlns=""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686800" cy="6553200"/>
          </a:xfrm>
        </p:spPr>
        <p:txBody>
          <a:bodyPr>
            <a:normAutofit/>
          </a:bodyPr>
          <a:lstStyle/>
          <a:p>
            <a:pPr algn="just">
              <a:lnSpc>
                <a:spcPct val="150000"/>
              </a:lnSpc>
              <a:buNone/>
            </a:pPr>
            <a:r>
              <a:rPr lang="en-US" b="1" i="1" dirty="0" smtClean="0">
                <a:latin typeface="Times New Roman" pitchFamily="18" charset="0"/>
                <a:cs typeface="Times New Roman" pitchFamily="18" charset="0"/>
              </a:rPr>
              <a:t>B. Protein Banks</a:t>
            </a:r>
          </a:p>
          <a:p>
            <a:pPr algn="just">
              <a:lnSpc>
                <a:spcPct val="150000"/>
              </a:lnSpc>
              <a:buFont typeface="Wingdings" pitchFamily="2" charset="2"/>
              <a:buChar char="Ø"/>
            </a:pPr>
            <a:r>
              <a:rPr lang="en-US" dirty="0" smtClean="0">
                <a:latin typeface="Times New Roman" pitchFamily="18" charset="0"/>
                <a:cs typeface="Times New Roman" pitchFamily="18" charset="0"/>
              </a:rPr>
              <a:t>This refers to the cultivation of plants with nutritional feed value. </a:t>
            </a:r>
          </a:p>
          <a:p>
            <a:pPr algn="just">
              <a:lnSpc>
                <a:spcPct val="150000"/>
              </a:lnSpc>
              <a:buFont typeface="Wingdings" pitchFamily="2" charset="2"/>
              <a:buChar char="Ø"/>
            </a:pPr>
            <a:r>
              <a:rPr lang="en-US" dirty="0" smtClean="0">
                <a:latin typeface="Times New Roman" pitchFamily="18" charset="0"/>
                <a:cs typeface="Times New Roman" pitchFamily="18" charset="0"/>
              </a:rPr>
              <a:t>This practice referred to as feed banks.</a:t>
            </a:r>
          </a:p>
          <a:p>
            <a:pPr algn="just">
              <a:lnSpc>
                <a:spcPct val="150000"/>
              </a:lnSpc>
              <a:buFont typeface="Wingdings" pitchFamily="2" charset="2"/>
              <a:buChar char="Ø"/>
            </a:pPr>
            <a:r>
              <a:rPr lang="en-US" dirty="0" smtClean="0">
                <a:latin typeface="Times New Roman" pitchFamily="18" charset="0"/>
                <a:cs typeface="Times New Roman" pitchFamily="18" charset="0"/>
              </a:rPr>
              <a:t>  Woody species under which herbaceous plants with feed value can be cultivated.</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user\Desktop\Forestry __ Agroforestry_files\Agroforestry_clip_image008.jpg"/>
          <p:cNvPicPr>
            <a:picLocks noGrp="1"/>
          </p:cNvPicPr>
          <p:nvPr>
            <p:ph idx="1"/>
          </p:nvPr>
        </p:nvPicPr>
        <p:blipFill>
          <a:blip r:embed="rId2"/>
          <a:srcRect/>
          <a:stretch>
            <a:fillRect/>
          </a:stretch>
        </p:blipFill>
        <p:spPr bwMode="auto">
          <a:xfrm>
            <a:off x="228600" y="152400"/>
            <a:ext cx="86868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55"/>
          <p:cNvPicPr>
            <a:picLocks noGrp="1" noChangeAspect="1" noChangeArrowheads="1"/>
          </p:cNvPicPr>
          <p:nvPr>
            <p:ph idx="1"/>
          </p:nvPr>
        </p:nvPicPr>
        <p:blipFill>
          <a:blip r:embed="rId2" cstate="print">
            <a:lum contrast="54000"/>
          </a:blip>
          <a:srcRect/>
          <a:stretch>
            <a:fillRect/>
          </a:stretch>
        </p:blipFill>
        <p:spPr bwMode="auto">
          <a:xfrm>
            <a:off x="391052" y="633761"/>
            <a:ext cx="8438096" cy="5590477"/>
          </a:xfrm>
          <a:prstGeom prst="rect">
            <a:avLst/>
          </a:prstGeom>
          <a:noFill/>
          <a:ln w="9525">
            <a:solidFill>
              <a:srgbClr val="FFFF99"/>
            </a:solid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00800"/>
          </a:xfrm>
        </p:spPr>
        <p:txBody>
          <a:bodyPr/>
          <a:lstStyle/>
          <a:p>
            <a:pPr algn="just">
              <a:lnSpc>
                <a:spcPct val="150000"/>
              </a:lnSpc>
              <a:buNone/>
            </a:pPr>
            <a:r>
              <a:rPr lang="en-US" b="1" i="1" dirty="0" smtClean="0">
                <a:latin typeface="Times New Roman" pitchFamily="18" charset="0"/>
                <a:cs typeface="Times New Roman" pitchFamily="18" charset="0"/>
              </a:rPr>
              <a:t>C. Plantation crops with pasture and </a:t>
            </a:r>
            <a:r>
              <a:rPr lang="en-US" b="1" dirty="0" smtClean="0">
                <a:latin typeface="Times New Roman" pitchFamily="18" charset="0"/>
                <a:cs typeface="Times New Roman" pitchFamily="18" charset="0"/>
              </a:rPr>
              <a:t>animals</a:t>
            </a:r>
          </a:p>
          <a:p>
            <a:pPr algn="just">
              <a:lnSpc>
                <a:spcPct val="150000"/>
              </a:lnSpc>
            </a:pPr>
            <a:r>
              <a:rPr lang="en-US" dirty="0" smtClean="0">
                <a:latin typeface="Times New Roman" pitchFamily="18" charset="0"/>
                <a:cs typeface="Times New Roman" pitchFamily="18" charset="0"/>
              </a:rPr>
              <a:t>This system involves the grazing of small and large livestock on plantation land. </a:t>
            </a:r>
          </a:p>
          <a:p>
            <a:pPr algn="just">
              <a:lnSpc>
                <a:spcPct val="150000"/>
              </a:lnSpc>
            </a:pPr>
            <a:r>
              <a:rPr lang="en-US" dirty="0" smtClean="0">
                <a:latin typeface="Times New Roman" pitchFamily="18" charset="0"/>
                <a:cs typeface="Times New Roman" pitchFamily="18" charset="0"/>
              </a:rPr>
              <a:t>In forested areas, it is possible to start animal grazing 10-15 years following the planting of trees. </a:t>
            </a:r>
          </a:p>
          <a:p>
            <a:pPr algn="just">
              <a:lnSpc>
                <a:spcPct val="150000"/>
              </a:lnSpc>
            </a:pPr>
            <a:r>
              <a:rPr lang="en-US" dirty="0" smtClean="0">
                <a:latin typeface="Times New Roman" pitchFamily="18" charset="0"/>
                <a:cs typeface="Times New Roman" pitchFamily="18" charset="0"/>
              </a:rPr>
              <a:t>The most common example is animal grazing under pine plantation </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486400" cy="762000"/>
          </a:xfrm>
        </p:spPr>
        <p:txBody>
          <a:bodyPr>
            <a:noAutofit/>
          </a:bodyPr>
          <a:lstStyle/>
          <a:p>
            <a:r>
              <a:rPr lang="en-US" sz="2800" dirty="0" smtClean="0">
                <a:latin typeface="Times New Roman" pitchFamily="18" charset="0"/>
                <a:cs typeface="Times New Roman" pitchFamily="18" charset="0"/>
              </a:rPr>
              <a:t>Attributes of Agroforestry</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152400" y="609600"/>
            <a:ext cx="8686800" cy="5715000"/>
          </a:xfrm>
        </p:spPr>
        <p:txBody>
          <a:bodyPr>
            <a:normAutofit fontScale="62500" lnSpcReduction="20000"/>
          </a:bodyPr>
          <a:lstStyle/>
          <a:p>
            <a:pPr>
              <a:lnSpc>
                <a:spcPct val="170000"/>
              </a:lnSpc>
              <a:buFont typeface="Wingdings" pitchFamily="2" charset="2"/>
              <a:buChar char="Ø"/>
            </a:pPr>
            <a:r>
              <a:rPr lang="en-US" sz="3800" dirty="0" smtClean="0">
                <a:solidFill>
                  <a:srgbClr val="00B050"/>
                </a:solidFill>
                <a:latin typeface="Times New Roman" pitchFamily="18" charset="0"/>
                <a:cs typeface="Times New Roman" pitchFamily="18" charset="0"/>
              </a:rPr>
              <a:t>Productivity </a:t>
            </a:r>
            <a:r>
              <a:rPr lang="en-US" sz="3800" dirty="0" smtClean="0">
                <a:latin typeface="Times New Roman" pitchFamily="18" charset="0"/>
                <a:cs typeface="Times New Roman" pitchFamily="18" charset="0"/>
              </a:rPr>
              <a:t>: The land + Components</a:t>
            </a:r>
          </a:p>
          <a:p>
            <a:pPr>
              <a:lnSpc>
                <a:spcPct val="170000"/>
              </a:lnSpc>
              <a:buFont typeface="Wingdings" pitchFamily="2" charset="2"/>
              <a:buChar char="ü"/>
            </a:pPr>
            <a:r>
              <a:rPr lang="en-US" sz="3800" dirty="0" smtClean="0">
                <a:latin typeface="Times New Roman" pitchFamily="18" charset="0"/>
                <a:cs typeface="Times New Roman" pitchFamily="18" charset="0"/>
              </a:rPr>
              <a:t> Increased output of tree products</a:t>
            </a:r>
          </a:p>
          <a:p>
            <a:pPr>
              <a:lnSpc>
                <a:spcPct val="170000"/>
              </a:lnSpc>
              <a:buFont typeface="Wingdings" pitchFamily="2" charset="2"/>
              <a:buChar char="ü"/>
            </a:pPr>
            <a:r>
              <a:rPr lang="en-US" sz="3800" dirty="0" smtClean="0">
                <a:latin typeface="Times New Roman" pitchFamily="18" charset="0"/>
                <a:cs typeface="Times New Roman" pitchFamily="18" charset="0"/>
              </a:rPr>
              <a:t> Improved yields of associated crops</a:t>
            </a:r>
          </a:p>
          <a:p>
            <a:pPr>
              <a:lnSpc>
                <a:spcPct val="170000"/>
              </a:lnSpc>
              <a:buFont typeface="Wingdings" pitchFamily="2" charset="2"/>
              <a:buChar char="ü"/>
            </a:pPr>
            <a:r>
              <a:rPr lang="en-US" sz="3800" dirty="0" smtClean="0">
                <a:latin typeface="Times New Roman" pitchFamily="18" charset="0"/>
                <a:cs typeface="Times New Roman" pitchFamily="18" charset="0"/>
              </a:rPr>
              <a:t> Reduction of cropping system inputs</a:t>
            </a:r>
          </a:p>
          <a:p>
            <a:pPr>
              <a:lnSpc>
                <a:spcPct val="170000"/>
              </a:lnSpc>
              <a:buFont typeface="Wingdings" pitchFamily="2" charset="2"/>
              <a:buChar char="ü"/>
            </a:pPr>
            <a:r>
              <a:rPr lang="en-US" sz="3800" dirty="0" smtClean="0">
                <a:latin typeface="Times New Roman" pitchFamily="18" charset="0"/>
                <a:cs typeface="Times New Roman" pitchFamily="18" charset="0"/>
              </a:rPr>
              <a:t> Increased labor efficiency.</a:t>
            </a:r>
          </a:p>
          <a:p>
            <a:pPr>
              <a:lnSpc>
                <a:spcPct val="170000"/>
              </a:lnSpc>
              <a:buFont typeface="Wingdings" pitchFamily="2" charset="2"/>
              <a:buChar char="Ø"/>
            </a:pPr>
            <a:r>
              <a:rPr lang="en-US" sz="3800" dirty="0" smtClean="0">
                <a:solidFill>
                  <a:srgbClr val="00B050"/>
                </a:solidFill>
                <a:latin typeface="Times New Roman" pitchFamily="18" charset="0"/>
                <a:cs typeface="Times New Roman" pitchFamily="18" charset="0"/>
              </a:rPr>
              <a:t>Sustainability</a:t>
            </a:r>
            <a:r>
              <a:rPr lang="en-US" sz="3800" dirty="0" smtClean="0">
                <a:latin typeface="Times New Roman" pitchFamily="18" charset="0"/>
                <a:cs typeface="Times New Roman" pitchFamily="18" charset="0"/>
              </a:rPr>
              <a:t> : Conserving the production potential of  resources </a:t>
            </a:r>
          </a:p>
          <a:p>
            <a:pPr>
              <a:lnSpc>
                <a:spcPct val="170000"/>
              </a:lnSpc>
              <a:buFont typeface="Wingdings" pitchFamily="2" charset="2"/>
              <a:buChar char="Ø"/>
            </a:pPr>
            <a:r>
              <a:rPr lang="en-US" sz="3800" dirty="0" smtClean="0">
                <a:solidFill>
                  <a:srgbClr val="00B050"/>
                </a:solidFill>
                <a:latin typeface="Times New Roman" pitchFamily="18" charset="0"/>
                <a:cs typeface="Times New Roman" pitchFamily="18" charset="0"/>
              </a:rPr>
              <a:t>Adoptability</a:t>
            </a:r>
            <a:r>
              <a:rPr lang="en-US" sz="3800" dirty="0" smtClean="0">
                <a:latin typeface="Times New Roman" pitchFamily="18" charset="0"/>
                <a:cs typeface="Times New Roman" pitchFamily="18" charset="0"/>
              </a:rPr>
              <a:t> : Improved or new agroforestry technologies that are introduced into new areas should conform to local farming practices</a:t>
            </a:r>
          </a:p>
          <a:p>
            <a:pPr>
              <a:buFont typeface="Wingdings" pitchFamily="2" charset="2"/>
              <a:buChar char="Ø"/>
            </a:pPr>
            <a:endParaRPr lang="en-US" dirty="0" smtClean="0"/>
          </a:p>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fontScale="70000" lnSpcReduction="20000"/>
          </a:bodyPr>
          <a:lstStyle/>
          <a:p>
            <a:pPr>
              <a:buNone/>
            </a:pPr>
            <a:r>
              <a:rPr lang="en-US" b="1" dirty="0" smtClean="0">
                <a:latin typeface="Times New Roman" pitchFamily="18" charset="0"/>
                <a:cs typeface="Times New Roman" pitchFamily="18" charset="0"/>
              </a:rPr>
              <a:t>5.3 Agrosilvopastural systems</a:t>
            </a:r>
            <a:endParaRPr lang="en-US" b="1" i="1" dirty="0" smtClean="0">
              <a:latin typeface="Times New Roman" pitchFamily="18" charset="0"/>
              <a:cs typeface="Times New Roman" pitchFamily="18" charset="0"/>
            </a:endParaRPr>
          </a:p>
          <a:p>
            <a:pPr>
              <a:buNone/>
            </a:pPr>
            <a:r>
              <a:rPr lang="en-US" sz="3400" b="1" dirty="0" smtClean="0">
                <a:latin typeface="Times New Roman" pitchFamily="18" charset="0"/>
                <a:cs typeface="Times New Roman" pitchFamily="18" charset="0"/>
              </a:rPr>
              <a:t>A. Homegarden</a:t>
            </a:r>
          </a:p>
          <a:p>
            <a:pPr>
              <a:lnSpc>
                <a:spcPct val="170000"/>
              </a:lnSpc>
              <a:buFont typeface="Wingdings" pitchFamily="2" charset="2"/>
              <a:buChar char="Ø"/>
            </a:pPr>
            <a:r>
              <a:rPr lang="en-US" dirty="0" smtClean="0">
                <a:latin typeface="Times New Roman" pitchFamily="18" charset="0"/>
                <a:cs typeface="Times New Roman" pitchFamily="18" charset="0"/>
              </a:rPr>
              <a:t>It is a system where  multi-purpose trees and shrubs are found in close association with perennial or annual agricultural plants and with animals. </a:t>
            </a:r>
          </a:p>
          <a:p>
            <a:pPr>
              <a:lnSpc>
                <a:spcPct val="170000"/>
              </a:lnSpc>
              <a:buFont typeface="Wingdings" pitchFamily="2" charset="2"/>
              <a:buChar char="Ø"/>
            </a:pPr>
            <a:r>
              <a:rPr lang="en-US" dirty="0" smtClean="0">
                <a:latin typeface="Times New Roman" pitchFamily="18" charset="0"/>
                <a:cs typeface="Times New Roman" pitchFamily="18" charset="0"/>
              </a:rPr>
              <a:t>They are near to dwelling places and are intensively managed by family labor.</a:t>
            </a:r>
          </a:p>
          <a:p>
            <a:pPr>
              <a:lnSpc>
                <a:spcPct val="170000"/>
              </a:lnSpc>
              <a:buFont typeface="Wingdings" pitchFamily="2" charset="2"/>
              <a:buChar char="Ø"/>
            </a:pPr>
            <a:r>
              <a:rPr lang="en-US" dirty="0" smtClean="0">
                <a:latin typeface="Times New Roman" pitchFamily="18" charset="0"/>
                <a:cs typeface="Times New Roman" pitchFamily="18" charset="0"/>
              </a:rPr>
              <a:t>It  is a small scale, supplementary food production system by and for household members that mimics a natural, multi-layered ecosystem.</a:t>
            </a:r>
          </a:p>
          <a:p>
            <a:pPr>
              <a:lnSpc>
                <a:spcPct val="170000"/>
              </a:lnSpc>
              <a:buFont typeface="Wingdings" pitchFamily="2" charset="2"/>
              <a:buChar char="Ø"/>
            </a:pPr>
            <a:r>
              <a:rPr lang="en-US" dirty="0" smtClean="0">
                <a:latin typeface="Times New Roman" pitchFamily="18" charset="0"/>
                <a:cs typeface="Times New Roman" pitchFamily="18" charset="0"/>
              </a:rPr>
              <a:t>In comparison to the </a:t>
            </a:r>
            <a:r>
              <a:rPr lang="en-US" dirty="0" err="1" smtClean="0">
                <a:latin typeface="Times New Roman" pitchFamily="18" charset="0"/>
                <a:cs typeface="Times New Roman" pitchFamily="18" charset="0"/>
              </a:rPr>
              <a:t>homegardens</a:t>
            </a:r>
            <a:r>
              <a:rPr lang="en-US" dirty="0" smtClean="0">
                <a:latin typeface="Times New Roman" pitchFamily="18" charset="0"/>
                <a:cs typeface="Times New Roman" pitchFamily="18" charset="0"/>
              </a:rPr>
              <a:t> in the humid tropics, </a:t>
            </a:r>
            <a:r>
              <a:rPr lang="en-US" dirty="0" err="1" smtClean="0">
                <a:latin typeface="Times New Roman" pitchFamily="18" charset="0"/>
                <a:cs typeface="Times New Roman" pitchFamily="18" charset="0"/>
              </a:rPr>
              <a:t>homegardens</a:t>
            </a:r>
            <a:r>
              <a:rPr lang="en-US" dirty="0" smtClean="0">
                <a:latin typeface="Times New Roman" pitchFamily="18" charset="0"/>
                <a:cs typeface="Times New Roman" pitchFamily="18" charset="0"/>
              </a:rPr>
              <a:t> under sub-humid or semi-arid climates are less dense and have a </a:t>
            </a:r>
            <a:r>
              <a:rPr lang="en-US" dirty="0" err="1" smtClean="0">
                <a:latin typeface="Times New Roman" pitchFamily="18" charset="0"/>
                <a:cs typeface="Times New Roman" pitchFamily="18" charset="0"/>
              </a:rPr>
              <a:t>multistrata</a:t>
            </a:r>
            <a:r>
              <a:rPr lang="en-US" dirty="0" smtClean="0">
                <a:latin typeface="Times New Roman" pitchFamily="18" charset="0"/>
                <a:cs typeface="Times New Roman" pitchFamily="18" charset="0"/>
              </a:rPr>
              <a:t> nature which is less pronounced because of the small number of large trees</a:t>
            </a:r>
          </a:p>
          <a:p>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a:srcRect/>
          <a:stretch>
            <a:fillRect/>
          </a:stretch>
        </p:blipFill>
        <p:spPr bwMode="auto">
          <a:xfrm>
            <a:off x="228600" y="228600"/>
            <a:ext cx="86106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10600" cy="6324600"/>
          </a:xfrm>
        </p:spPr>
        <p:txBody>
          <a:bodyPr>
            <a:normAutofit fontScale="92500" lnSpcReduction="20000"/>
          </a:bodyPr>
          <a:lstStyle/>
          <a:p>
            <a:pPr>
              <a:buNone/>
            </a:pPr>
            <a:r>
              <a:rPr lang="en-US" b="1" i="1" dirty="0" smtClean="0">
                <a:latin typeface="Times New Roman" pitchFamily="18" charset="0"/>
                <a:cs typeface="Times New Roman" pitchFamily="18" charset="0"/>
              </a:rPr>
              <a:t>B. Multipurpose Woody Hedgerows</a:t>
            </a:r>
          </a:p>
          <a:p>
            <a:pPr algn="just">
              <a:lnSpc>
                <a:spcPct val="150000"/>
              </a:lnSpc>
              <a:buFont typeface="Wingdings" pitchFamily="2" charset="2"/>
              <a:buChar char="Ø"/>
            </a:pPr>
            <a:r>
              <a:rPr lang="en-US" dirty="0" smtClean="0">
                <a:latin typeface="Times New Roman" pitchFamily="18" charset="0"/>
                <a:cs typeface="Times New Roman" pitchFamily="18" charset="0"/>
              </a:rPr>
              <a:t>Woody hedgerows have been planted on agricultural terrains in order to provide branches and leaves as feed, grazing for animals and protection of land. </a:t>
            </a:r>
          </a:p>
          <a:p>
            <a:pPr algn="just">
              <a:lnSpc>
                <a:spcPct val="150000"/>
              </a:lnSpc>
              <a:buFont typeface="Wingdings" pitchFamily="2" charset="2"/>
              <a:buChar char="Ø"/>
            </a:pPr>
            <a:r>
              <a:rPr lang="en-US" dirty="0" smtClean="0">
                <a:latin typeface="Times New Roman" pitchFamily="18" charset="0"/>
                <a:cs typeface="Times New Roman" pitchFamily="18" charset="0"/>
              </a:rPr>
              <a:t>This production system includes ligneous species varieties with predominance of fruit trees and seasonal vegetable plants geared toward nutritional production. </a:t>
            </a:r>
          </a:p>
          <a:p>
            <a:pPr algn="just">
              <a:lnSpc>
                <a:spcPct val="150000"/>
              </a:lnSpc>
              <a:buFont typeface="Wingdings" pitchFamily="2" charset="2"/>
              <a:buChar char="Ø"/>
            </a:pPr>
            <a:r>
              <a:rPr lang="en-US" dirty="0" smtClean="0">
                <a:latin typeface="Times New Roman" pitchFamily="18" charset="0"/>
                <a:cs typeface="Times New Roman" pitchFamily="18" charset="0"/>
              </a:rPr>
              <a:t>In addition, it includes herbaceous plants with feed value and edible by animals. </a:t>
            </a:r>
          </a:p>
          <a:p>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52400"/>
            <a:ext cx="8696324" cy="6477000"/>
          </a:xfrm>
        </p:spPr>
        <p:txBody>
          <a:bodyPr>
            <a:normAutofit/>
          </a:bodyPr>
          <a:lstStyle/>
          <a:p>
            <a:pPr>
              <a:lnSpc>
                <a:spcPct val="150000"/>
              </a:lnSpc>
              <a:buNone/>
            </a:pPr>
            <a:r>
              <a:rPr lang="en-US" b="1" i="1" dirty="0" smtClean="0">
                <a:latin typeface="Times New Roman" pitchFamily="18" charset="0"/>
                <a:cs typeface="Times New Roman" pitchFamily="18" charset="0"/>
              </a:rPr>
              <a:t>C. Multipurpose Woodlots</a:t>
            </a:r>
          </a:p>
          <a:p>
            <a:pPr algn="just">
              <a:lnSpc>
                <a:spcPct val="150000"/>
              </a:lnSpc>
              <a:buFont typeface="Wingdings" pitchFamily="2" charset="2"/>
              <a:buChar char="Ø"/>
            </a:pPr>
            <a:r>
              <a:rPr lang="en-US" dirty="0" smtClean="0">
                <a:latin typeface="Times New Roman" pitchFamily="18" charset="0"/>
                <a:cs typeface="Times New Roman" pitchFamily="18" charset="0"/>
              </a:rPr>
              <a:t>This production technique prefers the cultivation of multipurpose woody species that provide wood for building material and fuel, feed leaves and shade. </a:t>
            </a:r>
          </a:p>
          <a:p>
            <a:pPr algn="just">
              <a:lnSpc>
                <a:spcPct val="150000"/>
              </a:lnSpc>
              <a:buFont typeface="Wingdings" pitchFamily="2" charset="2"/>
              <a:buChar char="Ø"/>
            </a:pPr>
            <a:r>
              <a:rPr lang="en-US" dirty="0" smtClean="0">
                <a:latin typeface="Times New Roman" pitchFamily="18" charset="0"/>
                <a:cs typeface="Times New Roman" pitchFamily="18" charset="0"/>
              </a:rPr>
              <a:t>It involves herbaceous plant varieties that have feed value and are edible by animals</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477000"/>
          </a:xfrm>
        </p:spPr>
        <p:txBody>
          <a:bodyPr>
            <a:normAutofit/>
          </a:bodyPr>
          <a:lstStyle/>
          <a:p>
            <a:pPr>
              <a:buNone/>
            </a:pPr>
            <a:r>
              <a:rPr lang="en-US" dirty="0" smtClean="0">
                <a:latin typeface="Times New Roman" pitchFamily="18" charset="0"/>
                <a:cs typeface="Times New Roman" pitchFamily="18" charset="0"/>
              </a:rPr>
              <a:t>5.4 Others Agroforestry systems</a:t>
            </a:r>
          </a:p>
          <a:p>
            <a:pPr algn="just">
              <a:lnSpc>
                <a:spcPct val="150000"/>
              </a:lnSpc>
              <a:buFont typeface="Wingdings" pitchFamily="2" charset="2"/>
              <a:buChar char="Ø"/>
            </a:pPr>
            <a:r>
              <a:rPr lang="en-US" dirty="0" err="1" smtClean="0">
                <a:latin typeface="Times New Roman" pitchFamily="18" charset="0"/>
                <a:cs typeface="Times New Roman" pitchFamily="18" charset="0"/>
              </a:rPr>
              <a:t>Aquaforestry</a:t>
            </a:r>
            <a:r>
              <a:rPr lang="en-US" dirty="0" smtClean="0">
                <a:latin typeface="Times New Roman" pitchFamily="18" charset="0"/>
                <a:cs typeface="Times New Roman" pitchFamily="18" charset="0"/>
              </a:rPr>
              <a:t>- the integration of trees and shrubs with fish. </a:t>
            </a:r>
          </a:p>
          <a:p>
            <a:pPr>
              <a:lnSpc>
                <a:spcPct val="150000"/>
              </a:lnSpc>
              <a:buFont typeface="Wingdings" pitchFamily="2" charset="2"/>
              <a:buChar char="Ø"/>
            </a:pPr>
            <a:r>
              <a:rPr lang="en-US" dirty="0" smtClean="0">
                <a:latin typeface="Times New Roman" pitchFamily="18" charset="0"/>
                <a:cs typeface="Times New Roman" pitchFamily="18" charset="0"/>
              </a:rPr>
              <a:t>Entomoforestry- the integration of trees and shrubs with the beneficial insects(bees, silkworms).</a:t>
            </a:r>
          </a:p>
          <a:p>
            <a:pPr algn="just">
              <a:lnSpc>
                <a:spcPct val="150000"/>
              </a:lnSpc>
              <a:buFont typeface="Wingdings" pitchFamily="2" charset="2"/>
              <a:buChar char="§"/>
            </a:pPr>
            <a:endParaRPr lang="en-US" b="1" dirty="0" smtClean="0">
              <a:latin typeface="Times New Roman" pitchFamily="18" charset="0"/>
              <a:cs typeface="Times New Roman" pitchFamily="18" charset="0"/>
            </a:endParaRPr>
          </a:p>
          <a:p>
            <a:pPr>
              <a:buNone/>
            </a:pP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3_6_agroforestry_systems_and_practices"/>
          <p:cNvPicPr>
            <a:picLocks noGrp="1" noChangeAspect="1" noChangeArrowheads="1"/>
          </p:cNvPicPr>
          <p:nvPr>
            <p:ph idx="1"/>
          </p:nvPr>
        </p:nvPicPr>
        <p:blipFill>
          <a:blip r:embed="rId2" cstate="print"/>
          <a:srcRect/>
          <a:stretch>
            <a:fillRect/>
          </a:stretch>
        </p:blipFill>
        <p:spPr bwMode="auto">
          <a:xfrm>
            <a:off x="0" y="914400"/>
            <a:ext cx="9144000" cy="5715000"/>
          </a:xfrm>
          <a:prstGeom prst="rect">
            <a:avLst/>
          </a:prstGeom>
          <a:solidFill>
            <a:srgbClr val="FFFFFF"/>
          </a:solidFill>
          <a:ln w="9525">
            <a:noFill/>
            <a:miter lim="800000"/>
            <a:headEnd/>
            <a:tailEnd/>
          </a:ln>
        </p:spPr>
      </p:pic>
      <p:sp>
        <p:nvSpPr>
          <p:cNvPr id="5" name="Rectangle 4"/>
          <p:cNvSpPr/>
          <p:nvPr/>
        </p:nvSpPr>
        <p:spPr>
          <a:xfrm>
            <a:off x="0" y="0"/>
            <a:ext cx="8839200" cy="1015663"/>
          </a:xfrm>
          <a:prstGeom prst="rect">
            <a:avLst/>
          </a:prstGeom>
        </p:spPr>
        <p:txBody>
          <a:bodyPr wrap="square">
            <a:spAutoFit/>
          </a:bodyPr>
          <a:lstStyle/>
          <a:p>
            <a:r>
              <a:rPr lang="en-US" sz="2000" dirty="0" smtClean="0">
                <a:latin typeface="Times New Roman" pitchFamily="18" charset="0"/>
                <a:cs typeface="Times New Roman" pitchFamily="18" charset="0"/>
              </a:rPr>
              <a:t>Major Agroforestry practices and their main characteristics. </a:t>
            </a:r>
          </a:p>
          <a:p>
            <a:pPr eaLnBrk="0" hangingPunct="0"/>
            <a:r>
              <a:rPr lang="en-US" sz="2000" dirty="0" smtClean="0">
                <a:latin typeface="Times New Roman" pitchFamily="18" charset="0"/>
                <a:cs typeface="Times New Roman" pitchFamily="18" charset="0"/>
              </a:rPr>
              <a:t>note:   w = woody; h = herbaceous; f = fodder for grazing; and a = animals.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Source: Nair (1991).</a:t>
            </a:r>
            <a:endParaRPr lang="en-US" sz="20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3_6_agroforestry_systems_and_practices"/>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10600" cy="6477000"/>
          </a:xfrm>
        </p:spPr>
        <p:txBody>
          <a:bodyPr>
            <a:normAutofit fontScale="85000" lnSpcReduction="10000"/>
          </a:bodyPr>
          <a:lstStyle/>
          <a:p>
            <a:pPr>
              <a:lnSpc>
                <a:spcPct val="150000"/>
              </a:lnSpc>
              <a:buNone/>
            </a:pPr>
            <a:r>
              <a:rPr lang="en-US" sz="2800" dirty="0" smtClean="0">
                <a:latin typeface="Times New Roman" pitchFamily="18" charset="0"/>
                <a:cs typeface="Times New Roman" pitchFamily="18" charset="0"/>
              </a:rPr>
              <a:t>5.5 Characterizing traditional Agroforestry practices in Ethiopia </a:t>
            </a:r>
          </a:p>
          <a:p>
            <a:pPr>
              <a:lnSpc>
                <a:spcPct val="150000"/>
              </a:lnSpc>
              <a:buNone/>
            </a:pPr>
            <a:r>
              <a:rPr lang="en-US" sz="2800" dirty="0" smtClean="0">
                <a:latin typeface="Times New Roman" pitchFamily="18" charset="0"/>
                <a:cs typeface="Times New Roman" pitchFamily="18" charset="0"/>
              </a:rPr>
              <a:t> 1.Based on edaphic and climatic factors</a:t>
            </a:r>
          </a:p>
          <a:p>
            <a:pPr>
              <a:lnSpc>
                <a:spcPct val="150000"/>
              </a:lnSpc>
              <a:buFont typeface="Wingdings" pitchFamily="2" charset="2"/>
              <a:buChar char="Ø"/>
            </a:pPr>
            <a:r>
              <a:rPr lang="en-US" sz="2800" dirty="0" smtClean="0">
                <a:latin typeface="Times New Roman" pitchFamily="18" charset="0"/>
                <a:cs typeface="Times New Roman" pitchFamily="18" charset="0"/>
              </a:rPr>
              <a:t>There was a technical committee for agro forestry in Ethiopia (1990) which was part of AFNETA (agro Forestry net work for tropical Africa) established having it’s main focus to study potentials of agro forestry in the highlands (in this case having &gt;1500 </a:t>
            </a:r>
            <a:r>
              <a:rPr lang="en-US" sz="2800" dirty="0" err="1" smtClean="0">
                <a:latin typeface="Times New Roman" pitchFamily="18" charset="0"/>
                <a:cs typeface="Times New Roman" pitchFamily="18" charset="0"/>
              </a:rPr>
              <a:t>m.a.s.l</a:t>
            </a:r>
            <a:r>
              <a:rPr lang="en-US" sz="2800" dirty="0" smtClean="0">
                <a:latin typeface="Times New Roman" pitchFamily="18" charset="0"/>
                <a:cs typeface="Times New Roman" pitchFamily="18" charset="0"/>
              </a:rPr>
              <a:t>)</a:t>
            </a:r>
          </a:p>
          <a:p>
            <a:pPr>
              <a:lnSpc>
                <a:spcPct val="150000"/>
              </a:lnSpc>
              <a:buFont typeface="Wingdings" pitchFamily="2" charset="2"/>
              <a:buChar char="Ø"/>
            </a:pPr>
            <a:r>
              <a:rPr lang="en-US" sz="2800" dirty="0" smtClean="0">
                <a:latin typeface="Times New Roman" pitchFamily="18" charset="0"/>
                <a:cs typeface="Times New Roman" pitchFamily="18" charset="0"/>
              </a:rPr>
              <a:t>The emphasis is given to those areas due to the fact that this region is consisting </a:t>
            </a:r>
            <a:r>
              <a:rPr lang="en-US" sz="2800" smtClean="0">
                <a:latin typeface="Times New Roman" pitchFamily="18" charset="0"/>
                <a:cs typeface="Times New Roman" pitchFamily="18" charset="0"/>
              </a:rPr>
              <a:t>88% of </a:t>
            </a:r>
            <a:r>
              <a:rPr lang="en-US" sz="2800" dirty="0" smtClean="0">
                <a:latin typeface="Times New Roman" pitchFamily="18" charset="0"/>
                <a:cs typeface="Times New Roman" pitchFamily="18" charset="0"/>
              </a:rPr>
              <a:t>the human and 2/3 of the livestock populations and, 95% of the cultivated land of the country</a:t>
            </a:r>
          </a:p>
          <a:p>
            <a:pPr>
              <a:buNone/>
            </a:pPr>
            <a:endParaRPr lang="en-US" dirty="0" smtClean="0"/>
          </a:p>
          <a:p>
            <a:pPr>
              <a:buFont typeface="Wingdings" pitchFamily="2" charset="2"/>
              <a:buChar char="Ø"/>
            </a:pP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400800"/>
          </a:xfrm>
        </p:spPr>
        <p:txBody>
          <a:bodyPr>
            <a:normAutofit fontScale="92500" lnSpcReduction="10000"/>
          </a:bodyPr>
          <a:lstStyle/>
          <a:p>
            <a:pPr>
              <a:lnSpc>
                <a:spcPct val="150000"/>
              </a:lnSpc>
              <a:buFont typeface="Wingdings" pitchFamily="2" charset="2"/>
              <a:buChar char="Ø"/>
            </a:pPr>
            <a:r>
              <a:rPr lang="en-US" dirty="0" smtClean="0">
                <a:latin typeface="Times New Roman" pitchFamily="18" charset="0"/>
                <a:cs typeface="Times New Roman" pitchFamily="18" charset="0"/>
              </a:rPr>
              <a:t>This committee classifies the highlands into three main agro ecological zones based on rain fall, altitude, and farming intensity</a:t>
            </a:r>
          </a:p>
          <a:p>
            <a:pPr lvl="0">
              <a:lnSpc>
                <a:spcPct val="150000"/>
              </a:lnSpc>
              <a:buNone/>
            </a:pPr>
            <a:r>
              <a:rPr lang="en-US" dirty="0" smtClean="0">
                <a:latin typeface="Times New Roman" pitchFamily="18" charset="0"/>
                <a:cs typeface="Times New Roman" pitchFamily="18" charset="0"/>
              </a:rPr>
              <a:t>1. high potential perennial zones(HPP)</a:t>
            </a:r>
          </a:p>
          <a:p>
            <a:pPr>
              <a:lnSpc>
                <a:spcPct val="150000"/>
              </a:lnSpc>
              <a:buFont typeface="Wingdings" pitchFamily="2" charset="2"/>
              <a:buChar char="q"/>
            </a:pPr>
            <a:r>
              <a:rPr lang="en-US" dirty="0" smtClean="0">
                <a:latin typeface="Times New Roman" pitchFamily="18" charset="0"/>
                <a:cs typeface="Times New Roman" pitchFamily="18" charset="0"/>
              </a:rPr>
              <a:t> An ecological zone with warm, humid, and length of growing period &gt;240 days</a:t>
            </a:r>
          </a:p>
          <a:p>
            <a:pPr lvl="0">
              <a:lnSpc>
                <a:spcPct val="150000"/>
              </a:lnSpc>
              <a:buNone/>
            </a:pPr>
            <a:r>
              <a:rPr lang="en-US" dirty="0" smtClean="0">
                <a:latin typeface="Times New Roman" pitchFamily="18" charset="0"/>
                <a:cs typeface="Times New Roman" pitchFamily="18" charset="0"/>
              </a:rPr>
              <a:t>2. high potential cereal zones(HPC)</a:t>
            </a:r>
          </a:p>
          <a:p>
            <a:pPr>
              <a:lnSpc>
                <a:spcPct val="150000"/>
              </a:lnSpc>
              <a:buFont typeface="Wingdings" pitchFamily="2" charset="2"/>
              <a:buChar char="q"/>
            </a:pPr>
            <a:r>
              <a:rPr lang="en-US" dirty="0" smtClean="0">
                <a:latin typeface="Times New Roman" pitchFamily="18" charset="0"/>
                <a:cs typeface="Times New Roman" pitchFamily="18" charset="0"/>
              </a:rPr>
              <a:t>An ecological zone with intermediate climate and having length of growing period &gt;180 days</a:t>
            </a:r>
          </a:p>
          <a:p>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ormAutofit fontScale="77500" lnSpcReduction="20000"/>
          </a:bodyPr>
          <a:lstStyle/>
          <a:p>
            <a:pPr lvl="0">
              <a:lnSpc>
                <a:spcPct val="160000"/>
              </a:lnSpc>
              <a:buNone/>
            </a:pPr>
            <a:r>
              <a:rPr lang="en-US" dirty="0" smtClean="0">
                <a:latin typeface="Times New Roman" pitchFamily="18" charset="0"/>
                <a:cs typeface="Times New Roman" pitchFamily="18" charset="0"/>
              </a:rPr>
              <a:t>3. low potential cereal zones(LPC)</a:t>
            </a:r>
          </a:p>
          <a:p>
            <a:pPr>
              <a:lnSpc>
                <a:spcPct val="160000"/>
              </a:lnSpc>
              <a:buFont typeface="Wingdings" pitchFamily="2" charset="2"/>
              <a:buChar char="Ø"/>
            </a:pPr>
            <a:r>
              <a:rPr lang="en-US" dirty="0" smtClean="0">
                <a:latin typeface="Times New Roman" pitchFamily="18" charset="0"/>
                <a:cs typeface="Times New Roman" pitchFamily="18" charset="0"/>
              </a:rPr>
              <a:t> An ecological zone with high variability of rainfall, occasional drought and length of growing period 90-150 days</a:t>
            </a:r>
          </a:p>
          <a:p>
            <a:pPr>
              <a:lnSpc>
                <a:spcPct val="160000"/>
              </a:lnSpc>
              <a:buNone/>
            </a:pPr>
            <a:r>
              <a:rPr lang="en-US" dirty="0" smtClean="0">
                <a:latin typeface="Times New Roman" pitchFamily="18" charset="0"/>
                <a:cs typeface="Times New Roman" pitchFamily="18" charset="0"/>
              </a:rPr>
              <a:t>4. </a:t>
            </a:r>
            <a:r>
              <a:rPr lang="en-US" dirty="0" err="1" smtClean="0">
                <a:latin typeface="Times New Roman" pitchFamily="18" charset="0"/>
                <a:cs typeface="Times New Roman" pitchFamily="18" charset="0"/>
              </a:rPr>
              <a:t>Agropastoral</a:t>
            </a:r>
            <a:r>
              <a:rPr lang="en-US" dirty="0" smtClean="0">
                <a:latin typeface="Times New Roman" pitchFamily="18" charset="0"/>
                <a:cs typeface="Times New Roman" pitchFamily="18" charset="0"/>
              </a:rPr>
              <a:t> and pastoral dry lands (arid and semi arid lands)</a:t>
            </a:r>
          </a:p>
          <a:p>
            <a:pPr>
              <a:lnSpc>
                <a:spcPct val="160000"/>
              </a:lnSpc>
              <a:buFont typeface="Wingdings" pitchFamily="2" charset="2"/>
              <a:buChar char="§"/>
            </a:pPr>
            <a:r>
              <a:rPr lang="en-US" dirty="0" smtClean="0">
                <a:latin typeface="Times New Roman" pitchFamily="18" charset="0"/>
                <a:cs typeface="Times New Roman" pitchFamily="18" charset="0"/>
              </a:rPr>
              <a:t>This is based on the length of growing period (LGP) which is a function such things as precipitation, evaporation, temperature and stored moisture in the soil.</a:t>
            </a:r>
          </a:p>
          <a:p>
            <a:pPr>
              <a:lnSpc>
                <a:spcPct val="160000"/>
              </a:lnSpc>
              <a:buFont typeface="Wingdings" pitchFamily="2" charset="2"/>
              <a:buChar char="§"/>
            </a:pPr>
            <a:r>
              <a:rPr lang="en-US" dirty="0" smtClean="0">
                <a:latin typeface="Times New Roman" pitchFamily="18" charset="0"/>
                <a:cs typeface="Times New Roman" pitchFamily="18" charset="0"/>
              </a:rPr>
              <a:t>The farming system agro –ecological classification is a modern system of plant growth potential classification</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sz="3200" dirty="0" smtClean="0">
                <a:latin typeface="Times New Roman" pitchFamily="18" charset="0"/>
                <a:cs typeface="Times New Roman" pitchFamily="18" charset="0"/>
              </a:rPr>
              <a:t>1.2 History of Agroforestry </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685800"/>
            <a:ext cx="8610600" cy="5867400"/>
          </a:xfrm>
        </p:spPr>
        <p:txBody>
          <a:bodyPr>
            <a:normAutofit/>
          </a:bodyPr>
          <a:lstStyle/>
          <a:p>
            <a:pPr algn="just">
              <a:lnSpc>
                <a:spcPct val="150000"/>
              </a:lnSpc>
              <a:buFont typeface="Wingdings" pitchFamily="2" charset="2"/>
              <a:buChar char="Ø"/>
            </a:pPr>
            <a:r>
              <a:rPr lang="en-US" sz="2400" dirty="0" smtClean="0">
                <a:latin typeface="Times New Roman" pitchFamily="18" charset="0"/>
                <a:cs typeface="Times New Roman" pitchFamily="18" charset="0"/>
              </a:rPr>
              <a:t>Cultivating trees with agricultural crops in intimate combination with one another is </a:t>
            </a:r>
            <a:r>
              <a:rPr lang="en-US" sz="2400" dirty="0" smtClean="0">
                <a:solidFill>
                  <a:srgbClr val="FF0000"/>
                </a:solidFill>
                <a:latin typeface="Times New Roman" pitchFamily="18" charset="0"/>
                <a:cs typeface="Times New Roman" pitchFamily="18" charset="0"/>
              </a:rPr>
              <a:t>ancient practice </a:t>
            </a:r>
            <a:r>
              <a:rPr lang="en-US" sz="2400" dirty="0" smtClean="0">
                <a:latin typeface="Times New Roman" pitchFamily="18" charset="0"/>
                <a:cs typeface="Times New Roman" pitchFamily="18" charset="0"/>
              </a:rPr>
              <a:t>farmers use throughout the world.</a:t>
            </a:r>
          </a:p>
          <a:p>
            <a:pPr algn="just">
              <a:lnSpc>
                <a:spcPct val="150000"/>
              </a:lnSpc>
              <a:buFont typeface="Wingdings" pitchFamily="2" charset="2"/>
              <a:buChar char="Ø"/>
            </a:pPr>
            <a:r>
              <a:rPr lang="en-US" sz="2400" dirty="0" smtClean="0">
                <a:latin typeface="Times New Roman" pitchFamily="18" charset="0"/>
                <a:cs typeface="Times New Roman" pitchFamily="18" charset="0"/>
              </a:rPr>
              <a:t>Temperate environments (</a:t>
            </a:r>
            <a:r>
              <a:rPr lang="en-US" sz="2400" dirty="0" smtClean="0">
                <a:solidFill>
                  <a:srgbClr val="FF0000"/>
                </a:solidFill>
                <a:latin typeface="Times New Roman" pitchFamily="18" charset="0"/>
                <a:cs typeface="Times New Roman" pitchFamily="18" charset="0"/>
              </a:rPr>
              <a:t>Europeans</a:t>
            </a:r>
            <a:r>
              <a:rPr lang="en-US" sz="2400" dirty="0" smtClean="0">
                <a:latin typeface="Times New Roman" pitchFamily="18" charset="0"/>
                <a:cs typeface="Times New Roman" pitchFamily="18" charset="0"/>
              </a:rPr>
              <a:t>) </a:t>
            </a:r>
          </a:p>
          <a:p>
            <a:pPr marL="640080" lvl="1" fontAlgn="auto">
              <a:lnSpc>
                <a:spcPct val="150000"/>
              </a:lnSpc>
              <a:spcAft>
                <a:spcPts val="0"/>
              </a:spcAft>
              <a:defRPr/>
            </a:pPr>
            <a:r>
              <a:rPr lang="en-US" sz="2400" dirty="0" smtClean="0">
                <a:latin typeface="Times New Roman" pitchFamily="18" charset="0"/>
                <a:cs typeface="Times New Roman" pitchFamily="18" charset="0"/>
              </a:rPr>
              <a:t>Cutting/burning of forest; burn the slash and shifting cultivation</a:t>
            </a:r>
          </a:p>
          <a:p>
            <a:pPr marL="640080" lvl="1" fontAlgn="auto">
              <a:lnSpc>
                <a:spcPct val="150000"/>
              </a:lnSpc>
              <a:spcAft>
                <a:spcPts val="0"/>
              </a:spcAft>
              <a:defRPr/>
            </a:pPr>
            <a:r>
              <a:rPr lang="en-US" sz="2400" dirty="0" smtClean="0">
                <a:latin typeface="Times New Roman" pitchFamily="18" charset="0"/>
                <a:cs typeface="Times New Roman" pitchFamily="18" charset="0"/>
              </a:rPr>
              <a:t>Cultivating food crops on cleared area; </a:t>
            </a:r>
            <a:r>
              <a:rPr lang="en-US" sz="2400" dirty="0" smtClean="0">
                <a:solidFill>
                  <a:srgbClr val="FF0000"/>
                </a:solidFill>
                <a:latin typeface="Times New Roman" pitchFamily="18" charset="0"/>
                <a:cs typeface="Times New Roman" pitchFamily="18" charset="0"/>
              </a:rPr>
              <a:t>plant trees before</a:t>
            </a:r>
            <a:r>
              <a:rPr lang="en-US" sz="2400" dirty="0" smtClean="0">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along with </a:t>
            </a:r>
            <a:r>
              <a:rPr lang="en-US" sz="2400" dirty="0" smtClean="0">
                <a:latin typeface="Times New Roman" pitchFamily="18" charset="0"/>
                <a:cs typeface="Times New Roman" pitchFamily="18" charset="0"/>
              </a:rPr>
              <a:t>or </a:t>
            </a:r>
            <a:r>
              <a:rPr lang="en-US" sz="2400" dirty="0" smtClean="0">
                <a:solidFill>
                  <a:srgbClr val="FF0000"/>
                </a:solidFill>
                <a:latin typeface="Times New Roman" pitchFamily="18" charset="0"/>
                <a:cs typeface="Times New Roman" pitchFamily="18" charset="0"/>
              </a:rPr>
              <a:t>after sowing </a:t>
            </a:r>
            <a:r>
              <a:rPr lang="en-US" sz="2400" dirty="0" smtClean="0">
                <a:latin typeface="Times New Roman" pitchFamily="18" charset="0"/>
                <a:cs typeface="Times New Roman" pitchFamily="18" charset="0"/>
              </a:rPr>
              <a:t>agricultural crops</a:t>
            </a:r>
          </a:p>
          <a:p>
            <a:pPr algn="just">
              <a:lnSpc>
                <a:spcPct val="150000"/>
              </a:lnSpc>
              <a:buNone/>
            </a:pPr>
            <a:endParaRPr lang="en-US" sz="2800" dirty="0" smtClean="0">
              <a:latin typeface="Times New Roman" pitchFamily="18" charset="0"/>
              <a:cs typeface="Times New Roman" pitchFamily="18" charset="0"/>
            </a:endParaRPr>
          </a:p>
          <a:p>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381000"/>
          <a:ext cx="8229600" cy="5715002"/>
        </p:xfrm>
        <a:graphic>
          <a:graphicData uri="http://schemas.openxmlformats.org/drawingml/2006/table">
            <a:tbl>
              <a:tblPr firstRow="1" bandRow="1">
                <a:tableStyleId>{5C22544A-7EE6-4342-B048-85BDC9FD1C3A}</a:tableStyleId>
              </a:tblPr>
              <a:tblGrid>
                <a:gridCol w="2057400"/>
                <a:gridCol w="2057400"/>
                <a:gridCol w="2057400"/>
                <a:gridCol w="2057400"/>
              </a:tblGrid>
              <a:tr h="1313477">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Agro ecological zones</a:t>
                      </a:r>
                    </a:p>
                  </a:txBody>
                  <a:tcPr marL="68580" marR="68580" marT="0" marB="0"/>
                </a:tc>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HPP</a:t>
                      </a:r>
                    </a:p>
                  </a:txBody>
                  <a:tcPr marL="68580" marR="68580" marT="0" marB="0"/>
                </a:tc>
                <a:tc>
                  <a:txBody>
                    <a:bodyPr/>
                    <a:lstStyle/>
                    <a:p>
                      <a:pPr marL="0" marR="0">
                        <a:lnSpc>
                          <a:spcPct val="150000"/>
                        </a:lnSpc>
                        <a:spcBef>
                          <a:spcPts val="0"/>
                        </a:spcBef>
                        <a:spcAft>
                          <a:spcPts val="0"/>
                        </a:spcAft>
                        <a:tabLst>
                          <a:tab pos="1362075" algn="l"/>
                        </a:tabLst>
                      </a:pPr>
                      <a:r>
                        <a:rPr lang="en-US" sz="1800">
                          <a:latin typeface="Times New Roman" pitchFamily="18" charset="0"/>
                          <a:ea typeface="Calibri"/>
                          <a:cs typeface="Times New Roman" pitchFamily="18" charset="0"/>
                        </a:rPr>
                        <a:t>HPC</a:t>
                      </a:r>
                    </a:p>
                  </a:txBody>
                  <a:tcPr marL="68580" marR="68580" marT="0" marB="0"/>
                </a:tc>
                <a:tc>
                  <a:txBody>
                    <a:bodyPr/>
                    <a:lstStyle/>
                    <a:p>
                      <a:pPr marL="0" marR="0">
                        <a:lnSpc>
                          <a:spcPct val="150000"/>
                        </a:lnSpc>
                        <a:spcBef>
                          <a:spcPts val="0"/>
                        </a:spcBef>
                        <a:spcAft>
                          <a:spcPts val="0"/>
                        </a:spcAft>
                        <a:tabLst>
                          <a:tab pos="1362075" algn="l"/>
                        </a:tabLst>
                      </a:pPr>
                      <a:r>
                        <a:rPr lang="en-US" sz="1800">
                          <a:latin typeface="Times New Roman" pitchFamily="18" charset="0"/>
                          <a:ea typeface="Calibri"/>
                          <a:cs typeface="Times New Roman" pitchFamily="18" charset="0"/>
                        </a:rPr>
                        <a:t>LPC</a:t>
                      </a:r>
                    </a:p>
                  </a:txBody>
                  <a:tcPr marL="68580" marR="68580" marT="0" marB="0"/>
                </a:tc>
              </a:tr>
              <a:tr h="772012">
                <a:tc>
                  <a:txBody>
                    <a:bodyPr/>
                    <a:lstStyle/>
                    <a:p>
                      <a:pPr marL="0" marR="0">
                        <a:lnSpc>
                          <a:spcPct val="150000"/>
                        </a:lnSpc>
                        <a:spcBef>
                          <a:spcPts val="0"/>
                        </a:spcBef>
                        <a:spcAft>
                          <a:spcPts val="0"/>
                        </a:spcAft>
                        <a:tabLst>
                          <a:tab pos="1362075" algn="l"/>
                        </a:tabLst>
                      </a:pPr>
                      <a:r>
                        <a:rPr lang="en-US" sz="1800" dirty="0" smtClean="0">
                          <a:latin typeface="Times New Roman" pitchFamily="18" charset="0"/>
                          <a:ea typeface="Calibri"/>
                          <a:cs typeface="Times New Roman" pitchFamily="18" charset="0"/>
                        </a:rPr>
                        <a:t>Altitude(</a:t>
                      </a:r>
                      <a:r>
                        <a:rPr lang="en-US" sz="1800" dirty="0" err="1" smtClean="0">
                          <a:latin typeface="Times New Roman" pitchFamily="18" charset="0"/>
                          <a:ea typeface="Calibri"/>
                          <a:cs typeface="Times New Roman" pitchFamily="18" charset="0"/>
                        </a:rPr>
                        <a:t>m.a.s.l</a:t>
                      </a:r>
                      <a:r>
                        <a:rPr lang="en-US" sz="1800" dirty="0" smtClean="0">
                          <a:latin typeface="Times New Roman" pitchFamily="18" charset="0"/>
                          <a:ea typeface="Calibri"/>
                          <a:cs typeface="Times New Roman" pitchFamily="18" charset="0"/>
                        </a:rPr>
                        <a:t>) </a:t>
                      </a:r>
                      <a:endParaRPr lang="en-US" sz="1800" dirty="0">
                        <a:latin typeface="Times New Roman" pitchFamily="18" charset="0"/>
                        <a:ea typeface="Calibri"/>
                        <a:cs typeface="Times New Roman" pitchFamily="18" charset="0"/>
                      </a:endParaRPr>
                    </a:p>
                  </a:txBody>
                  <a:tcPr marL="68580" marR="68580" marT="0" marB="0"/>
                </a:tc>
                <a:tc>
                  <a:txBody>
                    <a:bodyPr/>
                    <a:lstStyle/>
                    <a:p>
                      <a:pPr marL="0" marR="0">
                        <a:lnSpc>
                          <a:spcPct val="150000"/>
                        </a:lnSpc>
                        <a:spcBef>
                          <a:spcPts val="0"/>
                        </a:spcBef>
                        <a:spcAft>
                          <a:spcPts val="0"/>
                        </a:spcAft>
                        <a:tabLst>
                          <a:tab pos="1362075" algn="l"/>
                        </a:tabLst>
                      </a:pPr>
                      <a:r>
                        <a:rPr lang="en-US" sz="1800" dirty="0" smtClean="0">
                          <a:latin typeface="Times New Roman" pitchFamily="18" charset="0"/>
                          <a:ea typeface="Calibri"/>
                          <a:cs typeface="Times New Roman" pitchFamily="18" charset="0"/>
                        </a:rPr>
                        <a:t>&gt;2500</a:t>
                      </a:r>
                      <a:endParaRPr lang="en-US" sz="1800" dirty="0">
                        <a:latin typeface="Times New Roman" pitchFamily="18" charset="0"/>
                        <a:ea typeface="Calibri"/>
                        <a:cs typeface="Times New Roman" pitchFamily="18" charset="0"/>
                      </a:endParaRPr>
                    </a:p>
                  </a:txBody>
                  <a:tcPr marL="68580" marR="68580" marT="0" marB="0"/>
                </a:tc>
                <a:tc>
                  <a:txBody>
                    <a:bodyPr/>
                    <a:lstStyle/>
                    <a:p>
                      <a:pPr marL="0" marR="0">
                        <a:lnSpc>
                          <a:spcPct val="150000"/>
                        </a:lnSpc>
                        <a:spcBef>
                          <a:spcPts val="0"/>
                        </a:spcBef>
                        <a:spcAft>
                          <a:spcPts val="0"/>
                        </a:spcAft>
                        <a:tabLst>
                          <a:tab pos="1362075" algn="l"/>
                        </a:tabLst>
                      </a:pPr>
                      <a:r>
                        <a:rPr lang="en-US" sz="1800" dirty="0" smtClean="0">
                          <a:latin typeface="Times New Roman" pitchFamily="18" charset="0"/>
                          <a:ea typeface="Calibri"/>
                          <a:cs typeface="Times New Roman" pitchFamily="18" charset="0"/>
                        </a:rPr>
                        <a:t>2500 </a:t>
                      </a:r>
                      <a:endParaRPr lang="en-US" sz="1800" dirty="0">
                        <a:latin typeface="Times New Roman" pitchFamily="18" charset="0"/>
                        <a:ea typeface="Calibri"/>
                        <a:cs typeface="Times New Roman" pitchFamily="18" charset="0"/>
                      </a:endParaRPr>
                    </a:p>
                  </a:txBody>
                  <a:tcPr marL="68580" marR="68580" marT="0" marB="0"/>
                </a:tc>
                <a:tc>
                  <a:txBody>
                    <a:bodyPr/>
                    <a:lstStyle/>
                    <a:p>
                      <a:pPr marL="0" marR="0">
                        <a:lnSpc>
                          <a:spcPct val="150000"/>
                        </a:lnSpc>
                        <a:spcBef>
                          <a:spcPts val="0"/>
                        </a:spcBef>
                        <a:spcAft>
                          <a:spcPts val="0"/>
                        </a:spcAft>
                        <a:tabLst>
                          <a:tab pos="1362075" algn="l"/>
                        </a:tabLst>
                      </a:pPr>
                      <a:r>
                        <a:rPr lang="en-US" sz="1800" dirty="0" smtClean="0">
                          <a:latin typeface="Times New Roman" pitchFamily="18" charset="0"/>
                          <a:ea typeface="Calibri"/>
                          <a:cs typeface="Times New Roman" pitchFamily="18" charset="0"/>
                        </a:rPr>
                        <a:t>&lt;2500</a:t>
                      </a:r>
                      <a:endParaRPr lang="en-US" sz="1800" dirty="0">
                        <a:latin typeface="Times New Roman" pitchFamily="18" charset="0"/>
                        <a:ea typeface="Calibri"/>
                        <a:cs typeface="Times New Roman" pitchFamily="18" charset="0"/>
                      </a:endParaRPr>
                    </a:p>
                  </a:txBody>
                  <a:tcPr marL="68580" marR="68580" marT="0" marB="0"/>
                </a:tc>
              </a:tr>
              <a:tr h="772012">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Rain fall(mm)</a:t>
                      </a:r>
                    </a:p>
                  </a:txBody>
                  <a:tcPr marL="68580" marR="68580" marT="0" marB="0"/>
                </a:tc>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900-2000 ,bimodal</a:t>
                      </a:r>
                    </a:p>
                  </a:txBody>
                  <a:tcPr marL="68580" marR="68580" marT="0" marB="0"/>
                </a:tc>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700-1500 ,</a:t>
                      </a:r>
                      <a:r>
                        <a:rPr lang="en-US" sz="1800" dirty="0" err="1">
                          <a:latin typeface="Times New Roman" pitchFamily="18" charset="0"/>
                          <a:ea typeface="Calibri"/>
                          <a:cs typeface="Times New Roman" pitchFamily="18" charset="0"/>
                        </a:rPr>
                        <a:t>unimodal</a:t>
                      </a:r>
                      <a:endParaRPr lang="en-US" sz="1800" dirty="0">
                        <a:latin typeface="Times New Roman" pitchFamily="18" charset="0"/>
                        <a:ea typeface="Calibri"/>
                        <a:cs typeface="Times New Roman" pitchFamily="18" charset="0"/>
                      </a:endParaRPr>
                    </a:p>
                  </a:txBody>
                  <a:tcPr marL="68580" marR="68580" marT="0" marB="0"/>
                </a:tc>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700-100 ,</a:t>
                      </a:r>
                      <a:r>
                        <a:rPr lang="en-US" sz="1800" dirty="0" err="1">
                          <a:latin typeface="Times New Roman" pitchFamily="18" charset="0"/>
                          <a:ea typeface="Calibri"/>
                          <a:cs typeface="Times New Roman" pitchFamily="18" charset="0"/>
                        </a:rPr>
                        <a:t>unimodal</a:t>
                      </a:r>
                      <a:endParaRPr lang="en-US" sz="1800" dirty="0">
                        <a:latin typeface="Times New Roman" pitchFamily="18" charset="0"/>
                        <a:ea typeface="Calibri"/>
                        <a:cs typeface="Times New Roman" pitchFamily="18" charset="0"/>
                      </a:endParaRPr>
                    </a:p>
                  </a:txBody>
                  <a:tcPr marL="68580" marR="68580" marT="0" marB="0"/>
                </a:tc>
              </a:tr>
              <a:tr h="772012">
                <a:tc>
                  <a:txBody>
                    <a:bodyPr/>
                    <a:lstStyle/>
                    <a:p>
                      <a:pPr marL="0" marR="0">
                        <a:lnSpc>
                          <a:spcPct val="150000"/>
                        </a:lnSpc>
                        <a:spcBef>
                          <a:spcPts val="0"/>
                        </a:spcBef>
                        <a:spcAft>
                          <a:spcPts val="0"/>
                        </a:spcAft>
                        <a:tabLst>
                          <a:tab pos="1362075" algn="l"/>
                        </a:tabLst>
                      </a:pPr>
                      <a:r>
                        <a:rPr lang="en-US" sz="1800">
                          <a:latin typeface="Times New Roman" pitchFamily="18" charset="0"/>
                          <a:ea typeface="Calibri"/>
                          <a:cs typeface="Times New Roman" pitchFamily="18" charset="0"/>
                        </a:rPr>
                        <a:t>Temperature(o</a:t>
                      </a:r>
                      <a:r>
                        <a:rPr lang="en-US" sz="1800" baseline="-25000">
                          <a:latin typeface="Times New Roman" pitchFamily="18" charset="0"/>
                          <a:ea typeface="Calibri"/>
                          <a:cs typeface="Times New Roman" pitchFamily="18" charset="0"/>
                        </a:rPr>
                        <a:t>c</a:t>
                      </a:r>
                      <a:r>
                        <a:rPr lang="en-US" sz="1800">
                          <a:latin typeface="Times New Roman" pitchFamily="18" charset="0"/>
                          <a:ea typeface="Calibri"/>
                          <a:cs typeface="Times New Roman" pitchFamily="18" charset="0"/>
                        </a:rPr>
                        <a:t>)</a:t>
                      </a:r>
                    </a:p>
                  </a:txBody>
                  <a:tcPr marL="68580" marR="68580" marT="0" marB="0"/>
                </a:tc>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15-20</a:t>
                      </a:r>
                    </a:p>
                  </a:txBody>
                  <a:tcPr marL="68580" marR="68580" marT="0" marB="0"/>
                </a:tc>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10-20</a:t>
                      </a:r>
                    </a:p>
                  </a:txBody>
                  <a:tcPr marL="68580" marR="68580" marT="0" marB="0"/>
                </a:tc>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15-20  ,  10-20</a:t>
                      </a:r>
                    </a:p>
                  </a:txBody>
                  <a:tcPr marL="68580" marR="68580" marT="0" marB="0"/>
                </a:tc>
              </a:tr>
              <a:tr h="1313477">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Growing period (days)</a:t>
                      </a:r>
                    </a:p>
                  </a:txBody>
                  <a:tcPr marL="68580" marR="68580" marT="0" marB="0"/>
                </a:tc>
                <a:tc>
                  <a:txBody>
                    <a:bodyPr/>
                    <a:lstStyle/>
                    <a:p>
                      <a:pPr marL="0" marR="0">
                        <a:lnSpc>
                          <a:spcPct val="150000"/>
                        </a:lnSpc>
                        <a:spcBef>
                          <a:spcPts val="0"/>
                        </a:spcBef>
                        <a:spcAft>
                          <a:spcPts val="0"/>
                        </a:spcAft>
                        <a:tabLst>
                          <a:tab pos="1362075" algn="l"/>
                        </a:tabLst>
                      </a:pPr>
                      <a:r>
                        <a:rPr lang="en-US" sz="1800">
                          <a:latin typeface="Times New Roman" pitchFamily="18" charset="0"/>
                          <a:ea typeface="Calibri"/>
                          <a:cs typeface="Times New Roman" pitchFamily="18" charset="0"/>
                        </a:rPr>
                        <a:t>&gt;240</a:t>
                      </a:r>
                    </a:p>
                  </a:txBody>
                  <a:tcPr marL="68580" marR="68580" marT="0" marB="0"/>
                </a:tc>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&gt;180</a:t>
                      </a:r>
                    </a:p>
                  </a:txBody>
                  <a:tcPr marL="68580" marR="68580" marT="0" marB="0"/>
                </a:tc>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90-150</a:t>
                      </a:r>
                    </a:p>
                  </a:txBody>
                  <a:tcPr marL="68580" marR="68580" marT="0" marB="0"/>
                </a:tc>
              </a:tr>
              <a:tr h="772012">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Degradation </a:t>
                      </a:r>
                    </a:p>
                  </a:txBody>
                  <a:tcPr marL="68580" marR="68580" marT="0" marB="0"/>
                </a:tc>
                <a:tc>
                  <a:txBody>
                    <a:bodyPr/>
                    <a:lstStyle/>
                    <a:p>
                      <a:pPr marL="0" marR="0">
                        <a:lnSpc>
                          <a:spcPct val="150000"/>
                        </a:lnSpc>
                        <a:spcBef>
                          <a:spcPts val="0"/>
                        </a:spcBef>
                        <a:spcAft>
                          <a:spcPts val="0"/>
                        </a:spcAft>
                        <a:tabLst>
                          <a:tab pos="1362075" algn="l"/>
                        </a:tabLst>
                      </a:pPr>
                      <a:r>
                        <a:rPr lang="en-US" sz="1800">
                          <a:latin typeface="Times New Roman" pitchFamily="18" charset="0"/>
                          <a:ea typeface="Calibri"/>
                          <a:cs typeface="Times New Roman" pitchFamily="18" charset="0"/>
                        </a:rPr>
                        <a:t>Limited </a:t>
                      </a:r>
                    </a:p>
                  </a:txBody>
                  <a:tcPr marL="68580" marR="68580" marT="0" marB="0"/>
                </a:tc>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Moderate  to sever</a:t>
                      </a:r>
                    </a:p>
                  </a:txBody>
                  <a:tcPr marL="68580" marR="68580" marT="0" marB="0"/>
                </a:tc>
                <a:tc>
                  <a:txBody>
                    <a:bodyPr/>
                    <a:lstStyle/>
                    <a:p>
                      <a:pPr marL="0" marR="0">
                        <a:lnSpc>
                          <a:spcPct val="150000"/>
                        </a:lnSpc>
                        <a:spcBef>
                          <a:spcPts val="0"/>
                        </a:spcBef>
                        <a:spcAft>
                          <a:spcPts val="0"/>
                        </a:spcAft>
                        <a:tabLst>
                          <a:tab pos="1362075" algn="l"/>
                        </a:tabLst>
                      </a:pPr>
                      <a:r>
                        <a:rPr lang="en-US" sz="1800" dirty="0">
                          <a:latin typeface="Times New Roman" pitchFamily="18" charset="0"/>
                          <a:ea typeface="Calibri"/>
                          <a:cs typeface="Times New Roman" pitchFamily="18" charset="0"/>
                        </a:rPr>
                        <a:t>Wide spread</a:t>
                      </a:r>
                    </a:p>
                  </a:txBody>
                  <a:tcPr marL="68580" marR="68580" marT="0" marB="0"/>
                </a:tc>
              </a:tr>
            </a:tbl>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686800" cy="6477000"/>
          </a:xfrm>
        </p:spPr>
        <p:txBody>
          <a:bodyPr>
            <a:normAutofit fontScale="70000" lnSpcReduction="20000"/>
          </a:bodyPr>
          <a:lstStyle/>
          <a:p>
            <a:pPr>
              <a:lnSpc>
                <a:spcPct val="160000"/>
              </a:lnSpc>
              <a:buNone/>
            </a:pPr>
            <a:r>
              <a:rPr lang="en-US" dirty="0" smtClean="0">
                <a:latin typeface="Times New Roman" pitchFamily="18" charset="0"/>
                <a:cs typeface="Times New Roman" pitchFamily="18" charset="0"/>
              </a:rPr>
              <a:t>2. Based on  farming practices</a:t>
            </a:r>
          </a:p>
          <a:p>
            <a:pPr lvl="0">
              <a:lnSpc>
                <a:spcPct val="160000"/>
              </a:lnSpc>
              <a:buNone/>
            </a:pPr>
            <a:r>
              <a:rPr lang="en-US" dirty="0" smtClean="0">
                <a:latin typeface="Times New Roman" pitchFamily="18" charset="0"/>
                <a:cs typeface="Times New Roman" pitchFamily="18" charset="0"/>
              </a:rPr>
              <a:t>1.In high potential perennial zones(HPP)</a:t>
            </a:r>
          </a:p>
          <a:p>
            <a:pPr lvl="0">
              <a:lnSpc>
                <a:spcPct val="160000"/>
              </a:lnSpc>
              <a:buNone/>
            </a:pPr>
            <a:r>
              <a:rPr lang="en-US" dirty="0" smtClean="0">
                <a:latin typeface="Times New Roman" pitchFamily="18" charset="0"/>
                <a:cs typeface="Times New Roman" pitchFamily="18" charset="0"/>
              </a:rPr>
              <a:t>A.ENSET –coffee-cereal-livestock system(in areas of 1500-2500m.a.s.l)</a:t>
            </a:r>
          </a:p>
          <a:p>
            <a:pPr lvl="0">
              <a:lnSpc>
                <a:spcPct val="160000"/>
              </a:lnSpc>
              <a:buFont typeface="Wingdings" pitchFamily="2" charset="2"/>
              <a:buChar char="q"/>
            </a:pPr>
            <a:r>
              <a:rPr lang="en-US" dirty="0" smtClean="0">
                <a:latin typeface="Times New Roman" pitchFamily="18" charset="0"/>
                <a:cs typeface="Times New Roman" pitchFamily="18" charset="0"/>
              </a:rPr>
              <a:t>hilly topography and intensive farming systems(labor  and land) mostly fond in </a:t>
            </a:r>
            <a:r>
              <a:rPr lang="en-US" dirty="0" err="1" smtClean="0">
                <a:latin typeface="Times New Roman" pitchFamily="18" charset="0"/>
                <a:cs typeface="Times New Roman" pitchFamily="18" charset="0"/>
              </a:rPr>
              <a:t>wolita,sidamo,gedio</a:t>
            </a:r>
            <a:r>
              <a:rPr lang="en-US" dirty="0" smtClean="0">
                <a:latin typeface="Times New Roman" pitchFamily="18" charset="0"/>
                <a:cs typeface="Times New Roman" pitchFamily="18" charset="0"/>
              </a:rPr>
              <a:t> zones</a:t>
            </a:r>
          </a:p>
          <a:p>
            <a:pPr lvl="0">
              <a:lnSpc>
                <a:spcPct val="160000"/>
              </a:lnSpc>
              <a:buFont typeface="Wingdings" pitchFamily="2" charset="2"/>
              <a:buChar char="q"/>
            </a:pPr>
            <a:r>
              <a:rPr lang="en-US" dirty="0" smtClean="0">
                <a:latin typeface="Times New Roman" pitchFamily="18" charset="0"/>
                <a:cs typeface="Times New Roman" pitchFamily="18" charset="0"/>
              </a:rPr>
              <a:t>hilly ,extensive farming  systems  found in areas of </a:t>
            </a:r>
            <a:r>
              <a:rPr lang="en-US" dirty="0" err="1" smtClean="0">
                <a:latin typeface="Times New Roman" pitchFamily="18" charset="0"/>
                <a:cs typeface="Times New Roman" pitchFamily="18" charset="0"/>
              </a:rPr>
              <a:t>wolkite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jimma</a:t>
            </a:r>
            <a:r>
              <a:rPr lang="en-US" dirty="0" smtClean="0">
                <a:latin typeface="Times New Roman" pitchFamily="18" charset="0"/>
                <a:cs typeface="Times New Roman" pitchFamily="18" charset="0"/>
              </a:rPr>
              <a:t> areas</a:t>
            </a:r>
          </a:p>
          <a:p>
            <a:pPr lvl="0">
              <a:lnSpc>
                <a:spcPct val="160000"/>
              </a:lnSpc>
              <a:buNone/>
            </a:pPr>
            <a:r>
              <a:rPr lang="en-US" dirty="0" smtClean="0">
                <a:latin typeface="Times New Roman" pitchFamily="18" charset="0"/>
                <a:cs typeface="Times New Roman" pitchFamily="18" charset="0"/>
              </a:rPr>
              <a:t>B.FOREST –coffee-</a:t>
            </a:r>
            <a:r>
              <a:rPr lang="en-US" dirty="0" err="1" smtClean="0">
                <a:latin typeface="Times New Roman" pitchFamily="18" charset="0"/>
                <a:cs typeface="Times New Roman" pitchFamily="18" charset="0"/>
              </a:rPr>
              <a:t>enset</a:t>
            </a:r>
            <a:r>
              <a:rPr lang="en-US" dirty="0" smtClean="0">
                <a:latin typeface="Times New Roman" pitchFamily="18" charset="0"/>
                <a:cs typeface="Times New Roman" pitchFamily="18" charset="0"/>
              </a:rPr>
              <a:t> livestock system(1500-2000m.a.s.l)</a:t>
            </a:r>
          </a:p>
          <a:p>
            <a:pPr lvl="0">
              <a:lnSpc>
                <a:spcPct val="160000"/>
              </a:lnSpc>
              <a:buFont typeface="Wingdings" pitchFamily="2" charset="2"/>
              <a:buChar char="q"/>
            </a:pPr>
            <a:r>
              <a:rPr lang="en-US" dirty="0" smtClean="0">
                <a:latin typeface="Times New Roman" pitchFamily="18" charset="0"/>
                <a:cs typeface="Times New Roman" pitchFamily="18" charset="0"/>
              </a:rPr>
              <a:t>hilly extensive farming systems found in areas of </a:t>
            </a:r>
            <a:r>
              <a:rPr lang="en-US" dirty="0" err="1" smtClean="0">
                <a:latin typeface="Times New Roman" pitchFamily="18" charset="0"/>
                <a:cs typeface="Times New Roman" pitchFamily="18" charset="0"/>
              </a:rPr>
              <a:t>jimma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agaro,beadle</a:t>
            </a:r>
            <a:endParaRPr lang="en-US" dirty="0" smtClean="0">
              <a:latin typeface="Times New Roman" pitchFamily="18" charset="0"/>
              <a:cs typeface="Times New Roman" pitchFamily="18" charset="0"/>
            </a:endParaRPr>
          </a:p>
          <a:p>
            <a:pPr lvl="0">
              <a:lnSpc>
                <a:spcPct val="160000"/>
              </a:lnSpc>
              <a:buNone/>
            </a:pPr>
            <a:r>
              <a:rPr lang="en-US" dirty="0" smtClean="0">
                <a:latin typeface="Times New Roman" pitchFamily="18" charset="0"/>
                <a:cs typeface="Times New Roman" pitchFamily="18" charset="0"/>
              </a:rPr>
              <a:t>C. </a:t>
            </a:r>
            <a:r>
              <a:rPr lang="en-US" dirty="0" err="1" smtClean="0">
                <a:latin typeface="Times New Roman" pitchFamily="18" charset="0"/>
                <a:cs typeface="Times New Roman" pitchFamily="18" charset="0"/>
              </a:rPr>
              <a:t>Enset</a:t>
            </a:r>
            <a:r>
              <a:rPr lang="en-US" dirty="0" smtClean="0">
                <a:latin typeface="Times New Roman" pitchFamily="18" charset="0"/>
                <a:cs typeface="Times New Roman" pitchFamily="18" charset="0"/>
              </a:rPr>
              <a:t>-barley- livestock system (2500-3000m.a.s.l)</a:t>
            </a:r>
          </a:p>
          <a:p>
            <a:pPr>
              <a:lnSpc>
                <a:spcPct val="160000"/>
              </a:lnSpc>
              <a:buFont typeface="Wingdings" pitchFamily="2" charset="2"/>
              <a:buChar char="q"/>
            </a:pPr>
            <a:r>
              <a:rPr lang="en-US" dirty="0" smtClean="0">
                <a:latin typeface="Times New Roman" pitchFamily="18" charset="0"/>
                <a:cs typeface="Times New Roman" pitchFamily="18" charset="0"/>
              </a:rPr>
              <a:t>hilly ,extensive farming systems in </a:t>
            </a:r>
            <a:r>
              <a:rPr lang="en-US" dirty="0" err="1" smtClean="0">
                <a:latin typeface="Times New Roman" pitchFamily="18" charset="0"/>
                <a:cs typeface="Times New Roman" pitchFamily="18" charset="0"/>
              </a:rPr>
              <a:t>gurage</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goffa</a:t>
            </a:r>
            <a:r>
              <a:rPr lang="en-US" dirty="0" smtClean="0">
                <a:latin typeface="Times New Roman" pitchFamily="18" charset="0"/>
                <a:cs typeface="Times New Roman" pitchFamily="18" charset="0"/>
              </a:rPr>
              <a:t> highlands</a:t>
            </a:r>
          </a:p>
          <a:p>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6248400"/>
          </a:xfrm>
        </p:spPr>
        <p:txBody>
          <a:bodyPr>
            <a:normAutofit fontScale="70000" lnSpcReduction="20000"/>
          </a:bodyPr>
          <a:lstStyle/>
          <a:p>
            <a:pPr lvl="0">
              <a:lnSpc>
                <a:spcPct val="160000"/>
              </a:lnSpc>
              <a:buNone/>
            </a:pPr>
            <a:r>
              <a:rPr lang="en-US" dirty="0" smtClean="0">
                <a:latin typeface="Times New Roman" pitchFamily="18" charset="0"/>
                <a:cs typeface="Times New Roman" pitchFamily="18" charset="0"/>
              </a:rPr>
              <a:t>2.In the high potential cereal zones(HPC)</a:t>
            </a:r>
          </a:p>
          <a:p>
            <a:pPr lvl="0">
              <a:lnSpc>
                <a:spcPct val="160000"/>
              </a:lnSpc>
            </a:pPr>
            <a:r>
              <a:rPr lang="en-US" dirty="0" smtClean="0">
                <a:latin typeface="Times New Roman" pitchFamily="18" charset="0"/>
                <a:cs typeface="Times New Roman" pitchFamily="18" charset="0"/>
              </a:rPr>
              <a:t>scattered trees on agricultural lands (i.e. acacia trees)</a:t>
            </a:r>
          </a:p>
          <a:p>
            <a:pPr lvl="0">
              <a:lnSpc>
                <a:spcPct val="160000"/>
              </a:lnSpc>
            </a:pPr>
            <a:r>
              <a:rPr lang="en-US" dirty="0" smtClean="0">
                <a:latin typeface="Times New Roman" pitchFamily="18" charset="0"/>
                <a:cs typeface="Times New Roman" pitchFamily="18" charset="0"/>
              </a:rPr>
              <a:t>scattered trees on grazing lands (i.e. acacia, croton ,</a:t>
            </a:r>
            <a:r>
              <a:rPr lang="en-US" dirty="0" err="1" smtClean="0">
                <a:latin typeface="Times New Roman" pitchFamily="18" charset="0"/>
                <a:cs typeface="Times New Roman" pitchFamily="18" charset="0"/>
              </a:rPr>
              <a:t>cordial,albizia,etc</a:t>
            </a:r>
            <a:r>
              <a:rPr lang="en-US" dirty="0" smtClean="0">
                <a:latin typeface="Times New Roman" pitchFamily="18" charset="0"/>
                <a:cs typeface="Times New Roman" pitchFamily="18" charset="0"/>
              </a:rPr>
              <a:t>)</a:t>
            </a:r>
          </a:p>
          <a:p>
            <a:pPr lvl="0">
              <a:lnSpc>
                <a:spcPct val="160000"/>
              </a:lnSpc>
            </a:pPr>
            <a:r>
              <a:rPr lang="en-US" dirty="0" smtClean="0">
                <a:latin typeface="Times New Roman" pitchFamily="18" charset="0"/>
                <a:cs typeface="Times New Roman" pitchFamily="18" charset="0"/>
              </a:rPr>
              <a:t>farm wood lots based on </a:t>
            </a:r>
            <a:r>
              <a:rPr lang="en-US" dirty="0" err="1" smtClean="0">
                <a:latin typeface="Times New Roman" pitchFamily="18" charset="0"/>
                <a:cs typeface="Times New Roman" pitchFamily="18" charset="0"/>
              </a:rPr>
              <a:t>taungya</a:t>
            </a:r>
            <a:r>
              <a:rPr lang="en-US" dirty="0" smtClean="0">
                <a:latin typeface="Times New Roman" pitchFamily="18" charset="0"/>
                <a:cs typeface="Times New Roman" pitchFamily="18" charset="0"/>
              </a:rPr>
              <a:t>( wood lands)</a:t>
            </a:r>
          </a:p>
          <a:p>
            <a:pPr lvl="0">
              <a:lnSpc>
                <a:spcPct val="160000"/>
              </a:lnSpc>
            </a:pPr>
            <a:r>
              <a:rPr lang="en-US" dirty="0" smtClean="0">
                <a:latin typeface="Times New Roman" pitchFamily="18" charset="0"/>
                <a:cs typeface="Times New Roman" pitchFamily="18" charset="0"/>
              </a:rPr>
              <a:t>beekeeping </a:t>
            </a:r>
            <a:r>
              <a:rPr lang="en-US" dirty="0" err="1" smtClean="0">
                <a:latin typeface="Times New Roman" pitchFamily="18" charset="0"/>
                <a:cs typeface="Times New Roman" pitchFamily="18" charset="0"/>
              </a:rPr>
              <a:t>vis</a:t>
            </a:r>
            <a:r>
              <a:rPr lang="en-US" dirty="0" smtClean="0">
                <a:latin typeface="Times New Roman" pitchFamily="18" charset="0"/>
                <a:cs typeface="Times New Roman" pitchFamily="18" charset="0"/>
              </a:rPr>
              <a:t> a-</a:t>
            </a:r>
            <a:r>
              <a:rPr lang="en-US" dirty="0" err="1" smtClean="0">
                <a:latin typeface="Times New Roman" pitchFamily="18" charset="0"/>
                <a:cs typeface="Times New Roman" pitchFamily="18" charset="0"/>
              </a:rPr>
              <a:t>vis</a:t>
            </a:r>
            <a:r>
              <a:rPr lang="en-US" dirty="0" smtClean="0">
                <a:latin typeface="Times New Roman" pitchFamily="18" charset="0"/>
                <a:cs typeface="Times New Roman" pitchFamily="18" charset="0"/>
              </a:rPr>
              <a:t> crop lands</a:t>
            </a:r>
          </a:p>
          <a:p>
            <a:pPr lvl="0">
              <a:lnSpc>
                <a:spcPct val="160000"/>
              </a:lnSpc>
            </a:pPr>
            <a:r>
              <a:rPr lang="en-US" dirty="0" smtClean="0">
                <a:latin typeface="Times New Roman" pitchFamily="18" charset="0"/>
                <a:cs typeface="Times New Roman" pitchFamily="18" charset="0"/>
              </a:rPr>
              <a:t>natural fallow (not too short for tree regeneration)</a:t>
            </a:r>
          </a:p>
          <a:p>
            <a:pPr lvl="0">
              <a:lnSpc>
                <a:spcPct val="160000"/>
              </a:lnSpc>
            </a:pPr>
            <a:r>
              <a:rPr lang="en-US" dirty="0" smtClean="0">
                <a:latin typeface="Times New Roman" pitchFamily="18" charset="0"/>
                <a:cs typeface="Times New Roman" pitchFamily="18" charset="0"/>
              </a:rPr>
              <a:t>chat/food crops/livestock systems(agriculture in </a:t>
            </a:r>
            <a:r>
              <a:rPr lang="en-US" dirty="0" err="1" smtClean="0">
                <a:latin typeface="Times New Roman" pitchFamily="18" charset="0"/>
                <a:cs typeface="Times New Roman" pitchFamily="18" charset="0"/>
              </a:rPr>
              <a:t>harar</a:t>
            </a:r>
            <a:r>
              <a:rPr lang="en-US" dirty="0" smtClean="0">
                <a:latin typeface="Times New Roman" pitchFamily="18" charset="0"/>
                <a:cs typeface="Times New Roman" pitchFamily="18" charset="0"/>
              </a:rPr>
              <a:t>  mid lands)</a:t>
            </a:r>
          </a:p>
          <a:p>
            <a:pPr lvl="0">
              <a:lnSpc>
                <a:spcPct val="160000"/>
              </a:lnSpc>
              <a:buFont typeface="Wingdings" pitchFamily="2" charset="2"/>
              <a:buChar char="q"/>
            </a:pPr>
            <a:r>
              <a:rPr lang="en-US" dirty="0" smtClean="0">
                <a:latin typeface="Times New Roman" pitchFamily="18" charset="0"/>
                <a:cs typeface="Times New Roman" pitchFamily="18" charset="0"/>
              </a:rPr>
              <a:t>mixed cereal-livestock systems(1500-2500 </a:t>
            </a:r>
            <a:r>
              <a:rPr lang="en-US" dirty="0" err="1" smtClean="0">
                <a:latin typeface="Times New Roman" pitchFamily="18" charset="0"/>
                <a:cs typeface="Times New Roman" pitchFamily="18" charset="0"/>
              </a:rPr>
              <a:t>m.a.s.l</a:t>
            </a:r>
            <a:r>
              <a:rPr lang="en-US" dirty="0" smtClean="0">
                <a:latin typeface="Times New Roman" pitchFamily="18" charset="0"/>
                <a:cs typeface="Times New Roman" pitchFamily="18" charset="0"/>
              </a:rPr>
              <a:t>)</a:t>
            </a:r>
          </a:p>
          <a:p>
            <a:pPr lvl="0">
              <a:lnSpc>
                <a:spcPct val="160000"/>
              </a:lnSpc>
            </a:pPr>
            <a:r>
              <a:rPr lang="en-US" dirty="0" smtClean="0">
                <a:latin typeface="Times New Roman" pitchFamily="18" charset="0"/>
                <a:cs typeface="Times New Roman" pitchFamily="18" charset="0"/>
              </a:rPr>
              <a:t>flat ,intensive in areas of rift valley floor, parts of </a:t>
            </a:r>
            <a:r>
              <a:rPr lang="en-US" dirty="0" err="1" smtClean="0">
                <a:latin typeface="Times New Roman" pitchFamily="18" charset="0"/>
                <a:cs typeface="Times New Roman" pitchFamily="18" charset="0"/>
              </a:rPr>
              <a:t>arsi</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bale,centeral</a:t>
            </a:r>
            <a:r>
              <a:rPr lang="en-US" dirty="0" smtClean="0">
                <a:latin typeface="Times New Roman" pitchFamily="18" charset="0"/>
                <a:cs typeface="Times New Roman" pitchFamily="18" charset="0"/>
              </a:rPr>
              <a:t> plateau</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6400800"/>
          </a:xfrm>
        </p:spPr>
        <p:txBody>
          <a:bodyPr>
            <a:normAutofit fontScale="85000" lnSpcReduction="10000"/>
          </a:bodyPr>
          <a:lstStyle/>
          <a:p>
            <a:pPr lvl="0">
              <a:lnSpc>
                <a:spcPct val="160000"/>
              </a:lnSpc>
            </a:pPr>
            <a:r>
              <a:rPr lang="en-US" dirty="0" smtClean="0">
                <a:latin typeface="Times New Roman" pitchFamily="18" charset="0"/>
                <a:cs typeface="Times New Roman" pitchFamily="18" charset="0"/>
              </a:rPr>
              <a:t>hilly, intensive farming systems in areas of </a:t>
            </a:r>
            <a:r>
              <a:rPr lang="en-US" dirty="0" err="1" smtClean="0">
                <a:latin typeface="Times New Roman" pitchFamily="18" charset="0"/>
                <a:cs typeface="Times New Roman" pitchFamily="18" charset="0"/>
              </a:rPr>
              <a:t>hararghe</a:t>
            </a:r>
            <a:r>
              <a:rPr lang="en-US" dirty="0" smtClean="0">
                <a:latin typeface="Times New Roman" pitchFamily="18" charset="0"/>
                <a:cs typeface="Times New Roman" pitchFamily="18" charset="0"/>
              </a:rPr>
              <a:t> highlands, parts of central </a:t>
            </a:r>
            <a:r>
              <a:rPr lang="en-US" dirty="0" err="1" smtClean="0">
                <a:latin typeface="Times New Roman" pitchFamily="18" charset="0"/>
                <a:cs typeface="Times New Roman" pitchFamily="18" charset="0"/>
              </a:rPr>
              <a:t>plateau,bahir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dar,mota</a:t>
            </a:r>
            <a:endParaRPr lang="en-US" dirty="0" smtClean="0">
              <a:latin typeface="Times New Roman" pitchFamily="18" charset="0"/>
              <a:cs typeface="Times New Roman" pitchFamily="18" charset="0"/>
            </a:endParaRPr>
          </a:p>
          <a:p>
            <a:pPr lvl="0">
              <a:lnSpc>
                <a:spcPct val="160000"/>
              </a:lnSpc>
              <a:buFont typeface="Wingdings" pitchFamily="2" charset="2"/>
              <a:buChar char="q"/>
            </a:pPr>
            <a:r>
              <a:rPr lang="en-US" dirty="0" smtClean="0">
                <a:latin typeface="Times New Roman" pitchFamily="18" charset="0"/>
                <a:cs typeface="Times New Roman" pitchFamily="18" charset="0"/>
              </a:rPr>
              <a:t>barley –livestock farming  system(2500-3000 </a:t>
            </a:r>
            <a:r>
              <a:rPr lang="en-US" dirty="0" err="1" smtClean="0">
                <a:latin typeface="Times New Roman" pitchFamily="18" charset="0"/>
                <a:cs typeface="Times New Roman" pitchFamily="18" charset="0"/>
              </a:rPr>
              <a:t>m.a.s.l</a:t>
            </a:r>
            <a:r>
              <a:rPr lang="en-US" dirty="0" smtClean="0">
                <a:latin typeface="Times New Roman" pitchFamily="18" charset="0"/>
                <a:cs typeface="Times New Roman" pitchFamily="18" charset="0"/>
              </a:rPr>
              <a:t>)</a:t>
            </a:r>
          </a:p>
          <a:p>
            <a:pPr lvl="0">
              <a:lnSpc>
                <a:spcPct val="160000"/>
              </a:lnSpc>
            </a:pPr>
            <a:r>
              <a:rPr lang="en-US" dirty="0" smtClean="0">
                <a:latin typeface="Times New Roman" pitchFamily="18" charset="0"/>
                <a:cs typeface="Times New Roman" pitchFamily="18" charset="0"/>
              </a:rPr>
              <a:t>flat ,intensive  farming  system in parts of </a:t>
            </a:r>
            <a:r>
              <a:rPr lang="en-US" dirty="0" err="1" smtClean="0">
                <a:latin typeface="Times New Roman" pitchFamily="18" charset="0"/>
                <a:cs typeface="Times New Roman" pitchFamily="18" charset="0"/>
              </a:rPr>
              <a:t>arsi</a:t>
            </a:r>
            <a:r>
              <a:rPr lang="en-US" dirty="0" smtClean="0">
                <a:latin typeface="Times New Roman" pitchFamily="18" charset="0"/>
                <a:cs typeface="Times New Roman" pitchFamily="18" charset="0"/>
              </a:rPr>
              <a:t>/bale areas</a:t>
            </a:r>
          </a:p>
          <a:p>
            <a:pPr lvl="0">
              <a:lnSpc>
                <a:spcPct val="160000"/>
              </a:lnSpc>
            </a:pPr>
            <a:r>
              <a:rPr lang="en-US" dirty="0" smtClean="0">
                <a:latin typeface="Times New Roman" pitchFamily="18" charset="0"/>
                <a:cs typeface="Times New Roman" pitchFamily="18" charset="0"/>
              </a:rPr>
              <a:t>flat ,intensive  farming  system in parts of central plateau, </a:t>
            </a:r>
            <a:r>
              <a:rPr lang="en-US" dirty="0" err="1" smtClean="0">
                <a:latin typeface="Times New Roman" pitchFamily="18" charset="0"/>
                <a:cs typeface="Times New Roman" pitchFamily="18" charset="0"/>
              </a:rPr>
              <a:t>addis</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ababa,debre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birhan</a:t>
            </a:r>
            <a:r>
              <a:rPr lang="en-US" dirty="0" smtClean="0">
                <a:latin typeface="Times New Roman" pitchFamily="18" charset="0"/>
                <a:cs typeface="Times New Roman" pitchFamily="18" charset="0"/>
              </a:rPr>
              <a:t>)</a:t>
            </a:r>
          </a:p>
          <a:p>
            <a:pPr lvl="0">
              <a:lnSpc>
                <a:spcPct val="160000"/>
              </a:lnSpc>
            </a:pPr>
            <a:r>
              <a:rPr lang="en-US" dirty="0" smtClean="0">
                <a:latin typeface="Times New Roman" pitchFamily="18" charset="0"/>
                <a:cs typeface="Times New Roman" pitchFamily="18" charset="0"/>
              </a:rPr>
              <a:t>hilly, intensive farming systems in areas of </a:t>
            </a:r>
            <a:r>
              <a:rPr lang="en-US" dirty="0" err="1" smtClean="0">
                <a:latin typeface="Times New Roman" pitchFamily="18" charset="0"/>
                <a:cs typeface="Times New Roman" pitchFamily="18" charset="0"/>
              </a:rPr>
              <a:t>wollega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debre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birhan,debre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sina</a:t>
            </a:r>
            <a:endParaRPr lang="en-US" dirty="0" smtClean="0">
              <a:latin typeface="Times New Roman" pitchFamily="18" charset="0"/>
              <a:cs typeface="Times New Roman" pitchFamily="18" charset="0"/>
            </a:endParaRPr>
          </a:p>
          <a:p>
            <a:pPr lvl="0">
              <a:lnSpc>
                <a:spcPct val="160000"/>
              </a:lnSpc>
            </a:pPr>
            <a:r>
              <a:rPr lang="en-US" dirty="0" smtClean="0">
                <a:latin typeface="Times New Roman" pitchFamily="18" charset="0"/>
                <a:cs typeface="Times New Roman" pitchFamily="18" charset="0"/>
              </a:rPr>
              <a:t>Hilly, intensive farming systems in </a:t>
            </a:r>
            <a:r>
              <a:rPr lang="en-US" dirty="0" err="1" smtClean="0">
                <a:latin typeface="Times New Roman" pitchFamily="18" charset="0"/>
                <a:cs typeface="Times New Roman" pitchFamily="18" charset="0"/>
              </a:rPr>
              <a:t>mertolemariam</a:t>
            </a:r>
            <a:r>
              <a:rPr lang="en-US" dirty="0" smtClean="0">
                <a:latin typeface="Times New Roman" pitchFamily="18" charset="0"/>
                <a:cs typeface="Times New Roman" pitchFamily="18" charset="0"/>
              </a:rPr>
              <a:t> area</a:t>
            </a:r>
          </a:p>
          <a:p>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229600" cy="6172200"/>
          </a:xfrm>
        </p:spPr>
        <p:txBody>
          <a:bodyPr>
            <a:normAutofit fontScale="77500" lnSpcReduction="20000"/>
          </a:bodyPr>
          <a:lstStyle/>
          <a:p>
            <a:pPr lvl="0">
              <a:lnSpc>
                <a:spcPct val="160000"/>
              </a:lnSpc>
            </a:pPr>
            <a:r>
              <a:rPr lang="en-US" dirty="0" smtClean="0">
                <a:latin typeface="Times New Roman" pitchFamily="18" charset="0"/>
                <a:cs typeface="Times New Roman" pitchFamily="18" charset="0"/>
              </a:rPr>
              <a:t>hilly, intensive farming systems in areas of </a:t>
            </a:r>
            <a:r>
              <a:rPr lang="en-US" dirty="0" err="1" smtClean="0">
                <a:latin typeface="Times New Roman" pitchFamily="18" charset="0"/>
                <a:cs typeface="Times New Roman" pitchFamily="18" charset="0"/>
              </a:rPr>
              <a:t>hararghe</a:t>
            </a:r>
            <a:r>
              <a:rPr lang="en-US" dirty="0" smtClean="0">
                <a:latin typeface="Times New Roman" pitchFamily="18" charset="0"/>
                <a:cs typeface="Times New Roman" pitchFamily="18" charset="0"/>
              </a:rPr>
              <a:t> highlands, parts of central </a:t>
            </a:r>
            <a:r>
              <a:rPr lang="en-US" dirty="0" err="1" smtClean="0">
                <a:latin typeface="Times New Roman" pitchFamily="18" charset="0"/>
                <a:cs typeface="Times New Roman" pitchFamily="18" charset="0"/>
              </a:rPr>
              <a:t>plateau,bahir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dar,mota</a:t>
            </a:r>
            <a:endParaRPr lang="en-US" dirty="0" smtClean="0">
              <a:latin typeface="Times New Roman" pitchFamily="18" charset="0"/>
              <a:cs typeface="Times New Roman" pitchFamily="18" charset="0"/>
            </a:endParaRPr>
          </a:p>
          <a:p>
            <a:pPr lvl="0">
              <a:lnSpc>
                <a:spcPct val="160000"/>
              </a:lnSpc>
              <a:buFont typeface="Wingdings" pitchFamily="2" charset="2"/>
              <a:buChar char="q"/>
            </a:pPr>
            <a:r>
              <a:rPr lang="en-US" dirty="0" smtClean="0">
                <a:latin typeface="Times New Roman" pitchFamily="18" charset="0"/>
                <a:cs typeface="Times New Roman" pitchFamily="18" charset="0"/>
              </a:rPr>
              <a:t>Barley –livestock farming  system(2500-3000 </a:t>
            </a:r>
            <a:r>
              <a:rPr lang="en-US" dirty="0" err="1" smtClean="0">
                <a:latin typeface="Times New Roman" pitchFamily="18" charset="0"/>
                <a:cs typeface="Times New Roman" pitchFamily="18" charset="0"/>
              </a:rPr>
              <a:t>m.a.s.l</a:t>
            </a:r>
            <a:r>
              <a:rPr lang="en-US" dirty="0" smtClean="0">
                <a:latin typeface="Times New Roman" pitchFamily="18" charset="0"/>
                <a:cs typeface="Times New Roman" pitchFamily="18" charset="0"/>
              </a:rPr>
              <a:t>)</a:t>
            </a:r>
          </a:p>
          <a:p>
            <a:pPr lvl="0">
              <a:lnSpc>
                <a:spcPct val="160000"/>
              </a:lnSpc>
            </a:pPr>
            <a:r>
              <a:rPr lang="en-US" dirty="0" smtClean="0">
                <a:latin typeface="Times New Roman" pitchFamily="18" charset="0"/>
                <a:cs typeface="Times New Roman" pitchFamily="18" charset="0"/>
              </a:rPr>
              <a:t>flat ,intensive  farming  system in parts of </a:t>
            </a:r>
            <a:r>
              <a:rPr lang="en-US" dirty="0" err="1" smtClean="0">
                <a:latin typeface="Times New Roman" pitchFamily="18" charset="0"/>
                <a:cs typeface="Times New Roman" pitchFamily="18" charset="0"/>
              </a:rPr>
              <a:t>arsi</a:t>
            </a:r>
            <a:r>
              <a:rPr lang="en-US" dirty="0" smtClean="0">
                <a:latin typeface="Times New Roman" pitchFamily="18" charset="0"/>
                <a:cs typeface="Times New Roman" pitchFamily="18" charset="0"/>
              </a:rPr>
              <a:t>/bale areas</a:t>
            </a:r>
          </a:p>
          <a:p>
            <a:pPr lvl="0">
              <a:lnSpc>
                <a:spcPct val="160000"/>
              </a:lnSpc>
            </a:pPr>
            <a:r>
              <a:rPr lang="en-US" dirty="0" smtClean="0">
                <a:latin typeface="Times New Roman" pitchFamily="18" charset="0"/>
                <a:cs typeface="Times New Roman" pitchFamily="18" charset="0"/>
              </a:rPr>
              <a:t>flat ,intensive  farming  system in parts of central plateau, </a:t>
            </a:r>
            <a:r>
              <a:rPr lang="en-US" dirty="0" err="1" smtClean="0">
                <a:latin typeface="Times New Roman" pitchFamily="18" charset="0"/>
                <a:cs typeface="Times New Roman" pitchFamily="18" charset="0"/>
              </a:rPr>
              <a:t>addis</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ababa,debre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birhan</a:t>
            </a:r>
            <a:r>
              <a:rPr lang="en-US" dirty="0" smtClean="0">
                <a:latin typeface="Times New Roman" pitchFamily="18" charset="0"/>
                <a:cs typeface="Times New Roman" pitchFamily="18" charset="0"/>
              </a:rPr>
              <a:t>)</a:t>
            </a:r>
          </a:p>
          <a:p>
            <a:pPr lvl="0">
              <a:lnSpc>
                <a:spcPct val="160000"/>
              </a:lnSpc>
            </a:pPr>
            <a:r>
              <a:rPr lang="en-US" dirty="0" smtClean="0">
                <a:latin typeface="Times New Roman" pitchFamily="18" charset="0"/>
                <a:cs typeface="Times New Roman" pitchFamily="18" charset="0"/>
              </a:rPr>
              <a:t>hilly, intensive farming systems in areas of </a:t>
            </a:r>
            <a:r>
              <a:rPr lang="en-US" dirty="0" err="1" smtClean="0">
                <a:latin typeface="Times New Roman" pitchFamily="18" charset="0"/>
                <a:cs typeface="Times New Roman" pitchFamily="18" charset="0"/>
              </a:rPr>
              <a:t>wollega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debre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birhan,debre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sina</a:t>
            </a:r>
            <a:endParaRPr lang="en-US" dirty="0" smtClean="0">
              <a:latin typeface="Times New Roman" pitchFamily="18" charset="0"/>
              <a:cs typeface="Times New Roman" pitchFamily="18" charset="0"/>
            </a:endParaRPr>
          </a:p>
          <a:p>
            <a:pPr lvl="0">
              <a:lnSpc>
                <a:spcPct val="160000"/>
              </a:lnSpc>
            </a:pPr>
            <a:r>
              <a:rPr lang="en-US" dirty="0" smtClean="0">
                <a:latin typeface="Times New Roman" pitchFamily="18" charset="0"/>
                <a:cs typeface="Times New Roman" pitchFamily="18" charset="0"/>
              </a:rPr>
              <a:t>Hilly, intensive farming systems in </a:t>
            </a:r>
            <a:r>
              <a:rPr lang="en-US" dirty="0" err="1" smtClean="0">
                <a:latin typeface="Times New Roman" pitchFamily="18" charset="0"/>
                <a:cs typeface="Times New Roman" pitchFamily="18" charset="0"/>
              </a:rPr>
              <a:t>mertolemariam</a:t>
            </a:r>
            <a:r>
              <a:rPr lang="en-US" dirty="0" smtClean="0">
                <a:latin typeface="Times New Roman" pitchFamily="18" charset="0"/>
                <a:cs typeface="Times New Roman" pitchFamily="18" charset="0"/>
              </a:rPr>
              <a:t> area</a:t>
            </a:r>
          </a:p>
          <a:p>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6172200"/>
          </a:xfrm>
        </p:spPr>
        <p:txBody>
          <a:bodyPr>
            <a:normAutofit fontScale="77500" lnSpcReduction="20000"/>
          </a:bodyPr>
          <a:lstStyle/>
          <a:p>
            <a:pPr>
              <a:lnSpc>
                <a:spcPct val="160000"/>
              </a:lnSpc>
              <a:buNone/>
            </a:pPr>
            <a:r>
              <a:rPr lang="en-US" dirty="0" smtClean="0">
                <a:latin typeface="Times New Roman" pitchFamily="18" charset="0"/>
                <a:cs typeface="Times New Roman" pitchFamily="18" charset="0"/>
              </a:rPr>
              <a:t>3. in low potential cereal zone (LPC)</a:t>
            </a:r>
          </a:p>
          <a:p>
            <a:pPr>
              <a:lnSpc>
                <a:spcPct val="160000"/>
              </a:lnSpc>
              <a:buNone/>
            </a:pPr>
            <a:r>
              <a:rPr lang="en-US" dirty="0" smtClean="0">
                <a:latin typeface="Times New Roman" pitchFamily="18" charset="0"/>
                <a:cs typeface="Times New Roman" pitchFamily="18" charset="0"/>
              </a:rPr>
              <a:t> A. mixed cereal –livestock systems (1500-2500 </a:t>
            </a:r>
            <a:r>
              <a:rPr lang="en-US" dirty="0" err="1" smtClean="0">
                <a:latin typeface="Times New Roman" pitchFamily="18" charset="0"/>
                <a:cs typeface="Times New Roman" pitchFamily="18" charset="0"/>
              </a:rPr>
              <a:t>m.a.s.l</a:t>
            </a:r>
            <a:r>
              <a:rPr lang="en-US" dirty="0" smtClean="0">
                <a:latin typeface="Times New Roman" pitchFamily="18" charset="0"/>
                <a:cs typeface="Times New Roman" pitchFamily="18" charset="0"/>
              </a:rPr>
              <a:t>)</a:t>
            </a:r>
          </a:p>
          <a:p>
            <a:pPr lvl="0">
              <a:lnSpc>
                <a:spcPct val="160000"/>
              </a:lnSpc>
            </a:pPr>
            <a:r>
              <a:rPr lang="en-US" dirty="0" smtClean="0">
                <a:latin typeface="Times New Roman" pitchFamily="18" charset="0"/>
                <a:cs typeface="Times New Roman" pitchFamily="18" charset="0"/>
              </a:rPr>
              <a:t>flat ,intensive  farming  system in parts of </a:t>
            </a:r>
            <a:r>
              <a:rPr lang="en-US" dirty="0" err="1" smtClean="0">
                <a:latin typeface="Times New Roman" pitchFamily="18" charset="0"/>
                <a:cs typeface="Times New Roman" pitchFamily="18" charset="0"/>
              </a:rPr>
              <a:t>tigray,wollo</a:t>
            </a:r>
            <a:endParaRPr lang="en-US" dirty="0" smtClean="0">
              <a:latin typeface="Times New Roman" pitchFamily="18" charset="0"/>
              <a:cs typeface="Times New Roman" pitchFamily="18" charset="0"/>
            </a:endParaRPr>
          </a:p>
          <a:p>
            <a:pPr lvl="0">
              <a:lnSpc>
                <a:spcPct val="160000"/>
              </a:lnSpc>
            </a:pPr>
            <a:r>
              <a:rPr lang="en-US" dirty="0" smtClean="0">
                <a:latin typeface="Times New Roman" pitchFamily="18" charset="0"/>
                <a:cs typeface="Times New Roman" pitchFamily="18" charset="0"/>
              </a:rPr>
              <a:t>hilly, intensive farming systems in areas of  north </a:t>
            </a:r>
            <a:r>
              <a:rPr lang="en-US" dirty="0" err="1" smtClean="0">
                <a:latin typeface="Times New Roman" pitchFamily="18" charset="0"/>
                <a:cs typeface="Times New Roman" pitchFamily="18" charset="0"/>
              </a:rPr>
              <a:t>wollo</a:t>
            </a:r>
            <a:endParaRPr lang="en-US" dirty="0" smtClean="0">
              <a:latin typeface="Times New Roman" pitchFamily="18" charset="0"/>
              <a:cs typeface="Times New Roman" pitchFamily="18" charset="0"/>
            </a:endParaRPr>
          </a:p>
          <a:p>
            <a:pPr>
              <a:lnSpc>
                <a:spcPct val="160000"/>
              </a:lnSpc>
              <a:buNone/>
            </a:pPr>
            <a:r>
              <a:rPr lang="en-US" dirty="0" smtClean="0">
                <a:latin typeface="Times New Roman" pitchFamily="18" charset="0"/>
                <a:cs typeface="Times New Roman" pitchFamily="18" charset="0"/>
              </a:rPr>
              <a:t> B. barley –livestock system (2500-3000 </a:t>
            </a:r>
            <a:r>
              <a:rPr lang="en-US" dirty="0" err="1" smtClean="0">
                <a:latin typeface="Times New Roman" pitchFamily="18" charset="0"/>
                <a:cs typeface="Times New Roman" pitchFamily="18" charset="0"/>
              </a:rPr>
              <a:t>m.a.s.l</a:t>
            </a:r>
            <a:r>
              <a:rPr lang="en-US" dirty="0" smtClean="0">
                <a:latin typeface="Times New Roman" pitchFamily="18" charset="0"/>
                <a:cs typeface="Times New Roman" pitchFamily="18" charset="0"/>
              </a:rPr>
              <a:t>)</a:t>
            </a:r>
          </a:p>
          <a:p>
            <a:pPr lvl="0">
              <a:lnSpc>
                <a:spcPct val="160000"/>
              </a:lnSpc>
            </a:pPr>
            <a:r>
              <a:rPr lang="en-US" dirty="0" smtClean="0">
                <a:latin typeface="Times New Roman" pitchFamily="18" charset="0"/>
                <a:cs typeface="Times New Roman" pitchFamily="18" charset="0"/>
              </a:rPr>
              <a:t>hilly, intensive farming systems in areas of </a:t>
            </a:r>
            <a:r>
              <a:rPr lang="en-US" dirty="0" err="1" smtClean="0">
                <a:latin typeface="Times New Roman" pitchFamily="18" charset="0"/>
                <a:cs typeface="Times New Roman" pitchFamily="18" charset="0"/>
              </a:rPr>
              <a:t>semein</a:t>
            </a:r>
            <a:r>
              <a:rPr lang="en-US" dirty="0" smtClean="0">
                <a:latin typeface="Times New Roman" pitchFamily="18" charset="0"/>
                <a:cs typeface="Times New Roman" pitchFamily="18" charset="0"/>
              </a:rPr>
              <a:t>  mountain, north </a:t>
            </a:r>
            <a:r>
              <a:rPr lang="en-US" dirty="0" err="1" smtClean="0">
                <a:latin typeface="Times New Roman" pitchFamily="18" charset="0"/>
                <a:cs typeface="Times New Roman" pitchFamily="18" charset="0"/>
              </a:rPr>
              <a:t>gonder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wollo</a:t>
            </a:r>
            <a:endParaRPr lang="en-US" dirty="0" smtClean="0">
              <a:latin typeface="Times New Roman" pitchFamily="18" charset="0"/>
              <a:cs typeface="Times New Roman" pitchFamily="18" charset="0"/>
            </a:endParaRPr>
          </a:p>
          <a:p>
            <a:pPr lvl="0">
              <a:lnSpc>
                <a:spcPct val="160000"/>
              </a:lnSpc>
              <a:buNone/>
            </a:pPr>
            <a:r>
              <a:rPr lang="en-US" dirty="0" smtClean="0">
                <a:latin typeface="Times New Roman" pitchFamily="18" charset="0"/>
                <a:cs typeface="Times New Roman" pitchFamily="18" charset="0"/>
              </a:rPr>
              <a:t>4.in the agro pastoral and pastoral zones</a:t>
            </a:r>
          </a:p>
          <a:p>
            <a:pPr lvl="0">
              <a:lnSpc>
                <a:spcPct val="160000"/>
              </a:lnSpc>
            </a:pPr>
            <a:r>
              <a:rPr lang="en-US" dirty="0" err="1" smtClean="0">
                <a:latin typeface="Times New Roman" pitchFamily="18" charset="0"/>
                <a:cs typeface="Times New Roman" pitchFamily="18" charset="0"/>
              </a:rPr>
              <a:t>agrisilvopasture</a:t>
            </a:r>
            <a:r>
              <a:rPr lang="en-US" dirty="0" smtClean="0">
                <a:latin typeface="Times New Roman" pitchFamily="18" charset="0"/>
                <a:cs typeface="Times New Roman" pitchFamily="18" charset="0"/>
              </a:rPr>
              <a:t>(in the uplands), and</a:t>
            </a:r>
          </a:p>
          <a:p>
            <a:pPr>
              <a:lnSpc>
                <a:spcPct val="160000"/>
              </a:lnSpc>
            </a:pPr>
            <a:r>
              <a:rPr lang="en-US" dirty="0" err="1" smtClean="0">
                <a:latin typeface="Times New Roman" pitchFamily="18" charset="0"/>
                <a:cs typeface="Times New Roman" pitchFamily="18" charset="0"/>
              </a:rPr>
              <a:t>silvopasture</a:t>
            </a:r>
            <a:r>
              <a:rPr lang="en-US" dirty="0" smtClean="0">
                <a:latin typeface="Times New Roman" pitchFamily="18" charset="0"/>
                <a:cs typeface="Times New Roman" pitchFamily="18" charset="0"/>
              </a:rPr>
              <a:t>(in the more drier zones</a:t>
            </a:r>
          </a:p>
          <a:p>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10600" cy="6172200"/>
          </a:xfrm>
        </p:spPr>
        <p:txBody>
          <a:bodyPr/>
          <a:lstStyle/>
          <a:p>
            <a:pPr>
              <a:lnSpc>
                <a:spcPct val="150000"/>
              </a:lnSpc>
              <a:buFont typeface="Wingdings" pitchFamily="2" charset="2"/>
              <a:buChar char="Ø"/>
            </a:pPr>
            <a:r>
              <a:rPr lang="en-US" dirty="0" smtClean="0">
                <a:latin typeface="Times New Roman" pitchFamily="18" charset="0"/>
                <a:cs typeface="Times New Roman" pitchFamily="18" charset="0"/>
              </a:rPr>
              <a:t>Land use systems with some features of agro forestry are the following:</a:t>
            </a:r>
          </a:p>
          <a:p>
            <a:pPr lvl="0">
              <a:lnSpc>
                <a:spcPct val="150000"/>
              </a:lnSpc>
            </a:pPr>
            <a:r>
              <a:rPr lang="en-US" dirty="0" smtClean="0">
                <a:latin typeface="Times New Roman" pitchFamily="18" charset="0"/>
                <a:cs typeface="Times New Roman" pitchFamily="18" charset="0"/>
              </a:rPr>
              <a:t>scattered trees in croplands</a:t>
            </a:r>
          </a:p>
          <a:p>
            <a:pPr lvl="0">
              <a:lnSpc>
                <a:spcPct val="150000"/>
              </a:lnSpc>
            </a:pPr>
            <a:r>
              <a:rPr lang="en-US" dirty="0" smtClean="0">
                <a:latin typeface="Times New Roman" pitchFamily="18" charset="0"/>
                <a:cs typeface="Times New Roman" pitchFamily="18" charset="0"/>
              </a:rPr>
              <a:t>scattered trees in grazing /range lands</a:t>
            </a:r>
          </a:p>
          <a:p>
            <a:pPr lvl="0">
              <a:lnSpc>
                <a:spcPct val="150000"/>
              </a:lnSpc>
            </a:pPr>
            <a:r>
              <a:rPr lang="en-US" dirty="0" smtClean="0">
                <a:latin typeface="Times New Roman" pitchFamily="18" charset="0"/>
                <a:cs typeface="Times New Roman" pitchFamily="18" charset="0"/>
              </a:rPr>
              <a:t>gum Arabic wood lands with beekeeping </a:t>
            </a:r>
          </a:p>
          <a:p>
            <a:pPr>
              <a:lnSpc>
                <a:spcPct val="150000"/>
              </a:lnSpc>
              <a:buNone/>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685800"/>
            <a:ext cx="8077200" cy="1569660"/>
          </a:xfrm>
          <a:prstGeom prst="rect">
            <a:avLst/>
          </a:prstGeom>
          <a:noFill/>
        </p:spPr>
        <p:txBody>
          <a:bodyPr wrap="square" rtlCol="0">
            <a:spAutoFit/>
          </a:bodyPr>
          <a:lstStyle/>
          <a:p>
            <a:r>
              <a:rPr lang="en-US" sz="2800" dirty="0" smtClean="0">
                <a:solidFill>
                  <a:srgbClr val="00B050"/>
                </a:solidFill>
                <a:latin typeface="Times New Roman" pitchFamily="18" charset="0"/>
                <a:cs typeface="Times New Roman" pitchFamily="18" charset="0"/>
              </a:rPr>
              <a:t>                     </a:t>
            </a:r>
            <a:r>
              <a:rPr lang="en-US" sz="4800" dirty="0" smtClean="0">
                <a:solidFill>
                  <a:srgbClr val="00B050"/>
                </a:solidFill>
                <a:latin typeface="Times New Roman" pitchFamily="18" charset="0"/>
                <a:cs typeface="Times New Roman" pitchFamily="18" charset="0"/>
              </a:rPr>
              <a:t>Chapter  Six </a:t>
            </a:r>
          </a:p>
          <a:p>
            <a:r>
              <a:rPr lang="en-US" sz="4800" dirty="0" smtClean="0">
                <a:solidFill>
                  <a:srgbClr val="00B050"/>
                </a:solidFill>
                <a:latin typeface="Times New Roman" pitchFamily="18" charset="0"/>
                <a:cs typeface="Times New Roman" pitchFamily="18" charset="0"/>
              </a:rPr>
              <a:t>           Soil and Agroforestry </a:t>
            </a:r>
            <a:endParaRPr lang="en-US" sz="4800"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553200"/>
          </a:xfrm>
        </p:spPr>
        <p:txBody>
          <a:bodyPr>
            <a:normAutofit fontScale="47500" lnSpcReduction="20000"/>
          </a:bodyPr>
          <a:lstStyle/>
          <a:p>
            <a:pPr>
              <a:buNone/>
            </a:pPr>
            <a:r>
              <a:rPr lang="en-US" sz="5100" dirty="0" smtClean="0">
                <a:latin typeface="Times New Roman" pitchFamily="18" charset="0"/>
                <a:cs typeface="Times New Roman" pitchFamily="18" charset="0"/>
              </a:rPr>
              <a:t>6.1 Effect of trees on soil </a:t>
            </a:r>
          </a:p>
          <a:p>
            <a:pPr>
              <a:buNone/>
            </a:pPr>
            <a:r>
              <a:rPr lang="en-US" sz="3400" dirty="0" smtClean="0">
                <a:latin typeface="Times New Roman" pitchFamily="18" charset="0"/>
                <a:cs typeface="Times New Roman" pitchFamily="18" charset="0"/>
              </a:rPr>
              <a:t>          </a:t>
            </a:r>
            <a:r>
              <a:rPr lang="en-US" sz="3800" dirty="0" smtClean="0">
                <a:latin typeface="Times New Roman" pitchFamily="18" charset="0"/>
                <a:cs typeface="Times New Roman" pitchFamily="18" charset="0"/>
              </a:rPr>
              <a:t>6.1.1 Beneficial effects</a:t>
            </a:r>
          </a:p>
          <a:p>
            <a:pPr marL="681228" indent="-571500">
              <a:lnSpc>
                <a:spcPct val="150000"/>
              </a:lnSpc>
              <a:buAutoNum type="romanUcPeriod"/>
            </a:pPr>
            <a:r>
              <a:rPr lang="en-US" sz="3600" dirty="0" smtClean="0">
                <a:latin typeface="Times New Roman" pitchFamily="18" charset="0"/>
                <a:cs typeface="Times New Roman" pitchFamily="18" charset="0"/>
              </a:rPr>
              <a:t>Additions to the soil</a:t>
            </a:r>
          </a:p>
          <a:p>
            <a:pPr marL="681228" indent="-571500">
              <a:lnSpc>
                <a:spcPct val="150000"/>
              </a:lnSpc>
              <a:buFont typeface="Wingdings" pitchFamily="2" charset="2"/>
              <a:buChar char="Ø"/>
            </a:pPr>
            <a:r>
              <a:rPr lang="en-US" sz="3600" dirty="0" smtClean="0">
                <a:latin typeface="Times New Roman" pitchFamily="18" charset="0"/>
                <a:cs typeface="Times New Roman" pitchFamily="18" charset="0"/>
              </a:rPr>
              <a:t>Maintenance or increase of organic matter:  organic matter addition to soils by trees is believed to be through continuous degeneration or sloughing-off of roots of standing (live) trees.</a:t>
            </a:r>
          </a:p>
          <a:p>
            <a:pPr marL="681228" indent="-571500">
              <a:lnSpc>
                <a:spcPct val="150000"/>
              </a:lnSpc>
              <a:buFont typeface="Wingdings" pitchFamily="2" charset="2"/>
              <a:buChar char="Ø"/>
            </a:pPr>
            <a:r>
              <a:rPr lang="en-US" sz="3600" dirty="0" smtClean="0">
                <a:latin typeface="Times New Roman" pitchFamily="18" charset="0"/>
                <a:cs typeface="Times New Roman" pitchFamily="18" charset="0"/>
              </a:rPr>
              <a:t>Nitrogen fixation: </a:t>
            </a:r>
          </a:p>
          <a:p>
            <a:pPr marL="681228" indent="-571500">
              <a:lnSpc>
                <a:spcPct val="150000"/>
              </a:lnSpc>
              <a:buFont typeface="Wingdings" pitchFamily="2" charset="2"/>
              <a:buChar char="Ø"/>
            </a:pPr>
            <a:r>
              <a:rPr lang="en-US" sz="3600" dirty="0" smtClean="0">
                <a:latin typeface="Times New Roman" pitchFamily="18" charset="0"/>
                <a:cs typeface="Times New Roman" pitchFamily="18" charset="0"/>
              </a:rPr>
              <a:t>Nutrient uptake: trees are more efficient than herbaceous plants in taking up nutrients released by the weathering of deeper soil horizons.</a:t>
            </a:r>
          </a:p>
          <a:p>
            <a:pPr marL="681228" indent="-571500">
              <a:lnSpc>
                <a:spcPct val="150000"/>
              </a:lnSpc>
              <a:buFont typeface="Wingdings" pitchFamily="2" charset="2"/>
              <a:buChar char="Ø"/>
            </a:pPr>
            <a:r>
              <a:rPr lang="en-US" sz="3600" dirty="0" smtClean="0">
                <a:latin typeface="Times New Roman" pitchFamily="18" charset="0"/>
                <a:cs typeface="Times New Roman" pitchFamily="18" charset="0"/>
              </a:rPr>
              <a:t>Atmospheric input: nutrients dissolved in rainfall (wet deposition) and those contained in dust (dry deposition). </a:t>
            </a:r>
          </a:p>
          <a:p>
            <a:pPr>
              <a:lnSpc>
                <a:spcPct val="150000"/>
              </a:lnSpc>
              <a:buFont typeface="Wingdings" pitchFamily="2" charset="2"/>
              <a:buChar char="§"/>
            </a:pPr>
            <a:r>
              <a:rPr lang="en-US" sz="3600" dirty="0" smtClean="0">
                <a:latin typeface="Times New Roman" pitchFamily="18" charset="0"/>
                <a:cs typeface="Times New Roman" pitchFamily="18" charset="0"/>
              </a:rPr>
              <a:t>Trees reduce wind speed considerably and thus provide favorable conditions for dry deposition.</a:t>
            </a:r>
          </a:p>
          <a:p>
            <a:pPr>
              <a:lnSpc>
                <a:spcPct val="150000"/>
              </a:lnSpc>
              <a:buNone/>
            </a:pPr>
            <a:r>
              <a:rPr lang="en-US" sz="3600" b="1" dirty="0" smtClean="0">
                <a:solidFill>
                  <a:srgbClr val="FF0000"/>
                </a:solidFill>
                <a:latin typeface="Times New Roman" pitchFamily="18" charset="0"/>
                <a:cs typeface="Times New Roman" pitchFamily="18" charset="0"/>
              </a:rPr>
              <a:t>  </a:t>
            </a:r>
            <a:r>
              <a:rPr lang="en-US" sz="3600" dirty="0" smtClean="0">
                <a:latin typeface="Times New Roman" pitchFamily="18" charset="0"/>
                <a:cs typeface="Times New Roman" pitchFamily="18" charset="0"/>
              </a:rPr>
              <a:t>II.       Reduction of losses from the soil</a:t>
            </a:r>
          </a:p>
          <a:p>
            <a:pPr algn="just">
              <a:lnSpc>
                <a:spcPct val="150000"/>
              </a:lnSpc>
              <a:buFont typeface="Wingdings" pitchFamily="2" charset="2"/>
              <a:buChar char="Ø"/>
            </a:pPr>
            <a:r>
              <a:rPr lang="en-US" sz="3600" dirty="0" smtClean="0">
                <a:latin typeface="Times New Roman" pitchFamily="18" charset="0"/>
                <a:cs typeface="Times New Roman" pitchFamily="18" charset="0"/>
              </a:rPr>
              <a:t>Protection from erosion</a:t>
            </a:r>
          </a:p>
          <a:p>
            <a:pPr algn="just">
              <a:lnSpc>
                <a:spcPct val="150000"/>
              </a:lnSpc>
              <a:buFont typeface="Wingdings" pitchFamily="2" charset="2"/>
              <a:buChar char="Ø"/>
            </a:pPr>
            <a:r>
              <a:rPr lang="en-US" sz="3600" dirty="0" smtClean="0">
                <a:latin typeface="Times New Roman" pitchFamily="18" charset="0"/>
                <a:cs typeface="Times New Roman" pitchFamily="18" charset="0"/>
              </a:rPr>
              <a:t>Nutrient retrieval (Enhanced nutrient-use efficiency): tree-root systems intercept, absorb, and recycle nutrients in the soil that would otherwise be lost through leaching, thereby making a more closed nutrient cycle. </a:t>
            </a:r>
          </a:p>
          <a:p>
            <a:pPr marL="681228" indent="-571500">
              <a:lnSpc>
                <a:spcPct val="150000"/>
              </a:lnSpc>
              <a:buFont typeface="Wingdings" pitchFamily="2" charset="2"/>
              <a:buChar char="Ø"/>
            </a:pPr>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0" y="762000"/>
            <a:ext cx="8991600" cy="5943600"/>
          </a:xfrm>
          <a:prstGeom prst="rect">
            <a:avLst/>
          </a:prstGeom>
          <a:noFill/>
          <a:ln w="9525">
            <a:noFill/>
            <a:miter lim="800000"/>
            <a:headEnd/>
            <a:tailEnd/>
          </a:ln>
        </p:spPr>
      </p:pic>
      <p:sp>
        <p:nvSpPr>
          <p:cNvPr id="1025" name="Rectangle 1"/>
          <p:cNvSpPr>
            <a:spLocks noChangeArrowheads="1"/>
          </p:cNvSpPr>
          <p:nvPr/>
        </p:nvSpPr>
        <p:spPr bwMode="auto">
          <a:xfrm>
            <a:off x="0" y="0"/>
            <a:ext cx="705456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Processes by which trees maintain or improve soil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13237</TotalTime>
  <Words>7171</Words>
  <Application>Microsoft Office PowerPoint</Application>
  <PresentationFormat>On-screen Show (4:3)</PresentationFormat>
  <Paragraphs>671</Paragraphs>
  <Slides>131</Slides>
  <Notes>4</Notes>
  <HiddenSlides>0</HiddenSlides>
  <MMClips>0</MMClips>
  <ScaleCrop>false</ScaleCrop>
  <HeadingPairs>
    <vt:vector size="4" baseType="variant">
      <vt:variant>
        <vt:lpstr>Theme</vt:lpstr>
      </vt:variant>
      <vt:variant>
        <vt:i4>1</vt:i4>
      </vt:variant>
      <vt:variant>
        <vt:lpstr>Slide Titles</vt:lpstr>
      </vt:variant>
      <vt:variant>
        <vt:i4>131</vt:i4>
      </vt:variant>
    </vt:vector>
  </HeadingPairs>
  <TitlesOfParts>
    <vt:vector size="132" baseType="lpstr">
      <vt:lpstr>Office Theme</vt:lpstr>
      <vt:lpstr>AGROFORESTRY SYSTEMS AND PRACTICES NaRM2102 </vt:lpstr>
      <vt:lpstr>Slide 2</vt:lpstr>
      <vt:lpstr>Slide 3</vt:lpstr>
      <vt:lpstr>Slide 4</vt:lpstr>
      <vt:lpstr>Slide 5</vt:lpstr>
      <vt:lpstr>Slide 6</vt:lpstr>
      <vt:lpstr>Slide 7</vt:lpstr>
      <vt:lpstr>Attributes of Agroforestry</vt:lpstr>
      <vt:lpstr>1.2 History of Agroforestry </vt:lpstr>
      <vt:lpstr>Slide 10</vt:lpstr>
      <vt:lpstr>Slide 11</vt:lpstr>
      <vt:lpstr>Slide 12</vt:lpstr>
      <vt:lpstr>Slide 13</vt:lpstr>
      <vt:lpstr>Slide 14</vt:lpstr>
      <vt:lpstr>1.3 Benefits and limitations of Agroforestry </vt:lpstr>
      <vt:lpstr>Slide 16</vt:lpstr>
      <vt:lpstr>Slide 17</vt:lpstr>
      <vt:lpstr>Slide 18</vt:lpstr>
      <vt:lpstr>Slide 19</vt:lpstr>
      <vt:lpstr>Slide 20</vt:lpstr>
      <vt:lpstr>Slide 21</vt:lpstr>
      <vt:lpstr>1.4 Roles of Agroforestry</vt:lpstr>
      <vt:lpstr>1.5 Community, farm and social forestry</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Chapter Three  Agroforestry systems in tropics </vt:lpstr>
      <vt:lpstr>Slide 39</vt:lpstr>
      <vt:lpstr>Slide 40</vt:lpstr>
      <vt:lpstr>Slide 41</vt:lpstr>
      <vt:lpstr>Slide 42</vt:lpstr>
      <vt:lpstr>Slide 43</vt:lpstr>
      <vt:lpstr>Slide 44</vt:lpstr>
      <vt:lpstr>Slide 45</vt:lpstr>
      <vt:lpstr>Slide 46</vt:lpstr>
      <vt:lpstr>Slide 47</vt:lpstr>
      <vt:lpstr>Slide 48</vt:lpstr>
      <vt:lpstr>Slide 49</vt:lpstr>
      <vt:lpstr>B . Shifting cultivation </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Chapter Seven Component Interaction  </vt:lpstr>
      <vt:lpstr>Slide 108</vt:lpstr>
      <vt:lpstr>Slide 109</vt:lpstr>
      <vt:lpstr>Slide 110</vt:lpstr>
      <vt:lpstr>Slide 111</vt:lpstr>
      <vt:lpstr>Slide 112</vt:lpstr>
      <vt:lpstr>Chapter Eight  SOCIO-ECONOMIC &amp; CULTURAL ASPECTS OF AF</vt:lpstr>
      <vt:lpstr>Slide 114</vt:lpstr>
      <vt:lpstr>Slide 115</vt:lpstr>
      <vt:lpstr>Slide 116</vt:lpstr>
      <vt:lpstr>Slide 117</vt:lpstr>
      <vt:lpstr>Chapter Nine   Evaluation of Agroforestry </vt:lpstr>
      <vt:lpstr>Slide 119</vt:lpstr>
      <vt:lpstr>Slide 120</vt:lpstr>
      <vt:lpstr>Slide 121</vt:lpstr>
      <vt:lpstr>Slide 122</vt:lpstr>
      <vt:lpstr>Slide 123</vt:lpstr>
      <vt:lpstr>Slide 124</vt:lpstr>
      <vt:lpstr>Slide 125</vt:lpstr>
      <vt:lpstr>Slide 126</vt:lpstr>
      <vt:lpstr> Chapter Ten   Diagnosis and Design Methodology  </vt:lpstr>
      <vt:lpstr>Slide 128</vt:lpstr>
      <vt:lpstr>Slide 129</vt:lpstr>
      <vt:lpstr>Slide 130</vt:lpstr>
      <vt:lpstr>Slide 131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AGROFORESTRY SYSTEMS AND PRACTICES</dc:title>
  <dc:creator>A</dc:creator>
  <cp:lastModifiedBy>user</cp:lastModifiedBy>
  <cp:revision>770</cp:revision>
  <dcterms:created xsi:type="dcterms:W3CDTF">2018-11-08T06:21:09Z</dcterms:created>
  <dcterms:modified xsi:type="dcterms:W3CDTF">2020-03-16T00:32:46Z</dcterms:modified>
</cp:coreProperties>
</file>