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12"/>
  </p:notesMasterIdLst>
  <p:sldIdLst>
    <p:sldId id="386" r:id="rId3"/>
    <p:sldId id="259" r:id="rId4"/>
    <p:sldId id="344" r:id="rId5"/>
    <p:sldId id="261" r:id="rId6"/>
    <p:sldId id="267" r:id="rId7"/>
    <p:sldId id="262" r:id="rId8"/>
    <p:sldId id="263" r:id="rId9"/>
    <p:sldId id="264" r:id="rId10"/>
    <p:sldId id="266" r:id="rId11"/>
    <p:sldId id="388" r:id="rId12"/>
    <p:sldId id="268" r:id="rId13"/>
    <p:sldId id="270" r:id="rId14"/>
    <p:sldId id="271" r:id="rId15"/>
    <p:sldId id="272" r:id="rId16"/>
    <p:sldId id="273" r:id="rId17"/>
    <p:sldId id="274" r:id="rId18"/>
    <p:sldId id="275" r:id="rId19"/>
    <p:sldId id="276" r:id="rId20"/>
    <p:sldId id="277" r:id="rId21"/>
    <p:sldId id="391" r:id="rId22"/>
    <p:sldId id="392" r:id="rId23"/>
    <p:sldId id="278" r:id="rId24"/>
    <p:sldId id="281" r:id="rId25"/>
    <p:sldId id="373" r:id="rId26"/>
    <p:sldId id="375" r:id="rId27"/>
    <p:sldId id="363" r:id="rId28"/>
    <p:sldId id="367" r:id="rId29"/>
    <p:sldId id="352" r:id="rId30"/>
    <p:sldId id="354" r:id="rId31"/>
    <p:sldId id="374" r:id="rId32"/>
    <p:sldId id="279" r:id="rId33"/>
    <p:sldId id="357" r:id="rId34"/>
    <p:sldId id="359" r:id="rId35"/>
    <p:sldId id="360" r:id="rId36"/>
    <p:sldId id="355" r:id="rId37"/>
    <p:sldId id="280" r:id="rId38"/>
    <p:sldId id="377" r:id="rId39"/>
    <p:sldId id="378" r:id="rId40"/>
    <p:sldId id="393" r:id="rId41"/>
    <p:sldId id="390" r:id="rId42"/>
    <p:sldId id="283" r:id="rId43"/>
    <p:sldId id="282" r:id="rId44"/>
    <p:sldId id="284"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94" r:id="rId92"/>
    <p:sldId id="335" r:id="rId93"/>
    <p:sldId id="336" r:id="rId94"/>
    <p:sldId id="350" r:id="rId95"/>
    <p:sldId id="337" r:id="rId96"/>
    <p:sldId id="370" r:id="rId97"/>
    <p:sldId id="381" r:id="rId98"/>
    <p:sldId id="379" r:id="rId99"/>
    <p:sldId id="383" r:id="rId100"/>
    <p:sldId id="369" r:id="rId101"/>
    <p:sldId id="347" r:id="rId102"/>
    <p:sldId id="348" r:id="rId103"/>
    <p:sldId id="338" r:id="rId104"/>
    <p:sldId id="339" r:id="rId105"/>
    <p:sldId id="340" r:id="rId106"/>
    <p:sldId id="341" r:id="rId107"/>
    <p:sldId id="342" r:id="rId108"/>
    <p:sldId id="346" r:id="rId109"/>
    <p:sldId id="356" r:id="rId110"/>
    <p:sldId id="384" r:id="rId111"/>
  </p:sldIdLst>
  <p:sldSz cx="1152048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6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45C5"/>
    <a:srgbClr val="6D50E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948" y="-102"/>
      </p:cViewPr>
      <p:guideLst>
        <p:guide orient="horz" pos="2160"/>
        <p:guide pos="3629"/>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35D1A0-EB78-491A-8C15-C60236F56AAB}" type="datetimeFigureOut">
              <a:rPr lang="en-CA" smtClean="0"/>
              <a:pPr/>
              <a:t>2020-03-16</a:t>
            </a:fld>
            <a:endParaRPr lang="en-CA"/>
          </a:p>
        </p:txBody>
      </p:sp>
      <p:sp>
        <p:nvSpPr>
          <p:cNvPr id="4" name="Slide Image Placeholder 3"/>
          <p:cNvSpPr>
            <a:spLocks noGrp="1" noRot="1" noChangeAspect="1"/>
          </p:cNvSpPr>
          <p:nvPr>
            <p:ph type="sldImg" idx="2"/>
          </p:nvPr>
        </p:nvSpPr>
        <p:spPr>
          <a:xfrm>
            <a:off x="549275" y="685800"/>
            <a:ext cx="575945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F97F20-EF06-4B80-949D-B71914AB1CC9}" type="slidenum">
              <a:rPr lang="en-CA" smtClean="0"/>
              <a:pPr/>
              <a:t>‹#›</a:t>
            </a:fld>
            <a:endParaRPr lang="en-CA"/>
          </a:p>
        </p:txBody>
      </p:sp>
    </p:spTree>
    <p:extLst>
      <p:ext uri="{BB962C8B-B14F-4D97-AF65-F5344CB8AC3E}">
        <p14:creationId xmlns="" xmlns:p14="http://schemas.microsoft.com/office/powerpoint/2010/main" val="11871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685800"/>
            <a:ext cx="5759450" cy="3429000"/>
          </a:xfrm>
        </p:spPr>
      </p:sp>
      <p:sp>
        <p:nvSpPr>
          <p:cNvPr id="3" name="Notes Placeholder 2"/>
          <p:cNvSpPr>
            <a:spLocks noGrp="1"/>
          </p:cNvSpPr>
          <p:nvPr>
            <p:ph type="body" idx="1"/>
          </p:nvPr>
        </p:nvSpPr>
        <p:spPr/>
        <p:txBody>
          <a:bodyPr/>
          <a:lstStyle/>
          <a:p>
            <a:pPr lvl="1"/>
            <a:r>
              <a:rPr lang="en-CA" sz="2000" dirty="0" smtClean="0"/>
              <a:t>Consumer awareness,</a:t>
            </a:r>
            <a:r>
              <a:rPr lang="en-CA" sz="2000" baseline="0" dirty="0" smtClean="0"/>
              <a:t> </a:t>
            </a:r>
            <a:r>
              <a:rPr lang="en-CA" sz="2000" dirty="0" smtClean="0"/>
              <a:t>Globalization, Market access</a:t>
            </a:r>
          </a:p>
          <a:p>
            <a:endParaRPr lang="en-CA" dirty="0"/>
          </a:p>
        </p:txBody>
      </p:sp>
      <p:sp>
        <p:nvSpPr>
          <p:cNvPr id="4" name="Slide Number Placeholder 3"/>
          <p:cNvSpPr>
            <a:spLocks noGrp="1"/>
          </p:cNvSpPr>
          <p:nvPr>
            <p:ph type="sldNum" sz="quarter" idx="10"/>
          </p:nvPr>
        </p:nvSpPr>
        <p:spPr/>
        <p:txBody>
          <a:bodyPr/>
          <a:lstStyle/>
          <a:p>
            <a:fld id="{30F97F20-EF06-4B80-949D-B71914AB1CC9}" type="slidenum">
              <a:rPr lang="en-CA" smtClean="0"/>
              <a:pPr/>
              <a:t>2</a:t>
            </a:fld>
            <a:endParaRPr lang="en-CA"/>
          </a:p>
        </p:txBody>
      </p:sp>
    </p:spTree>
    <p:extLst>
      <p:ext uri="{BB962C8B-B14F-4D97-AF65-F5344CB8AC3E}">
        <p14:creationId xmlns="" xmlns:p14="http://schemas.microsoft.com/office/powerpoint/2010/main" val="334408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F97F20-EF06-4B80-949D-B71914AB1CC9}" type="slidenum">
              <a:rPr lang="en-CA" smtClean="0"/>
              <a:pPr/>
              <a:t>4</a:t>
            </a:fld>
            <a:endParaRPr lang="en-CA"/>
          </a:p>
        </p:txBody>
      </p:sp>
    </p:spTree>
    <p:extLst>
      <p:ext uri="{BB962C8B-B14F-4D97-AF65-F5344CB8AC3E}">
        <p14:creationId xmlns="" xmlns:p14="http://schemas.microsoft.com/office/powerpoint/2010/main" val="416661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549275" y="685800"/>
            <a:ext cx="5759450" cy="3429000"/>
          </a:xfrm>
          <a:ln/>
        </p:spPr>
      </p:sp>
      <p:sp>
        <p:nvSpPr>
          <p:cNvPr id="3" name="Notes Placeholder 2"/>
          <p:cNvSpPr>
            <a:spLocks noGrp="1"/>
          </p:cNvSpPr>
          <p:nvPr>
            <p:ph type="body" idx="1"/>
          </p:nvPr>
        </p:nvSpPr>
        <p:spPr/>
        <p:txBody>
          <a:bodyPr/>
          <a:lstStyle/>
          <a:p>
            <a:pPr>
              <a:defRPr/>
            </a:pPr>
            <a:r>
              <a:rPr lang="en-GB" dirty="0" smtClean="0">
                <a:solidFill>
                  <a:srgbClr val="000000"/>
                </a:solidFill>
              </a:rPr>
              <a:t>Case Scenarios # 2</a:t>
            </a:r>
          </a:p>
          <a:p>
            <a:pPr marL="228600" indent="-228600">
              <a:buFontTx/>
              <a:buAutoNum type="alphaLcPeriod"/>
              <a:defRPr/>
            </a:pPr>
            <a:r>
              <a:rPr lang="en-GB" dirty="0" smtClean="0">
                <a:solidFill>
                  <a:srgbClr val="000000"/>
                </a:solidFill>
              </a:rPr>
              <a:t>MRL as a market barrier for developing nations </a:t>
            </a:r>
          </a:p>
          <a:p>
            <a:pPr marL="228600" indent="-228600">
              <a:buFontTx/>
              <a:buAutoNum type="alphaLcPeriod"/>
              <a:defRPr/>
            </a:pPr>
            <a:r>
              <a:rPr lang="en-GB" dirty="0" smtClean="0">
                <a:solidFill>
                  <a:srgbClr val="000000"/>
                </a:solidFill>
              </a:rPr>
              <a:t>Coffee ocra toxin </a:t>
            </a:r>
          </a:p>
          <a:p>
            <a:pPr marL="228600" indent="-228600">
              <a:buFontTx/>
              <a:buAutoNum type="alphaLcPeriod"/>
              <a:defRPr/>
            </a:pPr>
            <a:r>
              <a:rPr lang="en-GB" dirty="0" smtClean="0">
                <a:solidFill>
                  <a:srgbClr val="000000"/>
                </a:solidFill>
              </a:rPr>
              <a:t>Vegetables grown in industrial area and towns </a:t>
            </a:r>
            <a:endParaRPr lang="en-GB" dirty="0"/>
          </a:p>
        </p:txBody>
      </p:sp>
      <p:sp>
        <p:nvSpPr>
          <p:cNvPr id="706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9DC69E39-FE62-4D5A-A7B0-5C02CF42D729}" type="slidenum">
              <a:rPr lang="en-US" altLang="en-US" sz="1200">
                <a:solidFill>
                  <a:prstClr val="black"/>
                </a:solidFill>
                <a:latin typeface="Times New Roman" pitchFamily="18" charset="0"/>
              </a:rPr>
              <a:pPr/>
              <a:t>19</a:t>
            </a:fld>
            <a:endParaRPr lang="en-US" altLang="en-US" sz="120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549275" y="685800"/>
            <a:ext cx="5759450" cy="3429000"/>
          </a:xfrm>
          <a:ln/>
        </p:spPr>
      </p:sp>
      <p:sp>
        <p:nvSpPr>
          <p:cNvPr id="788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smtClean="0"/>
              <a:t>Common sources are: </a:t>
            </a:r>
            <a:r>
              <a:rPr lang="en-US" altLang="en-US" dirty="0" smtClean="0">
                <a:latin typeface="Book Antiqua" pitchFamily="18" charset="0"/>
              </a:rPr>
              <a:t>1. Soil and Water 2. Organic and Inorganic Fertilizers 3. Animal Exclusion and Pest Control 4. Worker Health and Hygiene 5. Field, Harvest and handling Sanitation 6. Equipment's and tools  7. Air 8. Handling techniques </a:t>
            </a:r>
          </a:p>
          <a:p>
            <a:endParaRPr lang="en-GB" altLang="en-US" dirty="0" smtClean="0"/>
          </a:p>
        </p:txBody>
      </p:sp>
      <p:sp>
        <p:nvSpPr>
          <p:cNvPr id="78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474AA02F-23A9-4107-8798-006FEAD70E4E}" type="slidenum">
              <a:rPr lang="en-US" altLang="en-US" sz="1200">
                <a:solidFill>
                  <a:prstClr val="black"/>
                </a:solidFill>
                <a:latin typeface="Times New Roman" pitchFamily="18" charset="0"/>
              </a:rPr>
              <a:pPr/>
              <a:t>26</a:t>
            </a:fld>
            <a:endParaRPr lang="en-US" altLang="en-US" sz="1200">
              <a:solidFill>
                <a:prstClr val="black"/>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685800"/>
            <a:ext cx="575945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F97F20-EF06-4B80-949D-B71914AB1CC9}" type="slidenum">
              <a:rPr lang="en-CA" smtClean="0"/>
              <a:pPr/>
              <a:t>34</a:t>
            </a:fld>
            <a:endParaRPr lang="en-CA"/>
          </a:p>
        </p:txBody>
      </p:sp>
    </p:spTree>
    <p:extLst>
      <p:ext uri="{BB962C8B-B14F-4D97-AF65-F5344CB8AC3E}">
        <p14:creationId xmlns="" xmlns:p14="http://schemas.microsoft.com/office/powerpoint/2010/main" val="267342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49275" y="685800"/>
            <a:ext cx="5759450" cy="3429000"/>
          </a:xfrm>
          <a:ln/>
        </p:spPr>
      </p:sp>
      <p:sp>
        <p:nvSpPr>
          <p:cNvPr id="1249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i="1" smtClean="0"/>
          </a:p>
        </p:txBody>
      </p:sp>
      <p:sp>
        <p:nvSpPr>
          <p:cNvPr id="1249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F9C3D51-A7B2-40FA-A38D-11D59C85FC57}" type="slidenum">
              <a:rPr lang="en-US" altLang="en-US">
                <a:solidFill>
                  <a:prstClr val="black"/>
                </a:solidFill>
              </a:rPr>
              <a:pPr>
                <a:spcBef>
                  <a:spcPct val="0"/>
                </a:spcBef>
              </a:pPr>
              <a:t>102</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549275" y="685800"/>
            <a:ext cx="5759450" cy="3429000"/>
          </a:xfrm>
          <a:ln/>
        </p:spPr>
      </p:sp>
      <p:sp>
        <p:nvSpPr>
          <p:cNvPr id="1269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
        <p:nvSpPr>
          <p:cNvPr id="1269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7FF1BE6-F79D-4791-8FF9-74D1E22B228F}" type="slidenum">
              <a:rPr lang="en-US" altLang="en-US">
                <a:solidFill>
                  <a:prstClr val="black"/>
                </a:solidFill>
              </a:rPr>
              <a:pPr>
                <a:spcBef>
                  <a:spcPct val="0"/>
                </a:spcBef>
              </a:pPr>
              <a:t>103</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p:cSld name="Title Slide">
    <p:spTree>
      <p:nvGrpSpPr>
        <p:cNvPr id="1" name=""/>
        <p:cNvGrpSpPr/>
        <p:nvPr/>
      </p:nvGrpSpPr>
      <p:grpSpPr>
        <a:xfrm>
          <a:off x="0" y="0"/>
          <a:ext cx="0" cy="0"/>
          <a:chOff x="0" y="0"/>
          <a:chExt cx="0" cy="0"/>
        </a:xfrm>
      </p:grpSpPr>
      <p:pic>
        <p:nvPicPr>
          <p:cNvPr id="2" name="Picture 11" descr="horizontal RGB white.eps"/>
          <p:cNvPicPr>
            <a:picLocks noChangeAspect="1"/>
          </p:cNvPicPr>
          <p:nvPr/>
        </p:nvPicPr>
        <p:blipFill>
          <a:blip r:embed="rId2"/>
          <a:srcRect/>
          <a:stretch>
            <a:fillRect/>
          </a:stretch>
        </p:blipFill>
        <p:spPr bwMode="auto">
          <a:xfrm>
            <a:off x="368016" y="225425"/>
            <a:ext cx="4286182" cy="577850"/>
          </a:xfrm>
          <a:prstGeom prst="rect">
            <a:avLst/>
          </a:prstGeom>
          <a:noFill/>
          <a:ln w="9525">
            <a:noFill/>
            <a:miter lim="800000"/>
            <a:headEnd/>
            <a:tailEnd/>
          </a:ln>
        </p:spPr>
      </p:pic>
      <p:pic>
        <p:nvPicPr>
          <p:cNvPr id="3" name="Picture 12" descr="Horizontal_RGB_600.jpg"/>
          <p:cNvPicPr>
            <a:picLocks noChangeAspect="1"/>
          </p:cNvPicPr>
          <p:nvPr/>
        </p:nvPicPr>
        <p:blipFill>
          <a:blip r:embed="rId3"/>
          <a:srcRect/>
          <a:stretch>
            <a:fillRect/>
          </a:stretch>
        </p:blipFill>
        <p:spPr bwMode="auto">
          <a:xfrm>
            <a:off x="136007" y="5942014"/>
            <a:ext cx="2990127" cy="915987"/>
          </a:xfrm>
          <a:prstGeom prst="rect">
            <a:avLst/>
          </a:prstGeom>
          <a:noFill/>
          <a:ln w="9525">
            <a:noFill/>
            <a:miter lim="800000"/>
            <a:headEnd/>
            <a:tailEnd/>
          </a:ln>
        </p:spPr>
      </p:pic>
      <p:sp>
        <p:nvSpPr>
          <p:cNvPr id="4" name="Rectangle 3"/>
          <p:cNvSpPr/>
          <p:nvPr/>
        </p:nvSpPr>
        <p:spPr>
          <a:xfrm>
            <a:off x="0" y="5102225"/>
            <a:ext cx="11520488" cy="846138"/>
          </a:xfrm>
          <a:prstGeom prst="rect">
            <a:avLst/>
          </a:prstGeom>
          <a:solidFill>
            <a:srgbClr val="4799B5"/>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sp>
        <p:nvSpPr>
          <p:cNvPr id="5" name="Rectangle 4"/>
          <p:cNvSpPr/>
          <p:nvPr/>
        </p:nvSpPr>
        <p:spPr>
          <a:xfrm>
            <a:off x="0" y="1"/>
            <a:ext cx="11520488" cy="1058863"/>
          </a:xfrm>
          <a:prstGeom prst="rect">
            <a:avLst/>
          </a:prstGeom>
          <a:solidFill>
            <a:srgbClr val="4799B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pic>
        <p:nvPicPr>
          <p:cNvPr id="6" name="Picture 15" descr="horizontal RGB white.eps"/>
          <p:cNvPicPr>
            <a:picLocks noChangeAspect="1"/>
          </p:cNvPicPr>
          <p:nvPr/>
        </p:nvPicPr>
        <p:blipFill>
          <a:blip r:embed="rId2"/>
          <a:srcRect/>
          <a:stretch>
            <a:fillRect/>
          </a:stretch>
        </p:blipFill>
        <p:spPr bwMode="auto">
          <a:xfrm>
            <a:off x="368016" y="225425"/>
            <a:ext cx="4286182" cy="577850"/>
          </a:xfrm>
          <a:prstGeom prst="rect">
            <a:avLst/>
          </a:prstGeom>
          <a:noFill/>
          <a:ln w="9525">
            <a:noFill/>
            <a:miter lim="800000"/>
            <a:headEnd/>
            <a:tailEnd/>
          </a:ln>
        </p:spPr>
      </p:pic>
      <p:pic>
        <p:nvPicPr>
          <p:cNvPr id="7" name="Picture 16"/>
          <p:cNvPicPr>
            <a:picLocks noChangeAspect="1"/>
          </p:cNvPicPr>
          <p:nvPr/>
        </p:nvPicPr>
        <p:blipFill>
          <a:blip r:embed="rId4"/>
          <a:srcRect/>
          <a:stretch>
            <a:fillRect/>
          </a:stretch>
        </p:blipFill>
        <p:spPr bwMode="auto">
          <a:xfrm>
            <a:off x="8080342" y="6145214"/>
            <a:ext cx="3152134" cy="509587"/>
          </a:xfrm>
          <a:prstGeom prst="rect">
            <a:avLst/>
          </a:prstGeom>
          <a:noFill/>
          <a:ln w="9525">
            <a:noFill/>
            <a:miter lim="800000"/>
            <a:headEnd/>
            <a:tailEnd/>
          </a:ln>
        </p:spPr>
      </p:pic>
      <p:pic>
        <p:nvPicPr>
          <p:cNvPr id="8" name="Picture 17"/>
          <p:cNvPicPr>
            <a:picLocks noChangeAspect="1"/>
          </p:cNvPicPr>
          <p:nvPr/>
        </p:nvPicPr>
        <p:blipFill>
          <a:blip r:embed="rId5"/>
          <a:srcRect/>
          <a:stretch>
            <a:fillRect/>
          </a:stretch>
        </p:blipFill>
        <p:spPr bwMode="auto">
          <a:xfrm>
            <a:off x="4136175" y="6034089"/>
            <a:ext cx="2712115" cy="731837"/>
          </a:xfrm>
          <a:prstGeom prst="rect">
            <a:avLst/>
          </a:prstGeom>
          <a:noFill/>
          <a:ln w="9525">
            <a:noFill/>
            <a:miter lim="800000"/>
            <a:headEnd/>
            <a:tailEnd/>
          </a:ln>
        </p:spPr>
      </p:pic>
    </p:spTree>
    <p:extLst>
      <p:ext uri="{BB962C8B-B14F-4D97-AF65-F5344CB8AC3E}">
        <p14:creationId xmlns="" xmlns:p14="http://schemas.microsoft.com/office/powerpoint/2010/main" val="4157946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76025" y="1600200"/>
            <a:ext cx="10368439"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5A38037A-1B3B-4E4B-A7ED-12265BE27AEC}"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376408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2354" y="381000"/>
            <a:ext cx="2592110" cy="5334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6025" y="381000"/>
            <a:ext cx="7584321" cy="533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C7AE53F7-4232-435B-96D0-7FC5F993B502}"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8171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25" y="381000"/>
            <a:ext cx="10368439"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76025" y="1600200"/>
            <a:ext cx="10368439"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94588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25" y="381000"/>
            <a:ext cx="10368439"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76024"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56248"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CEB2DCD5-E38A-4550-81B8-978EA39218EF}"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65709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6025" y="274638"/>
            <a:ext cx="10368439"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76025" y="1600201"/>
            <a:ext cx="10368439" cy="4525963"/>
          </a:xfrm>
        </p:spPr>
        <p:txBody>
          <a:bodyPr/>
          <a:lstStyle/>
          <a:p>
            <a:pPr lvl="0"/>
            <a:endParaRPr lang="en-US" noProof="0"/>
          </a:p>
        </p:txBody>
      </p:sp>
      <p:sp>
        <p:nvSpPr>
          <p:cNvPr id="4" name="Date Placeholder 3"/>
          <p:cNvSpPr>
            <a:spLocks noGrp="1"/>
          </p:cNvSpPr>
          <p:nvPr>
            <p:ph type="dt" sz="half" idx="10"/>
          </p:nvPr>
        </p:nvSpPr>
        <p:spPr>
          <a:xfrm>
            <a:off x="576024" y="6245225"/>
            <a:ext cx="2688114" cy="476250"/>
          </a:xfrm>
        </p:spPr>
        <p:txBody>
          <a:bodyPr/>
          <a:lstStyle>
            <a:lvl1pPr>
              <a:defRPr/>
            </a:lvl1pPr>
          </a:lstStyle>
          <a:p>
            <a:pPr>
              <a:defRPr/>
            </a:pPr>
            <a:fld id="{07E5163E-8A54-4E98-BCDB-AC0A6BD6B5C3}" type="datetime1">
              <a:rPr lang="en-US"/>
              <a:pPr>
                <a:defRPr/>
              </a:pPr>
              <a:t>3/16/2020</a:t>
            </a:fld>
            <a:endParaRPr lang="en-US"/>
          </a:p>
        </p:txBody>
      </p:sp>
      <p:sp>
        <p:nvSpPr>
          <p:cNvPr id="5" name="Footer Placeholder 4"/>
          <p:cNvSpPr>
            <a:spLocks noGrp="1"/>
          </p:cNvSpPr>
          <p:nvPr>
            <p:ph type="ftr" sz="quarter" idx="11"/>
          </p:nvPr>
        </p:nvSpPr>
        <p:spPr>
          <a:xfrm>
            <a:off x="3936167" y="6245225"/>
            <a:ext cx="3648155"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256350" y="6245225"/>
            <a:ext cx="2688114" cy="476250"/>
          </a:xfrm>
        </p:spPr>
        <p:txBody>
          <a:bodyPr/>
          <a:lstStyle>
            <a:lvl1pPr>
              <a:defRPr/>
            </a:lvl1pPr>
          </a:lstStyle>
          <a:p>
            <a:fld id="{A9EAB6A6-FCCA-4D0B-818D-02A2B2BFE15C}" type="slidenum">
              <a:rPr lang="en-US" altLang="en-US"/>
              <a:pPr/>
              <a:t>‹#›</a:t>
            </a:fld>
            <a:endParaRPr lang="en-US" altLang="en-US"/>
          </a:p>
        </p:txBody>
      </p:sp>
    </p:spTree>
    <p:extLst>
      <p:ext uri="{BB962C8B-B14F-4D97-AF65-F5344CB8AC3E}">
        <p14:creationId xmlns="" xmlns:p14="http://schemas.microsoft.com/office/powerpoint/2010/main" val="321120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p:cSld name="Title Slide">
    <p:spTree>
      <p:nvGrpSpPr>
        <p:cNvPr id="1" name=""/>
        <p:cNvGrpSpPr/>
        <p:nvPr/>
      </p:nvGrpSpPr>
      <p:grpSpPr>
        <a:xfrm>
          <a:off x="0" y="0"/>
          <a:ext cx="0" cy="0"/>
          <a:chOff x="0" y="0"/>
          <a:chExt cx="0" cy="0"/>
        </a:xfrm>
      </p:grpSpPr>
      <p:pic>
        <p:nvPicPr>
          <p:cNvPr id="2" name="Picture 11" descr="horizontal RGB white.eps"/>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8016" y="225425"/>
            <a:ext cx="4286182"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2" descr="Horizontal_RGB_60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6007" y="5942014"/>
            <a:ext cx="2990127"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5102225"/>
            <a:ext cx="11520488" cy="846138"/>
          </a:xfrm>
          <a:prstGeom prst="rect">
            <a:avLst/>
          </a:prstGeom>
          <a:solidFill>
            <a:srgbClr val="4799B5"/>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sp>
        <p:nvSpPr>
          <p:cNvPr id="5" name="Rectangle 4"/>
          <p:cNvSpPr/>
          <p:nvPr/>
        </p:nvSpPr>
        <p:spPr>
          <a:xfrm>
            <a:off x="0" y="1"/>
            <a:ext cx="11520488" cy="1058863"/>
          </a:xfrm>
          <a:prstGeom prst="rect">
            <a:avLst/>
          </a:prstGeom>
          <a:solidFill>
            <a:srgbClr val="4799B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pic>
        <p:nvPicPr>
          <p:cNvPr id="6" name="Picture 15" descr="horizontal RGB white.eps"/>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8016" y="225425"/>
            <a:ext cx="4286182"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6"/>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8080342" y="6145214"/>
            <a:ext cx="3152134"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136175" y="6034089"/>
            <a:ext cx="271211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703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33557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039" y="4406901"/>
            <a:ext cx="9792415"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0039" y="2906713"/>
            <a:ext cx="9792415"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5FFF56A8-407C-4AA0-A571-83237127EDD0}"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74811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24"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56248"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8457B66-A2B0-4422-8AC5-916BB18E6BC9}"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3095157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25" y="1535113"/>
            <a:ext cx="5090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025" y="2174875"/>
            <a:ext cx="5090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52248" y="1535113"/>
            <a:ext cx="5092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2248" y="2174875"/>
            <a:ext cx="5092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58C9C064-7FB2-4934-85F8-77BE267B76A3}"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50572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27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5B0E9E81-FB75-4BD9-976A-2E29C5835DC9}"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25640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DA98B29-CBA4-4131-81E8-6C646DEBA07D}"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584934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4191" y="1435101"/>
            <a:ext cx="6440273" cy="46910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6025" y="1435101"/>
            <a:ext cx="3790161"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8B3F140-5B66-4891-8B5B-AD744910F525}"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3257220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8096" y="4800600"/>
            <a:ext cx="6912293"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58096" y="1676400"/>
            <a:ext cx="6912293" cy="3051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58096" y="5367338"/>
            <a:ext cx="691229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1D97260-3A96-40DC-B414-E847A24E0744}"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692283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76025" y="1600200"/>
            <a:ext cx="10368439"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E8402E97-94D9-4A3F-AE2F-4E0B290253A6}"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033956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2354" y="381000"/>
            <a:ext cx="2592110" cy="5334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6025" y="381000"/>
            <a:ext cx="7584321" cy="533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D4238FD7-A02B-46C2-814A-FAFAAB33CEDE}"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68292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25" y="381000"/>
            <a:ext cx="10368439"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76025" y="1600200"/>
            <a:ext cx="10368439"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F58D5A2-4024-4274-8373-ADAC170A4997}"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634342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25" y="381000"/>
            <a:ext cx="10368439"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76024"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56248"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4ECEB06-9C6B-422F-94F4-9491355CE97A}" type="slidenum">
              <a:rPr lang="en-US" altLang="en-US" sz="1600" smtClean="0">
                <a:solidFill>
                  <a:srgbClr val="305B75"/>
                </a:solidFill>
                <a:latin typeface="Arial" pitchFamily="34" charset="0"/>
                <a:cs typeface="Arial" pitchFamily="34" charset="0"/>
              </a:rPr>
              <a:pPr fontAlgn="base">
                <a:spcBef>
                  <a:spcPct val="0"/>
                </a:spcBef>
                <a:spcAft>
                  <a:spcPct val="0"/>
                </a:spcAft>
              </a:pPr>
              <a:t>‹#›</a:t>
            </a:fld>
            <a:endParaRPr lang="en-US" altLang="en-US" sz="1600" smtClean="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281136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6025" y="274638"/>
            <a:ext cx="10368439" cy="1143000"/>
          </a:xfrm>
          <a:prstGeom prst="rect">
            <a:avLst/>
          </a:prstGeom>
        </p:spPr>
        <p:txBody>
          <a:bodyPr/>
          <a:lstStyle/>
          <a:p>
            <a:r>
              <a:rPr lang="en-US" smtClean="0"/>
              <a:t>Click to edit Master title style</a:t>
            </a:r>
            <a:endParaRPr lang="en-IN"/>
          </a:p>
        </p:txBody>
      </p:sp>
      <p:sp>
        <p:nvSpPr>
          <p:cNvPr id="3" name="Rectangle 5"/>
          <p:cNvSpPr>
            <a:spLocks noGrp="1" noChangeArrowheads="1"/>
          </p:cNvSpPr>
          <p:nvPr>
            <p:ph type="ftr" sz="quarter" idx="10"/>
          </p:nvPr>
        </p:nvSpPr>
        <p:spPr>
          <a:xfrm>
            <a:off x="3936167" y="6356351"/>
            <a:ext cx="3648155" cy="365125"/>
          </a:xfrm>
          <a:prstGeom prst="rect">
            <a:avLst/>
          </a:prstGeom>
        </p:spPr>
        <p:txBody>
          <a:bodyPr/>
          <a:lstStyle>
            <a:lvl1pPr>
              <a:defRPr/>
            </a:lvl1pPr>
          </a:lstStyle>
          <a:p>
            <a:pPr eaLnBrk="0" fontAlgn="base" hangingPunct="0">
              <a:spcBef>
                <a:spcPct val="0"/>
              </a:spcBef>
              <a:spcAft>
                <a:spcPct val="0"/>
              </a:spcAft>
              <a:defRPr/>
            </a:pPr>
            <a:endParaRPr lang="en-IN"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10643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039" y="4406901"/>
            <a:ext cx="9792415"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0039" y="2906713"/>
            <a:ext cx="9792415"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164D2854-E11A-4A64-B101-7DB5233AAEC4}"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89429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24"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56248" y="1600200"/>
            <a:ext cx="5088216"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B1F46353-D97D-4C45-8ACA-5049D9164192}"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86969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25" y="1535113"/>
            <a:ext cx="5090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025" y="2174875"/>
            <a:ext cx="5090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52248" y="1535113"/>
            <a:ext cx="5092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2248" y="2174875"/>
            <a:ext cx="5092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19C86F99-D6EB-4F82-BF9E-EE397E1DE41F}"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03398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22B9562B-33DE-40D4-A41F-5D7B3EF0851F}"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374557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ECE5F62B-FBDD-4F8D-8FB9-53FBE32D80C8}"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65523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4191" y="1435101"/>
            <a:ext cx="6440273" cy="46910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6025" y="1435101"/>
            <a:ext cx="3790161"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270BB4B2-F244-4815-B767-DBE544110199}"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52412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8096" y="4800600"/>
            <a:ext cx="6912293"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58096" y="1676400"/>
            <a:ext cx="6912293" cy="3051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58096" y="5367338"/>
            <a:ext cx="691229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8640366" y="6381750"/>
            <a:ext cx="2688114"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35EDC22A-43AF-4D8E-BB91-C4F69DA35E80}" type="slidenum">
              <a:rPr lang="en-US" altLang="en-US" sz="1600">
                <a:solidFill>
                  <a:srgbClr val="305B75"/>
                </a:solidFill>
                <a:latin typeface="Arial" pitchFamily="34" charset="0"/>
                <a:cs typeface="Arial" pitchFamily="34" charset="0"/>
              </a:rPr>
              <a:pPr fontAlgn="base">
                <a:spcBef>
                  <a:spcPct val="0"/>
                </a:spcBef>
                <a:spcAft>
                  <a:spcPct val="0"/>
                </a:spcAft>
                <a:defRPr/>
              </a:pPr>
              <a:t>‹#›</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171383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emf"/><Relationship Id="rId2" Type="http://schemas.openxmlformats.org/officeDocument/2006/relationships/slideLayout" Target="../slideLayouts/slideLayout16.xml"/><Relationship Id="rId16" Type="http://schemas.openxmlformats.org/officeDocument/2006/relationships/tags" Target="../tags/tag2.xml"/><Relationship Id="rId20"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
            <a:ext cx="11520488" cy="1058863"/>
          </a:xfrm>
          <a:prstGeom prst="rect">
            <a:avLst/>
          </a:prstGeom>
          <a:solidFill>
            <a:srgbClr val="4799B5"/>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pic>
        <p:nvPicPr>
          <p:cNvPr id="10243" name="Picture 7" descr="horizontal RGB white.eps"/>
          <p:cNvPicPr>
            <a:picLocks noChangeAspect="1"/>
          </p:cNvPicPr>
          <p:nvPr/>
        </p:nvPicPr>
        <p:blipFill>
          <a:blip r:embed="rId17"/>
          <a:srcRect/>
          <a:stretch>
            <a:fillRect/>
          </a:stretch>
        </p:blipFill>
        <p:spPr bwMode="auto">
          <a:xfrm>
            <a:off x="368016" y="225425"/>
            <a:ext cx="4286182" cy="577850"/>
          </a:xfrm>
          <a:prstGeom prst="rect">
            <a:avLst/>
          </a:prstGeom>
          <a:noFill/>
          <a:ln w="9525">
            <a:noFill/>
            <a:miter lim="800000"/>
            <a:headEnd/>
            <a:tailEnd/>
          </a:ln>
        </p:spPr>
      </p:pic>
      <p:pic>
        <p:nvPicPr>
          <p:cNvPr id="10244" name="Picture 8" descr="Horizontal_RGB_600.jpg"/>
          <p:cNvPicPr>
            <a:picLocks noChangeAspect="1"/>
          </p:cNvPicPr>
          <p:nvPr/>
        </p:nvPicPr>
        <p:blipFill>
          <a:blip r:embed="rId18"/>
          <a:srcRect/>
          <a:stretch>
            <a:fillRect/>
          </a:stretch>
        </p:blipFill>
        <p:spPr bwMode="auto">
          <a:xfrm>
            <a:off x="136007" y="5942014"/>
            <a:ext cx="2990127" cy="915987"/>
          </a:xfrm>
          <a:prstGeom prst="rect">
            <a:avLst/>
          </a:prstGeom>
          <a:noFill/>
          <a:ln w="9525">
            <a:noFill/>
            <a:miter lim="800000"/>
            <a:headEnd/>
            <a:tailEnd/>
          </a:ln>
        </p:spPr>
      </p:pic>
      <p:pic>
        <p:nvPicPr>
          <p:cNvPr id="10245" name="Picture 9"/>
          <p:cNvPicPr>
            <a:picLocks noChangeAspect="1"/>
          </p:cNvPicPr>
          <p:nvPr/>
        </p:nvPicPr>
        <p:blipFill>
          <a:blip r:embed="rId19"/>
          <a:srcRect/>
          <a:stretch>
            <a:fillRect/>
          </a:stretch>
        </p:blipFill>
        <p:spPr bwMode="auto">
          <a:xfrm>
            <a:off x="8080342" y="6145214"/>
            <a:ext cx="3152134" cy="509587"/>
          </a:xfrm>
          <a:prstGeom prst="rect">
            <a:avLst/>
          </a:prstGeom>
          <a:noFill/>
          <a:ln w="9525">
            <a:noFill/>
            <a:miter lim="800000"/>
            <a:headEnd/>
            <a:tailEnd/>
          </a:ln>
        </p:spPr>
      </p:pic>
      <p:pic>
        <p:nvPicPr>
          <p:cNvPr id="10246" name="Picture 10"/>
          <p:cNvPicPr>
            <a:picLocks noChangeAspect="1"/>
          </p:cNvPicPr>
          <p:nvPr/>
        </p:nvPicPr>
        <p:blipFill>
          <a:blip r:embed="rId20"/>
          <a:srcRect/>
          <a:stretch>
            <a:fillRect/>
          </a:stretch>
        </p:blipFill>
        <p:spPr bwMode="auto">
          <a:xfrm>
            <a:off x="4136175" y="6034089"/>
            <a:ext cx="2712115" cy="731837"/>
          </a:xfrm>
          <a:prstGeom prst="rect">
            <a:avLst/>
          </a:prstGeom>
          <a:noFill/>
          <a:ln w="9525">
            <a:noFill/>
            <a:miter lim="800000"/>
            <a:headEnd/>
            <a:tailEnd/>
          </a:ln>
        </p:spPr>
      </p:pic>
    </p:spTree>
    <p:custDataLst>
      <p:tags r:id="rId16"/>
    </p:custDataLst>
    <p:extLst>
      <p:ext uri="{BB962C8B-B14F-4D97-AF65-F5344CB8AC3E}">
        <p14:creationId xmlns="" xmlns:p14="http://schemas.microsoft.com/office/powerpoint/2010/main" val="3574781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9"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Helvetica LT Std" pitchFamily="34" charset="0"/>
        </a:defRPr>
      </a:lvl2pPr>
      <a:lvl3pPr algn="ctr" rtl="0" eaLnBrk="0" fontAlgn="base" hangingPunct="0">
        <a:spcBef>
          <a:spcPct val="0"/>
        </a:spcBef>
        <a:spcAft>
          <a:spcPct val="0"/>
        </a:spcAft>
        <a:defRPr sz="3200">
          <a:solidFill>
            <a:schemeClr val="tx2"/>
          </a:solidFill>
          <a:latin typeface="Helvetica LT Std" pitchFamily="34" charset="0"/>
        </a:defRPr>
      </a:lvl3pPr>
      <a:lvl4pPr algn="ctr" rtl="0" eaLnBrk="0" fontAlgn="base" hangingPunct="0">
        <a:spcBef>
          <a:spcPct val="0"/>
        </a:spcBef>
        <a:spcAft>
          <a:spcPct val="0"/>
        </a:spcAft>
        <a:defRPr sz="3200">
          <a:solidFill>
            <a:schemeClr val="tx2"/>
          </a:solidFill>
          <a:latin typeface="Helvetica LT Std" pitchFamily="34" charset="0"/>
        </a:defRPr>
      </a:lvl4pPr>
      <a:lvl5pPr algn="ctr" rtl="0" eaLnBrk="0" fontAlgn="base" hangingPunct="0">
        <a:spcBef>
          <a:spcPct val="0"/>
        </a:spcBef>
        <a:spcAft>
          <a:spcPct val="0"/>
        </a:spcAft>
        <a:defRPr sz="3200">
          <a:solidFill>
            <a:schemeClr val="tx2"/>
          </a:solidFill>
          <a:latin typeface="Helvetica LT Std" pitchFamily="34" charset="0"/>
        </a:defRPr>
      </a:lvl5pPr>
      <a:lvl6pPr marL="457200" algn="ctr" rtl="0" eaLnBrk="1" fontAlgn="base" hangingPunct="1">
        <a:spcBef>
          <a:spcPct val="0"/>
        </a:spcBef>
        <a:spcAft>
          <a:spcPct val="0"/>
        </a:spcAft>
        <a:defRPr sz="3200">
          <a:solidFill>
            <a:schemeClr val="tx2"/>
          </a:solidFill>
          <a:latin typeface="Helvetica LT Std" pitchFamily="34" charset="0"/>
        </a:defRPr>
      </a:lvl6pPr>
      <a:lvl7pPr marL="914400" algn="ctr" rtl="0" eaLnBrk="1" fontAlgn="base" hangingPunct="1">
        <a:spcBef>
          <a:spcPct val="0"/>
        </a:spcBef>
        <a:spcAft>
          <a:spcPct val="0"/>
        </a:spcAft>
        <a:defRPr sz="3200">
          <a:solidFill>
            <a:schemeClr val="tx2"/>
          </a:solidFill>
          <a:latin typeface="Helvetica LT Std" pitchFamily="34" charset="0"/>
        </a:defRPr>
      </a:lvl7pPr>
      <a:lvl8pPr marL="1371600" algn="ctr" rtl="0" eaLnBrk="1" fontAlgn="base" hangingPunct="1">
        <a:spcBef>
          <a:spcPct val="0"/>
        </a:spcBef>
        <a:spcAft>
          <a:spcPct val="0"/>
        </a:spcAft>
        <a:defRPr sz="3200">
          <a:solidFill>
            <a:schemeClr val="tx2"/>
          </a:solidFill>
          <a:latin typeface="Helvetica LT Std" pitchFamily="34" charset="0"/>
        </a:defRPr>
      </a:lvl8pPr>
      <a:lvl9pPr marL="1828800" algn="ctr" rtl="0" eaLnBrk="1" fontAlgn="base" hangingPunct="1">
        <a:spcBef>
          <a:spcPct val="0"/>
        </a:spcBef>
        <a:spcAft>
          <a:spcPct val="0"/>
        </a:spcAft>
        <a:defRPr sz="3200">
          <a:solidFill>
            <a:schemeClr val="tx2"/>
          </a:solidFill>
          <a:latin typeface="Helvetica LT Std" pitchFamily="34" charset="0"/>
        </a:defRPr>
      </a:lvl9pPr>
    </p:titleStyle>
    <p:bodyStyle>
      <a:lvl1pPr marL="342900" indent="-342900" algn="l" rtl="0" eaLnBrk="0" fontAlgn="base" hangingPunct="0">
        <a:spcBef>
          <a:spcPct val="20000"/>
        </a:spcBef>
        <a:spcAft>
          <a:spcPct val="0"/>
        </a:spcAft>
        <a:buClr>
          <a:srgbClr val="718C3F"/>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18C3F"/>
        </a:buClr>
        <a:buSzPct val="85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718C3F"/>
        </a:buClr>
        <a:buFont typeface="Arial" pitchFamily="34" charset="0"/>
        <a:buChar char="–"/>
        <a:defRPr sz="2000">
          <a:solidFill>
            <a:schemeClr val="tx1"/>
          </a:solidFill>
          <a:latin typeface="+mn-lt"/>
        </a:defRPr>
      </a:lvl3pPr>
      <a:lvl4pPr marL="1600200" indent="-228600" algn="l" rtl="0" eaLnBrk="0" fontAlgn="base" hangingPunct="0">
        <a:spcBef>
          <a:spcPct val="20000"/>
        </a:spcBef>
        <a:spcAft>
          <a:spcPct val="0"/>
        </a:spcAft>
        <a:buClr>
          <a:srgbClr val="718C3F"/>
        </a:buClr>
        <a:buChar char="•"/>
        <a:defRPr sz="2000">
          <a:solidFill>
            <a:schemeClr val="tx1"/>
          </a:solidFill>
          <a:latin typeface="+mn-lt"/>
        </a:defRPr>
      </a:lvl4pPr>
      <a:lvl5pPr marL="2057400" indent="-228600" algn="l" rtl="0" eaLnBrk="0" fontAlgn="base" hangingPunct="0">
        <a:spcBef>
          <a:spcPct val="20000"/>
        </a:spcBef>
        <a:spcAft>
          <a:spcPct val="0"/>
        </a:spcAft>
        <a:buClr>
          <a:srgbClr val="718C3F"/>
        </a:buClr>
        <a:buSzPct val="90000"/>
        <a:buChar char="•"/>
        <a:defRPr sz="2000">
          <a:solidFill>
            <a:schemeClr val="tx1"/>
          </a:solidFill>
          <a:latin typeface="+mn-lt"/>
        </a:defRPr>
      </a:lvl5pPr>
      <a:lvl6pPr marL="2514600" indent="-228600" algn="l" rtl="0" eaLnBrk="1" fontAlgn="base" hangingPunct="1">
        <a:spcBef>
          <a:spcPct val="20000"/>
        </a:spcBef>
        <a:spcAft>
          <a:spcPct val="0"/>
        </a:spcAft>
        <a:buClr>
          <a:srgbClr val="718C3F"/>
        </a:buClr>
        <a:buSzPct val="90000"/>
        <a:buChar char="•"/>
        <a:defRPr>
          <a:solidFill>
            <a:schemeClr val="tx1"/>
          </a:solidFill>
          <a:latin typeface="+mn-lt"/>
        </a:defRPr>
      </a:lvl6pPr>
      <a:lvl7pPr marL="2971800" indent="-228600" algn="l" rtl="0" eaLnBrk="1" fontAlgn="base" hangingPunct="1">
        <a:spcBef>
          <a:spcPct val="20000"/>
        </a:spcBef>
        <a:spcAft>
          <a:spcPct val="0"/>
        </a:spcAft>
        <a:buClr>
          <a:srgbClr val="718C3F"/>
        </a:buClr>
        <a:buSzPct val="90000"/>
        <a:buChar char="•"/>
        <a:defRPr>
          <a:solidFill>
            <a:schemeClr val="tx1"/>
          </a:solidFill>
          <a:latin typeface="+mn-lt"/>
        </a:defRPr>
      </a:lvl7pPr>
      <a:lvl8pPr marL="3429000" indent="-228600" algn="l" rtl="0" eaLnBrk="1" fontAlgn="base" hangingPunct="1">
        <a:spcBef>
          <a:spcPct val="20000"/>
        </a:spcBef>
        <a:spcAft>
          <a:spcPct val="0"/>
        </a:spcAft>
        <a:buClr>
          <a:srgbClr val="718C3F"/>
        </a:buClr>
        <a:buSzPct val="90000"/>
        <a:buChar char="•"/>
        <a:defRPr>
          <a:solidFill>
            <a:schemeClr val="tx1"/>
          </a:solidFill>
          <a:latin typeface="+mn-lt"/>
        </a:defRPr>
      </a:lvl8pPr>
      <a:lvl9pPr marL="3886200" indent="-228600" algn="l" rtl="0" eaLnBrk="1" fontAlgn="base" hangingPunct="1">
        <a:spcBef>
          <a:spcPct val="20000"/>
        </a:spcBef>
        <a:spcAft>
          <a:spcPct val="0"/>
        </a:spcAft>
        <a:buClr>
          <a:srgbClr val="718C3F"/>
        </a:buClr>
        <a:buSzPct val="9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
            <a:ext cx="11520488" cy="1058863"/>
          </a:xfrm>
          <a:prstGeom prst="rect">
            <a:avLst/>
          </a:prstGeom>
          <a:solidFill>
            <a:srgbClr val="4799B5"/>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600" dirty="0">
              <a:solidFill>
                <a:srgbClr val="FFFFFF"/>
              </a:solidFill>
            </a:endParaRPr>
          </a:p>
        </p:txBody>
      </p:sp>
      <p:pic>
        <p:nvPicPr>
          <p:cNvPr id="10243" name="Picture 7" descr="horizontal RGB white.eps"/>
          <p:cNvPicPr>
            <a:picLocks noChangeAspect="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368016" y="225425"/>
            <a:ext cx="4286182"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4" name="Picture 8" descr="Horizontal_RGB_600.jpg"/>
          <p:cNvPicPr>
            <a:picLocks noChangeAspect="1"/>
          </p:cNvPicPr>
          <p:nvPr/>
        </p:nvPicPr>
        <p:blipFill>
          <a:blip r:embed="rId18">
            <a:extLst>
              <a:ext uri="{28A0092B-C50C-407E-A947-70E740481C1C}">
                <a14:useLocalDpi xmlns="" xmlns:a14="http://schemas.microsoft.com/office/drawing/2010/main" val="0"/>
              </a:ext>
            </a:extLst>
          </a:blip>
          <a:srcRect/>
          <a:stretch>
            <a:fillRect/>
          </a:stretch>
        </p:blipFill>
        <p:spPr bwMode="auto">
          <a:xfrm>
            <a:off x="136007" y="5942014"/>
            <a:ext cx="2990127"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9"/>
          <p:cNvPicPr>
            <a:picLocks noChangeAspect="1"/>
          </p:cNvPicPr>
          <p:nvPr/>
        </p:nvPicPr>
        <p:blipFill>
          <a:blip r:embed="rId19">
            <a:extLst>
              <a:ext uri="{28A0092B-C50C-407E-A947-70E740481C1C}">
                <a14:useLocalDpi xmlns="" xmlns:a14="http://schemas.microsoft.com/office/drawing/2010/main" val="0"/>
              </a:ext>
            </a:extLst>
          </a:blip>
          <a:srcRect/>
          <a:stretch>
            <a:fillRect/>
          </a:stretch>
        </p:blipFill>
        <p:spPr bwMode="auto">
          <a:xfrm>
            <a:off x="8080342" y="6145214"/>
            <a:ext cx="3152134"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10"/>
          <p:cNvPicPr>
            <a:picLocks noChangeAspect="1"/>
          </p:cNvPicPr>
          <p:nvPr/>
        </p:nvPicPr>
        <p:blipFill>
          <a:blip r:embed="rId20">
            <a:extLst>
              <a:ext uri="{28A0092B-C50C-407E-A947-70E740481C1C}">
                <a14:useLocalDpi xmlns="" xmlns:a14="http://schemas.microsoft.com/office/drawing/2010/main" val="0"/>
              </a:ext>
            </a:extLst>
          </a:blip>
          <a:srcRect/>
          <a:stretch>
            <a:fillRect/>
          </a:stretch>
        </p:blipFill>
        <p:spPr bwMode="auto">
          <a:xfrm>
            <a:off x="4136175" y="6034089"/>
            <a:ext cx="271211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6"/>
    </p:custDataLst>
    <p:extLst>
      <p:ext uri="{BB962C8B-B14F-4D97-AF65-F5344CB8AC3E}">
        <p14:creationId xmlns="" xmlns:p14="http://schemas.microsoft.com/office/powerpoint/2010/main" val="461305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Helvetica LT Std" pitchFamily="34" charset="0"/>
        </a:defRPr>
      </a:lvl2pPr>
      <a:lvl3pPr algn="ctr" rtl="0" eaLnBrk="0" fontAlgn="base" hangingPunct="0">
        <a:spcBef>
          <a:spcPct val="0"/>
        </a:spcBef>
        <a:spcAft>
          <a:spcPct val="0"/>
        </a:spcAft>
        <a:defRPr sz="3200">
          <a:solidFill>
            <a:schemeClr val="tx2"/>
          </a:solidFill>
          <a:latin typeface="Helvetica LT Std" pitchFamily="34" charset="0"/>
        </a:defRPr>
      </a:lvl3pPr>
      <a:lvl4pPr algn="ctr" rtl="0" eaLnBrk="0" fontAlgn="base" hangingPunct="0">
        <a:spcBef>
          <a:spcPct val="0"/>
        </a:spcBef>
        <a:spcAft>
          <a:spcPct val="0"/>
        </a:spcAft>
        <a:defRPr sz="3200">
          <a:solidFill>
            <a:schemeClr val="tx2"/>
          </a:solidFill>
          <a:latin typeface="Helvetica LT Std" pitchFamily="34" charset="0"/>
        </a:defRPr>
      </a:lvl4pPr>
      <a:lvl5pPr algn="ctr" rtl="0" eaLnBrk="0" fontAlgn="base" hangingPunct="0">
        <a:spcBef>
          <a:spcPct val="0"/>
        </a:spcBef>
        <a:spcAft>
          <a:spcPct val="0"/>
        </a:spcAft>
        <a:defRPr sz="3200">
          <a:solidFill>
            <a:schemeClr val="tx2"/>
          </a:solidFill>
          <a:latin typeface="Helvetica LT Std" pitchFamily="34" charset="0"/>
        </a:defRPr>
      </a:lvl5pPr>
      <a:lvl6pPr marL="457200" algn="ctr" rtl="0" eaLnBrk="1" fontAlgn="base" hangingPunct="1">
        <a:spcBef>
          <a:spcPct val="0"/>
        </a:spcBef>
        <a:spcAft>
          <a:spcPct val="0"/>
        </a:spcAft>
        <a:defRPr sz="3200">
          <a:solidFill>
            <a:schemeClr val="tx2"/>
          </a:solidFill>
          <a:latin typeface="Helvetica LT Std" pitchFamily="34" charset="0"/>
        </a:defRPr>
      </a:lvl6pPr>
      <a:lvl7pPr marL="914400" algn="ctr" rtl="0" eaLnBrk="1" fontAlgn="base" hangingPunct="1">
        <a:spcBef>
          <a:spcPct val="0"/>
        </a:spcBef>
        <a:spcAft>
          <a:spcPct val="0"/>
        </a:spcAft>
        <a:defRPr sz="3200">
          <a:solidFill>
            <a:schemeClr val="tx2"/>
          </a:solidFill>
          <a:latin typeface="Helvetica LT Std" pitchFamily="34" charset="0"/>
        </a:defRPr>
      </a:lvl7pPr>
      <a:lvl8pPr marL="1371600" algn="ctr" rtl="0" eaLnBrk="1" fontAlgn="base" hangingPunct="1">
        <a:spcBef>
          <a:spcPct val="0"/>
        </a:spcBef>
        <a:spcAft>
          <a:spcPct val="0"/>
        </a:spcAft>
        <a:defRPr sz="3200">
          <a:solidFill>
            <a:schemeClr val="tx2"/>
          </a:solidFill>
          <a:latin typeface="Helvetica LT Std" pitchFamily="34" charset="0"/>
        </a:defRPr>
      </a:lvl8pPr>
      <a:lvl9pPr marL="1828800" algn="ctr" rtl="0" eaLnBrk="1" fontAlgn="base" hangingPunct="1">
        <a:spcBef>
          <a:spcPct val="0"/>
        </a:spcBef>
        <a:spcAft>
          <a:spcPct val="0"/>
        </a:spcAft>
        <a:defRPr sz="3200">
          <a:solidFill>
            <a:schemeClr val="tx2"/>
          </a:solidFill>
          <a:latin typeface="Helvetica LT Std" pitchFamily="34" charset="0"/>
        </a:defRPr>
      </a:lvl9pPr>
    </p:titleStyle>
    <p:bodyStyle>
      <a:lvl1pPr marL="342900" indent="-342900" algn="l" rtl="0" eaLnBrk="0" fontAlgn="base" hangingPunct="0">
        <a:spcBef>
          <a:spcPct val="20000"/>
        </a:spcBef>
        <a:spcAft>
          <a:spcPct val="0"/>
        </a:spcAft>
        <a:buClr>
          <a:srgbClr val="718C3F"/>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18C3F"/>
        </a:buClr>
        <a:buSzPct val="85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718C3F"/>
        </a:buClr>
        <a:buFont typeface="Arial" pitchFamily="34" charset="0"/>
        <a:buChar char="–"/>
        <a:defRPr sz="2000">
          <a:solidFill>
            <a:schemeClr val="tx1"/>
          </a:solidFill>
          <a:latin typeface="+mn-lt"/>
        </a:defRPr>
      </a:lvl3pPr>
      <a:lvl4pPr marL="1600200" indent="-228600" algn="l" rtl="0" eaLnBrk="0" fontAlgn="base" hangingPunct="0">
        <a:spcBef>
          <a:spcPct val="20000"/>
        </a:spcBef>
        <a:spcAft>
          <a:spcPct val="0"/>
        </a:spcAft>
        <a:buClr>
          <a:srgbClr val="718C3F"/>
        </a:buClr>
        <a:buChar char="•"/>
        <a:defRPr sz="2000">
          <a:solidFill>
            <a:schemeClr val="tx1"/>
          </a:solidFill>
          <a:latin typeface="+mn-lt"/>
        </a:defRPr>
      </a:lvl4pPr>
      <a:lvl5pPr marL="2057400" indent="-228600" algn="l" rtl="0" eaLnBrk="0" fontAlgn="base" hangingPunct="0">
        <a:spcBef>
          <a:spcPct val="20000"/>
        </a:spcBef>
        <a:spcAft>
          <a:spcPct val="0"/>
        </a:spcAft>
        <a:buClr>
          <a:srgbClr val="718C3F"/>
        </a:buClr>
        <a:buSzPct val="90000"/>
        <a:buChar char="•"/>
        <a:defRPr sz="2000">
          <a:solidFill>
            <a:schemeClr val="tx1"/>
          </a:solidFill>
          <a:latin typeface="+mn-lt"/>
        </a:defRPr>
      </a:lvl5pPr>
      <a:lvl6pPr marL="2514600" indent="-228600" algn="l" rtl="0" eaLnBrk="1" fontAlgn="base" hangingPunct="1">
        <a:spcBef>
          <a:spcPct val="20000"/>
        </a:spcBef>
        <a:spcAft>
          <a:spcPct val="0"/>
        </a:spcAft>
        <a:buClr>
          <a:srgbClr val="718C3F"/>
        </a:buClr>
        <a:buSzPct val="90000"/>
        <a:buChar char="•"/>
        <a:defRPr>
          <a:solidFill>
            <a:schemeClr val="tx1"/>
          </a:solidFill>
          <a:latin typeface="+mn-lt"/>
        </a:defRPr>
      </a:lvl6pPr>
      <a:lvl7pPr marL="2971800" indent="-228600" algn="l" rtl="0" eaLnBrk="1" fontAlgn="base" hangingPunct="1">
        <a:spcBef>
          <a:spcPct val="20000"/>
        </a:spcBef>
        <a:spcAft>
          <a:spcPct val="0"/>
        </a:spcAft>
        <a:buClr>
          <a:srgbClr val="718C3F"/>
        </a:buClr>
        <a:buSzPct val="90000"/>
        <a:buChar char="•"/>
        <a:defRPr>
          <a:solidFill>
            <a:schemeClr val="tx1"/>
          </a:solidFill>
          <a:latin typeface="+mn-lt"/>
        </a:defRPr>
      </a:lvl7pPr>
      <a:lvl8pPr marL="3429000" indent="-228600" algn="l" rtl="0" eaLnBrk="1" fontAlgn="base" hangingPunct="1">
        <a:spcBef>
          <a:spcPct val="20000"/>
        </a:spcBef>
        <a:spcAft>
          <a:spcPct val="0"/>
        </a:spcAft>
        <a:buClr>
          <a:srgbClr val="718C3F"/>
        </a:buClr>
        <a:buSzPct val="90000"/>
        <a:buChar char="•"/>
        <a:defRPr>
          <a:solidFill>
            <a:schemeClr val="tx1"/>
          </a:solidFill>
          <a:latin typeface="+mn-lt"/>
        </a:defRPr>
      </a:lvl8pPr>
      <a:lvl9pPr marL="3886200" indent="-228600" algn="l" rtl="0" eaLnBrk="1" fontAlgn="base" hangingPunct="1">
        <a:spcBef>
          <a:spcPct val="20000"/>
        </a:spcBef>
        <a:spcAft>
          <a:spcPct val="0"/>
        </a:spcAft>
        <a:buClr>
          <a:srgbClr val="718C3F"/>
        </a:buClr>
        <a:buSzPct val="9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3.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GMO_SEMINAR/Dark%20side%20of%20GMO.ppt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0" y="0"/>
            <a:ext cx="11520488" cy="6858000"/>
          </a:xfrm>
          <a:prstGeom prst="rect">
            <a:avLst/>
          </a:prstGeom>
          <a:solidFill>
            <a:schemeClr val="accent1">
              <a:lumMod val="20000"/>
              <a:lumOff val="80000"/>
            </a:schemeClr>
          </a:solidFill>
          <a:ln w="9525" cap="flat" cmpd="sng" algn="ctr">
            <a:solidFill>
              <a:schemeClr val="tx1"/>
            </a:solid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
        <p:nvSpPr>
          <p:cNvPr id="4" name="Slide Number Placeholder 3"/>
          <p:cNvSpPr>
            <a:spLocks noGrp="1"/>
          </p:cNvSpPr>
          <p:nvPr>
            <p:ph type="sldNum" sz="quarter" idx="10"/>
          </p:nvPr>
        </p:nvSpPr>
        <p:spPr>
          <a:xfrm>
            <a:off x="9648676" y="6381750"/>
            <a:ext cx="531168" cy="476250"/>
          </a:xfrm>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1</a:t>
            </a:fld>
            <a:endParaRPr lang="en-US" altLang="en-US" sz="1600" dirty="0">
              <a:solidFill>
                <a:srgbClr val="305B75"/>
              </a:solidFill>
              <a:latin typeface="Arial" pitchFamily="34" charset="0"/>
              <a:cs typeface="Arial" pitchFamily="34" charset="0"/>
            </a:endParaRPr>
          </a:p>
        </p:txBody>
      </p:sp>
      <p:grpSp>
        <p:nvGrpSpPr>
          <p:cNvPr id="5" name="Group 4"/>
          <p:cNvGrpSpPr/>
          <p:nvPr/>
        </p:nvGrpSpPr>
        <p:grpSpPr>
          <a:xfrm>
            <a:off x="1355923" y="2266129"/>
            <a:ext cx="1524001" cy="1868556"/>
            <a:chOff x="1696276" y="1749292"/>
            <a:chExt cx="1524001" cy="1868556"/>
          </a:xfrm>
        </p:grpSpPr>
        <p:sp>
          <p:nvSpPr>
            <p:cNvPr id="6" name="Round Same Side Corner Rectangle 5"/>
            <p:cNvSpPr/>
            <p:nvPr/>
          </p:nvSpPr>
          <p:spPr>
            <a:xfrm>
              <a:off x="1696276" y="1749292"/>
              <a:ext cx="1524001" cy="1868556"/>
            </a:xfrm>
            <a:prstGeom prst="round2SameRect">
              <a:avLst/>
            </a:prstGeom>
            <a:solidFill>
              <a:srgbClr val="F43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020954" y="1980181"/>
              <a:ext cx="874644" cy="523220"/>
            </a:xfrm>
            <a:prstGeom prst="rect">
              <a:avLst/>
            </a:prstGeom>
            <a:noFill/>
          </p:spPr>
          <p:txBody>
            <a:bodyPr wrap="square" rtlCol="0">
              <a:spAutoFit/>
            </a:bodyPr>
            <a:lstStyle/>
            <a:p>
              <a:pPr algn="ctr"/>
              <a:r>
                <a:rPr lang="en-GB" sz="2800" b="1" dirty="0">
                  <a:solidFill>
                    <a:schemeClr val="bg1"/>
                  </a:solidFill>
                  <a:latin typeface="Tw Cen MT" panose="020B0602020104020603" pitchFamily="34" charset="0"/>
                </a:rPr>
                <a:t>1</a:t>
              </a:r>
              <a:endParaRPr lang="en-GB" b="1" dirty="0">
                <a:solidFill>
                  <a:schemeClr val="bg1"/>
                </a:solidFill>
                <a:latin typeface="Tw Cen MT" panose="020B0602020104020603" pitchFamily="34" charset="0"/>
              </a:endParaRPr>
            </a:p>
          </p:txBody>
        </p:sp>
      </p:grpSp>
      <p:sp>
        <p:nvSpPr>
          <p:cNvPr id="9" name="Freeform 8"/>
          <p:cNvSpPr/>
          <p:nvPr/>
        </p:nvSpPr>
        <p:spPr>
          <a:xfrm flipV="1">
            <a:off x="1355924" y="2981741"/>
            <a:ext cx="1524001" cy="3233531"/>
          </a:xfrm>
          <a:custGeom>
            <a:avLst/>
            <a:gdLst>
              <a:gd name="connsiteX0" fmla="*/ 0 w 1524001"/>
              <a:gd name="connsiteY0" fmla="*/ 3233531 h 3233531"/>
              <a:gd name="connsiteX1" fmla="*/ 281934 w 1524001"/>
              <a:gd name="connsiteY1" fmla="*/ 3233531 h 3233531"/>
              <a:gd name="connsiteX2" fmla="*/ 278295 w 1524001"/>
              <a:gd name="connsiteY2" fmla="*/ 3200398 h 3233531"/>
              <a:gd name="connsiteX3" fmla="*/ 762000 w 1524001"/>
              <a:gd name="connsiteY3" fmla="*/ 2756450 h 3233531"/>
              <a:gd name="connsiteX4" fmla="*/ 1245705 w 1524001"/>
              <a:gd name="connsiteY4" fmla="*/ 3200398 h 3233531"/>
              <a:gd name="connsiteX5" fmla="*/ 1242066 w 1524001"/>
              <a:gd name="connsiteY5" fmla="*/ 3233531 h 3233531"/>
              <a:gd name="connsiteX6" fmla="*/ 1524001 w 1524001"/>
              <a:gd name="connsiteY6" fmla="*/ 3233531 h 3233531"/>
              <a:gd name="connsiteX7" fmla="*/ 1524001 w 1524001"/>
              <a:gd name="connsiteY7" fmla="*/ 254005 h 3233531"/>
              <a:gd name="connsiteX8" fmla="*/ 1269996 w 1524001"/>
              <a:gd name="connsiteY8" fmla="*/ 0 h 3233531"/>
              <a:gd name="connsiteX9" fmla="*/ 254005 w 1524001"/>
              <a:gd name="connsiteY9" fmla="*/ 0 h 3233531"/>
              <a:gd name="connsiteX10" fmla="*/ 0 w 1524001"/>
              <a:gd name="connsiteY10" fmla="*/ 254005 h 3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1" h="3233531">
                <a:moveTo>
                  <a:pt x="0" y="3233531"/>
                </a:moveTo>
                <a:lnTo>
                  <a:pt x="281934" y="3233531"/>
                </a:lnTo>
                <a:lnTo>
                  <a:pt x="278295" y="3200398"/>
                </a:lnTo>
                <a:cubicBezTo>
                  <a:pt x="278295" y="2955212"/>
                  <a:pt x="494857" y="2756450"/>
                  <a:pt x="762000" y="2756450"/>
                </a:cubicBezTo>
                <a:cubicBezTo>
                  <a:pt x="1029143" y="2756450"/>
                  <a:pt x="1245705" y="2955212"/>
                  <a:pt x="1245705" y="3200398"/>
                </a:cubicBezTo>
                <a:lnTo>
                  <a:pt x="1242066" y="3233531"/>
                </a:lnTo>
                <a:lnTo>
                  <a:pt x="1524001" y="3233531"/>
                </a:lnTo>
                <a:lnTo>
                  <a:pt x="1524001" y="254005"/>
                </a:lnTo>
                <a:cubicBezTo>
                  <a:pt x="1524001" y="113722"/>
                  <a:pt x="1410279" y="0"/>
                  <a:pt x="1269996" y="0"/>
                </a:cubicBezTo>
                <a:lnTo>
                  <a:pt x="254005" y="0"/>
                </a:lnTo>
                <a:cubicBezTo>
                  <a:pt x="113722" y="0"/>
                  <a:pt x="0" y="113722"/>
                  <a:pt x="0" y="254005"/>
                </a:cubicBezTo>
                <a:close/>
              </a:path>
            </a:pathLst>
          </a:custGeom>
          <a:solidFill>
            <a:schemeClr val="bg1"/>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66330" y="3692219"/>
            <a:ext cx="1467009" cy="954107"/>
          </a:xfrm>
          <a:prstGeom prst="rect">
            <a:avLst/>
          </a:prstGeom>
          <a:noFill/>
        </p:spPr>
        <p:txBody>
          <a:bodyPr wrap="square" rtlCol="0">
            <a:spAutoFit/>
          </a:bodyPr>
          <a:lstStyle/>
          <a:p>
            <a:pPr algn="ctr"/>
            <a:r>
              <a:rPr lang="en-GB" sz="2800" b="1" dirty="0">
                <a:solidFill>
                  <a:srgbClr val="F43CD1"/>
                </a:solidFill>
                <a:latin typeface="Tw Cen MT" panose="020B0602020104020603" pitchFamily="34" charset="0"/>
              </a:rPr>
              <a:t>Introduction</a:t>
            </a:r>
          </a:p>
        </p:txBody>
      </p:sp>
      <p:grpSp>
        <p:nvGrpSpPr>
          <p:cNvPr id="13" name="Group 12"/>
          <p:cNvGrpSpPr/>
          <p:nvPr/>
        </p:nvGrpSpPr>
        <p:grpSpPr>
          <a:xfrm>
            <a:off x="3156123" y="2279381"/>
            <a:ext cx="1524001" cy="1868556"/>
            <a:chOff x="1696276" y="1749292"/>
            <a:chExt cx="1524001" cy="1868556"/>
          </a:xfrm>
          <a:solidFill>
            <a:srgbClr val="92D050"/>
          </a:solidFill>
        </p:grpSpPr>
        <p:sp>
          <p:nvSpPr>
            <p:cNvPr id="14" name="Round Same Side Corner Rectangle 13"/>
            <p:cNvSpPr/>
            <p:nvPr/>
          </p:nvSpPr>
          <p:spPr>
            <a:xfrm>
              <a:off x="1696276" y="1749292"/>
              <a:ext cx="1524001" cy="18685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020954" y="1998500"/>
              <a:ext cx="874644" cy="523220"/>
            </a:xfrm>
            <a:prstGeom prst="rect">
              <a:avLst/>
            </a:prstGeom>
            <a:grpFill/>
          </p:spPr>
          <p:txBody>
            <a:bodyPr wrap="square" rtlCol="0">
              <a:spAutoFit/>
            </a:bodyPr>
            <a:lstStyle/>
            <a:p>
              <a:pPr algn="ctr"/>
              <a:r>
                <a:rPr lang="en-GB" sz="2800" b="1" dirty="0">
                  <a:solidFill>
                    <a:schemeClr val="bg1"/>
                  </a:solidFill>
                  <a:latin typeface="Tw Cen MT" panose="020B0602020104020603" pitchFamily="34" charset="0"/>
                </a:rPr>
                <a:t>2</a:t>
              </a:r>
              <a:endParaRPr lang="en-GB" b="1" dirty="0">
                <a:solidFill>
                  <a:schemeClr val="bg1"/>
                </a:solidFill>
                <a:latin typeface="Tw Cen MT" panose="020B0602020104020603" pitchFamily="34" charset="0"/>
              </a:endParaRPr>
            </a:p>
          </p:txBody>
        </p:sp>
      </p:grpSp>
      <p:sp>
        <p:nvSpPr>
          <p:cNvPr id="17" name="Freeform 16"/>
          <p:cNvSpPr/>
          <p:nvPr/>
        </p:nvSpPr>
        <p:spPr>
          <a:xfrm flipV="1">
            <a:off x="3156124" y="2994993"/>
            <a:ext cx="1524001" cy="3233531"/>
          </a:xfrm>
          <a:custGeom>
            <a:avLst/>
            <a:gdLst>
              <a:gd name="connsiteX0" fmla="*/ 0 w 1524001"/>
              <a:gd name="connsiteY0" fmla="*/ 3233531 h 3233531"/>
              <a:gd name="connsiteX1" fmla="*/ 281934 w 1524001"/>
              <a:gd name="connsiteY1" fmla="*/ 3233531 h 3233531"/>
              <a:gd name="connsiteX2" fmla="*/ 278295 w 1524001"/>
              <a:gd name="connsiteY2" fmla="*/ 3200398 h 3233531"/>
              <a:gd name="connsiteX3" fmla="*/ 762000 w 1524001"/>
              <a:gd name="connsiteY3" fmla="*/ 2756450 h 3233531"/>
              <a:gd name="connsiteX4" fmla="*/ 1245705 w 1524001"/>
              <a:gd name="connsiteY4" fmla="*/ 3200398 h 3233531"/>
              <a:gd name="connsiteX5" fmla="*/ 1242066 w 1524001"/>
              <a:gd name="connsiteY5" fmla="*/ 3233531 h 3233531"/>
              <a:gd name="connsiteX6" fmla="*/ 1524001 w 1524001"/>
              <a:gd name="connsiteY6" fmla="*/ 3233531 h 3233531"/>
              <a:gd name="connsiteX7" fmla="*/ 1524001 w 1524001"/>
              <a:gd name="connsiteY7" fmla="*/ 254005 h 3233531"/>
              <a:gd name="connsiteX8" fmla="*/ 1269996 w 1524001"/>
              <a:gd name="connsiteY8" fmla="*/ 0 h 3233531"/>
              <a:gd name="connsiteX9" fmla="*/ 254005 w 1524001"/>
              <a:gd name="connsiteY9" fmla="*/ 0 h 3233531"/>
              <a:gd name="connsiteX10" fmla="*/ 0 w 1524001"/>
              <a:gd name="connsiteY10" fmla="*/ 254005 h 3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1" h="3233531">
                <a:moveTo>
                  <a:pt x="0" y="3233531"/>
                </a:moveTo>
                <a:lnTo>
                  <a:pt x="281934" y="3233531"/>
                </a:lnTo>
                <a:lnTo>
                  <a:pt x="278295" y="3200398"/>
                </a:lnTo>
                <a:cubicBezTo>
                  <a:pt x="278295" y="2955212"/>
                  <a:pt x="494857" y="2756450"/>
                  <a:pt x="762000" y="2756450"/>
                </a:cubicBezTo>
                <a:cubicBezTo>
                  <a:pt x="1029143" y="2756450"/>
                  <a:pt x="1245705" y="2955212"/>
                  <a:pt x="1245705" y="3200398"/>
                </a:cubicBezTo>
                <a:lnTo>
                  <a:pt x="1242066" y="3233531"/>
                </a:lnTo>
                <a:lnTo>
                  <a:pt x="1524001" y="3233531"/>
                </a:lnTo>
                <a:lnTo>
                  <a:pt x="1524001" y="254005"/>
                </a:lnTo>
                <a:cubicBezTo>
                  <a:pt x="1524001" y="113722"/>
                  <a:pt x="1410279" y="0"/>
                  <a:pt x="1269996" y="0"/>
                </a:cubicBezTo>
                <a:lnTo>
                  <a:pt x="254005" y="0"/>
                </a:lnTo>
                <a:cubicBezTo>
                  <a:pt x="113722" y="0"/>
                  <a:pt x="0" y="113722"/>
                  <a:pt x="0" y="254005"/>
                </a:cubicBezTo>
                <a:close/>
              </a:path>
            </a:pathLst>
          </a:custGeom>
          <a:solidFill>
            <a:schemeClr val="bg1"/>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235640" y="3705471"/>
            <a:ext cx="1444483" cy="1384995"/>
          </a:xfrm>
          <a:prstGeom prst="rect">
            <a:avLst/>
          </a:prstGeom>
          <a:noFill/>
        </p:spPr>
        <p:txBody>
          <a:bodyPr wrap="square" rtlCol="0">
            <a:spAutoFit/>
          </a:bodyPr>
          <a:lstStyle/>
          <a:p>
            <a:pPr algn="ctr"/>
            <a:r>
              <a:rPr lang="en-GB" sz="2800" b="1" dirty="0">
                <a:solidFill>
                  <a:srgbClr val="92D050"/>
                </a:solidFill>
                <a:latin typeface="Tw Cen MT" panose="020B0602020104020603" pitchFamily="34" charset="0"/>
              </a:rPr>
              <a:t>Food safety hazards </a:t>
            </a:r>
          </a:p>
        </p:txBody>
      </p:sp>
      <p:grpSp>
        <p:nvGrpSpPr>
          <p:cNvPr id="21" name="Group 20"/>
          <p:cNvGrpSpPr/>
          <p:nvPr/>
        </p:nvGrpSpPr>
        <p:grpSpPr>
          <a:xfrm>
            <a:off x="4956323" y="2285763"/>
            <a:ext cx="1524001" cy="1868556"/>
            <a:chOff x="1696276" y="1749292"/>
            <a:chExt cx="1524001" cy="1868556"/>
          </a:xfrm>
          <a:solidFill>
            <a:srgbClr val="00B0F0"/>
          </a:solidFill>
        </p:grpSpPr>
        <p:sp>
          <p:nvSpPr>
            <p:cNvPr id="22" name="Round Same Side Corner Rectangle 21"/>
            <p:cNvSpPr/>
            <p:nvPr/>
          </p:nvSpPr>
          <p:spPr>
            <a:xfrm>
              <a:off x="1696276" y="1749292"/>
              <a:ext cx="1524001" cy="18685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014332" y="2014188"/>
              <a:ext cx="874644" cy="523220"/>
            </a:xfrm>
            <a:prstGeom prst="rect">
              <a:avLst/>
            </a:prstGeom>
            <a:grpFill/>
          </p:spPr>
          <p:txBody>
            <a:bodyPr wrap="square" rtlCol="0">
              <a:spAutoFit/>
            </a:bodyPr>
            <a:lstStyle/>
            <a:p>
              <a:pPr algn="ctr"/>
              <a:r>
                <a:rPr lang="en-GB" sz="2800" b="1" dirty="0">
                  <a:solidFill>
                    <a:schemeClr val="bg1"/>
                  </a:solidFill>
                  <a:latin typeface="Tw Cen MT" panose="020B0602020104020603" pitchFamily="34" charset="0"/>
                </a:rPr>
                <a:t>3</a:t>
              </a:r>
              <a:endParaRPr lang="en-GB" b="1" dirty="0">
                <a:solidFill>
                  <a:schemeClr val="bg1"/>
                </a:solidFill>
                <a:latin typeface="Tw Cen MT" panose="020B0602020104020603" pitchFamily="34" charset="0"/>
              </a:endParaRPr>
            </a:p>
          </p:txBody>
        </p:sp>
      </p:grpSp>
      <p:sp>
        <p:nvSpPr>
          <p:cNvPr id="25" name="Freeform 24"/>
          <p:cNvSpPr/>
          <p:nvPr/>
        </p:nvSpPr>
        <p:spPr>
          <a:xfrm flipV="1">
            <a:off x="4956324" y="3001375"/>
            <a:ext cx="1524001" cy="3233531"/>
          </a:xfrm>
          <a:custGeom>
            <a:avLst/>
            <a:gdLst>
              <a:gd name="connsiteX0" fmla="*/ 0 w 1524001"/>
              <a:gd name="connsiteY0" fmla="*/ 3233531 h 3233531"/>
              <a:gd name="connsiteX1" fmla="*/ 281934 w 1524001"/>
              <a:gd name="connsiteY1" fmla="*/ 3233531 h 3233531"/>
              <a:gd name="connsiteX2" fmla="*/ 278295 w 1524001"/>
              <a:gd name="connsiteY2" fmla="*/ 3200398 h 3233531"/>
              <a:gd name="connsiteX3" fmla="*/ 762000 w 1524001"/>
              <a:gd name="connsiteY3" fmla="*/ 2756450 h 3233531"/>
              <a:gd name="connsiteX4" fmla="*/ 1245705 w 1524001"/>
              <a:gd name="connsiteY4" fmla="*/ 3200398 h 3233531"/>
              <a:gd name="connsiteX5" fmla="*/ 1242066 w 1524001"/>
              <a:gd name="connsiteY5" fmla="*/ 3233531 h 3233531"/>
              <a:gd name="connsiteX6" fmla="*/ 1524001 w 1524001"/>
              <a:gd name="connsiteY6" fmla="*/ 3233531 h 3233531"/>
              <a:gd name="connsiteX7" fmla="*/ 1524001 w 1524001"/>
              <a:gd name="connsiteY7" fmla="*/ 254005 h 3233531"/>
              <a:gd name="connsiteX8" fmla="*/ 1269996 w 1524001"/>
              <a:gd name="connsiteY8" fmla="*/ 0 h 3233531"/>
              <a:gd name="connsiteX9" fmla="*/ 254005 w 1524001"/>
              <a:gd name="connsiteY9" fmla="*/ 0 h 3233531"/>
              <a:gd name="connsiteX10" fmla="*/ 0 w 1524001"/>
              <a:gd name="connsiteY10" fmla="*/ 254005 h 3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1" h="3233531">
                <a:moveTo>
                  <a:pt x="0" y="3233531"/>
                </a:moveTo>
                <a:lnTo>
                  <a:pt x="281934" y="3233531"/>
                </a:lnTo>
                <a:lnTo>
                  <a:pt x="278295" y="3200398"/>
                </a:lnTo>
                <a:cubicBezTo>
                  <a:pt x="278295" y="2955212"/>
                  <a:pt x="494857" y="2756450"/>
                  <a:pt x="762000" y="2756450"/>
                </a:cubicBezTo>
                <a:cubicBezTo>
                  <a:pt x="1029143" y="2756450"/>
                  <a:pt x="1245705" y="2955212"/>
                  <a:pt x="1245705" y="3200398"/>
                </a:cubicBezTo>
                <a:lnTo>
                  <a:pt x="1242066" y="3233531"/>
                </a:lnTo>
                <a:lnTo>
                  <a:pt x="1524001" y="3233531"/>
                </a:lnTo>
                <a:lnTo>
                  <a:pt x="1524001" y="254005"/>
                </a:lnTo>
                <a:cubicBezTo>
                  <a:pt x="1524001" y="113722"/>
                  <a:pt x="1410279" y="0"/>
                  <a:pt x="1269996" y="0"/>
                </a:cubicBezTo>
                <a:lnTo>
                  <a:pt x="254005" y="0"/>
                </a:lnTo>
                <a:cubicBezTo>
                  <a:pt x="113722" y="0"/>
                  <a:pt x="0" y="113722"/>
                  <a:pt x="0" y="254005"/>
                </a:cubicBezTo>
                <a:close/>
              </a:path>
            </a:pathLst>
          </a:custGeom>
          <a:solidFill>
            <a:schemeClr val="bg1"/>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049083" y="3501008"/>
            <a:ext cx="1431240" cy="1815882"/>
          </a:xfrm>
          <a:prstGeom prst="rect">
            <a:avLst/>
          </a:prstGeom>
          <a:noFill/>
        </p:spPr>
        <p:txBody>
          <a:bodyPr wrap="square" rtlCol="0">
            <a:spAutoFit/>
          </a:bodyPr>
          <a:lstStyle/>
          <a:p>
            <a:pPr algn="ctr"/>
            <a:r>
              <a:rPr lang="en-GB" sz="2800" b="1" dirty="0">
                <a:solidFill>
                  <a:srgbClr val="00B0F0"/>
                </a:solidFill>
                <a:latin typeface="Tw Cen MT" panose="020B0602020104020603" pitchFamily="34" charset="0"/>
              </a:rPr>
              <a:t>Food safety &amp; Quality mang’t</a:t>
            </a:r>
          </a:p>
        </p:txBody>
      </p:sp>
      <p:grpSp>
        <p:nvGrpSpPr>
          <p:cNvPr id="29" name="Group 28"/>
          <p:cNvGrpSpPr/>
          <p:nvPr/>
        </p:nvGrpSpPr>
        <p:grpSpPr>
          <a:xfrm>
            <a:off x="6768357" y="2259254"/>
            <a:ext cx="1524001" cy="1868556"/>
            <a:chOff x="1696276" y="1749292"/>
            <a:chExt cx="1524001" cy="1868556"/>
          </a:xfrm>
          <a:solidFill>
            <a:srgbClr val="7030A0"/>
          </a:solidFill>
        </p:grpSpPr>
        <p:sp>
          <p:nvSpPr>
            <p:cNvPr id="30" name="Round Same Side Corner Rectangle 29"/>
            <p:cNvSpPr/>
            <p:nvPr/>
          </p:nvSpPr>
          <p:spPr>
            <a:xfrm>
              <a:off x="1696276" y="1749292"/>
              <a:ext cx="1524001" cy="18685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020954" y="1982934"/>
              <a:ext cx="874644" cy="523220"/>
            </a:xfrm>
            <a:prstGeom prst="rect">
              <a:avLst/>
            </a:prstGeom>
            <a:grpFill/>
          </p:spPr>
          <p:txBody>
            <a:bodyPr wrap="square" rtlCol="0">
              <a:spAutoFit/>
            </a:bodyPr>
            <a:lstStyle/>
            <a:p>
              <a:pPr algn="ctr"/>
              <a:r>
                <a:rPr lang="en-GB" sz="2800" b="1" dirty="0">
                  <a:solidFill>
                    <a:schemeClr val="bg1"/>
                  </a:solidFill>
                  <a:latin typeface="Tw Cen MT" panose="020B0602020104020603" pitchFamily="34" charset="0"/>
                </a:rPr>
                <a:t>4</a:t>
              </a:r>
              <a:endParaRPr lang="en-GB" b="1" dirty="0">
                <a:solidFill>
                  <a:schemeClr val="bg1"/>
                </a:solidFill>
                <a:latin typeface="Tw Cen MT" panose="020B0602020104020603" pitchFamily="34" charset="0"/>
              </a:endParaRPr>
            </a:p>
          </p:txBody>
        </p:sp>
      </p:grpSp>
      <p:sp>
        <p:nvSpPr>
          <p:cNvPr id="33" name="Freeform 32"/>
          <p:cNvSpPr/>
          <p:nvPr/>
        </p:nvSpPr>
        <p:spPr>
          <a:xfrm flipV="1">
            <a:off x="6768358" y="2974866"/>
            <a:ext cx="1524001" cy="3233531"/>
          </a:xfrm>
          <a:custGeom>
            <a:avLst/>
            <a:gdLst>
              <a:gd name="connsiteX0" fmla="*/ 0 w 1524001"/>
              <a:gd name="connsiteY0" fmla="*/ 3233531 h 3233531"/>
              <a:gd name="connsiteX1" fmla="*/ 281934 w 1524001"/>
              <a:gd name="connsiteY1" fmla="*/ 3233531 h 3233531"/>
              <a:gd name="connsiteX2" fmla="*/ 278295 w 1524001"/>
              <a:gd name="connsiteY2" fmla="*/ 3200398 h 3233531"/>
              <a:gd name="connsiteX3" fmla="*/ 762000 w 1524001"/>
              <a:gd name="connsiteY3" fmla="*/ 2756450 h 3233531"/>
              <a:gd name="connsiteX4" fmla="*/ 1245705 w 1524001"/>
              <a:gd name="connsiteY4" fmla="*/ 3200398 h 3233531"/>
              <a:gd name="connsiteX5" fmla="*/ 1242066 w 1524001"/>
              <a:gd name="connsiteY5" fmla="*/ 3233531 h 3233531"/>
              <a:gd name="connsiteX6" fmla="*/ 1524001 w 1524001"/>
              <a:gd name="connsiteY6" fmla="*/ 3233531 h 3233531"/>
              <a:gd name="connsiteX7" fmla="*/ 1524001 w 1524001"/>
              <a:gd name="connsiteY7" fmla="*/ 254005 h 3233531"/>
              <a:gd name="connsiteX8" fmla="*/ 1269996 w 1524001"/>
              <a:gd name="connsiteY8" fmla="*/ 0 h 3233531"/>
              <a:gd name="connsiteX9" fmla="*/ 254005 w 1524001"/>
              <a:gd name="connsiteY9" fmla="*/ 0 h 3233531"/>
              <a:gd name="connsiteX10" fmla="*/ 0 w 1524001"/>
              <a:gd name="connsiteY10" fmla="*/ 254005 h 3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1" h="3233531">
                <a:moveTo>
                  <a:pt x="0" y="3233531"/>
                </a:moveTo>
                <a:lnTo>
                  <a:pt x="281934" y="3233531"/>
                </a:lnTo>
                <a:lnTo>
                  <a:pt x="278295" y="3200398"/>
                </a:lnTo>
                <a:cubicBezTo>
                  <a:pt x="278295" y="2955212"/>
                  <a:pt x="494857" y="2756450"/>
                  <a:pt x="762000" y="2756450"/>
                </a:cubicBezTo>
                <a:cubicBezTo>
                  <a:pt x="1029143" y="2756450"/>
                  <a:pt x="1245705" y="2955212"/>
                  <a:pt x="1245705" y="3200398"/>
                </a:cubicBezTo>
                <a:lnTo>
                  <a:pt x="1242066" y="3233531"/>
                </a:lnTo>
                <a:lnTo>
                  <a:pt x="1524001" y="3233531"/>
                </a:lnTo>
                <a:lnTo>
                  <a:pt x="1524001" y="254005"/>
                </a:lnTo>
                <a:cubicBezTo>
                  <a:pt x="1524001" y="113722"/>
                  <a:pt x="1410279" y="0"/>
                  <a:pt x="1269996" y="0"/>
                </a:cubicBezTo>
                <a:lnTo>
                  <a:pt x="254005" y="0"/>
                </a:lnTo>
                <a:cubicBezTo>
                  <a:pt x="113722" y="0"/>
                  <a:pt x="0" y="113722"/>
                  <a:pt x="0" y="254005"/>
                </a:cubicBezTo>
                <a:close/>
              </a:path>
            </a:pathLst>
          </a:custGeom>
          <a:solidFill>
            <a:schemeClr val="bg1"/>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6768356" y="3685343"/>
            <a:ext cx="1524002" cy="1815882"/>
          </a:xfrm>
          <a:prstGeom prst="rect">
            <a:avLst/>
          </a:prstGeom>
          <a:noFill/>
        </p:spPr>
        <p:txBody>
          <a:bodyPr wrap="square" rtlCol="0">
            <a:spAutoFit/>
          </a:bodyPr>
          <a:lstStyle/>
          <a:p>
            <a:pPr algn="ctr"/>
            <a:r>
              <a:rPr lang="en-GB" sz="2800" b="1" dirty="0">
                <a:solidFill>
                  <a:srgbClr val="7030A0"/>
                </a:solidFill>
                <a:latin typeface="Tw Cen MT" panose="020B0602020104020603" pitchFamily="34" charset="0"/>
              </a:rPr>
              <a:t>Food safety &amp; nutrition linkage</a:t>
            </a:r>
          </a:p>
        </p:txBody>
      </p:sp>
      <p:sp>
        <p:nvSpPr>
          <p:cNvPr id="38" name="TextBox 37"/>
          <p:cNvSpPr txBox="1"/>
          <p:nvPr/>
        </p:nvSpPr>
        <p:spPr>
          <a:xfrm>
            <a:off x="1355921" y="4654878"/>
            <a:ext cx="1477418" cy="646331"/>
          </a:xfrm>
          <a:prstGeom prst="rect">
            <a:avLst/>
          </a:prstGeom>
          <a:noFill/>
        </p:spPr>
        <p:txBody>
          <a:bodyPr wrap="square" rtlCol="0">
            <a:spAutoFit/>
          </a:bodyPr>
          <a:lstStyle/>
          <a:p>
            <a:pPr algn="ctr"/>
            <a:r>
              <a:rPr lang="en-GB" b="1" dirty="0">
                <a:solidFill>
                  <a:schemeClr val="bg1">
                    <a:lumMod val="50000"/>
                  </a:schemeClr>
                </a:solidFill>
                <a:latin typeface="Tw Cen MT" panose="020B0602020104020603" pitchFamily="34" charset="0"/>
              </a:rPr>
              <a:t>Objectives</a:t>
            </a:r>
          </a:p>
          <a:p>
            <a:pPr algn="ctr"/>
            <a:r>
              <a:rPr lang="en-GB" b="1" dirty="0">
                <a:solidFill>
                  <a:schemeClr val="bg1">
                    <a:lumMod val="50000"/>
                  </a:schemeClr>
                </a:solidFill>
                <a:latin typeface="Tw Cen MT" panose="020B0602020104020603" pitchFamily="34" charset="0"/>
              </a:rPr>
              <a:t>Definitions </a:t>
            </a:r>
          </a:p>
        </p:txBody>
      </p:sp>
      <p:sp>
        <p:nvSpPr>
          <p:cNvPr id="40" name="Title 1"/>
          <p:cNvSpPr>
            <a:spLocks noGrp="1"/>
          </p:cNvSpPr>
          <p:nvPr>
            <p:ph type="title"/>
          </p:nvPr>
        </p:nvSpPr>
        <p:spPr bwMode="auto">
          <a:xfrm>
            <a:off x="1234150" y="188640"/>
            <a:ext cx="8591989" cy="648072"/>
          </a:xfr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ltLang="en-US" sz="5400" b="1" dirty="0">
                <a:solidFill>
                  <a:schemeClr val="tx1"/>
                </a:solidFill>
                <a:latin typeface="Tw Cen MT" panose="020B0602020104020603" pitchFamily="34" charset="0"/>
                <a:cs typeface="Helvetica" pitchFamily="34" charset="0"/>
              </a:rPr>
              <a:t>Session Outline</a:t>
            </a:r>
            <a:r>
              <a:rPr lang="en-GB" altLang="en-US" sz="5400" b="1" u="sng" dirty="0">
                <a:solidFill>
                  <a:schemeClr val="tx1"/>
                </a:solidFill>
                <a:latin typeface="Tw Cen MT" panose="020B0602020104020603" pitchFamily="34" charset="0"/>
                <a:cs typeface="Helvetica" pitchFamily="34" charset="0"/>
              </a:rPr>
              <a:t/>
            </a:r>
            <a:br>
              <a:rPr lang="en-GB" altLang="en-US" sz="5400" b="1" u="sng" dirty="0">
                <a:solidFill>
                  <a:schemeClr val="tx1"/>
                </a:solidFill>
                <a:latin typeface="Tw Cen MT" panose="020B0602020104020603" pitchFamily="34" charset="0"/>
                <a:cs typeface="Helvetica" pitchFamily="34" charset="0"/>
              </a:rPr>
            </a:br>
            <a:endParaRPr lang="en-GB" altLang="en-US" sz="5400" dirty="0">
              <a:solidFill>
                <a:schemeClr val="tx1"/>
              </a:solidFill>
              <a:latin typeface="Tw Cen MT" panose="020B0602020104020603" pitchFamily="34" charset="0"/>
            </a:endParaRPr>
          </a:p>
        </p:txBody>
      </p:sp>
      <p:grpSp>
        <p:nvGrpSpPr>
          <p:cNvPr id="45" name="Group 44"/>
          <p:cNvGrpSpPr/>
          <p:nvPr/>
        </p:nvGrpSpPr>
        <p:grpSpPr>
          <a:xfrm>
            <a:off x="8640565" y="2266129"/>
            <a:ext cx="1524001" cy="1868556"/>
            <a:chOff x="1696276" y="1749292"/>
            <a:chExt cx="1524001" cy="1868556"/>
          </a:xfrm>
          <a:solidFill>
            <a:srgbClr val="FFC000"/>
          </a:solidFill>
        </p:grpSpPr>
        <p:sp>
          <p:nvSpPr>
            <p:cNvPr id="46" name="Round Same Side Corner Rectangle 45"/>
            <p:cNvSpPr/>
            <p:nvPr/>
          </p:nvSpPr>
          <p:spPr>
            <a:xfrm>
              <a:off x="1696276" y="1749292"/>
              <a:ext cx="1524001" cy="18685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2007205" y="2075399"/>
              <a:ext cx="874644" cy="523220"/>
            </a:xfrm>
            <a:prstGeom prst="rect">
              <a:avLst/>
            </a:prstGeom>
            <a:grpFill/>
          </p:spPr>
          <p:txBody>
            <a:bodyPr wrap="square" rtlCol="0">
              <a:spAutoFit/>
            </a:bodyPr>
            <a:lstStyle/>
            <a:p>
              <a:pPr algn="ctr"/>
              <a:r>
                <a:rPr lang="en-GB" sz="2800" b="1" dirty="0">
                  <a:solidFill>
                    <a:schemeClr val="bg1"/>
                  </a:solidFill>
                  <a:latin typeface="Tw Cen MT" panose="020B0602020104020603" pitchFamily="34" charset="0"/>
                </a:rPr>
                <a:t>5</a:t>
              </a:r>
              <a:endParaRPr lang="en-GB" b="1" dirty="0">
                <a:solidFill>
                  <a:schemeClr val="bg1"/>
                </a:solidFill>
                <a:latin typeface="Tw Cen MT" panose="020B0602020104020603" pitchFamily="34" charset="0"/>
              </a:endParaRPr>
            </a:p>
          </p:txBody>
        </p:sp>
      </p:grpSp>
      <p:sp>
        <p:nvSpPr>
          <p:cNvPr id="49" name="Freeform 48"/>
          <p:cNvSpPr/>
          <p:nvPr/>
        </p:nvSpPr>
        <p:spPr>
          <a:xfrm flipV="1">
            <a:off x="8640565" y="2974865"/>
            <a:ext cx="1524001" cy="3233531"/>
          </a:xfrm>
          <a:custGeom>
            <a:avLst/>
            <a:gdLst>
              <a:gd name="connsiteX0" fmla="*/ 0 w 1524001"/>
              <a:gd name="connsiteY0" fmla="*/ 3233531 h 3233531"/>
              <a:gd name="connsiteX1" fmla="*/ 281934 w 1524001"/>
              <a:gd name="connsiteY1" fmla="*/ 3233531 h 3233531"/>
              <a:gd name="connsiteX2" fmla="*/ 278295 w 1524001"/>
              <a:gd name="connsiteY2" fmla="*/ 3200398 h 3233531"/>
              <a:gd name="connsiteX3" fmla="*/ 762000 w 1524001"/>
              <a:gd name="connsiteY3" fmla="*/ 2756450 h 3233531"/>
              <a:gd name="connsiteX4" fmla="*/ 1245705 w 1524001"/>
              <a:gd name="connsiteY4" fmla="*/ 3200398 h 3233531"/>
              <a:gd name="connsiteX5" fmla="*/ 1242066 w 1524001"/>
              <a:gd name="connsiteY5" fmla="*/ 3233531 h 3233531"/>
              <a:gd name="connsiteX6" fmla="*/ 1524001 w 1524001"/>
              <a:gd name="connsiteY6" fmla="*/ 3233531 h 3233531"/>
              <a:gd name="connsiteX7" fmla="*/ 1524001 w 1524001"/>
              <a:gd name="connsiteY7" fmla="*/ 254005 h 3233531"/>
              <a:gd name="connsiteX8" fmla="*/ 1269996 w 1524001"/>
              <a:gd name="connsiteY8" fmla="*/ 0 h 3233531"/>
              <a:gd name="connsiteX9" fmla="*/ 254005 w 1524001"/>
              <a:gd name="connsiteY9" fmla="*/ 0 h 3233531"/>
              <a:gd name="connsiteX10" fmla="*/ 0 w 1524001"/>
              <a:gd name="connsiteY10" fmla="*/ 254005 h 3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1" h="3233531">
                <a:moveTo>
                  <a:pt x="0" y="3233531"/>
                </a:moveTo>
                <a:lnTo>
                  <a:pt x="281934" y="3233531"/>
                </a:lnTo>
                <a:lnTo>
                  <a:pt x="278295" y="3200398"/>
                </a:lnTo>
                <a:cubicBezTo>
                  <a:pt x="278295" y="2955212"/>
                  <a:pt x="494857" y="2756450"/>
                  <a:pt x="762000" y="2756450"/>
                </a:cubicBezTo>
                <a:cubicBezTo>
                  <a:pt x="1029143" y="2756450"/>
                  <a:pt x="1245705" y="2955212"/>
                  <a:pt x="1245705" y="3200398"/>
                </a:cubicBezTo>
                <a:lnTo>
                  <a:pt x="1242066" y="3233531"/>
                </a:lnTo>
                <a:lnTo>
                  <a:pt x="1524001" y="3233531"/>
                </a:lnTo>
                <a:lnTo>
                  <a:pt x="1524001" y="254005"/>
                </a:lnTo>
                <a:cubicBezTo>
                  <a:pt x="1524001" y="113722"/>
                  <a:pt x="1410279" y="0"/>
                  <a:pt x="1269996" y="0"/>
                </a:cubicBezTo>
                <a:lnTo>
                  <a:pt x="254005" y="0"/>
                </a:lnTo>
                <a:cubicBezTo>
                  <a:pt x="113722" y="0"/>
                  <a:pt x="0" y="113722"/>
                  <a:pt x="0" y="254005"/>
                </a:cubicBezTo>
                <a:close/>
              </a:path>
            </a:pathLst>
          </a:custGeom>
          <a:solidFill>
            <a:schemeClr val="bg1"/>
          </a:solidFill>
          <a:ln>
            <a:noFill/>
          </a:ln>
          <a:effectLst>
            <a:outerShdw blurRad="127000" sx="107000" sy="107000" algn="ctr" rotWithShape="0">
              <a:schemeClr val="tx1">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8687354" y="3596678"/>
            <a:ext cx="1393370" cy="1815882"/>
          </a:xfrm>
          <a:prstGeom prst="rect">
            <a:avLst/>
          </a:prstGeom>
          <a:noFill/>
        </p:spPr>
        <p:txBody>
          <a:bodyPr wrap="square" rtlCol="0">
            <a:spAutoFit/>
          </a:bodyPr>
          <a:lstStyle/>
          <a:p>
            <a:pPr algn="ctr"/>
            <a:r>
              <a:rPr lang="en-GB" sz="2800" b="1" dirty="0">
                <a:solidFill>
                  <a:srgbClr val="FFC000"/>
                </a:solidFill>
                <a:latin typeface="Tw Cen MT" panose="020B0602020104020603" pitchFamily="34" charset="0"/>
              </a:rPr>
              <a:t>Impact of food safety hazards</a:t>
            </a:r>
          </a:p>
        </p:txBody>
      </p:sp>
      <p:grpSp>
        <p:nvGrpSpPr>
          <p:cNvPr id="59" name="Group 58"/>
          <p:cNvGrpSpPr/>
          <p:nvPr/>
        </p:nvGrpSpPr>
        <p:grpSpPr>
          <a:xfrm>
            <a:off x="4176068" y="980728"/>
            <a:ext cx="3024336" cy="504056"/>
            <a:chOff x="2987824" y="980728"/>
            <a:chExt cx="3024336" cy="504056"/>
          </a:xfrm>
        </p:grpSpPr>
        <p:sp>
          <p:nvSpPr>
            <p:cNvPr id="54" name="Oval 53"/>
            <p:cNvSpPr/>
            <p:nvPr/>
          </p:nvSpPr>
          <p:spPr bwMode="auto">
            <a:xfrm>
              <a:off x="2987824" y="980728"/>
              <a:ext cx="360040" cy="432048"/>
            </a:xfrm>
            <a:prstGeom prst="ellipse">
              <a:avLst/>
            </a:prstGeom>
            <a:solidFill>
              <a:srgbClr val="F345C5"/>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
          <p:nvSpPr>
            <p:cNvPr id="55" name="Oval 54"/>
            <p:cNvSpPr/>
            <p:nvPr/>
          </p:nvSpPr>
          <p:spPr bwMode="auto">
            <a:xfrm>
              <a:off x="3707904" y="980728"/>
              <a:ext cx="360040" cy="432048"/>
            </a:xfrm>
            <a:prstGeom prst="ellipse">
              <a:avLst/>
            </a:prstGeom>
            <a:solidFill>
              <a:srgbClr val="92D05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
          <p:nvSpPr>
            <p:cNvPr id="56" name="Oval 55"/>
            <p:cNvSpPr/>
            <p:nvPr/>
          </p:nvSpPr>
          <p:spPr bwMode="auto">
            <a:xfrm>
              <a:off x="4427984" y="1052736"/>
              <a:ext cx="360040" cy="432048"/>
            </a:xfrm>
            <a:prstGeom prst="ellipse">
              <a:avLst/>
            </a:prstGeom>
            <a:solidFill>
              <a:srgbClr val="00B0F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
          <p:nvSpPr>
            <p:cNvPr id="57" name="Oval 56"/>
            <p:cNvSpPr/>
            <p:nvPr/>
          </p:nvSpPr>
          <p:spPr bwMode="auto">
            <a:xfrm>
              <a:off x="5076056" y="1052736"/>
              <a:ext cx="360040" cy="432048"/>
            </a:xfrm>
            <a:prstGeom prst="ellipse">
              <a:avLst/>
            </a:prstGeom>
            <a:solidFill>
              <a:srgbClr val="7030A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
          <p:nvSpPr>
            <p:cNvPr id="58" name="Oval 57"/>
            <p:cNvSpPr/>
            <p:nvPr/>
          </p:nvSpPr>
          <p:spPr bwMode="auto">
            <a:xfrm>
              <a:off x="5652120" y="1052736"/>
              <a:ext cx="360040" cy="432048"/>
            </a:xfrm>
            <a:prstGeom prst="ellipse">
              <a:avLst/>
            </a:prstGeom>
            <a:solidFill>
              <a:srgbClr val="FFC00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grpSp>
    </p:spTree>
    <p:extLst>
      <p:ext uri="{BB962C8B-B14F-4D97-AF65-F5344CB8AC3E}">
        <p14:creationId xmlns="" xmlns:p14="http://schemas.microsoft.com/office/powerpoint/2010/main" val="28391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50"/>
                                        <p:tgtEl>
                                          <p:spTgt spid="38"/>
                                        </p:tgtEl>
                                      </p:cBhvr>
                                    </p:animEffect>
                                    <p:anim calcmode="lin" valueType="num">
                                      <p:cBhvr>
                                        <p:cTn id="25" dur="250" fill="hold"/>
                                        <p:tgtEl>
                                          <p:spTgt spid="38"/>
                                        </p:tgtEl>
                                        <p:attrNameLst>
                                          <p:attrName>ppt_x</p:attrName>
                                        </p:attrNameLst>
                                      </p:cBhvr>
                                      <p:tavLst>
                                        <p:tav tm="0">
                                          <p:val>
                                            <p:strVal val="#ppt_x"/>
                                          </p:val>
                                        </p:tav>
                                        <p:tav tm="100000">
                                          <p:val>
                                            <p:strVal val="#ppt_x"/>
                                          </p:val>
                                        </p:tav>
                                      </p:tavLst>
                                    </p:anim>
                                    <p:anim calcmode="lin" valueType="num">
                                      <p:cBhvr>
                                        <p:cTn id="26" dur="25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grpId="0" nodeType="afterEffect">
                                  <p:stCondLst>
                                    <p:cond delay="1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325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375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4250"/>
                            </p:stCondLst>
                            <p:childTnLst>
                              <p:par>
                                <p:cTn id="46" presetID="42"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anim calcmode="lin" valueType="num">
                                      <p:cBhvr>
                                        <p:cTn id="49" dur="500" fill="hold"/>
                                        <p:tgtEl>
                                          <p:spTgt spid="25"/>
                                        </p:tgtEl>
                                        <p:attrNameLst>
                                          <p:attrName>ppt_x</p:attrName>
                                        </p:attrNameLst>
                                      </p:cBhvr>
                                      <p:tavLst>
                                        <p:tav tm="0">
                                          <p:val>
                                            <p:strVal val="#ppt_x"/>
                                          </p:val>
                                        </p:tav>
                                        <p:tav tm="100000">
                                          <p:val>
                                            <p:strVal val="#ppt_x"/>
                                          </p:val>
                                        </p:tav>
                                      </p:tavLst>
                                    </p:anim>
                                    <p:anim calcmode="lin" valueType="num">
                                      <p:cBhvr>
                                        <p:cTn id="50" dur="500" fill="hold"/>
                                        <p:tgtEl>
                                          <p:spTgt spid="25"/>
                                        </p:tgtEl>
                                        <p:attrNameLst>
                                          <p:attrName>ppt_y</p:attrName>
                                        </p:attrNameLst>
                                      </p:cBhvr>
                                      <p:tavLst>
                                        <p:tav tm="0">
                                          <p:val>
                                            <p:strVal val="#ppt_y+.1"/>
                                          </p:val>
                                        </p:tav>
                                        <p:tav tm="100000">
                                          <p:val>
                                            <p:strVal val="#ppt_y"/>
                                          </p:val>
                                        </p:tav>
                                      </p:tavLst>
                                    </p:anim>
                                  </p:childTnLst>
                                </p:cTn>
                              </p:par>
                            </p:childTnLst>
                          </p:cTn>
                        </p:par>
                        <p:par>
                          <p:cTn id="51" fill="hold">
                            <p:stCondLst>
                              <p:cond delay="5750"/>
                            </p:stCondLst>
                            <p:childTnLst>
                              <p:par>
                                <p:cTn id="52" presetID="42"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strVal val="#ppt_x"/>
                                          </p:val>
                                        </p:tav>
                                        <p:tav tm="100000">
                                          <p:val>
                                            <p:strVal val="#ppt_x"/>
                                          </p:val>
                                        </p:tav>
                                      </p:tavLst>
                                    </p:anim>
                                    <p:anim calcmode="lin" valueType="num">
                                      <p:cBhvr>
                                        <p:cTn id="56" dur="50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6250"/>
                            </p:stCondLst>
                            <p:childTnLst>
                              <p:par>
                                <p:cTn id="58" presetID="42"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anim calcmode="lin" valueType="num">
                                      <p:cBhvr>
                                        <p:cTn id="61" dur="500" fill="hold"/>
                                        <p:tgtEl>
                                          <p:spTgt spid="27"/>
                                        </p:tgtEl>
                                        <p:attrNameLst>
                                          <p:attrName>ppt_x</p:attrName>
                                        </p:attrNameLst>
                                      </p:cBhvr>
                                      <p:tavLst>
                                        <p:tav tm="0">
                                          <p:val>
                                            <p:strVal val="#ppt_x"/>
                                          </p:val>
                                        </p:tav>
                                        <p:tav tm="100000">
                                          <p:val>
                                            <p:strVal val="#ppt_x"/>
                                          </p:val>
                                        </p:tav>
                                      </p:tavLst>
                                    </p:anim>
                                    <p:anim calcmode="lin" valueType="num">
                                      <p:cBhvr>
                                        <p:cTn id="62" dur="500" fill="hold"/>
                                        <p:tgtEl>
                                          <p:spTgt spid="27"/>
                                        </p:tgtEl>
                                        <p:attrNameLst>
                                          <p:attrName>ppt_y</p:attrName>
                                        </p:attrNameLst>
                                      </p:cBhvr>
                                      <p:tavLst>
                                        <p:tav tm="0">
                                          <p:val>
                                            <p:strVal val="#ppt_y+.1"/>
                                          </p:val>
                                        </p:tav>
                                        <p:tav tm="100000">
                                          <p:val>
                                            <p:strVal val="#ppt_y"/>
                                          </p:val>
                                        </p:tav>
                                      </p:tavLst>
                                    </p:anim>
                                  </p:childTnLst>
                                </p:cTn>
                              </p:par>
                            </p:childTnLst>
                          </p:cTn>
                        </p:par>
                        <p:par>
                          <p:cTn id="63" fill="hold">
                            <p:stCondLst>
                              <p:cond delay="6750"/>
                            </p:stCondLst>
                            <p:childTnLst>
                              <p:par>
                                <p:cTn id="64" presetID="42"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anim calcmode="lin" valueType="num">
                                      <p:cBhvr>
                                        <p:cTn id="67" dur="500" fill="hold"/>
                                        <p:tgtEl>
                                          <p:spTgt spid="33"/>
                                        </p:tgtEl>
                                        <p:attrNameLst>
                                          <p:attrName>ppt_x</p:attrName>
                                        </p:attrNameLst>
                                      </p:cBhvr>
                                      <p:tavLst>
                                        <p:tav tm="0">
                                          <p:val>
                                            <p:strVal val="#ppt_x"/>
                                          </p:val>
                                        </p:tav>
                                        <p:tav tm="100000">
                                          <p:val>
                                            <p:strVal val="#ppt_x"/>
                                          </p:val>
                                        </p:tav>
                                      </p:tavLst>
                                    </p:anim>
                                    <p:anim calcmode="lin" valueType="num">
                                      <p:cBhvr>
                                        <p:cTn id="68" dur="500" fill="hold"/>
                                        <p:tgtEl>
                                          <p:spTgt spid="33"/>
                                        </p:tgtEl>
                                        <p:attrNameLst>
                                          <p:attrName>ppt_y</p:attrName>
                                        </p:attrNameLst>
                                      </p:cBhvr>
                                      <p:tavLst>
                                        <p:tav tm="0">
                                          <p:val>
                                            <p:strVal val="#ppt_y+.1"/>
                                          </p:val>
                                        </p:tav>
                                        <p:tav tm="100000">
                                          <p:val>
                                            <p:strVal val="#ppt_y"/>
                                          </p:val>
                                        </p:tav>
                                      </p:tavLst>
                                    </p:anim>
                                  </p:childTnLst>
                                </p:cTn>
                              </p:par>
                            </p:childTnLst>
                          </p:cTn>
                        </p:par>
                        <p:par>
                          <p:cTn id="69" fill="hold">
                            <p:stCondLst>
                              <p:cond delay="8250"/>
                            </p:stCondLst>
                            <p:childTnLst>
                              <p:par>
                                <p:cTn id="70" presetID="42" presetClass="entr" presetSubtype="0"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anim calcmode="lin" valueType="num">
                                      <p:cBhvr>
                                        <p:cTn id="73" dur="500" fill="hold"/>
                                        <p:tgtEl>
                                          <p:spTgt spid="29"/>
                                        </p:tgtEl>
                                        <p:attrNameLst>
                                          <p:attrName>ppt_x</p:attrName>
                                        </p:attrNameLst>
                                      </p:cBhvr>
                                      <p:tavLst>
                                        <p:tav tm="0">
                                          <p:val>
                                            <p:strVal val="#ppt_x"/>
                                          </p:val>
                                        </p:tav>
                                        <p:tav tm="100000">
                                          <p:val>
                                            <p:strVal val="#ppt_x"/>
                                          </p:val>
                                        </p:tav>
                                      </p:tavLst>
                                    </p:anim>
                                    <p:anim calcmode="lin" valueType="num">
                                      <p:cBhvr>
                                        <p:cTn id="74" dur="500" fill="hold"/>
                                        <p:tgtEl>
                                          <p:spTgt spid="29"/>
                                        </p:tgtEl>
                                        <p:attrNameLst>
                                          <p:attrName>ppt_y</p:attrName>
                                        </p:attrNameLst>
                                      </p:cBhvr>
                                      <p:tavLst>
                                        <p:tav tm="0">
                                          <p:val>
                                            <p:strVal val="#ppt_y+.1"/>
                                          </p:val>
                                        </p:tav>
                                        <p:tav tm="100000">
                                          <p:val>
                                            <p:strVal val="#ppt_y"/>
                                          </p:val>
                                        </p:tav>
                                      </p:tavLst>
                                    </p:anim>
                                  </p:childTnLst>
                                </p:cTn>
                              </p:par>
                            </p:childTnLst>
                          </p:cTn>
                        </p:par>
                        <p:par>
                          <p:cTn id="75" fill="hold">
                            <p:stCondLst>
                              <p:cond delay="8750"/>
                            </p:stCondLst>
                            <p:childTnLst>
                              <p:par>
                                <p:cTn id="76" presetID="42" presetClass="entr" presetSubtype="0"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anim calcmode="lin" valueType="num">
                                      <p:cBhvr>
                                        <p:cTn id="79" dur="500" fill="hold"/>
                                        <p:tgtEl>
                                          <p:spTgt spid="35"/>
                                        </p:tgtEl>
                                        <p:attrNameLst>
                                          <p:attrName>ppt_x</p:attrName>
                                        </p:attrNameLst>
                                      </p:cBhvr>
                                      <p:tavLst>
                                        <p:tav tm="0">
                                          <p:val>
                                            <p:strVal val="#ppt_x"/>
                                          </p:val>
                                        </p:tav>
                                        <p:tav tm="100000">
                                          <p:val>
                                            <p:strVal val="#ppt_x"/>
                                          </p:val>
                                        </p:tav>
                                      </p:tavLst>
                                    </p:anim>
                                    <p:anim calcmode="lin" valueType="num">
                                      <p:cBhvr>
                                        <p:cTn id="80" dur="500" fill="hold"/>
                                        <p:tgtEl>
                                          <p:spTgt spid="35"/>
                                        </p:tgtEl>
                                        <p:attrNameLst>
                                          <p:attrName>ppt_y</p:attrName>
                                        </p:attrNameLst>
                                      </p:cBhvr>
                                      <p:tavLst>
                                        <p:tav tm="0">
                                          <p:val>
                                            <p:strVal val="#ppt_y+.1"/>
                                          </p:val>
                                        </p:tav>
                                        <p:tav tm="100000">
                                          <p:val>
                                            <p:strVal val="#ppt_y"/>
                                          </p:val>
                                        </p:tav>
                                      </p:tavLst>
                                    </p:anim>
                                  </p:childTnLst>
                                </p:cTn>
                              </p:par>
                            </p:childTnLst>
                          </p:cTn>
                        </p:par>
                        <p:par>
                          <p:cTn id="81" fill="hold">
                            <p:stCondLst>
                              <p:cond delay="9250"/>
                            </p:stCondLst>
                            <p:childTnLst>
                              <p:par>
                                <p:cTn id="82" presetID="42" presetClass="entr" presetSubtype="0" fill="hold" grpId="0" nodeType="afterEffect">
                                  <p:stCondLst>
                                    <p:cond delay="100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anim calcmode="lin" valueType="num">
                                      <p:cBhvr>
                                        <p:cTn id="85" dur="500" fill="hold"/>
                                        <p:tgtEl>
                                          <p:spTgt spid="49"/>
                                        </p:tgtEl>
                                        <p:attrNameLst>
                                          <p:attrName>ppt_x</p:attrName>
                                        </p:attrNameLst>
                                      </p:cBhvr>
                                      <p:tavLst>
                                        <p:tav tm="0">
                                          <p:val>
                                            <p:strVal val="#ppt_x"/>
                                          </p:val>
                                        </p:tav>
                                        <p:tav tm="100000">
                                          <p:val>
                                            <p:strVal val="#ppt_x"/>
                                          </p:val>
                                        </p:tav>
                                      </p:tavLst>
                                    </p:anim>
                                    <p:anim calcmode="lin" valueType="num">
                                      <p:cBhvr>
                                        <p:cTn id="86" dur="500" fill="hold"/>
                                        <p:tgtEl>
                                          <p:spTgt spid="49"/>
                                        </p:tgtEl>
                                        <p:attrNameLst>
                                          <p:attrName>ppt_y</p:attrName>
                                        </p:attrNameLst>
                                      </p:cBhvr>
                                      <p:tavLst>
                                        <p:tav tm="0">
                                          <p:val>
                                            <p:strVal val="#ppt_y+.1"/>
                                          </p:val>
                                        </p:tav>
                                        <p:tav tm="100000">
                                          <p:val>
                                            <p:strVal val="#ppt_y"/>
                                          </p:val>
                                        </p:tav>
                                      </p:tavLst>
                                    </p:anim>
                                  </p:childTnLst>
                                </p:cTn>
                              </p:par>
                            </p:childTnLst>
                          </p:cTn>
                        </p:par>
                        <p:par>
                          <p:cTn id="87" fill="hold">
                            <p:stCondLst>
                              <p:cond delay="10750"/>
                            </p:stCondLst>
                            <p:childTnLst>
                              <p:par>
                                <p:cTn id="88" presetID="42" presetClass="entr" presetSubtype="0" fill="hold"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anim calcmode="lin" valueType="num">
                                      <p:cBhvr>
                                        <p:cTn id="91" dur="500" fill="hold"/>
                                        <p:tgtEl>
                                          <p:spTgt spid="45"/>
                                        </p:tgtEl>
                                        <p:attrNameLst>
                                          <p:attrName>ppt_x</p:attrName>
                                        </p:attrNameLst>
                                      </p:cBhvr>
                                      <p:tavLst>
                                        <p:tav tm="0">
                                          <p:val>
                                            <p:strVal val="#ppt_x"/>
                                          </p:val>
                                        </p:tav>
                                        <p:tav tm="100000">
                                          <p:val>
                                            <p:strVal val="#ppt_x"/>
                                          </p:val>
                                        </p:tav>
                                      </p:tavLst>
                                    </p:anim>
                                    <p:anim calcmode="lin" valueType="num">
                                      <p:cBhvr>
                                        <p:cTn id="92" dur="500" fill="hold"/>
                                        <p:tgtEl>
                                          <p:spTgt spid="45"/>
                                        </p:tgtEl>
                                        <p:attrNameLst>
                                          <p:attrName>ppt_y</p:attrName>
                                        </p:attrNameLst>
                                      </p:cBhvr>
                                      <p:tavLst>
                                        <p:tav tm="0">
                                          <p:val>
                                            <p:strVal val="#ppt_y+.1"/>
                                          </p:val>
                                        </p:tav>
                                        <p:tav tm="100000">
                                          <p:val>
                                            <p:strVal val="#ppt_y"/>
                                          </p:val>
                                        </p:tav>
                                      </p:tavLst>
                                    </p:anim>
                                  </p:childTnLst>
                                </p:cTn>
                              </p:par>
                            </p:childTnLst>
                          </p:cTn>
                        </p:par>
                        <p:par>
                          <p:cTn id="93" fill="hold">
                            <p:stCondLst>
                              <p:cond delay="11250"/>
                            </p:stCondLst>
                            <p:childTnLst>
                              <p:par>
                                <p:cTn id="94" presetID="42"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anim calcmode="lin" valueType="num">
                                      <p:cBhvr>
                                        <p:cTn id="97" dur="500" fill="hold"/>
                                        <p:tgtEl>
                                          <p:spTgt spid="51"/>
                                        </p:tgtEl>
                                        <p:attrNameLst>
                                          <p:attrName>ppt_x</p:attrName>
                                        </p:attrNameLst>
                                      </p:cBhvr>
                                      <p:tavLst>
                                        <p:tav tm="0">
                                          <p:val>
                                            <p:strVal val="#ppt_x"/>
                                          </p:val>
                                        </p:tav>
                                        <p:tav tm="100000">
                                          <p:val>
                                            <p:strVal val="#ppt_x"/>
                                          </p:val>
                                        </p:tav>
                                      </p:tavLst>
                                    </p:anim>
                                    <p:anim calcmode="lin" valueType="num">
                                      <p:cBhvr>
                                        <p:cTn id="98"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7" grpId="0" animBg="1"/>
      <p:bldP spid="19" grpId="0"/>
      <p:bldP spid="25" grpId="0" animBg="1"/>
      <p:bldP spid="27" grpId="0"/>
      <p:bldP spid="33" grpId="0" animBg="1"/>
      <p:bldP spid="35" grpId="0"/>
      <p:bldP spid="38" grpId="0"/>
      <p:bldP spid="49" grpId="0" animBg="1"/>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54" name="Group 94"/>
          <p:cNvGraphicFramePr>
            <a:graphicFrameLocks noGrp="1"/>
          </p:cNvGraphicFramePr>
          <p:nvPr>
            <p:ph type="tbl" idx="1"/>
            <p:extLst>
              <p:ext uri="{D42A27DB-BD31-4B8C-83A1-F6EECF244321}">
                <p14:modId xmlns="" xmlns:p14="http://schemas.microsoft.com/office/powerpoint/2010/main" val="2887250665"/>
              </p:ext>
            </p:extLst>
          </p:nvPr>
        </p:nvGraphicFramePr>
        <p:xfrm>
          <a:off x="359644" y="1056502"/>
          <a:ext cx="10584820" cy="4964786"/>
        </p:xfrm>
        <a:graphic>
          <a:graphicData uri="http://schemas.openxmlformats.org/drawingml/2006/table">
            <a:tbl>
              <a:tblPr/>
              <a:tblGrid>
                <a:gridCol w="3416769">
                  <a:extLst>
                    <a:ext uri="{9D8B030D-6E8A-4147-A177-3AD203B41FA5}">
                      <a16:colId xmlns="" xmlns:a16="http://schemas.microsoft.com/office/drawing/2014/main" val="20000"/>
                    </a:ext>
                  </a:extLst>
                </a:gridCol>
                <a:gridCol w="7168051">
                  <a:extLst>
                    <a:ext uri="{9D8B030D-6E8A-4147-A177-3AD203B41FA5}">
                      <a16:colId xmlns="" xmlns:a16="http://schemas.microsoft.com/office/drawing/2014/main" val="20001"/>
                    </a:ext>
                  </a:extLst>
                </a:gridCol>
              </a:tblGrid>
              <a:tr h="5032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outerShdw blurRad="38100" dist="38100" dir="2700000" algn="tl">
                              <a:srgbClr val="C0C0C0"/>
                            </a:outerShdw>
                          </a:effectLst>
                          <a:latin typeface="Book Antiqua" pitchFamily="18" charset="0"/>
                        </a:rPr>
                        <a:t>Main factor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outerShdw blurRad="38100" dist="38100" dir="2700000" algn="tl">
                              <a:srgbClr val="C0C0C0"/>
                            </a:outerShdw>
                          </a:effectLst>
                          <a:latin typeface="Book Antiqua" pitchFamily="18" charset="0"/>
                        </a:rPr>
                        <a:t>Components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0"/>
                  </a:ext>
                </a:extLst>
              </a:tr>
              <a:tr h="11535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2060"/>
                          </a:solidFill>
                          <a:effectLst/>
                          <a:latin typeface="Book Antiqua" pitchFamily="18" charset="0"/>
                        </a:rPr>
                        <a:t>Appearance (visual)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ook Antiqua" pitchFamily="18" charset="0"/>
                        </a:rPr>
                        <a:t>Size, Shape &amp; form, color, Gloss, Defects (Morphological, Physical &amp; mechanical, physiological, pathological &amp; entomological)</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92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2060"/>
                          </a:solidFill>
                          <a:effectLst/>
                          <a:latin typeface="Book Antiqua" pitchFamily="18" charset="0"/>
                        </a:rPr>
                        <a:t>Texture (Feel)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ook Antiqua" pitchFamily="18" charset="0"/>
                        </a:rPr>
                        <a:t>Firmness, hardness, softness, crispness, succulence, juiciness, mealiness, grittiness, toughness, fibrousness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081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2060"/>
                          </a:solidFill>
                          <a:effectLst/>
                          <a:latin typeface="Book Antiqua" pitchFamily="18" charset="0"/>
                        </a:rPr>
                        <a:t>Flavor (Taste &amp; smell)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ook Antiqua" pitchFamily="18" charset="0"/>
                        </a:rPr>
                        <a:t>Sweetness, sourness (acidity), Astringency, bitterness, aroma, off-flavors &amp; odors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011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2060"/>
                          </a:solidFill>
                          <a:effectLst/>
                          <a:latin typeface="Book Antiqua" pitchFamily="18" charset="0"/>
                        </a:rPr>
                        <a:t>Nutritive value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ook Antiqua" pitchFamily="18" charset="0"/>
                        </a:rPr>
                        <a:t>Carbohydrates, proteins, lipids, vitamins, minerals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9065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2060"/>
                          </a:solidFill>
                          <a:effectLst/>
                          <a:latin typeface="Book Antiqua" pitchFamily="18" charset="0"/>
                        </a:rPr>
                        <a:t>Safety</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ook Antiqua" pitchFamily="18" charset="0"/>
                        </a:rPr>
                        <a:t>Naturally occurring toxins, contaminants, mycotoxins, microbial contamination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F0E1E1-F5F7-4D50-B5AE-93C068192F97}" type="slidenum">
              <a:rPr lang="en-US" altLang="en-US">
                <a:solidFill>
                  <a:srgbClr val="898989"/>
                </a:solidFill>
                <a:latin typeface="Calibri" panose="020F0502020204030204" pitchFamily="34" charset="0"/>
              </a:rPr>
              <a:pPr eaLnBrk="1" hangingPunct="1"/>
              <a:t>10</a:t>
            </a:fld>
            <a:endParaRPr lang="en-US" altLang="en-US">
              <a:solidFill>
                <a:srgbClr val="898989"/>
              </a:solidFill>
              <a:latin typeface="Calibri" panose="020F0502020204030204"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04060" y="6093296"/>
            <a:ext cx="2664296" cy="727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95887796"/>
      </p:ext>
    </p:extLst>
  </p:cSld>
  <p:clrMapOvr>
    <a:masterClrMapping/>
  </p:clrMapOvr>
  <p:transition>
    <p:wedg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1052736"/>
            <a:ext cx="8229600" cy="914400"/>
          </a:xfrm>
        </p:spPr>
        <p:txBody>
          <a:bodyPr/>
          <a:lstStyle/>
          <a:p>
            <a:r>
              <a:rPr lang="en-CA" b="1" dirty="0" smtClean="0">
                <a:solidFill>
                  <a:schemeClr val="tx1"/>
                </a:solidFill>
              </a:rPr>
              <a:t>Impacts of food safety  </a:t>
            </a:r>
            <a:endParaRPr lang="en-CA" b="1" dirty="0">
              <a:solidFill>
                <a:schemeClr val="tx1"/>
              </a:solidFill>
            </a:endParaRPr>
          </a:p>
        </p:txBody>
      </p:sp>
      <p:sp>
        <p:nvSpPr>
          <p:cNvPr id="3" name="Content Placeholder 2"/>
          <p:cNvSpPr>
            <a:spLocks noGrp="1"/>
          </p:cNvSpPr>
          <p:nvPr>
            <p:ph idx="1"/>
          </p:nvPr>
        </p:nvSpPr>
        <p:spPr>
          <a:xfrm>
            <a:off x="935708" y="1916832"/>
            <a:ext cx="9577064" cy="4176464"/>
          </a:xfrm>
        </p:spPr>
        <p:txBody>
          <a:bodyPr/>
          <a:lstStyle/>
          <a:p>
            <a:r>
              <a:rPr lang="en-CA" dirty="0" smtClean="0"/>
              <a:t>Food safety have impacts on:</a:t>
            </a:r>
          </a:p>
          <a:p>
            <a:pPr lvl="2"/>
            <a:r>
              <a:rPr lang="en-CA" sz="2800" dirty="0">
                <a:solidFill>
                  <a:srgbClr val="FF0000"/>
                </a:solidFill>
              </a:rPr>
              <a:t>Food and nutrition security, Health, Economic, Environmental, Political </a:t>
            </a:r>
          </a:p>
          <a:p>
            <a:endParaRPr lang="en-CA" sz="1400" dirty="0"/>
          </a:p>
          <a:p>
            <a:r>
              <a:rPr lang="en-CA" dirty="0" smtClean="0"/>
              <a:t>Chemical </a:t>
            </a:r>
            <a:r>
              <a:rPr lang="en-CA" dirty="0"/>
              <a:t>residues and </a:t>
            </a:r>
            <a:r>
              <a:rPr lang="en-CA" dirty="0" smtClean="0"/>
              <a:t>microbial </a:t>
            </a:r>
            <a:r>
              <a:rPr lang="en-CA" dirty="0"/>
              <a:t>contamination continue to pose public health risks and </a:t>
            </a:r>
            <a:r>
              <a:rPr lang="en-CA" dirty="0" smtClean="0"/>
              <a:t>lead to:</a:t>
            </a:r>
          </a:p>
          <a:p>
            <a:pPr lvl="1"/>
            <a:r>
              <a:rPr lang="en-CA" sz="2800" dirty="0">
                <a:solidFill>
                  <a:srgbClr val="FF0000"/>
                </a:solidFill>
              </a:rPr>
              <a:t>trade disruptions with substantial economic and social cost</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100</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7" y="5949280"/>
            <a:ext cx="2933075" cy="871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131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48" y="1124745"/>
            <a:ext cx="9793088" cy="4821349"/>
          </a:xfrm>
        </p:spPr>
        <p:txBody>
          <a:bodyPr/>
          <a:lstStyle/>
          <a:p>
            <a:r>
              <a:rPr lang="en-CA" dirty="0">
                <a:solidFill>
                  <a:srgbClr val="FF0000"/>
                </a:solidFill>
              </a:rPr>
              <a:t>Health</a:t>
            </a:r>
            <a:endParaRPr lang="en-CA" dirty="0"/>
          </a:p>
          <a:p>
            <a:r>
              <a:rPr lang="en-CA" dirty="0" smtClean="0"/>
              <a:t>Aflatoxins are </a:t>
            </a:r>
            <a:r>
              <a:rPr lang="en-CA" dirty="0"/>
              <a:t>strongly associated with </a:t>
            </a:r>
            <a:endParaRPr lang="en-CA" dirty="0" smtClean="0"/>
          </a:p>
          <a:p>
            <a:pPr lvl="1"/>
            <a:r>
              <a:rPr lang="en-CA" dirty="0"/>
              <a:t>liver cancer </a:t>
            </a:r>
            <a:endParaRPr lang="en-CA" dirty="0" smtClean="0"/>
          </a:p>
          <a:p>
            <a:pPr lvl="1"/>
            <a:r>
              <a:rPr lang="en-CA" dirty="0" smtClean="0"/>
              <a:t>stunting </a:t>
            </a:r>
            <a:r>
              <a:rPr lang="en-CA" dirty="0"/>
              <a:t>and immune </a:t>
            </a:r>
            <a:r>
              <a:rPr lang="en-CA" dirty="0" smtClean="0"/>
              <a:t>suppression</a:t>
            </a:r>
          </a:p>
          <a:p>
            <a:endParaRPr lang="en-CA" sz="800" dirty="0">
              <a:solidFill>
                <a:srgbClr val="FF0000"/>
              </a:solidFill>
            </a:endParaRPr>
          </a:p>
          <a:p>
            <a:r>
              <a:rPr lang="en-CA" dirty="0" smtClean="0">
                <a:solidFill>
                  <a:srgbClr val="FF0000"/>
                </a:solidFill>
              </a:rPr>
              <a:t>Economic </a:t>
            </a:r>
          </a:p>
          <a:p>
            <a:pPr lvl="1"/>
            <a:r>
              <a:rPr lang="en-CA" dirty="0" smtClean="0"/>
              <a:t>Foodborne disease is a </a:t>
            </a:r>
            <a:r>
              <a:rPr lang="en-CA" dirty="0"/>
              <a:t>major determinant of export market access, </a:t>
            </a:r>
            <a:r>
              <a:rPr lang="en-CA" dirty="0" smtClean="0"/>
              <a:t>it is increasingly </a:t>
            </a:r>
            <a:r>
              <a:rPr lang="en-CA" dirty="0"/>
              <a:t>affecting domestic </a:t>
            </a:r>
            <a:r>
              <a:rPr lang="en-CA" dirty="0" smtClean="0"/>
              <a:t>markets</a:t>
            </a:r>
            <a:endParaRPr lang="en-CA" dirty="0">
              <a:solidFill>
                <a:srgbClr val="FF0000"/>
              </a:solidFill>
            </a:endParaRP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101</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620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bwMode="auto">
          <a:xfrm>
            <a:off x="1459707" y="1066800"/>
            <a:ext cx="82296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smtClean="0">
                <a:solidFill>
                  <a:srgbClr val="000000"/>
                </a:solidFill>
              </a:rPr>
              <a:t>Food safety and Nutrition </a:t>
            </a:r>
            <a:r>
              <a:rPr lang="en-US" altLang="en-US" b="1" dirty="0">
                <a:solidFill>
                  <a:srgbClr val="000000"/>
                </a:solidFill>
              </a:rPr>
              <a:t>L</a:t>
            </a:r>
            <a:r>
              <a:rPr lang="en-US" altLang="en-US" b="1" dirty="0" smtClean="0">
                <a:solidFill>
                  <a:srgbClr val="000000"/>
                </a:solidFill>
              </a:rPr>
              <a:t>inkage </a:t>
            </a:r>
          </a:p>
        </p:txBody>
      </p:sp>
      <p:sp>
        <p:nvSpPr>
          <p:cNvPr id="119811" name="Content Placeholder 2"/>
          <p:cNvSpPr>
            <a:spLocks noGrp="1"/>
          </p:cNvSpPr>
          <p:nvPr>
            <p:ph idx="1"/>
          </p:nvPr>
        </p:nvSpPr>
        <p:spPr bwMode="auto">
          <a:xfrm>
            <a:off x="503660" y="1752600"/>
            <a:ext cx="10153128" cy="419349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Food safety is the assurance that food will not cause harm to the end user </a:t>
            </a:r>
          </a:p>
          <a:p>
            <a:pPr eaLnBrk="1" hangingPunct="1"/>
            <a:endParaRPr lang="en-US" altLang="en-US" dirty="0" smtClean="0"/>
          </a:p>
          <a:p>
            <a:pPr eaLnBrk="1" hangingPunct="1"/>
            <a:r>
              <a:rPr lang="en-US" altLang="en-US" dirty="0" smtClean="0"/>
              <a:t>Food can be unsafe at different points from farm to plate </a:t>
            </a:r>
          </a:p>
          <a:p>
            <a:pPr eaLnBrk="1" hangingPunct="1"/>
            <a:endParaRPr lang="en-US" altLang="en-US" dirty="0" smtClean="0"/>
          </a:p>
          <a:p>
            <a:pPr eaLnBrk="1" hangingPunct="1"/>
            <a:r>
              <a:rPr lang="en-US" altLang="en-US" dirty="0" smtClean="0"/>
              <a:t>The vicious cycle of disease and malnutrition, spec. affecting most </a:t>
            </a:r>
            <a:r>
              <a:rPr lang="en-US" altLang="en-US" dirty="0" smtClean="0">
                <a:solidFill>
                  <a:srgbClr val="FF0000"/>
                </a:solidFill>
              </a:rPr>
              <a:t>vulnerable groups </a:t>
            </a:r>
            <a:r>
              <a:rPr lang="en-US" altLang="en-US" dirty="0" smtClean="0"/>
              <a:t>affects productivity.</a:t>
            </a:r>
          </a:p>
          <a:p>
            <a:pPr eaLnBrk="1" hangingPunct="1"/>
            <a:endParaRPr lang="en-US" altLang="en-US" dirty="0" smtClean="0"/>
          </a:p>
        </p:txBody>
      </p:sp>
      <p:sp>
        <p:nvSpPr>
          <p:cNvPr id="123908" name="Slide Number Placeholder 3"/>
          <p:cNvSpPr>
            <a:spLocks noGrp="1"/>
          </p:cNvSpPr>
          <p:nvPr>
            <p:ph type="sldNum" sz="quarter" idx="10"/>
          </p:nvPr>
        </p:nvSpPr>
        <p:spPr bwMode="auto">
          <a:xfrm>
            <a:off x="9722644" y="6553200"/>
            <a:ext cx="4572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61115665-2AD1-48C2-A50E-C9779B4D3D76}" type="slidenum">
              <a:rPr lang="en-US" altLang="en-US" sz="1400">
                <a:solidFill>
                  <a:srgbClr val="305B75"/>
                </a:solidFill>
                <a:latin typeface="Helvetica" pitchFamily="34" charset="0"/>
              </a:rPr>
              <a:pPr/>
              <a:t>102</a:t>
            </a:fld>
            <a:endParaRPr lang="en-US" altLang="en-US" sz="1400">
              <a:solidFill>
                <a:srgbClr val="305B75"/>
              </a:solidFill>
              <a:latin typeface="Helvetica" pitchFamily="34" charset="0"/>
            </a:endParaRPr>
          </a:p>
        </p:txBody>
      </p:sp>
      <p:pic>
        <p:nvPicPr>
          <p:cNvPr id="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04060" y="5946094"/>
            <a:ext cx="2736304"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510492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additive="base">
                                        <p:cTn id="7"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xEl>
                                              <p:pRg st="2" end="2"/>
                                            </p:txEl>
                                          </p:spTgt>
                                        </p:tgtEl>
                                        <p:attrNameLst>
                                          <p:attrName>style.visibility</p:attrName>
                                        </p:attrNameLst>
                                      </p:cBhvr>
                                      <p:to>
                                        <p:strVal val="visible"/>
                                      </p:to>
                                    </p:set>
                                    <p:anim calcmode="lin" valueType="num">
                                      <p:cBhvr additive="base">
                                        <p:cTn id="13"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9811">
                                            <p:txEl>
                                              <p:pRg st="4" end="4"/>
                                            </p:txEl>
                                          </p:spTgt>
                                        </p:tgtEl>
                                        <p:attrNameLst>
                                          <p:attrName>style.visibility</p:attrName>
                                        </p:attrNameLst>
                                      </p:cBhvr>
                                      <p:to>
                                        <p:strVal val="visible"/>
                                      </p:to>
                                    </p:set>
                                    <p:anim calcmode="lin" valueType="num">
                                      <p:cBhvr additive="base">
                                        <p:cTn id="19"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bwMode="auto">
          <a:xfrm>
            <a:off x="1645444" y="1066800"/>
            <a:ext cx="82296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smtClean="0"/>
              <a:t> </a:t>
            </a:r>
            <a:endParaRPr lang="en-US" altLang="en-US" smtClean="0">
              <a:solidFill>
                <a:schemeClr val="tx1"/>
              </a:solidFill>
            </a:endParaRPr>
          </a:p>
        </p:txBody>
      </p:sp>
      <p:sp>
        <p:nvSpPr>
          <p:cNvPr id="125955" name="Slide Number Placeholder 3"/>
          <p:cNvSpPr>
            <a:spLocks noGrp="1"/>
          </p:cNvSpPr>
          <p:nvPr>
            <p:ph type="sldNum" sz="quarter" idx="10"/>
          </p:nvPr>
        </p:nvSpPr>
        <p:spPr bwMode="auto">
          <a:xfrm>
            <a:off x="9722644" y="6553200"/>
            <a:ext cx="4572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F1414C4F-2F9A-45C0-BAB6-A2DDF186BBB0}" type="slidenum">
              <a:rPr lang="en-US" altLang="en-US" sz="1400">
                <a:solidFill>
                  <a:srgbClr val="305B75"/>
                </a:solidFill>
                <a:latin typeface="Helvetica" pitchFamily="34" charset="0"/>
              </a:rPr>
              <a:pPr/>
              <a:t>103</a:t>
            </a:fld>
            <a:endParaRPr lang="en-US" altLang="en-US" sz="1400">
              <a:solidFill>
                <a:srgbClr val="305B75"/>
              </a:solidFill>
              <a:latin typeface="Helvetica" pitchFamily="34" charset="0"/>
            </a:endParaRPr>
          </a:p>
        </p:txBody>
      </p:sp>
      <p:pic>
        <p:nvPicPr>
          <p:cNvPr id="125956" name="Picture 6" descr="Undernutrition and Infection Vicious Cycle "/>
          <p:cNvPicPr>
            <a:picLocks noGrp="1" noChangeAspect="1" noChangeArrowheads="1"/>
          </p:cNvPicPr>
          <p:nvPr>
            <p:ph idx="1"/>
          </p:nvPr>
        </p:nvPicPr>
        <p:blipFill rotWithShape="1">
          <a:blip r:embed="rId4">
            <a:extLst>
              <a:ext uri="{28A0092B-C50C-407E-A947-70E740481C1C}">
                <a14:useLocalDpi xmlns="" xmlns:a14="http://schemas.microsoft.com/office/drawing/2010/main" val="0"/>
              </a:ext>
            </a:extLst>
          </a:blip>
          <a:srcRect l="5074" t="4311" r="4755" b="9778"/>
          <a:stretch/>
        </p:blipFill>
        <p:spPr bwMode="auto">
          <a:xfrm>
            <a:off x="1188244" y="1"/>
            <a:ext cx="9185796" cy="594609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11534557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bwMode="auto">
          <a:xfrm>
            <a:off x="1295748" y="1196752"/>
            <a:ext cx="8928992" cy="489924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ltLang="en-US" dirty="0" smtClean="0"/>
          </a:p>
          <a:p>
            <a:pPr>
              <a:defRPr/>
            </a:pPr>
            <a:endParaRPr lang="en-GB" altLang="en-US" sz="1200" dirty="0"/>
          </a:p>
          <a:p>
            <a:pPr>
              <a:defRPr/>
            </a:pPr>
            <a:r>
              <a:rPr lang="en-GB" altLang="en-US" dirty="0" smtClean="0"/>
              <a:t>Contaminated food </a:t>
            </a:r>
          </a:p>
          <a:p>
            <a:pPr lvl="1">
              <a:defRPr/>
            </a:pPr>
            <a:r>
              <a:rPr lang="en-GB" altLang="en-US" dirty="0" smtClean="0"/>
              <a:t>Could cause disease, immune suppression and stunting </a:t>
            </a:r>
          </a:p>
          <a:p>
            <a:pPr lvl="1">
              <a:defRPr/>
            </a:pPr>
            <a:r>
              <a:rPr lang="en-GB" altLang="en-US" dirty="0" smtClean="0"/>
              <a:t>Affects rural incomes and access to food and nutrition security </a:t>
            </a:r>
          </a:p>
          <a:p>
            <a:pPr>
              <a:defRPr/>
            </a:pPr>
            <a:endParaRPr lang="en-GB" altLang="en-US" sz="1400" dirty="0"/>
          </a:p>
          <a:p>
            <a:pPr>
              <a:defRPr/>
            </a:pPr>
            <a:endParaRPr lang="en-GB" altLang="en-US" sz="1400" dirty="0"/>
          </a:p>
          <a:p>
            <a:pPr>
              <a:defRPr/>
            </a:pPr>
            <a:r>
              <a:rPr lang="en-GB" altLang="en-US" dirty="0" smtClean="0"/>
              <a:t>Food safety, nutrition, food security and public health are linked </a:t>
            </a:r>
          </a:p>
        </p:txBody>
      </p:sp>
      <p:sp>
        <p:nvSpPr>
          <p:cNvPr id="12800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F0531F76-F6F0-4CA2-81D0-A8D04491A9E1}" type="slidenum">
              <a:rPr lang="en-US" altLang="en-US">
                <a:solidFill>
                  <a:srgbClr val="305B75"/>
                </a:solidFill>
              </a:rPr>
              <a:pPr/>
              <a:t>104</a:t>
            </a:fld>
            <a:endParaRPr lang="en-US" altLang="en-US">
              <a:solidFill>
                <a:srgbClr val="305B75"/>
              </a:solidFill>
            </a:endParaRPr>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9952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0834">
                                            <p:txEl>
                                              <p:pRg st="2" end="2"/>
                                            </p:txEl>
                                          </p:spTgt>
                                        </p:tgtEl>
                                        <p:attrNameLst>
                                          <p:attrName>style.visibility</p:attrName>
                                        </p:attrNameLst>
                                      </p:cBhvr>
                                      <p:to>
                                        <p:strVal val="visible"/>
                                      </p:to>
                                    </p:set>
                                    <p:anim calcmode="lin" valueType="num">
                                      <p:cBhvr additive="base">
                                        <p:cTn id="7" dur="500" fill="hold"/>
                                        <p:tgtEl>
                                          <p:spTgt spid="12083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08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0834">
                                            <p:txEl>
                                              <p:pRg st="3" end="3"/>
                                            </p:txEl>
                                          </p:spTgt>
                                        </p:tgtEl>
                                        <p:attrNameLst>
                                          <p:attrName>style.visibility</p:attrName>
                                        </p:attrNameLst>
                                      </p:cBhvr>
                                      <p:to>
                                        <p:strVal val="visible"/>
                                      </p:to>
                                    </p:set>
                                    <p:anim calcmode="lin" valueType="num">
                                      <p:cBhvr additive="base">
                                        <p:cTn id="13" dur="500" fill="hold"/>
                                        <p:tgtEl>
                                          <p:spTgt spid="12083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08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0834">
                                            <p:txEl>
                                              <p:pRg st="4" end="4"/>
                                            </p:txEl>
                                          </p:spTgt>
                                        </p:tgtEl>
                                        <p:attrNameLst>
                                          <p:attrName>style.visibility</p:attrName>
                                        </p:attrNameLst>
                                      </p:cBhvr>
                                      <p:to>
                                        <p:strVal val="visible"/>
                                      </p:to>
                                    </p:set>
                                    <p:anim calcmode="lin" valueType="num">
                                      <p:cBhvr additive="base">
                                        <p:cTn id="19" dur="500" fill="hold"/>
                                        <p:tgtEl>
                                          <p:spTgt spid="12083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08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0834">
                                            <p:txEl>
                                              <p:pRg st="7" end="7"/>
                                            </p:txEl>
                                          </p:spTgt>
                                        </p:tgtEl>
                                        <p:attrNameLst>
                                          <p:attrName>style.visibility</p:attrName>
                                        </p:attrNameLst>
                                      </p:cBhvr>
                                      <p:to>
                                        <p:strVal val="visible"/>
                                      </p:to>
                                    </p:set>
                                    <p:anim calcmode="lin" valueType="num">
                                      <p:cBhvr additive="base">
                                        <p:cTn id="25" dur="500" fill="hold"/>
                                        <p:tgtEl>
                                          <p:spTgt spid="12083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083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dirty="0" smtClean="0"/>
          </a:p>
        </p:txBody>
      </p:sp>
      <p:sp>
        <p:nvSpPr>
          <p:cNvPr id="129028"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936FDD6C-324D-436E-AC70-29704CF62145}" type="slidenum">
              <a:rPr lang="en-US" altLang="en-US">
                <a:solidFill>
                  <a:srgbClr val="305B75"/>
                </a:solidFill>
              </a:rPr>
              <a:pPr/>
              <a:t>105</a:t>
            </a:fld>
            <a:endParaRPr lang="en-US" altLang="en-US">
              <a:solidFill>
                <a:srgbClr val="305B75"/>
              </a:solidFill>
            </a:endParaRPr>
          </a:p>
        </p:txBody>
      </p:sp>
      <p:pic>
        <p:nvPicPr>
          <p:cNvPr id="12902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205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775712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8C8C9998-1F1E-4B43-ABA1-EE196869C942}" type="slidenum">
              <a:rPr lang="en-US" altLang="en-US">
                <a:solidFill>
                  <a:srgbClr val="305B75"/>
                </a:solidFill>
              </a:rPr>
              <a:pPr/>
              <a:t>106</a:t>
            </a:fld>
            <a:endParaRPr lang="en-US" altLang="en-US">
              <a:solidFill>
                <a:srgbClr val="305B75"/>
              </a:solidFill>
            </a:endParaRPr>
          </a:p>
        </p:txBody>
      </p:sp>
      <p:sp>
        <p:nvSpPr>
          <p:cNvPr id="130051" name="Rectangle 2"/>
          <p:cNvSpPr>
            <a:spLocks noChangeArrowheads="1"/>
          </p:cNvSpPr>
          <p:nvPr/>
        </p:nvSpPr>
        <p:spPr bwMode="auto">
          <a:xfrm>
            <a:off x="2324894" y="1219201"/>
            <a:ext cx="6178550" cy="523875"/>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nchor="ct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0"/>
              </a:spcBef>
              <a:spcAft>
                <a:spcPct val="0"/>
              </a:spcAft>
            </a:pPr>
            <a:r>
              <a:rPr lang="it-IT" altLang="en-US" sz="2800" b="1" dirty="0">
                <a:solidFill>
                  <a:srgbClr val="000000"/>
                </a:solidFill>
                <a:latin typeface="Times New Roman" pitchFamily="18" charset="0"/>
              </a:rPr>
              <a:t>Food safety affects food security pillars</a:t>
            </a:r>
            <a:endParaRPr lang="en-GB" altLang="en-US" sz="1400" dirty="0">
              <a:solidFill>
                <a:srgbClr val="305B75"/>
              </a:solidFill>
            </a:endParaRPr>
          </a:p>
        </p:txBody>
      </p:sp>
      <p:pic>
        <p:nvPicPr>
          <p:cNvPr id="130052" name="Content Placeholder 5"/>
          <p:cNvPicPr>
            <a:picLocks noGrp="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24894" y="2111376"/>
            <a:ext cx="6553200"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Rectangle 3"/>
          <p:cNvSpPr>
            <a:spLocks noChangeArrowheads="1"/>
          </p:cNvSpPr>
          <p:nvPr/>
        </p:nvSpPr>
        <p:spPr bwMode="auto">
          <a:xfrm>
            <a:off x="2129632" y="5027614"/>
            <a:ext cx="7897812" cy="460375"/>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nchor="ct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0"/>
              </a:spcBef>
              <a:spcAft>
                <a:spcPct val="0"/>
              </a:spcAft>
            </a:pPr>
            <a:r>
              <a:rPr lang="en-US" altLang="en-US" sz="2400" b="1">
                <a:solidFill>
                  <a:srgbClr val="305B75"/>
                </a:solidFill>
                <a:latin typeface="Times New Roman" pitchFamily="18" charset="0"/>
              </a:rPr>
              <a:t>Figure 3.2.  </a:t>
            </a:r>
            <a:r>
              <a:rPr lang="en-US" altLang="en-US" sz="2400" b="1">
                <a:solidFill>
                  <a:srgbClr val="000000"/>
                </a:solidFill>
                <a:latin typeface="Times New Roman" pitchFamily="18" charset="0"/>
              </a:rPr>
              <a:t>Food safety and food nutrition security linkage</a:t>
            </a:r>
            <a:endParaRPr lang="en-US" altLang="en-US" sz="3200">
              <a:solidFill>
                <a:srgbClr val="305B75"/>
              </a:solidFill>
            </a:endParaRPr>
          </a:p>
        </p:txBody>
      </p:sp>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16415" y="5791202"/>
            <a:ext cx="2627630" cy="1029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085280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980728"/>
            <a:ext cx="8229600" cy="936104"/>
          </a:xfrm>
        </p:spPr>
        <p:txBody>
          <a:bodyPr/>
          <a:lstStyle/>
          <a:p>
            <a:r>
              <a:rPr lang="en-CA" b="1" dirty="0" smtClean="0">
                <a:solidFill>
                  <a:schemeClr val="tx1"/>
                </a:solidFill>
              </a:rPr>
              <a:t>Summary </a:t>
            </a:r>
            <a:endParaRPr lang="en-CA" b="1" dirty="0">
              <a:solidFill>
                <a:schemeClr val="tx1"/>
              </a:solidFill>
            </a:endParaRPr>
          </a:p>
        </p:txBody>
      </p:sp>
      <p:sp>
        <p:nvSpPr>
          <p:cNvPr id="3" name="Content Placeholder 2"/>
          <p:cNvSpPr>
            <a:spLocks noGrp="1"/>
          </p:cNvSpPr>
          <p:nvPr>
            <p:ph idx="1"/>
          </p:nvPr>
        </p:nvSpPr>
        <p:spPr>
          <a:xfrm>
            <a:off x="1295748" y="1628800"/>
            <a:ext cx="8856984" cy="4320480"/>
          </a:xfrm>
        </p:spPr>
        <p:txBody>
          <a:bodyPr/>
          <a:lstStyle/>
          <a:p>
            <a:pPr algn="just"/>
            <a:r>
              <a:rPr lang="en-CA" dirty="0" smtClean="0"/>
              <a:t>Food </a:t>
            </a:r>
            <a:r>
              <a:rPr lang="en-CA" dirty="0"/>
              <a:t>Safety- is an assurance that food doesn’t have adverse effects on </a:t>
            </a:r>
            <a:r>
              <a:rPr lang="en-CA" dirty="0" smtClean="0"/>
              <a:t>human</a:t>
            </a:r>
          </a:p>
          <a:p>
            <a:pPr algn="just"/>
            <a:endParaRPr lang="en-CA" dirty="0" smtClean="0">
              <a:solidFill>
                <a:srgbClr val="FF0000"/>
              </a:solidFill>
            </a:endParaRPr>
          </a:p>
          <a:p>
            <a:pPr algn="just"/>
            <a:r>
              <a:rPr lang="en-US" altLang="en-US" dirty="0" smtClean="0"/>
              <a:t>Unsafe/contaminated food could </a:t>
            </a:r>
            <a:r>
              <a:rPr lang="en-US" altLang="en-US" dirty="0"/>
              <a:t>cause </a:t>
            </a:r>
            <a:r>
              <a:rPr lang="en-US" altLang="en-US" dirty="0">
                <a:solidFill>
                  <a:srgbClr val="FF0000"/>
                </a:solidFill>
              </a:rPr>
              <a:t>disease, immune suppression and stunting </a:t>
            </a:r>
          </a:p>
          <a:p>
            <a:endParaRPr lang="en-CA" dirty="0" smtClean="0">
              <a:solidFill>
                <a:srgbClr val="FF0000"/>
              </a:solidFill>
            </a:endParaRPr>
          </a:p>
          <a:p>
            <a:r>
              <a:rPr lang="en-CA" dirty="0" smtClean="0"/>
              <a:t>Systems </a:t>
            </a:r>
            <a:r>
              <a:rPr lang="en-CA" dirty="0"/>
              <a:t>and processes related to food </a:t>
            </a:r>
            <a:r>
              <a:rPr lang="en-CA" dirty="0" smtClean="0"/>
              <a:t>safety </a:t>
            </a:r>
            <a:r>
              <a:rPr lang="en-CA" dirty="0"/>
              <a:t>and nutrition </a:t>
            </a:r>
            <a:r>
              <a:rPr lang="en-CA" dirty="0" smtClean="0"/>
              <a:t>in food production are linked </a:t>
            </a:r>
            <a:r>
              <a:rPr lang="en-CA" dirty="0"/>
              <a:t>to their </a:t>
            </a:r>
            <a:endParaRPr lang="en-CA" dirty="0" smtClean="0"/>
          </a:p>
          <a:p>
            <a:pPr lvl="1"/>
            <a:r>
              <a:rPr lang="en-CA" sz="2800" dirty="0">
                <a:solidFill>
                  <a:srgbClr val="FF0000"/>
                </a:solidFill>
              </a:rPr>
              <a:t>physical and biological environment</a:t>
            </a:r>
          </a:p>
          <a:p>
            <a:endParaRPr lang="en-CA" dirty="0">
              <a:solidFill>
                <a:srgbClr val="FF0000"/>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107</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194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7756" y="1556792"/>
            <a:ext cx="8784976" cy="4248472"/>
          </a:xfrm>
        </p:spPr>
        <p:txBody>
          <a:bodyPr/>
          <a:lstStyle/>
          <a:p>
            <a:r>
              <a:rPr lang="en-CA" dirty="0"/>
              <a:t>Therefore, </a:t>
            </a:r>
            <a:r>
              <a:rPr lang="en-CA" dirty="0" smtClean="0"/>
              <a:t>apply necessary conditions </a:t>
            </a:r>
            <a:r>
              <a:rPr lang="en-CA" dirty="0"/>
              <a:t>and </a:t>
            </a:r>
            <a:r>
              <a:rPr lang="en-CA" dirty="0" smtClean="0"/>
              <a:t>measures along the food value chain:</a:t>
            </a:r>
          </a:p>
          <a:p>
            <a:pPr lvl="1"/>
            <a:r>
              <a:rPr lang="en-CA" sz="2800" dirty="0">
                <a:solidFill>
                  <a:srgbClr val="FF0000"/>
                </a:solidFill>
              </a:rPr>
              <a:t>production, processing, storage and distribution </a:t>
            </a:r>
          </a:p>
          <a:p>
            <a:endParaRPr lang="en-CA" dirty="0"/>
          </a:p>
          <a:p>
            <a:pPr lvl="1"/>
            <a:r>
              <a:rPr lang="en-CA" sz="2800" dirty="0"/>
              <a:t>in order to ensure a safe, sound, wholesome product that is fit for human consumption</a:t>
            </a: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108</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835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109</a:t>
            </a:fld>
            <a:endParaRPr lang="en-US" altLang="en-US" sz="1600">
              <a:solidFill>
                <a:srgbClr val="305B75"/>
              </a:solidFill>
              <a:latin typeface="Arial" pitchFamily="34" charset="0"/>
              <a:cs typeface="Arial" pitchFamily="34" charset="0"/>
            </a:endParaRPr>
          </a:p>
        </p:txBody>
      </p:sp>
      <p:pic>
        <p:nvPicPr>
          <p:cNvPr id="5" name="Picture 6" descr="http://content.presentermedia.com/files/clipart/00003000/3831/talking_a_bow_pc_md_wm.jpg"/>
          <p:cNvPicPr>
            <a:picLocks noChangeAspect="1" noChangeArrowheads="1"/>
          </p:cNvPicPr>
          <p:nvPr/>
        </p:nvPicPr>
        <p:blipFill>
          <a:blip r:embed="rId2" cstate="print"/>
          <a:srcRect/>
          <a:stretch>
            <a:fillRect/>
          </a:stretch>
        </p:blipFill>
        <p:spPr bwMode="auto">
          <a:xfrm>
            <a:off x="6912372" y="1700808"/>
            <a:ext cx="3276600" cy="3733800"/>
          </a:xfrm>
          <a:prstGeom prst="ellipse">
            <a:avLst/>
          </a:prstGeom>
          <a:ln>
            <a:noFill/>
          </a:ln>
          <a:effectLst>
            <a:softEdge rad="112500"/>
          </a:effectLst>
        </p:spPr>
      </p:pic>
      <p:pic>
        <p:nvPicPr>
          <p:cNvPr id="6" name="Picture 7"/>
          <p:cNvPicPr>
            <a:picLocks noChangeAspect="1" noChangeArrowheads="1"/>
          </p:cNvPicPr>
          <p:nvPr/>
        </p:nvPicPr>
        <p:blipFill>
          <a:blip r:embed="rId3" cstate="print"/>
          <a:srcRect/>
          <a:stretch>
            <a:fillRect/>
          </a:stretch>
        </p:blipFill>
        <p:spPr bwMode="auto">
          <a:xfrm>
            <a:off x="7128396" y="3284984"/>
            <a:ext cx="1143000" cy="1143000"/>
          </a:xfrm>
          <a:prstGeom prst="ellipse">
            <a:avLst/>
          </a:prstGeom>
          <a:ln>
            <a:noFill/>
          </a:ln>
          <a:effectLst>
            <a:softEdge rad="112500"/>
          </a:effectLst>
        </p:spPr>
      </p:pic>
      <p:pic>
        <p:nvPicPr>
          <p:cNvPr id="7"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39764" y="1431489"/>
            <a:ext cx="3554536" cy="3650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032605" y="5748846"/>
            <a:ext cx="2735751" cy="1071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38347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444" y="1002432"/>
            <a:ext cx="8229600" cy="914400"/>
          </a:xfrm>
        </p:spPr>
        <p:txBody>
          <a:bodyPr/>
          <a:lstStyle/>
          <a:p>
            <a:r>
              <a:rPr lang="en-CA" dirty="0" smtClean="0">
                <a:solidFill>
                  <a:srgbClr val="FF0000"/>
                </a:solidFill>
              </a:rPr>
              <a:t>Food Safety Hazards?</a:t>
            </a:r>
            <a:br>
              <a:rPr lang="en-CA" dirty="0" smtClean="0">
                <a:solidFill>
                  <a:srgbClr val="FF0000"/>
                </a:solidFill>
              </a:rPr>
            </a:br>
            <a:endParaRPr lang="en-CA" dirty="0">
              <a:solidFill>
                <a:srgbClr val="FF0000"/>
              </a:solidFill>
            </a:endParaRPr>
          </a:p>
        </p:txBody>
      </p:sp>
      <p:sp>
        <p:nvSpPr>
          <p:cNvPr id="3" name="Content Placeholder 2"/>
          <p:cNvSpPr>
            <a:spLocks noGrp="1"/>
          </p:cNvSpPr>
          <p:nvPr>
            <p:ph idx="1"/>
          </p:nvPr>
        </p:nvSpPr>
        <p:spPr>
          <a:xfrm>
            <a:off x="575668" y="1700808"/>
            <a:ext cx="10513168" cy="4248472"/>
          </a:xfrm>
        </p:spPr>
        <p:txBody>
          <a:bodyPr/>
          <a:lstStyle/>
          <a:p>
            <a:pPr algn="just"/>
            <a:r>
              <a:rPr lang="en-US" altLang="en-US" dirty="0"/>
              <a:t>Any substance that is reasonably likely to cause </a:t>
            </a:r>
            <a:r>
              <a:rPr lang="en-US" altLang="en-US" dirty="0" smtClean="0">
                <a:solidFill>
                  <a:srgbClr val="FF0000"/>
                </a:solidFill>
              </a:rPr>
              <a:t>injury </a:t>
            </a:r>
            <a:r>
              <a:rPr lang="en-US" altLang="en-US" dirty="0">
                <a:solidFill>
                  <a:srgbClr val="FF0000"/>
                </a:solidFill>
              </a:rPr>
              <a:t>or illness</a:t>
            </a:r>
            <a:r>
              <a:rPr lang="en-US" altLang="en-US" dirty="0"/>
              <a:t>, when present above an established acceptable </a:t>
            </a:r>
            <a:r>
              <a:rPr lang="en-US" altLang="en-US" dirty="0" smtClean="0"/>
              <a:t>level. </a:t>
            </a:r>
            <a:endParaRPr lang="en-US" altLang="en-US" dirty="0"/>
          </a:p>
          <a:p>
            <a:pPr algn="just"/>
            <a:endParaRPr lang="en-US" altLang="en-US" dirty="0"/>
          </a:p>
          <a:p>
            <a:pPr algn="just"/>
            <a:r>
              <a:rPr lang="en-US" altLang="en-US" dirty="0"/>
              <a:t>There are three recognized categories of food safety hazards: </a:t>
            </a:r>
            <a:endParaRPr lang="en-US" altLang="en-US" u="sng" dirty="0" smtClean="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11</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8064500" y="4221088"/>
            <a:ext cx="2160240" cy="1080120"/>
            <a:chOff x="6350264" y="4749895"/>
            <a:chExt cx="2160240" cy="1080120"/>
          </a:xfrm>
        </p:grpSpPr>
        <p:sp>
          <p:nvSpPr>
            <p:cNvPr id="10" name="Freeform 9"/>
            <p:cNvSpPr/>
            <p:nvPr/>
          </p:nvSpPr>
          <p:spPr bwMode="auto">
            <a:xfrm>
              <a:off x="6350264" y="4749895"/>
              <a:ext cx="2160240" cy="1080120"/>
            </a:xfrm>
            <a:custGeom>
              <a:avLst/>
              <a:gdLst>
                <a:gd name="connsiteX0" fmla="*/ 782960 w 1565920"/>
                <a:gd name="connsiteY0" fmla="*/ 0 h 720080"/>
                <a:gd name="connsiteX1" fmla="*/ 1565920 w 1565920"/>
                <a:gd name="connsiteY1" fmla="*/ 718487 h 720080"/>
                <a:gd name="connsiteX2" fmla="*/ 1565745 w 1565920"/>
                <a:gd name="connsiteY2" fmla="*/ 720080 h 720080"/>
                <a:gd name="connsiteX3" fmla="*/ 175 w 1565920"/>
                <a:gd name="connsiteY3" fmla="*/ 720080 h 720080"/>
                <a:gd name="connsiteX4" fmla="*/ 0 w 1565920"/>
                <a:gd name="connsiteY4" fmla="*/ 718487 h 720080"/>
                <a:gd name="connsiteX5" fmla="*/ 782960 w 1565920"/>
                <a:gd name="connsiteY5"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20" h="720080">
                  <a:moveTo>
                    <a:pt x="782960" y="0"/>
                  </a:moveTo>
                  <a:cubicBezTo>
                    <a:pt x="1215377" y="0"/>
                    <a:pt x="1565920" y="321678"/>
                    <a:pt x="1565920" y="718487"/>
                  </a:cubicBezTo>
                  <a:lnTo>
                    <a:pt x="1565745" y="720080"/>
                  </a:lnTo>
                  <a:lnTo>
                    <a:pt x="175" y="720080"/>
                  </a:lnTo>
                  <a:lnTo>
                    <a:pt x="0" y="718487"/>
                  </a:lnTo>
                  <a:cubicBezTo>
                    <a:pt x="0" y="321678"/>
                    <a:pt x="350543" y="0"/>
                    <a:pt x="782960" y="0"/>
                  </a:cubicBezTo>
                  <a:close/>
                </a:path>
              </a:pathLst>
            </a:custGeom>
            <a:solidFill>
              <a:srgbClr val="FFC00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r>
                <a:rPr lang="en-GB" dirty="0">
                  <a:latin typeface="Arial" charset="0"/>
                </a:rPr>
                <a:t>   </a:t>
              </a:r>
            </a:p>
            <a:p>
              <a:pPr algn="ctr" fontAlgn="base">
                <a:spcBef>
                  <a:spcPct val="0"/>
                </a:spcBef>
                <a:spcAft>
                  <a:spcPct val="0"/>
                </a:spcAft>
              </a:pPr>
              <a:endParaRPr lang="en-GB" dirty="0">
                <a:latin typeface="Arial" charset="0"/>
              </a:endParaRPr>
            </a:p>
            <a:p>
              <a:pPr algn="ctr" fontAlgn="base">
                <a:spcBef>
                  <a:spcPct val="0"/>
                </a:spcBef>
                <a:spcAft>
                  <a:spcPct val="0"/>
                </a:spcAft>
              </a:pPr>
              <a:r>
                <a:rPr lang="en-GB" dirty="0">
                  <a:latin typeface="Arial" charset="0"/>
                </a:rPr>
                <a:t> </a:t>
              </a:r>
              <a:r>
                <a:rPr lang="en-GB" sz="2800" b="1" dirty="0">
                  <a:solidFill>
                    <a:srgbClr val="002060"/>
                  </a:solidFill>
                  <a:latin typeface="Tw Cen MT" panose="020B0602020104020603" pitchFamily="34" charset="0"/>
                </a:rPr>
                <a:t>Physical</a:t>
              </a:r>
            </a:p>
          </p:txBody>
        </p:sp>
        <p:pic>
          <p:nvPicPr>
            <p:cNvPr id="11"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4537" t="72167" r="688" b="13249"/>
            <a:stretch/>
          </p:blipFill>
          <p:spPr bwMode="auto">
            <a:xfrm>
              <a:off x="7524328" y="4844817"/>
              <a:ext cx="504056" cy="504055"/>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4101" t="73652" r="31124" b="11764"/>
            <a:stretch/>
          </p:blipFill>
          <p:spPr bwMode="auto">
            <a:xfrm>
              <a:off x="7164288" y="4869160"/>
              <a:ext cx="504056" cy="504056"/>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956" t="87409" r="76270" b="-1992"/>
            <a:stretch/>
          </p:blipFill>
          <p:spPr bwMode="auto">
            <a:xfrm>
              <a:off x="6790180" y="4862794"/>
              <a:ext cx="504056" cy="504056"/>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p:nvPr/>
        </p:nvGrpSpPr>
        <p:grpSpPr>
          <a:xfrm>
            <a:off x="1439764" y="4365104"/>
            <a:ext cx="2160240" cy="1080120"/>
            <a:chOff x="827584" y="4865973"/>
            <a:chExt cx="2160240" cy="1080120"/>
          </a:xfrm>
        </p:grpSpPr>
        <p:sp>
          <p:nvSpPr>
            <p:cNvPr id="8" name="Freeform 7"/>
            <p:cNvSpPr/>
            <p:nvPr/>
          </p:nvSpPr>
          <p:spPr bwMode="auto">
            <a:xfrm>
              <a:off x="827584" y="4865973"/>
              <a:ext cx="2160240" cy="1080120"/>
            </a:xfrm>
            <a:custGeom>
              <a:avLst/>
              <a:gdLst>
                <a:gd name="connsiteX0" fmla="*/ 782960 w 1565920"/>
                <a:gd name="connsiteY0" fmla="*/ 0 h 720080"/>
                <a:gd name="connsiteX1" fmla="*/ 1565920 w 1565920"/>
                <a:gd name="connsiteY1" fmla="*/ 718487 h 720080"/>
                <a:gd name="connsiteX2" fmla="*/ 1565745 w 1565920"/>
                <a:gd name="connsiteY2" fmla="*/ 720080 h 720080"/>
                <a:gd name="connsiteX3" fmla="*/ 175 w 1565920"/>
                <a:gd name="connsiteY3" fmla="*/ 720080 h 720080"/>
                <a:gd name="connsiteX4" fmla="*/ 0 w 1565920"/>
                <a:gd name="connsiteY4" fmla="*/ 718487 h 720080"/>
                <a:gd name="connsiteX5" fmla="*/ 782960 w 1565920"/>
                <a:gd name="connsiteY5"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20" h="720080">
                  <a:moveTo>
                    <a:pt x="782960" y="0"/>
                  </a:moveTo>
                  <a:cubicBezTo>
                    <a:pt x="1215377" y="0"/>
                    <a:pt x="1565920" y="321678"/>
                    <a:pt x="1565920" y="718487"/>
                  </a:cubicBezTo>
                  <a:lnTo>
                    <a:pt x="1565745" y="720080"/>
                  </a:lnTo>
                  <a:lnTo>
                    <a:pt x="175" y="720080"/>
                  </a:lnTo>
                  <a:lnTo>
                    <a:pt x="0" y="718487"/>
                  </a:lnTo>
                  <a:cubicBezTo>
                    <a:pt x="0" y="321678"/>
                    <a:pt x="350543" y="0"/>
                    <a:pt x="782960" y="0"/>
                  </a:cubicBezTo>
                  <a:close/>
                </a:path>
              </a:pathLst>
            </a:custGeom>
            <a:solidFill>
              <a:srgbClr val="F345C5"/>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r>
                <a:rPr lang="en-GB" dirty="0">
                  <a:latin typeface="Arial" charset="0"/>
                </a:rPr>
                <a:t>   </a:t>
              </a:r>
            </a:p>
            <a:p>
              <a:pPr algn="ctr" fontAlgn="base">
                <a:spcBef>
                  <a:spcPct val="0"/>
                </a:spcBef>
                <a:spcAft>
                  <a:spcPct val="0"/>
                </a:spcAft>
              </a:pPr>
              <a:endParaRPr lang="en-GB" dirty="0">
                <a:latin typeface="Arial" charset="0"/>
              </a:endParaRPr>
            </a:p>
            <a:p>
              <a:pPr algn="ctr" fontAlgn="base">
                <a:spcBef>
                  <a:spcPct val="0"/>
                </a:spcBef>
                <a:spcAft>
                  <a:spcPct val="0"/>
                </a:spcAft>
              </a:pPr>
              <a:r>
                <a:rPr lang="en-GB" dirty="0">
                  <a:latin typeface="Arial" charset="0"/>
                </a:rPr>
                <a:t> </a:t>
              </a:r>
              <a:r>
                <a:rPr lang="en-GB" sz="2800" b="1" dirty="0">
                  <a:solidFill>
                    <a:schemeClr val="bg1"/>
                  </a:solidFill>
                  <a:latin typeface="Tw Cen MT" panose="020B0602020104020603" pitchFamily="34" charset="0"/>
                </a:rPr>
                <a:t>Biological</a:t>
              </a:r>
            </a:p>
          </p:txBody>
        </p:sp>
        <p:pic>
          <p:nvPicPr>
            <p:cNvPr id="1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9627" t="51560" r="38044" b="5215"/>
            <a:stretch/>
          </p:blipFill>
          <p:spPr bwMode="auto">
            <a:xfrm>
              <a:off x="1115616" y="4941168"/>
              <a:ext cx="720501" cy="72050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4033" t="52350"/>
            <a:stretch/>
          </p:blipFill>
          <p:spPr bwMode="auto">
            <a:xfrm>
              <a:off x="1547664" y="4925345"/>
              <a:ext cx="670009" cy="663895"/>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2585" t="14300" r="36788" b="50000"/>
            <a:stretch/>
          </p:blipFill>
          <p:spPr bwMode="auto">
            <a:xfrm>
              <a:off x="1971648" y="4952814"/>
              <a:ext cx="698507" cy="608956"/>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5" name="Group 24"/>
          <p:cNvGrpSpPr/>
          <p:nvPr/>
        </p:nvGrpSpPr>
        <p:grpSpPr>
          <a:xfrm>
            <a:off x="4824140" y="4293096"/>
            <a:ext cx="2160240" cy="1080120"/>
            <a:chOff x="3635896" y="4782227"/>
            <a:chExt cx="2160240" cy="1080120"/>
          </a:xfrm>
        </p:grpSpPr>
        <p:sp>
          <p:nvSpPr>
            <p:cNvPr id="9" name="Freeform 8"/>
            <p:cNvSpPr/>
            <p:nvPr/>
          </p:nvSpPr>
          <p:spPr bwMode="auto">
            <a:xfrm>
              <a:off x="3635896" y="4782227"/>
              <a:ext cx="2160240" cy="1080120"/>
            </a:xfrm>
            <a:custGeom>
              <a:avLst/>
              <a:gdLst>
                <a:gd name="connsiteX0" fmla="*/ 782960 w 1565920"/>
                <a:gd name="connsiteY0" fmla="*/ 0 h 720080"/>
                <a:gd name="connsiteX1" fmla="*/ 1565920 w 1565920"/>
                <a:gd name="connsiteY1" fmla="*/ 718487 h 720080"/>
                <a:gd name="connsiteX2" fmla="*/ 1565745 w 1565920"/>
                <a:gd name="connsiteY2" fmla="*/ 720080 h 720080"/>
                <a:gd name="connsiteX3" fmla="*/ 175 w 1565920"/>
                <a:gd name="connsiteY3" fmla="*/ 720080 h 720080"/>
                <a:gd name="connsiteX4" fmla="*/ 0 w 1565920"/>
                <a:gd name="connsiteY4" fmla="*/ 718487 h 720080"/>
                <a:gd name="connsiteX5" fmla="*/ 782960 w 1565920"/>
                <a:gd name="connsiteY5"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20" h="720080">
                  <a:moveTo>
                    <a:pt x="782960" y="0"/>
                  </a:moveTo>
                  <a:cubicBezTo>
                    <a:pt x="1215377" y="0"/>
                    <a:pt x="1565920" y="321678"/>
                    <a:pt x="1565920" y="718487"/>
                  </a:cubicBezTo>
                  <a:lnTo>
                    <a:pt x="1565745" y="720080"/>
                  </a:lnTo>
                  <a:lnTo>
                    <a:pt x="175" y="720080"/>
                  </a:lnTo>
                  <a:lnTo>
                    <a:pt x="0" y="718487"/>
                  </a:lnTo>
                  <a:cubicBezTo>
                    <a:pt x="0" y="321678"/>
                    <a:pt x="350543" y="0"/>
                    <a:pt x="782960" y="0"/>
                  </a:cubicBezTo>
                  <a:close/>
                </a:path>
              </a:pathLst>
            </a:custGeom>
            <a:solidFill>
              <a:srgbClr val="92D050"/>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r>
                <a:rPr lang="en-GB" dirty="0">
                  <a:latin typeface="Arial" charset="0"/>
                </a:rPr>
                <a:t>   </a:t>
              </a:r>
            </a:p>
            <a:p>
              <a:pPr algn="ctr" fontAlgn="base">
                <a:spcBef>
                  <a:spcPct val="0"/>
                </a:spcBef>
                <a:spcAft>
                  <a:spcPct val="0"/>
                </a:spcAft>
              </a:pPr>
              <a:endParaRPr lang="en-GB" dirty="0">
                <a:latin typeface="Arial" charset="0"/>
              </a:endParaRPr>
            </a:p>
            <a:p>
              <a:pPr algn="ctr" fontAlgn="base">
                <a:spcBef>
                  <a:spcPct val="0"/>
                </a:spcBef>
                <a:spcAft>
                  <a:spcPct val="0"/>
                </a:spcAft>
              </a:pPr>
              <a:r>
                <a:rPr lang="en-GB" dirty="0">
                  <a:latin typeface="Arial" charset="0"/>
                </a:rPr>
                <a:t> </a:t>
              </a:r>
              <a:r>
                <a:rPr lang="en-GB" sz="2800" b="1" dirty="0">
                  <a:solidFill>
                    <a:srgbClr val="FF0000"/>
                  </a:solidFill>
                  <a:latin typeface="Tw Cen MT" panose="020B0602020104020603" pitchFamily="34" charset="0"/>
                </a:rPr>
                <a:t>Chemical</a:t>
              </a:r>
            </a:p>
          </p:txBody>
        </p:sp>
        <p:grpSp>
          <p:nvGrpSpPr>
            <p:cNvPr id="24" name="Group 23"/>
            <p:cNvGrpSpPr/>
            <p:nvPr/>
          </p:nvGrpSpPr>
          <p:grpSpPr>
            <a:xfrm>
              <a:off x="4066505" y="4909010"/>
              <a:ext cx="1585615" cy="676249"/>
              <a:chOff x="4066505" y="4909010"/>
              <a:chExt cx="1585615" cy="676249"/>
            </a:xfrm>
          </p:grpSpPr>
          <p:pic>
            <p:nvPicPr>
              <p:cNvPr id="20" name="Picture 19"/>
              <p:cNvPicPr>
                <a:picLocks noChangeAspect="1"/>
              </p:cNvPicPr>
              <p:nvPr/>
            </p:nvPicPr>
            <p:blipFill>
              <a:blip r:embed="rId7" cstate="print"/>
              <a:stretch>
                <a:fillRect/>
              </a:stretch>
            </p:blipFill>
            <p:spPr>
              <a:xfrm>
                <a:off x="4822740" y="4909010"/>
                <a:ext cx="829380" cy="676249"/>
              </a:xfrm>
              <a:prstGeom prst="ellipse">
                <a:avLst/>
              </a:prstGeom>
              <a:ln>
                <a:noFill/>
              </a:ln>
              <a:effectLst>
                <a:softEdge rad="112500"/>
              </a:effectLst>
            </p:spPr>
          </p:pic>
          <p:pic>
            <p:nvPicPr>
              <p:cNvPr id="21" name="Picture 20"/>
              <p:cNvPicPr>
                <a:picLocks noChangeAspect="1"/>
              </p:cNvPicPr>
              <p:nvPr/>
            </p:nvPicPr>
            <p:blipFill>
              <a:blip r:embed="rId8" cstate="print"/>
              <a:stretch>
                <a:fillRect/>
              </a:stretch>
            </p:blipFill>
            <p:spPr>
              <a:xfrm>
                <a:off x="4522858" y="4925345"/>
                <a:ext cx="409182" cy="503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rot="2700000">
                <a:off x="4066505" y="5030383"/>
                <a:ext cx="349947" cy="3499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grpSp>
    </p:spTree>
    <p:extLst>
      <p:ext uri="{BB962C8B-B14F-4D97-AF65-F5344CB8AC3E}">
        <p14:creationId xmlns="" xmlns:p14="http://schemas.microsoft.com/office/powerpoint/2010/main" val="30364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764" y="1124744"/>
            <a:ext cx="8229600" cy="626368"/>
          </a:xfrm>
        </p:spPr>
        <p:txBody>
          <a:bodyPr/>
          <a:lstStyle/>
          <a:p>
            <a:r>
              <a:rPr lang="en-CA" b="1" dirty="0" smtClean="0">
                <a:solidFill>
                  <a:schemeClr val="tx1"/>
                </a:solidFill>
              </a:rPr>
              <a:t>Biological Hazards</a:t>
            </a:r>
            <a:endParaRPr lang="en-CA" b="1" dirty="0">
              <a:solidFill>
                <a:schemeClr val="tx1"/>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12</a:t>
            </a:fld>
            <a:endParaRPr lang="en-US" altLang="en-US" sz="1600">
              <a:solidFill>
                <a:srgbClr val="305B75"/>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CA" dirty="0" smtClean="0"/>
              <a:t>Biological hazards:</a:t>
            </a:r>
          </a:p>
          <a:p>
            <a:endParaRPr lang="en-CA" dirty="0"/>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23940" y="2132857"/>
            <a:ext cx="6796172" cy="3839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5946094"/>
            <a:ext cx="2880320"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555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1569244" y="533400"/>
            <a:ext cx="8458200"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b="1" smtClean="0"/>
              <a:t/>
            </a:r>
            <a:br>
              <a:rPr lang="en-US" altLang="en-US" b="1" smtClean="0"/>
            </a:br>
            <a:r>
              <a:rPr lang="en-US" altLang="en-US" b="1" smtClean="0">
                <a:solidFill>
                  <a:srgbClr val="7030A0"/>
                </a:solidFill>
                <a:latin typeface="Bookman Old Style" pitchFamily="18" charset="0"/>
              </a:rPr>
              <a:t>a. Pathogenic bacteria</a:t>
            </a:r>
            <a:r>
              <a:rPr lang="en-US" altLang="en-US" smtClean="0">
                <a:solidFill>
                  <a:srgbClr val="7030A0"/>
                </a:solidFill>
                <a:latin typeface="Bookman Old Style" pitchFamily="18" charset="0"/>
              </a:rPr>
              <a:t/>
            </a:r>
            <a:br>
              <a:rPr lang="en-US" altLang="en-US" smtClean="0">
                <a:solidFill>
                  <a:srgbClr val="7030A0"/>
                </a:solidFill>
                <a:latin typeface="Bookman Old Style" pitchFamily="18" charset="0"/>
              </a:rPr>
            </a:br>
            <a:endParaRPr lang="en-US" altLang="en-US" smtClean="0">
              <a:solidFill>
                <a:srgbClr val="7030A0"/>
              </a:solidFill>
              <a:latin typeface="Bookman Old Style" pitchFamily="18" charset="0"/>
            </a:endParaRPr>
          </a:p>
        </p:txBody>
      </p:sp>
      <p:sp>
        <p:nvSpPr>
          <p:cNvPr id="64515" name="Content Placeholder 2"/>
          <p:cNvSpPr>
            <a:spLocks noGrp="1"/>
          </p:cNvSpPr>
          <p:nvPr>
            <p:ph idx="1"/>
          </p:nvPr>
        </p:nvSpPr>
        <p:spPr bwMode="auto">
          <a:xfrm>
            <a:off x="287636" y="1628800"/>
            <a:ext cx="10801200" cy="5562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itchFamily="34" charset="0"/>
              <a:buBlip>
                <a:blip r:embed="rId2"/>
              </a:buBlip>
            </a:pPr>
            <a:r>
              <a:rPr lang="en-US" altLang="en-US" sz="2400" b="1" i="1" dirty="0">
                <a:latin typeface="Bookman Old Style" pitchFamily="18" charset="0"/>
              </a:rPr>
              <a:t>Clostridium botulinum </a:t>
            </a:r>
            <a:r>
              <a:rPr lang="en-US" altLang="en-US" sz="2400" i="1" dirty="0">
                <a:latin typeface="Bookman Old Style" pitchFamily="18" charset="0"/>
              </a:rPr>
              <a:t>&amp; Clostridium perfringens</a:t>
            </a:r>
          </a:p>
          <a:p>
            <a:pPr eaLnBrk="1" hangingPunct="1">
              <a:buFont typeface="Arial" pitchFamily="34" charset="0"/>
              <a:buBlip>
                <a:blip r:embed="rId2"/>
              </a:buBlip>
            </a:pPr>
            <a:r>
              <a:rPr lang="en-US" altLang="en-US" sz="2400" b="1" i="1" dirty="0">
                <a:latin typeface="Bookman Old Style" pitchFamily="18" charset="0"/>
              </a:rPr>
              <a:t>Bacillus cereus</a:t>
            </a:r>
          </a:p>
          <a:p>
            <a:pPr eaLnBrk="1" hangingPunct="1">
              <a:buFont typeface="Arial" pitchFamily="34" charset="0"/>
              <a:buBlip>
                <a:blip r:embed="rId2"/>
              </a:buBlip>
            </a:pPr>
            <a:r>
              <a:rPr lang="en-US" altLang="en-US" sz="2400" b="1" i="1" dirty="0">
                <a:latin typeface="Bookman Old Style" pitchFamily="18" charset="0"/>
              </a:rPr>
              <a:t>Brucella abortus</a:t>
            </a:r>
            <a:r>
              <a:rPr lang="en-US" altLang="en-US" sz="2400" i="1" dirty="0">
                <a:latin typeface="Bookman Old Style" pitchFamily="18" charset="0"/>
              </a:rPr>
              <a:t>, B. </a:t>
            </a:r>
            <a:r>
              <a:rPr lang="en-US" altLang="en-US" sz="2400" i="1" dirty="0" smtClean="0">
                <a:latin typeface="Bookman Old Style" pitchFamily="18" charset="0"/>
              </a:rPr>
              <a:t>suis (mainly animal)</a:t>
            </a:r>
            <a:endParaRPr lang="en-US" altLang="en-US" sz="2400" i="1" dirty="0">
              <a:latin typeface="Bookman Old Style" pitchFamily="18" charset="0"/>
            </a:endParaRPr>
          </a:p>
          <a:p>
            <a:pPr eaLnBrk="1" hangingPunct="1">
              <a:buFont typeface="Arial" pitchFamily="34" charset="0"/>
              <a:buBlip>
                <a:blip r:embed="rId2"/>
              </a:buBlip>
            </a:pPr>
            <a:r>
              <a:rPr lang="en-US" altLang="en-US" sz="2400" i="1" dirty="0">
                <a:latin typeface="Bookman Old Style" pitchFamily="18" charset="0"/>
              </a:rPr>
              <a:t>Campylobacter spp.</a:t>
            </a:r>
          </a:p>
          <a:p>
            <a:pPr eaLnBrk="1" hangingPunct="1">
              <a:buFont typeface="Arial" pitchFamily="34" charset="0"/>
              <a:buBlip>
                <a:blip r:embed="rId2"/>
              </a:buBlip>
            </a:pPr>
            <a:r>
              <a:rPr lang="it-IT" altLang="en-US" sz="2400" b="1" i="1" dirty="0">
                <a:latin typeface="Bookman Old Style" pitchFamily="18" charset="0"/>
              </a:rPr>
              <a:t>Escherichia coli </a:t>
            </a:r>
            <a:r>
              <a:rPr lang="it-IT" altLang="en-US" sz="2400" i="1" dirty="0">
                <a:latin typeface="Bookman Old Style" pitchFamily="18" charset="0"/>
              </a:rPr>
              <a:t>(e.g. E. coli O157:H7)</a:t>
            </a:r>
          </a:p>
          <a:p>
            <a:pPr eaLnBrk="1" hangingPunct="1">
              <a:buFont typeface="Arial" pitchFamily="34" charset="0"/>
              <a:buBlip>
                <a:blip r:embed="rId2"/>
              </a:buBlip>
            </a:pPr>
            <a:r>
              <a:rPr lang="en-US" altLang="en-US" sz="2400" b="1" i="1" dirty="0">
                <a:latin typeface="Bookman Old Style" pitchFamily="18" charset="0"/>
              </a:rPr>
              <a:t>Listeria </a:t>
            </a:r>
            <a:r>
              <a:rPr lang="en-US" altLang="en-US" sz="2400" i="1" dirty="0">
                <a:latin typeface="Bookman Old Style" pitchFamily="18" charset="0"/>
              </a:rPr>
              <a:t>monocytogenes</a:t>
            </a:r>
          </a:p>
          <a:p>
            <a:pPr eaLnBrk="1" hangingPunct="1">
              <a:buFont typeface="Arial" pitchFamily="34" charset="0"/>
              <a:buBlip>
                <a:blip r:embed="rId2"/>
              </a:buBlip>
            </a:pPr>
            <a:r>
              <a:rPr lang="en-US" altLang="en-US" sz="2400" b="1" i="1" dirty="0">
                <a:latin typeface="Bookman Old Style" pitchFamily="18" charset="0"/>
              </a:rPr>
              <a:t>Salmonella</a:t>
            </a:r>
            <a:r>
              <a:rPr lang="en-US" altLang="en-US" sz="2400" i="1" dirty="0">
                <a:latin typeface="Bookman Old Style" pitchFamily="18" charset="0"/>
              </a:rPr>
              <a:t> spp. (e.g., S. typhimurium, S. enteriditis</a:t>
            </a:r>
            <a:r>
              <a:rPr lang="en-US" altLang="en-US" sz="2400" i="1" dirty="0" smtClean="0">
                <a:latin typeface="Bookman Old Style" pitchFamily="18" charset="0"/>
              </a:rPr>
              <a:t>)/poor sanitation</a:t>
            </a:r>
            <a:endParaRPr lang="en-US" altLang="en-US" sz="2400" i="1" dirty="0">
              <a:latin typeface="Bookman Old Style" pitchFamily="18" charset="0"/>
            </a:endParaRPr>
          </a:p>
          <a:p>
            <a:pPr eaLnBrk="1" hangingPunct="1">
              <a:buFont typeface="Arial" pitchFamily="34" charset="0"/>
              <a:buBlip>
                <a:blip r:embed="rId2"/>
              </a:buBlip>
            </a:pPr>
            <a:r>
              <a:rPr lang="en-US" altLang="en-US" sz="2400" b="1" i="1" dirty="0">
                <a:latin typeface="Bookman Old Style" pitchFamily="18" charset="0"/>
              </a:rPr>
              <a:t>Shigella</a:t>
            </a:r>
            <a:r>
              <a:rPr lang="en-US" altLang="en-US" sz="2400" i="1" dirty="0">
                <a:latin typeface="Bookman Old Style" pitchFamily="18" charset="0"/>
              </a:rPr>
              <a:t> spp. (e.g., S. dysenteriae)</a:t>
            </a:r>
          </a:p>
          <a:p>
            <a:pPr eaLnBrk="1" hangingPunct="1">
              <a:buFont typeface="Arial" pitchFamily="34" charset="0"/>
              <a:buBlip>
                <a:blip r:embed="rId2"/>
              </a:buBlip>
            </a:pPr>
            <a:r>
              <a:rPr lang="en-US" altLang="en-US" sz="2400" b="1" i="1" dirty="0">
                <a:latin typeface="Bookman Old Style" pitchFamily="18" charset="0"/>
              </a:rPr>
              <a:t>Staphylococcus</a:t>
            </a:r>
            <a:r>
              <a:rPr lang="en-US" altLang="en-US" sz="2400" i="1" dirty="0">
                <a:latin typeface="Bookman Old Style" pitchFamily="18" charset="0"/>
              </a:rPr>
              <a:t> aureus</a:t>
            </a:r>
          </a:p>
          <a:p>
            <a:pPr eaLnBrk="1" hangingPunct="1">
              <a:buFont typeface="Arial" pitchFamily="34" charset="0"/>
              <a:buBlip>
                <a:blip r:embed="rId2"/>
              </a:buBlip>
            </a:pPr>
            <a:r>
              <a:rPr lang="en-US" altLang="en-US" sz="2400" i="1" dirty="0">
                <a:latin typeface="Bookman Old Style" pitchFamily="18" charset="0"/>
              </a:rPr>
              <a:t>Streptococcus pyogenes</a:t>
            </a:r>
          </a:p>
        </p:txBody>
      </p:sp>
      <p:pic>
        <p:nvPicPr>
          <p:cNvPr id="4"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6010895"/>
            <a:ext cx="2736304"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3839136"/>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p>
        </p:txBody>
      </p:sp>
      <p:pic>
        <p:nvPicPr>
          <p:cNvPr id="6656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4662180"/>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48" y="1124744"/>
            <a:ext cx="8856984" cy="4968552"/>
          </a:xfrm>
        </p:spPr>
        <p:txBody>
          <a:bodyPr/>
          <a:lstStyle/>
          <a:p>
            <a:pPr marL="0" indent="0">
              <a:buNone/>
            </a:pPr>
            <a:r>
              <a:rPr lang="en-CA" dirty="0" smtClean="0"/>
              <a:t>For example,</a:t>
            </a:r>
          </a:p>
          <a:p>
            <a:r>
              <a:rPr lang="en-CA" dirty="0" smtClean="0">
                <a:solidFill>
                  <a:srgbClr val="FF0000"/>
                </a:solidFill>
              </a:rPr>
              <a:t>CDC </a:t>
            </a:r>
            <a:r>
              <a:rPr lang="en-CA" dirty="0">
                <a:solidFill>
                  <a:srgbClr val="FF0000"/>
                </a:solidFill>
              </a:rPr>
              <a:t>estimates that </a:t>
            </a:r>
            <a:r>
              <a:rPr lang="en-CA" dirty="0" smtClean="0">
                <a:solidFill>
                  <a:srgbClr val="FF0000"/>
                </a:solidFill>
              </a:rPr>
              <a:t>Salmonella causes approx. 1.2 million illnesses </a:t>
            </a:r>
            <a:r>
              <a:rPr lang="en-CA" dirty="0">
                <a:solidFill>
                  <a:srgbClr val="FF0000"/>
                </a:solidFill>
              </a:rPr>
              <a:t>and 450 </a:t>
            </a:r>
            <a:r>
              <a:rPr lang="en-CA" dirty="0" smtClean="0">
                <a:solidFill>
                  <a:srgbClr val="FF0000"/>
                </a:solidFill>
              </a:rPr>
              <a:t>deaths every </a:t>
            </a:r>
            <a:r>
              <a:rPr lang="en-CA" dirty="0">
                <a:solidFill>
                  <a:srgbClr val="FF0000"/>
                </a:solidFill>
              </a:rPr>
              <a:t>year in the United </a:t>
            </a:r>
            <a:r>
              <a:rPr lang="en-CA" dirty="0" smtClean="0">
                <a:solidFill>
                  <a:srgbClr val="FF0000"/>
                </a:solidFill>
              </a:rPr>
              <a:t>States.</a:t>
            </a:r>
          </a:p>
          <a:p>
            <a:endParaRPr lang="en-CA" dirty="0" smtClean="0">
              <a:solidFill>
                <a:srgbClr val="FF0000"/>
              </a:solidFill>
            </a:endParaRPr>
          </a:p>
          <a:p>
            <a:r>
              <a:rPr lang="en-CA" dirty="0">
                <a:solidFill>
                  <a:srgbClr val="FF0000"/>
                </a:solidFill>
              </a:rPr>
              <a:t>The Salmonella </a:t>
            </a:r>
            <a:r>
              <a:rPr lang="en-CA" dirty="0" smtClean="0">
                <a:solidFill>
                  <a:srgbClr val="FF0000"/>
                </a:solidFill>
              </a:rPr>
              <a:t> infection is most </a:t>
            </a:r>
            <a:r>
              <a:rPr lang="en-CA" dirty="0">
                <a:solidFill>
                  <a:srgbClr val="FF0000"/>
                </a:solidFill>
              </a:rPr>
              <a:t>common in June, </a:t>
            </a:r>
            <a:r>
              <a:rPr lang="en-CA" dirty="0" smtClean="0">
                <a:solidFill>
                  <a:srgbClr val="FF0000"/>
                </a:solidFill>
              </a:rPr>
              <a:t>July</a:t>
            </a:r>
            <a:r>
              <a:rPr lang="en-CA" dirty="0">
                <a:solidFill>
                  <a:srgbClr val="FF0000"/>
                </a:solidFill>
              </a:rPr>
              <a:t>, and </a:t>
            </a:r>
            <a:r>
              <a:rPr lang="en-CA" dirty="0" smtClean="0">
                <a:solidFill>
                  <a:srgbClr val="FF0000"/>
                </a:solidFill>
              </a:rPr>
              <a:t>August</a:t>
            </a:r>
          </a:p>
          <a:p>
            <a:pPr lvl="1"/>
            <a:endParaRPr lang="en-CA" dirty="0" smtClean="0">
              <a:solidFill>
                <a:srgbClr val="FF0000"/>
              </a:solidFill>
            </a:endParaRP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15</a:t>
            </a:fld>
            <a:endParaRPr lang="en-US" altLang="en-US" sz="1600">
              <a:solidFill>
                <a:srgbClr val="305B75"/>
              </a:solidFill>
              <a:latin typeface="Arial" pitchFamily="34" charset="0"/>
              <a:cs typeface="Arial" pitchFamily="34" charset="0"/>
            </a:endParaRPr>
          </a:p>
        </p:txBody>
      </p:sp>
      <p:pic>
        <p:nvPicPr>
          <p:cNvPr id="5" name="Picture 4" descr="FDA: 172 Ill, 1 Death, Romaine Lettuce E. Coli Outbreak Likely Over | FoodSafetyTech - Mozilla Firefox"/>
          <p:cNvPicPr>
            <a:picLocks noChangeAspect="1"/>
          </p:cNvPicPr>
          <p:nvPr/>
        </p:nvPicPr>
        <p:blipFill rotWithShape="1">
          <a:blip r:embed="rId2">
            <a:extLst>
              <a:ext uri="{28A0092B-C50C-407E-A947-70E740481C1C}">
                <a14:useLocalDpi xmlns="" xmlns:a14="http://schemas.microsoft.com/office/drawing/2010/main" val="0"/>
              </a:ext>
            </a:extLst>
          </a:blip>
          <a:srcRect l="3810" t="12678" r="6031" b="-12678"/>
          <a:stretch/>
        </p:blipFill>
        <p:spPr>
          <a:xfrm>
            <a:off x="1536587" y="1170622"/>
            <a:ext cx="8244114" cy="4922675"/>
          </a:xfrm>
          <a:prstGeom prst="rect">
            <a:avLst/>
          </a:prstGeom>
        </p:spPr>
      </p:pic>
      <p:pic>
        <p:nvPicPr>
          <p:cNvPr id="6"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087258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25014530"/>
      </p:ext>
    </p:extLst>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bwMode="auto">
          <a:xfrm>
            <a:off x="1645444" y="1065238"/>
            <a:ext cx="8229600" cy="5635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b="1" i="1" dirty="0">
                <a:solidFill>
                  <a:srgbClr val="7030A0"/>
                </a:solidFill>
                <a:latin typeface="Bookman Old Style" pitchFamily="18" charset="0"/>
              </a:rPr>
              <a:t>b. Viruses</a:t>
            </a:r>
            <a:r>
              <a:rPr lang="en-US" altLang="en-US" b="1" i="1" dirty="0" smtClean="0">
                <a:solidFill>
                  <a:srgbClr val="7030A0"/>
                </a:solidFill>
                <a:latin typeface="Bookman Old Style" pitchFamily="18" charset="0"/>
              </a:rPr>
              <a:t/>
            </a:r>
            <a:br>
              <a:rPr lang="en-US" altLang="en-US" b="1" i="1" dirty="0" smtClean="0">
                <a:solidFill>
                  <a:srgbClr val="7030A0"/>
                </a:solidFill>
                <a:latin typeface="Bookman Old Style" pitchFamily="18" charset="0"/>
              </a:rPr>
            </a:br>
            <a:endParaRPr lang="en-US" altLang="en-US" dirty="0" smtClean="0">
              <a:solidFill>
                <a:srgbClr val="7030A0"/>
              </a:solidFill>
              <a:latin typeface="Bookman Old Style" pitchFamily="18" charset="0"/>
            </a:endParaRPr>
          </a:p>
        </p:txBody>
      </p:sp>
      <p:sp>
        <p:nvSpPr>
          <p:cNvPr id="67587" name="Content Placeholder 2"/>
          <p:cNvSpPr>
            <a:spLocks noGrp="1"/>
          </p:cNvSpPr>
          <p:nvPr>
            <p:ph idx="1"/>
          </p:nvPr>
        </p:nvSpPr>
        <p:spPr bwMode="auto">
          <a:xfrm>
            <a:off x="1569244" y="1916832"/>
            <a:ext cx="8305800" cy="38275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n-US" altLang="en-US" dirty="0" smtClean="0">
                <a:latin typeface="+mj-lt"/>
              </a:rPr>
              <a:t>Foods can be the medium for transmission of certain viruses. </a:t>
            </a:r>
          </a:p>
          <a:p>
            <a:pPr algn="just" eaLnBrk="1" hangingPunct="1"/>
            <a:endParaRPr lang="en-US" altLang="en-US" dirty="0" smtClean="0">
              <a:latin typeface="+mj-lt"/>
            </a:endParaRPr>
          </a:p>
          <a:p>
            <a:pPr algn="just" eaLnBrk="1" hangingPunct="1"/>
            <a:r>
              <a:rPr lang="en-US" altLang="en-US" dirty="0" smtClean="0">
                <a:latin typeface="+mj-lt"/>
              </a:rPr>
              <a:t>Examples </a:t>
            </a:r>
            <a:r>
              <a:rPr lang="en-US" altLang="en-US" dirty="0">
                <a:latin typeface="+mj-lt"/>
              </a:rPr>
              <a:t>of viruses that are known to be food safety hazards are </a:t>
            </a:r>
          </a:p>
          <a:p>
            <a:pPr marL="742950" lvl="2" indent="-342900" algn="just" eaLnBrk="1" hangingPunct="1"/>
            <a:r>
              <a:rPr lang="en-US" altLang="en-US" sz="2600" dirty="0">
                <a:latin typeface="+mj-lt"/>
                <a:ea typeface="+mn-ea"/>
                <a:cs typeface="+mn-cs"/>
              </a:rPr>
              <a:t>Hepatitis A &amp; E viruses</a:t>
            </a:r>
          </a:p>
          <a:p>
            <a:pPr marL="742950" lvl="2" indent="-342900" algn="just" eaLnBrk="1" hangingPunct="1"/>
            <a:r>
              <a:rPr lang="en-US" altLang="en-US" sz="2600" dirty="0">
                <a:latin typeface="+mj-lt"/>
                <a:ea typeface="+mn-ea"/>
                <a:cs typeface="+mn-cs"/>
              </a:rPr>
              <a:t>Norwalk group of viruses &amp; </a:t>
            </a:r>
          </a:p>
          <a:p>
            <a:pPr marL="742950" lvl="2" indent="-342900" algn="just" eaLnBrk="1" hangingPunct="1"/>
            <a:r>
              <a:rPr lang="en-US" altLang="en-US" sz="2600" dirty="0">
                <a:latin typeface="+mj-lt"/>
                <a:ea typeface="+mn-ea"/>
                <a:cs typeface="+mn-cs"/>
              </a:rPr>
              <a:t>Rotavirus </a:t>
            </a:r>
          </a:p>
          <a:p>
            <a:pPr eaLnBrk="1" hangingPunct="1"/>
            <a:endParaRPr lang="en-US" altLang="en-US" dirty="0" smtClean="0"/>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72232409"/>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bwMode="auto">
          <a:xfrm>
            <a:off x="503660" y="1064840"/>
            <a:ext cx="10729192" cy="6324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itchFamily="34" charset="0"/>
              <a:buNone/>
            </a:pPr>
            <a:r>
              <a:rPr lang="en-US" altLang="en-US" b="1" dirty="0" smtClean="0">
                <a:solidFill>
                  <a:srgbClr val="7030A0"/>
                </a:solidFill>
                <a:latin typeface="Bookman Old Style" pitchFamily="18" charset="0"/>
              </a:rPr>
              <a:t>c. Parasitic Protozoa &amp; Worms</a:t>
            </a:r>
          </a:p>
          <a:p>
            <a:pPr lvl="1" eaLnBrk="1" hangingPunct="1">
              <a:buFont typeface="Arial" pitchFamily="34" charset="0"/>
              <a:buBlip>
                <a:blip r:embed="rId2"/>
              </a:buBlip>
            </a:pPr>
            <a:r>
              <a:rPr lang="en-US" altLang="en-US" i="1" dirty="0" err="1" smtClean="0">
                <a:latin typeface="Bookman Old Style" pitchFamily="18" charset="0"/>
              </a:rPr>
              <a:t>Anasakis</a:t>
            </a:r>
            <a:r>
              <a:rPr lang="en-US" altLang="en-US" i="1" dirty="0" smtClean="0">
                <a:latin typeface="Bookman Old Style" pitchFamily="18" charset="0"/>
              </a:rPr>
              <a:t> simplex</a:t>
            </a:r>
          </a:p>
          <a:p>
            <a:pPr lvl="1" eaLnBrk="1" hangingPunct="1">
              <a:buFont typeface="Arial" pitchFamily="34" charset="0"/>
              <a:buBlip>
                <a:blip r:embed="rId2"/>
              </a:buBlip>
            </a:pPr>
            <a:r>
              <a:rPr lang="en-US" altLang="en-US" i="1" dirty="0" err="1" smtClean="0">
                <a:solidFill>
                  <a:srgbClr val="FF0000"/>
                </a:solidFill>
                <a:latin typeface="Bookman Old Style" pitchFamily="18" charset="0"/>
              </a:rPr>
              <a:t>Ascaris</a:t>
            </a:r>
            <a:r>
              <a:rPr lang="en-US" altLang="en-US" i="1" dirty="0" smtClean="0">
                <a:solidFill>
                  <a:srgbClr val="FF0000"/>
                </a:solidFill>
                <a:latin typeface="Bookman Old Style" pitchFamily="18" charset="0"/>
              </a:rPr>
              <a:t> </a:t>
            </a:r>
            <a:r>
              <a:rPr lang="en-US" altLang="en-US" i="1" dirty="0" err="1" smtClean="0">
                <a:solidFill>
                  <a:srgbClr val="FF0000"/>
                </a:solidFill>
                <a:latin typeface="Bookman Old Style" pitchFamily="18" charset="0"/>
              </a:rPr>
              <a:t>lumbricoides</a:t>
            </a:r>
            <a:endParaRPr lang="en-US" altLang="en-US" i="1" dirty="0" smtClean="0">
              <a:solidFill>
                <a:srgbClr val="FF0000"/>
              </a:solidFill>
              <a:latin typeface="Bookman Old Style" pitchFamily="18" charset="0"/>
            </a:endParaRPr>
          </a:p>
          <a:p>
            <a:pPr lvl="1" eaLnBrk="1" hangingPunct="1">
              <a:buFont typeface="Arial" pitchFamily="34" charset="0"/>
              <a:buBlip>
                <a:blip r:embed="rId2"/>
              </a:buBlip>
            </a:pPr>
            <a:r>
              <a:rPr lang="en-US" altLang="en-US" i="1" dirty="0" smtClean="0">
                <a:solidFill>
                  <a:srgbClr val="7030A0"/>
                </a:solidFill>
                <a:latin typeface="Bookman Old Style" pitchFamily="18" charset="0"/>
              </a:rPr>
              <a:t>Cryptosporidium </a:t>
            </a:r>
            <a:r>
              <a:rPr lang="en-US" altLang="en-US" i="1" dirty="0" err="1" smtClean="0">
                <a:solidFill>
                  <a:srgbClr val="7030A0"/>
                </a:solidFill>
                <a:latin typeface="Bookman Old Style" pitchFamily="18" charset="0"/>
              </a:rPr>
              <a:t>parvum</a:t>
            </a:r>
            <a:endParaRPr lang="en-US" altLang="en-US" i="1" dirty="0" smtClean="0">
              <a:solidFill>
                <a:srgbClr val="7030A0"/>
              </a:solidFill>
              <a:latin typeface="Bookman Old Style" pitchFamily="18" charset="0"/>
            </a:endParaRPr>
          </a:p>
          <a:p>
            <a:pPr lvl="1" eaLnBrk="1" hangingPunct="1">
              <a:buFont typeface="Arial" pitchFamily="34" charset="0"/>
              <a:buBlip>
                <a:blip r:embed="rId2"/>
              </a:buBlip>
            </a:pPr>
            <a:r>
              <a:rPr lang="en-US" altLang="en-US" i="1" dirty="0" err="1" smtClean="0">
                <a:latin typeface="Bookman Old Style" pitchFamily="18" charset="0"/>
              </a:rPr>
              <a:t>Diphyllobothrium</a:t>
            </a:r>
            <a:r>
              <a:rPr lang="en-US" altLang="en-US" i="1" dirty="0" smtClean="0">
                <a:latin typeface="Bookman Old Style" pitchFamily="18" charset="0"/>
              </a:rPr>
              <a:t> </a:t>
            </a:r>
            <a:r>
              <a:rPr lang="en-US" altLang="en-US" i="1" dirty="0" err="1" smtClean="0">
                <a:latin typeface="Bookman Old Style" pitchFamily="18" charset="0"/>
              </a:rPr>
              <a:t>latum</a:t>
            </a:r>
            <a:endParaRPr lang="en-US" altLang="en-US" i="1" dirty="0" smtClean="0">
              <a:latin typeface="Bookman Old Style" pitchFamily="18" charset="0"/>
            </a:endParaRPr>
          </a:p>
          <a:p>
            <a:pPr lvl="1" eaLnBrk="1" hangingPunct="1">
              <a:buFont typeface="Arial" pitchFamily="34" charset="0"/>
              <a:buBlip>
                <a:blip r:embed="rId2"/>
              </a:buBlip>
            </a:pPr>
            <a:r>
              <a:rPr lang="en-US" altLang="en-US" i="1" dirty="0" smtClean="0">
                <a:solidFill>
                  <a:srgbClr val="7030A0"/>
                </a:solidFill>
                <a:latin typeface="Bookman Old Style" pitchFamily="18" charset="0"/>
              </a:rPr>
              <a:t>Entamoeba </a:t>
            </a:r>
            <a:r>
              <a:rPr lang="en-US" altLang="en-US" i="1" dirty="0" err="1" smtClean="0">
                <a:solidFill>
                  <a:srgbClr val="7030A0"/>
                </a:solidFill>
                <a:latin typeface="Bookman Old Style" pitchFamily="18" charset="0"/>
              </a:rPr>
              <a:t>histolytica</a:t>
            </a:r>
            <a:endParaRPr lang="en-US" altLang="en-US" i="1" dirty="0" smtClean="0">
              <a:solidFill>
                <a:srgbClr val="7030A0"/>
              </a:solidFill>
              <a:latin typeface="Bookman Old Style" pitchFamily="18" charset="0"/>
            </a:endParaRPr>
          </a:p>
          <a:p>
            <a:pPr lvl="1" eaLnBrk="1" hangingPunct="1">
              <a:buFont typeface="Arial" pitchFamily="34" charset="0"/>
              <a:buBlip>
                <a:blip r:embed="rId2"/>
              </a:buBlip>
            </a:pPr>
            <a:r>
              <a:rPr lang="en-US" altLang="en-US" i="1" dirty="0" smtClean="0">
                <a:solidFill>
                  <a:srgbClr val="7030A0"/>
                </a:solidFill>
                <a:latin typeface="Bookman Old Style" pitchFamily="18" charset="0"/>
              </a:rPr>
              <a:t>Giardia lamblia</a:t>
            </a:r>
          </a:p>
          <a:p>
            <a:pPr lvl="1" eaLnBrk="1" hangingPunct="1">
              <a:buFont typeface="Arial" pitchFamily="34" charset="0"/>
              <a:buBlip>
                <a:blip r:embed="rId2"/>
              </a:buBlip>
            </a:pPr>
            <a:r>
              <a:rPr lang="en-US" altLang="en-US" i="1" dirty="0" err="1" smtClean="0">
                <a:latin typeface="Bookman Old Style" pitchFamily="18" charset="0"/>
              </a:rPr>
              <a:t>Pseudoterranova</a:t>
            </a:r>
            <a:r>
              <a:rPr lang="en-US" altLang="en-US" i="1" dirty="0" smtClean="0">
                <a:latin typeface="Bookman Old Style" pitchFamily="18" charset="0"/>
              </a:rPr>
              <a:t> </a:t>
            </a:r>
            <a:r>
              <a:rPr lang="en-US" altLang="en-US" i="1" dirty="0" err="1" smtClean="0">
                <a:latin typeface="Bookman Old Style" pitchFamily="18" charset="0"/>
              </a:rPr>
              <a:t>dicepiens</a:t>
            </a:r>
            <a:endParaRPr lang="en-US" altLang="en-US" i="1" dirty="0" smtClean="0">
              <a:latin typeface="Bookman Old Style" pitchFamily="18" charset="0"/>
            </a:endParaRPr>
          </a:p>
          <a:p>
            <a:pPr lvl="1" eaLnBrk="1" hangingPunct="1">
              <a:buFont typeface="Arial" pitchFamily="34" charset="0"/>
              <a:buBlip>
                <a:blip r:embed="rId2"/>
              </a:buBlip>
            </a:pPr>
            <a:r>
              <a:rPr lang="en-US" altLang="en-US" i="1" dirty="0" err="1" smtClean="0">
                <a:solidFill>
                  <a:srgbClr val="FF0000"/>
                </a:solidFill>
                <a:latin typeface="Bookman Old Style" pitchFamily="18" charset="0"/>
              </a:rPr>
              <a:t>Taenia</a:t>
            </a:r>
            <a:r>
              <a:rPr lang="en-US" altLang="en-US" i="1" dirty="0" smtClean="0">
                <a:solidFill>
                  <a:srgbClr val="FF0000"/>
                </a:solidFill>
                <a:latin typeface="Bookman Old Style" pitchFamily="18" charset="0"/>
              </a:rPr>
              <a:t> </a:t>
            </a:r>
            <a:r>
              <a:rPr lang="en-US" altLang="en-US" i="1" dirty="0" err="1" smtClean="0">
                <a:solidFill>
                  <a:srgbClr val="FF0000"/>
                </a:solidFill>
                <a:latin typeface="Bookman Old Style" pitchFamily="18" charset="0"/>
              </a:rPr>
              <a:t>solium</a:t>
            </a:r>
            <a:r>
              <a:rPr lang="en-US" altLang="en-US" i="1" dirty="0" smtClean="0">
                <a:solidFill>
                  <a:srgbClr val="FF0000"/>
                </a:solidFill>
                <a:latin typeface="Bookman Old Style" pitchFamily="18" charset="0"/>
              </a:rPr>
              <a:t>, T. </a:t>
            </a:r>
            <a:r>
              <a:rPr lang="en-US" altLang="en-US" i="1" dirty="0" err="1" smtClean="0">
                <a:solidFill>
                  <a:srgbClr val="FF0000"/>
                </a:solidFill>
                <a:latin typeface="Bookman Old Style" pitchFamily="18" charset="0"/>
              </a:rPr>
              <a:t>saginata</a:t>
            </a:r>
            <a:endParaRPr lang="en-US" altLang="en-US" i="1" dirty="0" smtClean="0">
              <a:solidFill>
                <a:srgbClr val="FF0000"/>
              </a:solidFill>
              <a:latin typeface="Bookman Old Style" pitchFamily="18" charset="0"/>
            </a:endParaRPr>
          </a:p>
          <a:p>
            <a:pPr lvl="1" eaLnBrk="1" hangingPunct="1">
              <a:buFont typeface="Arial" pitchFamily="34" charset="0"/>
              <a:buBlip>
                <a:blip r:embed="rId2"/>
              </a:buBlip>
            </a:pPr>
            <a:r>
              <a:rPr lang="en-US" altLang="en-US" i="1" dirty="0" err="1" smtClean="0">
                <a:solidFill>
                  <a:srgbClr val="FF0000"/>
                </a:solidFill>
                <a:latin typeface="Bookman Old Style" pitchFamily="18" charset="0"/>
              </a:rPr>
              <a:t>Trichinella</a:t>
            </a:r>
            <a:r>
              <a:rPr lang="en-US" altLang="en-US" i="1" dirty="0" smtClean="0">
                <a:solidFill>
                  <a:srgbClr val="FF0000"/>
                </a:solidFill>
                <a:latin typeface="Bookman Old Style" pitchFamily="18" charset="0"/>
              </a:rPr>
              <a:t> spiralis</a:t>
            </a:r>
            <a:endParaRPr lang="en-US" altLang="en-US" dirty="0" smtClean="0">
              <a:solidFill>
                <a:srgbClr val="FF0000"/>
              </a:solidFill>
              <a:latin typeface="Bookman Old Style" pitchFamily="18" charset="0"/>
            </a:endParaRPr>
          </a:p>
        </p:txBody>
      </p:sp>
      <p:pic>
        <p:nvPicPr>
          <p:cNvPr id="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37741248"/>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bwMode="auto">
          <a:xfrm>
            <a:off x="1007716" y="1745704"/>
            <a:ext cx="9433048" cy="441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50000"/>
              </a:lnSpc>
              <a:buFont typeface="Vrinda" pitchFamily="34" charset="0"/>
              <a:buChar char="*"/>
            </a:pPr>
            <a:r>
              <a:rPr lang="en-US" altLang="en-US" dirty="0" smtClean="0">
                <a:solidFill>
                  <a:srgbClr val="FF0000"/>
                </a:solidFill>
                <a:latin typeface="Helvetica" pitchFamily="34" charset="0"/>
                <a:cs typeface="Helvetica" pitchFamily="34" charset="0"/>
              </a:rPr>
              <a:t>Pesticides (Application + handling)</a:t>
            </a:r>
          </a:p>
          <a:p>
            <a:pPr lvl="1" eaLnBrk="1" hangingPunct="1">
              <a:buFont typeface="Vrinda" pitchFamily="34" charset="0"/>
              <a:buChar char="*"/>
            </a:pPr>
            <a:r>
              <a:rPr lang="en-US" altLang="en-US" dirty="0" smtClean="0">
                <a:solidFill>
                  <a:srgbClr val="FF0000"/>
                </a:solidFill>
                <a:latin typeface="Helvetica" pitchFamily="34" charset="0"/>
                <a:cs typeface="Helvetica" pitchFamily="34" charset="0"/>
              </a:rPr>
              <a:t>Herbicides</a:t>
            </a:r>
          </a:p>
          <a:p>
            <a:pPr lvl="1" eaLnBrk="1" hangingPunct="1">
              <a:buFont typeface="Vrinda" pitchFamily="34" charset="0"/>
              <a:buChar char="*"/>
            </a:pPr>
            <a:r>
              <a:rPr lang="en-US" altLang="en-US" dirty="0" smtClean="0">
                <a:solidFill>
                  <a:srgbClr val="FF0000"/>
                </a:solidFill>
                <a:latin typeface="Helvetica" pitchFamily="34" charset="0"/>
                <a:cs typeface="Helvetica" pitchFamily="34" charset="0"/>
              </a:rPr>
              <a:t>Insecticides</a:t>
            </a:r>
          </a:p>
          <a:p>
            <a:pPr eaLnBrk="1" hangingPunct="1">
              <a:buFont typeface="Vrinda" pitchFamily="34" charset="0"/>
              <a:buChar char="*"/>
            </a:pPr>
            <a:r>
              <a:rPr lang="en-US" altLang="en-US" dirty="0" smtClean="0">
                <a:latin typeface="Helvetica" pitchFamily="34" charset="0"/>
                <a:cs typeface="Helvetica" pitchFamily="34" charset="0"/>
              </a:rPr>
              <a:t>Fertilizers </a:t>
            </a:r>
          </a:p>
          <a:p>
            <a:pPr eaLnBrk="1" hangingPunct="1">
              <a:buFont typeface="Vrinda" pitchFamily="34" charset="0"/>
              <a:buChar char="*"/>
            </a:pPr>
            <a:r>
              <a:rPr lang="en-US" altLang="en-US" dirty="0" smtClean="0">
                <a:latin typeface="Helvetica" pitchFamily="34" charset="0"/>
                <a:cs typeface="Helvetica" pitchFamily="34" charset="0"/>
              </a:rPr>
              <a:t>Antibiotics </a:t>
            </a:r>
          </a:p>
          <a:p>
            <a:pPr eaLnBrk="1" hangingPunct="1">
              <a:buFont typeface="Vrinda" pitchFamily="34" charset="0"/>
              <a:buChar char="*"/>
            </a:pPr>
            <a:r>
              <a:rPr lang="en-US" altLang="en-US" dirty="0" smtClean="0">
                <a:latin typeface="Helvetica" pitchFamily="34" charset="0"/>
                <a:cs typeface="Helvetica" pitchFamily="34" charset="0"/>
              </a:rPr>
              <a:t>Animal drugs</a:t>
            </a:r>
          </a:p>
          <a:p>
            <a:pPr eaLnBrk="1" hangingPunct="1">
              <a:buFont typeface="Vrinda" pitchFamily="34" charset="0"/>
              <a:buChar char="*"/>
            </a:pPr>
            <a:r>
              <a:rPr lang="en-US" altLang="en-US" dirty="0" smtClean="0">
                <a:latin typeface="Helvetica" pitchFamily="34" charset="0"/>
                <a:cs typeface="Helvetica" pitchFamily="34" charset="0"/>
              </a:rPr>
              <a:t>Cleaning residues</a:t>
            </a:r>
          </a:p>
        </p:txBody>
      </p:sp>
      <p:sp>
        <p:nvSpPr>
          <p:cNvPr id="69636" name="Rectangle 1"/>
          <p:cNvSpPr>
            <a:spLocks noChangeArrowheads="1"/>
          </p:cNvSpPr>
          <p:nvPr/>
        </p:nvSpPr>
        <p:spPr bwMode="auto">
          <a:xfrm>
            <a:off x="1721644" y="1116608"/>
            <a:ext cx="8534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0"/>
              </a:spcBef>
              <a:spcAft>
                <a:spcPct val="0"/>
              </a:spcAft>
            </a:pPr>
            <a:r>
              <a:rPr lang="en-US" altLang="en-US" sz="3200" b="1" dirty="0">
                <a:solidFill>
                  <a:srgbClr val="305B75"/>
                </a:solidFill>
                <a:latin typeface="Bookman Old Style" pitchFamily="18" charset="0"/>
                <a:ea typeface="MS PGothic" pitchFamily="34" charset="-128"/>
              </a:rPr>
              <a:t>Chemical  Hazards</a:t>
            </a:r>
            <a:endParaRPr lang="en-GB" altLang="en-US" sz="3200" b="1" dirty="0">
              <a:solidFill>
                <a:srgbClr val="305B75"/>
              </a:solidFill>
              <a:latin typeface="Bookman Old Style" pitchFamily="18" charset="0"/>
            </a:endParaRPr>
          </a:p>
        </p:txBody>
      </p:sp>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5889676"/>
            <a:ext cx="2736304" cy="9309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8320822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additive="base">
                                        <p:cTn id="7" dur="500" fill="hold"/>
                                        <p:tgtEl>
                                          <p:spTgt spid="552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5298">
                                            <p:txEl>
                                              <p:pRg st="1" end="1"/>
                                            </p:txEl>
                                          </p:spTgt>
                                        </p:tgtEl>
                                        <p:attrNameLst>
                                          <p:attrName>style.visibility</p:attrName>
                                        </p:attrNameLst>
                                      </p:cBhvr>
                                      <p:to>
                                        <p:strVal val="visible"/>
                                      </p:to>
                                    </p:set>
                                    <p:anim calcmode="lin" valueType="num">
                                      <p:cBhvr additive="base">
                                        <p:cTn id="13" dur="500" fill="hold"/>
                                        <p:tgtEl>
                                          <p:spTgt spid="5529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5298">
                                            <p:txEl>
                                              <p:pRg st="2" end="2"/>
                                            </p:txEl>
                                          </p:spTgt>
                                        </p:tgtEl>
                                        <p:attrNameLst>
                                          <p:attrName>style.visibility</p:attrName>
                                        </p:attrNameLst>
                                      </p:cBhvr>
                                      <p:to>
                                        <p:strVal val="visible"/>
                                      </p:to>
                                    </p:set>
                                    <p:anim calcmode="lin" valueType="num">
                                      <p:cBhvr additive="base">
                                        <p:cTn id="19" dur="5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5298">
                                            <p:txEl>
                                              <p:pRg st="3" end="3"/>
                                            </p:txEl>
                                          </p:spTgt>
                                        </p:tgtEl>
                                        <p:attrNameLst>
                                          <p:attrName>style.visibility</p:attrName>
                                        </p:attrNameLst>
                                      </p:cBhvr>
                                      <p:to>
                                        <p:strVal val="visible"/>
                                      </p:to>
                                    </p:set>
                                    <p:anim calcmode="lin" valueType="num">
                                      <p:cBhvr additive="base">
                                        <p:cTn id="25" dur="500" fill="hold"/>
                                        <p:tgtEl>
                                          <p:spTgt spid="5529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5298">
                                            <p:txEl>
                                              <p:pRg st="4" end="4"/>
                                            </p:txEl>
                                          </p:spTgt>
                                        </p:tgtEl>
                                        <p:attrNameLst>
                                          <p:attrName>style.visibility</p:attrName>
                                        </p:attrNameLst>
                                      </p:cBhvr>
                                      <p:to>
                                        <p:strVal val="visible"/>
                                      </p:to>
                                    </p:set>
                                    <p:anim calcmode="lin" valueType="num">
                                      <p:cBhvr additive="base">
                                        <p:cTn id="31" dur="5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2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5298">
                                            <p:txEl>
                                              <p:pRg st="5" end="5"/>
                                            </p:txEl>
                                          </p:spTgt>
                                        </p:tgtEl>
                                        <p:attrNameLst>
                                          <p:attrName>style.visibility</p:attrName>
                                        </p:attrNameLst>
                                      </p:cBhvr>
                                      <p:to>
                                        <p:strVal val="visible"/>
                                      </p:to>
                                    </p:set>
                                    <p:anim calcmode="lin" valueType="num">
                                      <p:cBhvr additive="base">
                                        <p:cTn id="37" dur="500" fill="hold"/>
                                        <p:tgtEl>
                                          <p:spTgt spid="5529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52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5298">
                                            <p:txEl>
                                              <p:pRg st="6" end="6"/>
                                            </p:txEl>
                                          </p:spTgt>
                                        </p:tgtEl>
                                        <p:attrNameLst>
                                          <p:attrName>style.visibility</p:attrName>
                                        </p:attrNameLst>
                                      </p:cBhvr>
                                      <p:to>
                                        <p:strVal val="visible"/>
                                      </p:to>
                                    </p:set>
                                    <p:anim calcmode="lin" valueType="num">
                                      <p:cBhvr additive="base">
                                        <p:cTn id="43" dur="500" fill="hold"/>
                                        <p:tgtEl>
                                          <p:spTgt spid="5529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529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88" y="1074440"/>
            <a:ext cx="8229600" cy="626368"/>
          </a:xfrm>
        </p:spPr>
        <p:txBody>
          <a:bodyPr/>
          <a:lstStyle/>
          <a:p>
            <a:r>
              <a:rPr lang="en-CA" sz="4400" b="1" dirty="0">
                <a:solidFill>
                  <a:schemeClr val="tx1"/>
                </a:solidFill>
              </a:rPr>
              <a:t>Introduction</a:t>
            </a:r>
            <a:r>
              <a:rPr lang="en-CA" sz="3600" b="1" dirty="0" smtClean="0">
                <a:solidFill>
                  <a:schemeClr val="tx1"/>
                </a:solidFill>
              </a:rPr>
              <a:t> </a:t>
            </a:r>
            <a:endParaRPr lang="en-CA" b="1" dirty="0">
              <a:solidFill>
                <a:schemeClr val="tx1"/>
              </a:solidFill>
            </a:endParaRPr>
          </a:p>
        </p:txBody>
      </p:sp>
      <p:sp>
        <p:nvSpPr>
          <p:cNvPr id="3" name="Content Placeholder 2"/>
          <p:cNvSpPr>
            <a:spLocks noGrp="1"/>
          </p:cNvSpPr>
          <p:nvPr>
            <p:ph idx="1"/>
          </p:nvPr>
        </p:nvSpPr>
        <p:spPr>
          <a:xfrm>
            <a:off x="1295748" y="1916832"/>
            <a:ext cx="8856984" cy="3960440"/>
          </a:xfrm>
          <a:solidFill>
            <a:schemeClr val="bg1"/>
          </a:solidFill>
        </p:spPr>
        <p:txBody>
          <a:bodyPr/>
          <a:lstStyle/>
          <a:p>
            <a:pPr algn="ctr"/>
            <a:r>
              <a:rPr lang="en-CA" sz="3200" b="1" dirty="0"/>
              <a:t>Why Food Safety is the Current Global Concerns?</a:t>
            </a:r>
          </a:p>
          <a:p>
            <a:endParaRPr lang="en-CA" sz="1100" dirty="0"/>
          </a:p>
          <a:p>
            <a:endParaRPr lang="en-CA" dirty="0"/>
          </a:p>
          <a:p>
            <a:endParaRPr lang="en-CA" sz="2400"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2</a:t>
            </a:fld>
            <a:endParaRPr lang="en-US" altLang="en-US" sz="1600" dirty="0">
              <a:solidFill>
                <a:srgbClr val="305B75"/>
              </a:solidFill>
              <a:latin typeface="Arial" pitchFamily="34" charset="0"/>
              <a:cs typeface="Arial" pitchFamily="34" charset="0"/>
            </a:endParaRPr>
          </a:p>
        </p:txBody>
      </p:sp>
      <p:pic>
        <p:nvPicPr>
          <p:cNvPr id="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5896955"/>
            <a:ext cx="2736304" cy="923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27996" y="3028856"/>
            <a:ext cx="3521594" cy="286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7056388" y="3212976"/>
            <a:ext cx="4824536" cy="1420325"/>
          </a:xfrm>
          <a:prstGeom prst="rect">
            <a:avLst/>
          </a:prstGeom>
        </p:spPr>
        <p:txBody>
          <a:bodyPr wrap="square">
            <a:spAutoFit/>
          </a:bodyPr>
          <a:lstStyle/>
          <a:p>
            <a:pPr lvl="1">
              <a:lnSpc>
                <a:spcPct val="150000"/>
              </a:lnSpc>
            </a:pPr>
            <a:r>
              <a:rPr lang="en-CA" sz="2000" dirty="0"/>
              <a:t>Consumer </a:t>
            </a:r>
            <a:r>
              <a:rPr lang="en-CA" sz="2000" dirty="0" smtClean="0"/>
              <a:t>awareness </a:t>
            </a:r>
          </a:p>
          <a:p>
            <a:pPr lvl="1">
              <a:lnSpc>
                <a:spcPct val="150000"/>
              </a:lnSpc>
            </a:pPr>
            <a:r>
              <a:rPr lang="en-CA" sz="2000" dirty="0" smtClean="0"/>
              <a:t>Globalization</a:t>
            </a:r>
          </a:p>
          <a:p>
            <a:pPr lvl="1">
              <a:lnSpc>
                <a:spcPct val="150000"/>
              </a:lnSpc>
            </a:pPr>
            <a:r>
              <a:rPr lang="en-CA" sz="2000" dirty="0" smtClean="0"/>
              <a:t>Market </a:t>
            </a:r>
            <a:r>
              <a:rPr lang="en-CA" sz="2000" dirty="0"/>
              <a:t>access</a:t>
            </a:r>
          </a:p>
        </p:txBody>
      </p:sp>
    </p:spTree>
    <p:extLst>
      <p:ext uri="{BB962C8B-B14F-4D97-AF65-F5344CB8AC3E}">
        <p14:creationId xmlns="" xmlns:p14="http://schemas.microsoft.com/office/powerpoint/2010/main" val="3025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96" y="1002432"/>
            <a:ext cx="10368439" cy="914400"/>
          </a:xfrm>
        </p:spPr>
        <p:txBody>
          <a:bodyPr/>
          <a:lstStyle/>
          <a:p>
            <a:r>
              <a:rPr lang="en-GB" dirty="0" smtClean="0">
                <a:solidFill>
                  <a:srgbClr val="FF0000"/>
                </a:solidFill>
              </a:rPr>
              <a:t>Inorganic fertilizers and their associated health risks</a:t>
            </a:r>
            <a:endParaRPr lang="en-GB" dirty="0">
              <a:solidFill>
                <a:srgbClr val="FF0000"/>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smtClean="0">
                <a:solidFill>
                  <a:srgbClr val="305B75"/>
                </a:solidFill>
                <a:latin typeface="Arial" pitchFamily="34" charset="0"/>
                <a:cs typeface="Arial" pitchFamily="34" charset="0"/>
              </a:rPr>
              <a:pPr fontAlgn="base">
                <a:spcBef>
                  <a:spcPct val="0"/>
                </a:spcBef>
                <a:spcAft>
                  <a:spcPct val="0"/>
                </a:spcAft>
              </a:pPr>
              <a:t>20</a:t>
            </a:fld>
            <a:endParaRPr lang="en-US" altLang="en-US" sz="1600" smtClean="0">
              <a:solidFill>
                <a:srgbClr val="305B75"/>
              </a:solidFill>
              <a:latin typeface="Arial" pitchFamily="34" charset="0"/>
              <a:cs typeface="Arial" pitchFamily="34" charset="0"/>
            </a:endParaRPr>
          </a:p>
        </p:txBody>
      </p:sp>
      <p:sp>
        <p:nvSpPr>
          <p:cNvPr id="6" name="Content Placeholder 5"/>
          <p:cNvSpPr>
            <a:spLocks noGrp="1"/>
          </p:cNvSpPr>
          <p:nvPr>
            <p:ph idx="1"/>
          </p:nvPr>
        </p:nvSpPr>
        <p:spPr>
          <a:xfrm>
            <a:off x="576025" y="1600200"/>
            <a:ext cx="10368439" cy="4349080"/>
          </a:xfrm>
        </p:spPr>
        <p:txBody>
          <a:bodyPr/>
          <a:lstStyle/>
          <a:p>
            <a:r>
              <a:rPr lang="en-GB" dirty="0" smtClean="0"/>
              <a:t>Amines produced </a:t>
            </a:r>
            <a:r>
              <a:rPr lang="en-GB" dirty="0"/>
              <a:t>from the nitrogenous fertilizer cause cancer in human beings</a:t>
            </a:r>
          </a:p>
          <a:p>
            <a:r>
              <a:rPr lang="en-GB" dirty="0" smtClean="0"/>
              <a:t>Aluminium </a:t>
            </a:r>
            <a:r>
              <a:rPr lang="en-GB" dirty="0"/>
              <a:t>at high levels leads to birth defects, </a:t>
            </a:r>
            <a:r>
              <a:rPr lang="en-GB" dirty="0" smtClean="0"/>
              <a:t>asthma, Alzheimer </a:t>
            </a:r>
            <a:r>
              <a:rPr lang="en-GB" dirty="0"/>
              <a:t>and bone diseases.</a:t>
            </a:r>
          </a:p>
          <a:p>
            <a:r>
              <a:rPr lang="en-GB" dirty="0" smtClean="0"/>
              <a:t>Calcium </a:t>
            </a:r>
            <a:r>
              <a:rPr lang="en-GB" dirty="0"/>
              <a:t>toxicity results in developmental and neurological toxicity, growth retardation, cognitive delay, </a:t>
            </a:r>
            <a:r>
              <a:rPr lang="en-GB" dirty="0" smtClean="0"/>
              <a:t>kidney</a:t>
            </a:r>
            <a:r>
              <a:rPr lang="en-GB" dirty="0"/>
              <a:t>, </a:t>
            </a:r>
          </a:p>
          <a:p>
            <a:r>
              <a:rPr lang="en-GB" dirty="0"/>
              <a:t>nervous and immune system damage.</a:t>
            </a:r>
          </a:p>
          <a:p>
            <a:r>
              <a:rPr lang="en-GB" dirty="0" smtClean="0"/>
              <a:t>Cobalt </a:t>
            </a:r>
            <a:r>
              <a:rPr lang="en-GB" dirty="0"/>
              <a:t>only at high levels leads to lung damage.</a:t>
            </a:r>
          </a:p>
          <a:p>
            <a:r>
              <a:rPr lang="en-GB" dirty="0" smtClean="0"/>
              <a:t>Boron </a:t>
            </a:r>
            <a:r>
              <a:rPr lang="en-GB" dirty="0"/>
              <a:t>causes low sperm count, nose, throat and eye irritation. </a:t>
            </a:r>
          </a:p>
          <a:p>
            <a:endParaRPr lang="en-GB" dirty="0"/>
          </a:p>
        </p:txBody>
      </p:sp>
    </p:spTree>
    <p:extLst>
      <p:ext uri="{BB962C8B-B14F-4D97-AF65-F5344CB8AC3E}">
        <p14:creationId xmlns="" xmlns:p14="http://schemas.microsoft.com/office/powerpoint/2010/main" val="338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smtClean="0">
                <a:solidFill>
                  <a:srgbClr val="305B75"/>
                </a:solidFill>
                <a:latin typeface="Arial" pitchFamily="34" charset="0"/>
                <a:cs typeface="Arial" pitchFamily="34" charset="0"/>
              </a:rPr>
              <a:pPr fontAlgn="base">
                <a:spcBef>
                  <a:spcPct val="0"/>
                </a:spcBef>
                <a:spcAft>
                  <a:spcPct val="0"/>
                </a:spcAft>
              </a:pPr>
              <a:t>21</a:t>
            </a:fld>
            <a:endParaRPr lang="en-US" altLang="en-US" sz="1600" smtClean="0">
              <a:solidFill>
                <a:srgbClr val="305B75"/>
              </a:solidFill>
              <a:latin typeface="Arial" pitchFamily="34" charset="0"/>
              <a:cs typeface="Arial" pitchFamily="34" charset="0"/>
            </a:endParaRPr>
          </a:p>
        </p:txBody>
      </p:sp>
      <p:sp>
        <p:nvSpPr>
          <p:cNvPr id="5" name="Rectangle 3"/>
          <p:cNvSpPr>
            <a:spLocks noGrp="1" noChangeArrowheads="1"/>
          </p:cNvSpPr>
          <p:nvPr>
            <p:ph idx="1"/>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fontAlgn="base">
              <a:lnSpc>
                <a:spcPct val="150000"/>
              </a:lnSpc>
              <a:spcBef>
                <a:spcPct val="20000"/>
              </a:spcBef>
              <a:spcAft>
                <a:spcPct val="0"/>
              </a:spcAft>
              <a:buFont typeface="Vrinda" pitchFamily="34" charset="0"/>
              <a:buChar char="*"/>
            </a:pPr>
            <a:r>
              <a:rPr lang="en-US" altLang="en-US" sz="2800" dirty="0">
                <a:solidFill>
                  <a:srgbClr val="FF0000"/>
                </a:solidFill>
                <a:latin typeface="Helvetica" pitchFamily="34" charset="0"/>
                <a:cs typeface="Helvetica" pitchFamily="34" charset="0"/>
              </a:rPr>
              <a:t>Mycotoxins (Afla, Ocra, Patulin)</a:t>
            </a:r>
          </a:p>
          <a:p>
            <a:pPr fontAlgn="base">
              <a:lnSpc>
                <a:spcPct val="150000"/>
              </a:lnSpc>
              <a:spcBef>
                <a:spcPct val="0"/>
              </a:spcBef>
              <a:spcAft>
                <a:spcPct val="0"/>
              </a:spcAft>
              <a:buFont typeface="Vrinda" pitchFamily="34" charset="0"/>
              <a:buChar char="*"/>
            </a:pPr>
            <a:r>
              <a:rPr lang="en-US" altLang="en-US" sz="2800" dirty="0">
                <a:solidFill>
                  <a:srgbClr val="305B75"/>
                </a:solidFill>
                <a:latin typeface="Helvetica" pitchFamily="34" charset="0"/>
                <a:cs typeface="Helvetica" pitchFamily="34" charset="0"/>
              </a:rPr>
              <a:t>Naturally occurring toxins</a:t>
            </a:r>
          </a:p>
          <a:p>
            <a:pPr fontAlgn="base">
              <a:lnSpc>
                <a:spcPct val="150000"/>
              </a:lnSpc>
              <a:spcBef>
                <a:spcPct val="0"/>
              </a:spcBef>
              <a:spcAft>
                <a:spcPct val="0"/>
              </a:spcAft>
              <a:buFont typeface="Vrinda" pitchFamily="34" charset="0"/>
              <a:buChar char="*"/>
            </a:pPr>
            <a:r>
              <a:rPr lang="en-US" altLang="en-US" sz="2800" dirty="0">
                <a:solidFill>
                  <a:srgbClr val="305B75"/>
                </a:solidFill>
                <a:latin typeface="Helvetica" pitchFamily="34" charset="0"/>
                <a:cs typeface="Helvetica" pitchFamily="34" charset="0"/>
              </a:rPr>
              <a:t>Food additives</a:t>
            </a:r>
          </a:p>
          <a:p>
            <a:pPr fontAlgn="base">
              <a:lnSpc>
                <a:spcPct val="150000"/>
              </a:lnSpc>
              <a:spcBef>
                <a:spcPct val="0"/>
              </a:spcBef>
              <a:spcAft>
                <a:spcPct val="0"/>
              </a:spcAft>
              <a:buFont typeface="Vrinda" pitchFamily="34" charset="0"/>
              <a:buChar char="*"/>
            </a:pPr>
            <a:r>
              <a:rPr lang="en-US" altLang="en-US" sz="2800" dirty="0">
                <a:solidFill>
                  <a:srgbClr val="305B75"/>
                </a:solidFill>
                <a:latin typeface="Helvetica" pitchFamily="34" charset="0"/>
                <a:cs typeface="Helvetica" pitchFamily="34" charset="0"/>
              </a:rPr>
              <a:t>Toxic chemicals from industries</a:t>
            </a:r>
          </a:p>
          <a:p>
            <a:pPr fontAlgn="base">
              <a:lnSpc>
                <a:spcPct val="150000"/>
              </a:lnSpc>
              <a:spcBef>
                <a:spcPct val="0"/>
              </a:spcBef>
              <a:spcAft>
                <a:spcPct val="0"/>
              </a:spcAft>
              <a:buFont typeface="Vrinda" pitchFamily="34" charset="0"/>
              <a:buChar char="*"/>
            </a:pPr>
            <a:r>
              <a:rPr lang="en-US" altLang="en-US" sz="2800" dirty="0">
                <a:solidFill>
                  <a:srgbClr val="305B75"/>
                </a:solidFill>
                <a:latin typeface="Helvetica" pitchFamily="34" charset="0"/>
                <a:cs typeface="Helvetica" pitchFamily="34" charset="0"/>
              </a:rPr>
              <a:t>Heavy metals </a:t>
            </a:r>
            <a:r>
              <a:rPr lang="en-US" altLang="en-US" sz="2800" dirty="0" smtClean="0">
                <a:solidFill>
                  <a:srgbClr val="305B75"/>
                </a:solidFill>
                <a:latin typeface="Helvetica" pitchFamily="34" charset="0"/>
                <a:cs typeface="Helvetica" pitchFamily="34" charset="0"/>
              </a:rPr>
              <a:t> </a:t>
            </a:r>
            <a:endParaRPr lang="en-US" altLang="en-US" sz="2800" dirty="0">
              <a:solidFill>
                <a:srgbClr val="305B75"/>
              </a:solidFill>
              <a:latin typeface="Helvetica" pitchFamily="34" charset="0"/>
              <a:cs typeface="Helvetica" pitchFamily="34" charset="0"/>
            </a:endParaRPr>
          </a:p>
        </p:txBody>
      </p:sp>
    </p:spTree>
    <p:extLst>
      <p:ext uri="{BB962C8B-B14F-4D97-AF65-F5344CB8AC3E}">
        <p14:creationId xmlns="" xmlns:p14="http://schemas.microsoft.com/office/powerpoint/2010/main" val="112008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bwMode="auto">
          <a:xfrm>
            <a:off x="1188244" y="990600"/>
            <a:ext cx="9144000" cy="685800"/>
          </a:xfrm>
          <a:solidFill>
            <a:schemeClr val="bg1"/>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rgbClr val="000000"/>
                </a:solidFill>
                <a:latin typeface="Helvetica" pitchFamily="34" charset="0"/>
                <a:cs typeface="Helvetica" pitchFamily="34" charset="0"/>
              </a:rPr>
              <a:t>Some examples of Mycotoxin and potential health effect</a:t>
            </a:r>
            <a:endParaRPr lang="en-US" altLang="en-US" sz="2400">
              <a:latin typeface="Helvetica" pitchFamily="34" charset="0"/>
              <a:cs typeface="Helvetica" pitchFamily="34" charset="0"/>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527804965"/>
              </p:ext>
            </p:extLst>
          </p:nvPr>
        </p:nvGraphicFramePr>
        <p:xfrm>
          <a:off x="719684" y="1668464"/>
          <a:ext cx="10153129" cy="5121307"/>
        </p:xfrm>
        <a:graphic>
          <a:graphicData uri="http://schemas.openxmlformats.org/drawingml/2006/table">
            <a:tbl>
              <a:tblPr firstRow="1" bandRow="1">
                <a:tableStyleId>{68D230F3-CF80-4859-8CE7-A43EE81993B5}</a:tableStyleId>
              </a:tblPr>
              <a:tblGrid>
                <a:gridCol w="2350261">
                  <a:extLst>
                    <a:ext uri="{9D8B030D-6E8A-4147-A177-3AD203B41FA5}">
                      <a16:colId xmlns="" xmlns:a16="http://schemas.microsoft.com/office/drawing/2014/main" val="20000"/>
                    </a:ext>
                  </a:extLst>
                </a:gridCol>
                <a:gridCol w="3572398">
                  <a:extLst>
                    <a:ext uri="{9D8B030D-6E8A-4147-A177-3AD203B41FA5}">
                      <a16:colId xmlns="" xmlns:a16="http://schemas.microsoft.com/office/drawing/2014/main" val="20001"/>
                    </a:ext>
                  </a:extLst>
                </a:gridCol>
                <a:gridCol w="4230470">
                  <a:extLst>
                    <a:ext uri="{9D8B030D-6E8A-4147-A177-3AD203B41FA5}">
                      <a16:colId xmlns="" xmlns:a16="http://schemas.microsoft.com/office/drawing/2014/main" val="20002"/>
                    </a:ext>
                  </a:extLst>
                </a:gridCol>
              </a:tblGrid>
              <a:tr h="365730">
                <a:tc>
                  <a:txBody>
                    <a:bodyPr/>
                    <a:lstStyle/>
                    <a:p>
                      <a:r>
                        <a:rPr lang="en-US" sz="1800" dirty="0" smtClean="0">
                          <a:latin typeface="Helvetica" panose="020B0604020202020204" pitchFamily="34" charset="0"/>
                          <a:cs typeface="Helvetica" panose="020B0604020202020204" pitchFamily="34" charset="0"/>
                        </a:rPr>
                        <a:t>Mycotoxin</a:t>
                      </a:r>
                      <a:endParaRPr lang="en-US" sz="1800" dirty="0">
                        <a:latin typeface="Helvetica" panose="020B0604020202020204" pitchFamily="34" charset="0"/>
                        <a:cs typeface="Helvetica" panose="020B0604020202020204" pitchFamily="34" charset="0"/>
                      </a:endParaRPr>
                    </a:p>
                  </a:txBody>
                  <a:tcPr marL="91442" marR="91442" marT="45707" marB="45707"/>
                </a:tc>
                <a:tc>
                  <a:txBody>
                    <a:bodyPr/>
                    <a:lstStyle/>
                    <a:p>
                      <a:r>
                        <a:rPr lang="en-US" sz="1800" dirty="0" smtClean="0">
                          <a:latin typeface="Helvetica" panose="020B0604020202020204" pitchFamily="34" charset="0"/>
                          <a:cs typeface="Helvetica" panose="020B0604020202020204" pitchFamily="34" charset="0"/>
                        </a:rPr>
                        <a:t>Concern </a:t>
                      </a:r>
                      <a:endParaRPr lang="en-US" sz="1800" dirty="0">
                        <a:latin typeface="Helvetica" panose="020B0604020202020204" pitchFamily="34" charset="0"/>
                        <a:cs typeface="Helvetica" panose="020B0604020202020204" pitchFamily="34" charset="0"/>
                      </a:endParaRPr>
                    </a:p>
                  </a:txBody>
                  <a:tcPr marL="91442" marR="91442" marT="45707" marB="45707"/>
                </a:tc>
                <a:tc>
                  <a:txBody>
                    <a:bodyPr/>
                    <a:lstStyle/>
                    <a:p>
                      <a:r>
                        <a:rPr lang="en-US" sz="1800" dirty="0" smtClean="0">
                          <a:latin typeface="Helvetica" panose="020B0604020202020204" pitchFamily="34" charset="0"/>
                          <a:cs typeface="Helvetica" panose="020B0604020202020204" pitchFamily="34" charset="0"/>
                        </a:rPr>
                        <a:t>Health Effect</a:t>
                      </a:r>
                      <a:endParaRPr lang="en-US" sz="1800" dirty="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0"/>
                  </a:ext>
                </a:extLst>
              </a:tr>
              <a:tr h="701005">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Patulin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Fruit juices (particularly apple) 	</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Genetic mutations </a:t>
                      </a:r>
                      <a:endParaRPr lang="en-US" sz="2000" dirty="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1"/>
                  </a:ext>
                </a:extLst>
              </a:tr>
              <a:tr h="701005">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Ochratoxin A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Cereals, wine, coffee and grapes </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baseline="0" dirty="0" smtClean="0">
                          <a:latin typeface="Helvetica" panose="020B0604020202020204" pitchFamily="34" charset="0"/>
                          <a:cs typeface="Helvetica" panose="020B0604020202020204" pitchFamily="34" charset="0"/>
                        </a:rPr>
                        <a:t>Kidney disease </a:t>
                      </a:r>
                      <a:endParaRPr lang="en-US" sz="2000" dirty="0" smtClean="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2"/>
                  </a:ext>
                </a:extLst>
              </a:tr>
              <a:tr h="646695">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Zearalenone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Cereals </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baseline="0" dirty="0" smtClean="0">
                          <a:latin typeface="Helvetica" panose="020B0604020202020204" pitchFamily="34" charset="0"/>
                          <a:cs typeface="Helvetica" panose="020B0604020202020204" pitchFamily="34" charset="0"/>
                        </a:rPr>
                        <a:t>Endocrine system disruption </a:t>
                      </a:r>
                      <a:endParaRPr lang="en-US" sz="2000" dirty="0" smtClean="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3"/>
                  </a:ext>
                </a:extLst>
              </a:tr>
              <a:tr h="701005">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Aflatoxins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baseline="0" dirty="0" smtClean="0">
                          <a:latin typeface="Helvetica" panose="020B0604020202020204" pitchFamily="34" charset="0"/>
                          <a:cs typeface="Helvetica" panose="020B0604020202020204" pitchFamily="34" charset="0"/>
                        </a:rPr>
                        <a:t>Peanuts, tree nuts and maize, milk, nug</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baseline="0" dirty="0" smtClean="0">
                          <a:latin typeface="Helvetica" panose="020B0604020202020204" pitchFamily="34" charset="0"/>
                          <a:cs typeface="Helvetica" panose="020B0604020202020204" pitchFamily="34" charset="0"/>
                        </a:rPr>
                        <a:t>Liver cancer </a:t>
                      </a:r>
                      <a:endParaRPr lang="en-US" sz="2000" dirty="0" smtClean="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4"/>
                  </a:ext>
                </a:extLst>
              </a:tr>
              <a:tr h="777115">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Trichothecenes </a:t>
                      </a:r>
                      <a:r>
                        <a:rPr lang="en-US" sz="2000" u="none" strike="noStrike" dirty="0" smtClean="0">
                          <a:solidFill>
                            <a:srgbClr val="FF0000"/>
                          </a:solidFill>
                          <a:latin typeface="Helvetica" panose="020B0604020202020204" pitchFamily="34" charset="0"/>
                          <a:cs typeface="Helvetica" panose="020B0604020202020204" pitchFamily="34" charset="0"/>
                        </a:rPr>
                        <a:t> </a:t>
                      </a:r>
                      <a:r>
                        <a:rPr lang="en-US" sz="2000" u="none" strike="noStrike" baseline="0" dirty="0" smtClean="0">
                          <a:solidFill>
                            <a:srgbClr val="FF0000"/>
                          </a:solidFill>
                          <a:latin typeface="Helvetica" panose="020B0604020202020204" pitchFamily="34" charset="0"/>
                          <a:cs typeface="Helvetica" panose="020B0604020202020204" pitchFamily="34" charset="0"/>
                        </a:rPr>
                        <a:t>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Cereals </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baseline="0" dirty="0" smtClean="0">
                          <a:latin typeface="Helvetica" panose="020B0604020202020204" pitchFamily="34" charset="0"/>
                          <a:cs typeface="Helvetica" panose="020B0604020202020204" pitchFamily="34" charset="0"/>
                        </a:rPr>
                        <a:t>Acute vomiting, diarrhoea (if large amount eaten) </a:t>
                      </a:r>
                      <a:endParaRPr lang="en-US" sz="2000" dirty="0" smtClean="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5"/>
                  </a:ext>
                </a:extLst>
              </a:tr>
              <a:tr h="1228721">
                <a:tc>
                  <a:txBody>
                    <a:bodyPr/>
                    <a:lstStyle/>
                    <a:p>
                      <a:r>
                        <a:rPr lang="en-US" sz="2000" u="none" strike="noStrike" baseline="0" dirty="0" smtClean="0">
                          <a:solidFill>
                            <a:srgbClr val="FF0000"/>
                          </a:solidFill>
                          <a:latin typeface="Helvetica" panose="020B0604020202020204" pitchFamily="34" charset="0"/>
                          <a:cs typeface="Helvetica" panose="020B0604020202020204" pitchFamily="34" charset="0"/>
                        </a:rPr>
                        <a:t>Fumonisins </a:t>
                      </a:r>
                      <a:endParaRPr lang="en-US" sz="2000" dirty="0">
                        <a:solidFill>
                          <a:srgbClr val="FF0000"/>
                        </a:solidFill>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Maize</a:t>
                      </a:r>
                      <a:endParaRPr lang="en-US" sz="2000" dirty="0">
                        <a:latin typeface="Helvetica" panose="020B0604020202020204" pitchFamily="34" charset="0"/>
                        <a:cs typeface="Helvetica" panose="020B0604020202020204" pitchFamily="34" charset="0"/>
                      </a:endParaRPr>
                    </a:p>
                  </a:txBody>
                  <a:tcPr marL="91442" marR="91442" marT="45707" marB="45707"/>
                </a:tc>
                <a:tc>
                  <a:txBody>
                    <a:bodyPr/>
                    <a:lstStyle/>
                    <a:p>
                      <a:r>
                        <a:rPr lang="en-US" sz="2000" u="none" strike="noStrike" baseline="0" dirty="0" smtClean="0">
                          <a:latin typeface="Helvetica" panose="020B0604020202020204" pitchFamily="34" charset="0"/>
                          <a:cs typeface="Helvetica" panose="020B0604020202020204" pitchFamily="34" charset="0"/>
                        </a:rPr>
                        <a:t>Kidney and liver disease </a:t>
                      </a:r>
                      <a:endParaRPr lang="en-US" sz="2000" dirty="0">
                        <a:latin typeface="Helvetica" panose="020B0604020202020204" pitchFamily="34" charset="0"/>
                        <a:cs typeface="Helvetica" panose="020B0604020202020204" pitchFamily="34" charset="0"/>
                      </a:endParaRPr>
                    </a:p>
                  </a:txBody>
                  <a:tcPr marL="91442" marR="91442" marT="45707" marB="45707"/>
                </a:tc>
                <a:extLst>
                  <a:ext uri="{0D108BD9-81ED-4DB2-BD59-A6C34878D82A}">
                    <a16:rowId xmlns="" xmlns:a16="http://schemas.microsoft.com/office/drawing/2014/main" val="10006"/>
                  </a:ext>
                </a:extLst>
              </a:tr>
            </a:tbl>
          </a:graphicData>
        </a:graphic>
      </p:graphicFrame>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04060" y="5946094"/>
            <a:ext cx="2736304"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41096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00404" y="806450"/>
            <a:ext cx="4320084" cy="4134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title"/>
          </p:nvPr>
        </p:nvSpPr>
        <p:spPr bwMode="auto">
          <a:xfrm>
            <a:off x="0" y="806450"/>
            <a:ext cx="7848476" cy="488950"/>
          </a:xfrm>
          <a:solidFill>
            <a:schemeClr val="bg1"/>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019175" eaLnBrk="1" hangingPunct="1"/>
            <a:r>
              <a:rPr lang="en-US" altLang="en-US" sz="2800" b="1" dirty="0">
                <a:solidFill>
                  <a:srgbClr val="305B75"/>
                </a:solidFill>
                <a:latin typeface="Book Antiqua" pitchFamily="18" charset="0"/>
                <a:ea typeface="MS PGothic" pitchFamily="34" charset="-128"/>
              </a:rPr>
              <a:t>Physical Hazards</a:t>
            </a:r>
          </a:p>
        </p:txBody>
      </p:sp>
      <p:sp>
        <p:nvSpPr>
          <p:cNvPr id="5" name="Rectangle 3"/>
          <p:cNvSpPr txBox="1">
            <a:spLocks noChangeArrowheads="1"/>
          </p:cNvSpPr>
          <p:nvPr/>
        </p:nvSpPr>
        <p:spPr bwMode="auto">
          <a:xfrm>
            <a:off x="359644" y="1268760"/>
            <a:ext cx="6696744" cy="536064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718C3F"/>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18C3F"/>
              </a:buClr>
              <a:buSzPct val="85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718C3F"/>
              </a:buClr>
              <a:buFont typeface="Arial" pitchFamily="34" charset="0"/>
              <a:buChar char="–"/>
              <a:defRPr sz="2000">
                <a:solidFill>
                  <a:schemeClr val="tx1"/>
                </a:solidFill>
                <a:latin typeface="+mn-lt"/>
              </a:defRPr>
            </a:lvl3pPr>
            <a:lvl4pPr marL="1600200" indent="-228600" algn="l" rtl="0" eaLnBrk="0" fontAlgn="base" hangingPunct="0">
              <a:spcBef>
                <a:spcPct val="20000"/>
              </a:spcBef>
              <a:spcAft>
                <a:spcPct val="0"/>
              </a:spcAft>
              <a:buClr>
                <a:srgbClr val="718C3F"/>
              </a:buClr>
              <a:buChar char="•"/>
              <a:defRPr sz="2000">
                <a:solidFill>
                  <a:schemeClr val="tx1"/>
                </a:solidFill>
                <a:latin typeface="+mn-lt"/>
              </a:defRPr>
            </a:lvl4pPr>
            <a:lvl5pPr marL="2057400" indent="-228600" algn="l" rtl="0" eaLnBrk="0" fontAlgn="base" hangingPunct="0">
              <a:spcBef>
                <a:spcPct val="20000"/>
              </a:spcBef>
              <a:spcAft>
                <a:spcPct val="0"/>
              </a:spcAft>
              <a:buClr>
                <a:srgbClr val="718C3F"/>
              </a:buClr>
              <a:buSzPct val="90000"/>
              <a:buChar char="•"/>
              <a:defRPr sz="2000">
                <a:solidFill>
                  <a:schemeClr val="tx1"/>
                </a:solidFill>
                <a:latin typeface="+mn-lt"/>
              </a:defRPr>
            </a:lvl5pPr>
            <a:lvl6pPr marL="2514600" indent="-228600" algn="l" rtl="0" eaLnBrk="1" fontAlgn="base" hangingPunct="1">
              <a:spcBef>
                <a:spcPct val="20000"/>
              </a:spcBef>
              <a:spcAft>
                <a:spcPct val="0"/>
              </a:spcAft>
              <a:buClr>
                <a:srgbClr val="718C3F"/>
              </a:buClr>
              <a:buSzPct val="90000"/>
              <a:buChar char="•"/>
              <a:defRPr>
                <a:solidFill>
                  <a:schemeClr val="tx1"/>
                </a:solidFill>
                <a:latin typeface="+mn-lt"/>
              </a:defRPr>
            </a:lvl6pPr>
            <a:lvl7pPr marL="2971800" indent="-228600" algn="l" rtl="0" eaLnBrk="1" fontAlgn="base" hangingPunct="1">
              <a:spcBef>
                <a:spcPct val="20000"/>
              </a:spcBef>
              <a:spcAft>
                <a:spcPct val="0"/>
              </a:spcAft>
              <a:buClr>
                <a:srgbClr val="718C3F"/>
              </a:buClr>
              <a:buSzPct val="90000"/>
              <a:buChar char="•"/>
              <a:defRPr>
                <a:solidFill>
                  <a:schemeClr val="tx1"/>
                </a:solidFill>
                <a:latin typeface="+mn-lt"/>
              </a:defRPr>
            </a:lvl7pPr>
            <a:lvl8pPr marL="3429000" indent="-228600" algn="l" rtl="0" eaLnBrk="1" fontAlgn="base" hangingPunct="1">
              <a:spcBef>
                <a:spcPct val="20000"/>
              </a:spcBef>
              <a:spcAft>
                <a:spcPct val="0"/>
              </a:spcAft>
              <a:buClr>
                <a:srgbClr val="718C3F"/>
              </a:buClr>
              <a:buSzPct val="90000"/>
              <a:buChar char="•"/>
              <a:defRPr>
                <a:solidFill>
                  <a:schemeClr val="tx1"/>
                </a:solidFill>
                <a:latin typeface="+mn-lt"/>
              </a:defRPr>
            </a:lvl8pPr>
            <a:lvl9pPr marL="3886200" indent="-228600" algn="l" rtl="0" eaLnBrk="1" fontAlgn="base" hangingPunct="1">
              <a:spcBef>
                <a:spcPct val="20000"/>
              </a:spcBef>
              <a:spcAft>
                <a:spcPct val="0"/>
              </a:spcAft>
              <a:buClr>
                <a:srgbClr val="718C3F"/>
              </a:buClr>
              <a:buSzPct val="90000"/>
              <a:buChar char="•"/>
              <a:defRPr>
                <a:solidFill>
                  <a:schemeClr val="tx1"/>
                </a:solidFill>
                <a:latin typeface="+mn-lt"/>
              </a:defRPr>
            </a:lvl9pPr>
          </a:lstStyle>
          <a:p>
            <a:pPr defTabSz="1019175" eaLnBrk="1" hangingPunct="1"/>
            <a:r>
              <a:rPr lang="en-US" altLang="en-US" sz="2400" b="1" dirty="0">
                <a:solidFill>
                  <a:srgbClr val="305B75"/>
                </a:solidFill>
                <a:latin typeface="Book Antiqua" pitchFamily="18" charset="0"/>
                <a:ea typeface="MS PGothic" pitchFamily="34" charset="-128"/>
              </a:rPr>
              <a:t>Physical Hazards:</a:t>
            </a:r>
          </a:p>
          <a:p>
            <a:pPr lvl="1">
              <a:defRPr/>
            </a:pPr>
            <a:r>
              <a:rPr lang="en-CA" sz="2200" dirty="0">
                <a:solidFill>
                  <a:srgbClr val="305B75"/>
                </a:solidFill>
              </a:rPr>
              <a:t>Any potentially harmful material found in food and likely to cause choking, cuts, injury or other adverse health effects</a:t>
            </a:r>
            <a:endParaRPr lang="en-US" sz="2200" dirty="0">
              <a:solidFill>
                <a:srgbClr val="305B75"/>
              </a:solidFill>
            </a:endParaRPr>
          </a:p>
          <a:p>
            <a:pPr>
              <a:defRPr/>
            </a:pPr>
            <a:r>
              <a:rPr lang="en-CA" dirty="0">
                <a:solidFill>
                  <a:srgbClr val="305B75"/>
                </a:solidFill>
              </a:rPr>
              <a:t>It include:</a:t>
            </a:r>
            <a:endParaRPr lang="en-US" dirty="0">
              <a:solidFill>
                <a:srgbClr val="305B75"/>
              </a:solidFill>
            </a:endParaRPr>
          </a:p>
          <a:p>
            <a:pPr lvl="1">
              <a:defRPr/>
            </a:pPr>
            <a:r>
              <a:rPr lang="en-CA" sz="2200" dirty="0">
                <a:solidFill>
                  <a:srgbClr val="FF0000"/>
                </a:solidFill>
              </a:rPr>
              <a:t>naturally present in the food </a:t>
            </a:r>
            <a:r>
              <a:rPr lang="en-CA" sz="2200" dirty="0">
                <a:solidFill>
                  <a:srgbClr val="305B75"/>
                </a:solidFill>
              </a:rPr>
              <a:t>(animal hair, bone chips, leaves, </a:t>
            </a:r>
            <a:r>
              <a:rPr lang="en-CA" sz="2200" dirty="0" err="1">
                <a:solidFill>
                  <a:srgbClr val="305B75"/>
                </a:solidFill>
              </a:rPr>
              <a:t>etc</a:t>
            </a:r>
            <a:r>
              <a:rPr lang="en-CA" sz="2200" dirty="0">
                <a:solidFill>
                  <a:srgbClr val="305B75"/>
                </a:solidFill>
              </a:rPr>
              <a:t>)</a:t>
            </a:r>
            <a:endParaRPr lang="en-US" sz="2200" dirty="0">
              <a:solidFill>
                <a:srgbClr val="305B75"/>
              </a:solidFill>
            </a:endParaRPr>
          </a:p>
          <a:p>
            <a:pPr lvl="1">
              <a:defRPr/>
            </a:pPr>
            <a:r>
              <a:rPr lang="en-CA" sz="2200" dirty="0">
                <a:solidFill>
                  <a:srgbClr val="FF0000"/>
                </a:solidFill>
              </a:rPr>
              <a:t>occurring in agriculture </a:t>
            </a:r>
            <a:r>
              <a:rPr lang="en-CA" sz="2200" dirty="0">
                <a:solidFill>
                  <a:srgbClr val="305B75"/>
                </a:solidFill>
              </a:rPr>
              <a:t>(dirt, manure, leaves, </a:t>
            </a:r>
            <a:r>
              <a:rPr lang="en-CA" sz="2200" dirty="0" err="1">
                <a:solidFill>
                  <a:srgbClr val="305B75"/>
                </a:solidFill>
              </a:rPr>
              <a:t>etc</a:t>
            </a:r>
            <a:r>
              <a:rPr lang="en-CA" sz="2200" dirty="0">
                <a:solidFill>
                  <a:srgbClr val="305B75"/>
                </a:solidFill>
              </a:rPr>
              <a:t>)</a:t>
            </a:r>
            <a:endParaRPr lang="en-US" sz="2200" dirty="0">
              <a:solidFill>
                <a:srgbClr val="305B75"/>
              </a:solidFill>
            </a:endParaRPr>
          </a:p>
          <a:p>
            <a:pPr lvl="1">
              <a:defRPr/>
            </a:pPr>
            <a:r>
              <a:rPr lang="en-CA" sz="2200" dirty="0">
                <a:solidFill>
                  <a:srgbClr val="FF0000"/>
                </a:solidFill>
              </a:rPr>
              <a:t>Objects added during processing </a:t>
            </a:r>
            <a:r>
              <a:rPr lang="en-CA" sz="2200" dirty="0">
                <a:solidFill>
                  <a:srgbClr val="305B75"/>
                </a:solidFill>
              </a:rPr>
              <a:t>(glass, plastic, hair, metal, </a:t>
            </a:r>
            <a:r>
              <a:rPr lang="en-CA" sz="2200" dirty="0" err="1">
                <a:solidFill>
                  <a:srgbClr val="305B75"/>
                </a:solidFill>
              </a:rPr>
              <a:t>etc</a:t>
            </a:r>
            <a:r>
              <a:rPr lang="en-CA" sz="2200" dirty="0">
                <a:solidFill>
                  <a:srgbClr val="305B75"/>
                </a:solidFill>
              </a:rPr>
              <a:t>).</a:t>
            </a:r>
            <a:endParaRPr lang="en-US" sz="2200" dirty="0">
              <a:solidFill>
                <a:srgbClr val="305B75"/>
              </a:solidFill>
            </a:endParaRPr>
          </a:p>
          <a:p>
            <a:pPr marL="382588" indent="-382588" defTabSz="1019175" eaLnBrk="1" hangingPunct="1">
              <a:buBlip>
                <a:blip r:embed="rId3"/>
              </a:buBlip>
            </a:pPr>
            <a:endParaRPr lang="en-US" altLang="en-US" sz="2200" dirty="0">
              <a:solidFill>
                <a:srgbClr val="305B75"/>
              </a:solidFill>
            </a:endParaRPr>
          </a:p>
        </p:txBody>
      </p:sp>
      <p:pic>
        <p:nvPicPr>
          <p:cNvPr id="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457441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24</a:t>
            </a:fld>
            <a:endParaRPr lang="en-US" altLang="en-US" sz="1600">
              <a:solidFill>
                <a:srgbClr val="305B75"/>
              </a:solidFill>
              <a:latin typeface="Arial" pitchFamily="34" charset="0"/>
              <a:cs typeface="Arial" pitchFamily="34" charset="0"/>
            </a:endParaRPr>
          </a:p>
        </p:txBody>
      </p:sp>
      <p:pic>
        <p:nvPicPr>
          <p:cNvPr id="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6158098"/>
            <a:ext cx="2232248" cy="727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Content Placeholder 4" descr="Slide 1 - UC Browser"/>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l="14882" t="15233" r="15653" b="2688"/>
          <a:stretch/>
        </p:blipFill>
        <p:spPr>
          <a:xfrm>
            <a:off x="791692" y="135885"/>
            <a:ext cx="10009112" cy="6022212"/>
          </a:xfrm>
        </p:spPr>
      </p:pic>
      <p:sp>
        <p:nvSpPr>
          <p:cNvPr id="2" name="Rectangle 1"/>
          <p:cNvSpPr/>
          <p:nvPr/>
        </p:nvSpPr>
        <p:spPr>
          <a:xfrm>
            <a:off x="3964310" y="6428850"/>
            <a:ext cx="4081934" cy="456535"/>
          </a:xfrm>
          <a:prstGeom prst="rect">
            <a:avLst/>
          </a:prstGeom>
          <a:solidFill>
            <a:schemeClr val="bg1"/>
          </a:solidFill>
        </p:spPr>
        <p:txBody>
          <a:bodyPr wrap="square">
            <a:spAutoFit/>
          </a:bodyPr>
          <a:lstStyle/>
          <a:p>
            <a:pPr algn="ctr">
              <a:lnSpc>
                <a:spcPct val="150000"/>
              </a:lnSpc>
            </a:pPr>
            <a:r>
              <a:rPr lang="en-CA" b="1" dirty="0">
                <a:solidFill>
                  <a:schemeClr val="tx1">
                    <a:lumMod val="50000"/>
                  </a:schemeClr>
                </a:solidFill>
                <a:hlinkClick r:id="rId4" action="ppaction://hlinkpres?slideindex=1&amp;slidetitle="/>
              </a:rPr>
              <a:t>GMO</a:t>
            </a:r>
            <a:endParaRPr lang="en-CA" dirty="0">
              <a:solidFill>
                <a:schemeClr val="tx1">
                  <a:lumMod val="50000"/>
                </a:schemeClr>
              </a:solidFill>
            </a:endParaRPr>
          </a:p>
        </p:txBody>
      </p:sp>
    </p:spTree>
    <p:extLst>
      <p:ext uri="{BB962C8B-B14F-4D97-AF65-F5344CB8AC3E}">
        <p14:creationId xmlns="" xmlns:p14="http://schemas.microsoft.com/office/powerpoint/2010/main" val="11763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8841752" cy="626368"/>
          </a:xfrm>
          <a:solidFill>
            <a:schemeClr val="bg1"/>
          </a:solidFill>
        </p:spPr>
        <p:txBody>
          <a:bodyPr/>
          <a:lstStyle/>
          <a:p>
            <a:r>
              <a:rPr lang="en-GB" altLang="en-US" b="1" dirty="0">
                <a:solidFill>
                  <a:schemeClr val="tx1"/>
                </a:solidFill>
              </a:rPr>
              <a:t>Group </a:t>
            </a:r>
            <a:r>
              <a:rPr lang="en-GB" altLang="en-US" b="1" dirty="0" smtClean="0">
                <a:solidFill>
                  <a:schemeClr val="tx1"/>
                </a:solidFill>
              </a:rPr>
              <a:t>Activity-1</a:t>
            </a:r>
            <a:endParaRPr lang="en-CA" dirty="0">
              <a:solidFill>
                <a:schemeClr val="tx1"/>
              </a:solidFill>
            </a:endParaRPr>
          </a:p>
        </p:txBody>
      </p:sp>
      <p:sp>
        <p:nvSpPr>
          <p:cNvPr id="3" name="Content Placeholder 2"/>
          <p:cNvSpPr>
            <a:spLocks noGrp="1"/>
          </p:cNvSpPr>
          <p:nvPr>
            <p:ph idx="1"/>
          </p:nvPr>
        </p:nvSpPr>
        <p:spPr>
          <a:xfrm>
            <a:off x="431653" y="1268760"/>
            <a:ext cx="10030184" cy="4349080"/>
          </a:xfrm>
        </p:spPr>
        <p:txBody>
          <a:bodyPr/>
          <a:lstStyle/>
          <a:p>
            <a:pPr marL="0" indent="0">
              <a:lnSpc>
                <a:spcPct val="150000"/>
              </a:lnSpc>
              <a:buNone/>
            </a:pPr>
            <a:r>
              <a:rPr lang="en-CA" b="1" dirty="0" smtClean="0">
                <a:solidFill>
                  <a:schemeClr val="tx1">
                    <a:lumMod val="50000"/>
                  </a:schemeClr>
                </a:solidFill>
              </a:rPr>
              <a:t>Instructions</a:t>
            </a:r>
            <a:r>
              <a:rPr lang="en-CA" dirty="0" smtClean="0">
                <a:solidFill>
                  <a:schemeClr val="tx1">
                    <a:lumMod val="50000"/>
                  </a:schemeClr>
                </a:solidFill>
              </a:rPr>
              <a:t>:</a:t>
            </a:r>
          </a:p>
          <a:p>
            <a:pPr>
              <a:lnSpc>
                <a:spcPct val="150000"/>
              </a:lnSpc>
            </a:pPr>
            <a:r>
              <a:rPr lang="en-CA" dirty="0" smtClean="0">
                <a:solidFill>
                  <a:schemeClr val="tx1">
                    <a:lumMod val="50000"/>
                  </a:schemeClr>
                </a:solidFill>
              </a:rPr>
              <a:t>Be in three groups</a:t>
            </a:r>
          </a:p>
          <a:p>
            <a:pPr lvl="1"/>
            <a:r>
              <a:rPr lang="en-CA" dirty="0" smtClean="0">
                <a:solidFill>
                  <a:schemeClr val="tx1">
                    <a:lumMod val="50000"/>
                  </a:schemeClr>
                </a:solidFill>
              </a:rPr>
              <a:t>G-1 (Animal Science &amp; RDAE)</a:t>
            </a:r>
          </a:p>
          <a:p>
            <a:pPr lvl="1"/>
            <a:r>
              <a:rPr lang="en-CA" dirty="0" smtClean="0">
                <a:solidFill>
                  <a:schemeClr val="tx1">
                    <a:lumMod val="50000"/>
                  </a:schemeClr>
                </a:solidFill>
              </a:rPr>
              <a:t>G-2 (Plant Science &amp; Agr. Economics)</a:t>
            </a:r>
          </a:p>
          <a:p>
            <a:pPr lvl="1"/>
            <a:r>
              <a:rPr lang="en-CA" dirty="0" smtClean="0">
                <a:solidFill>
                  <a:schemeClr val="tx1">
                    <a:lumMod val="50000"/>
                  </a:schemeClr>
                </a:solidFill>
              </a:rPr>
              <a:t>G-3 (Horticulture &amp; NaRM)</a:t>
            </a:r>
          </a:p>
          <a:p>
            <a:pPr>
              <a:lnSpc>
                <a:spcPct val="150000"/>
              </a:lnSpc>
            </a:pPr>
            <a:r>
              <a:rPr lang="en-CA" dirty="0" smtClean="0">
                <a:solidFill>
                  <a:schemeClr val="tx1">
                    <a:lumMod val="50000"/>
                  </a:schemeClr>
                </a:solidFill>
              </a:rPr>
              <a:t>Write your discussion points on flip chart to present  for the whole audience</a:t>
            </a:r>
          </a:p>
          <a:p>
            <a:pPr>
              <a:lnSpc>
                <a:spcPct val="150000"/>
              </a:lnSpc>
            </a:pPr>
            <a:r>
              <a:rPr lang="en-CA" dirty="0" smtClean="0">
                <a:solidFill>
                  <a:schemeClr val="tx1">
                    <a:lumMod val="50000"/>
                  </a:schemeClr>
                </a:solidFill>
              </a:rPr>
              <a:t>15 min for discussion and 5 min for presentation </a:t>
            </a:r>
          </a:p>
          <a:p>
            <a:pPr>
              <a:lnSpc>
                <a:spcPct val="150000"/>
              </a:lnSpc>
            </a:pPr>
            <a:endParaRPr lang="en-CA" dirty="0" smtClean="0">
              <a:solidFill>
                <a:schemeClr val="tx1">
                  <a:lumMod val="50000"/>
                </a:schemeClr>
              </a:solidFill>
            </a:endParaRPr>
          </a:p>
          <a:p>
            <a:endParaRPr lang="en-CA" dirty="0">
              <a:solidFill>
                <a:srgbClr val="FF0000"/>
              </a:solidFill>
            </a:endParaRPr>
          </a:p>
        </p:txBody>
      </p:sp>
      <p:sp>
        <p:nvSpPr>
          <p:cNvPr id="4" name="Slide Number Placeholder 3"/>
          <p:cNvSpPr>
            <a:spLocks noGrp="1"/>
          </p:cNvSpPr>
          <p:nvPr>
            <p:ph type="sldNum" sz="quarter" idx="10"/>
          </p:nvPr>
        </p:nvSpPr>
        <p:spPr>
          <a:xfrm>
            <a:off x="9850277" y="6582457"/>
            <a:ext cx="611560" cy="476250"/>
          </a:xfrm>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25</a:t>
            </a:fld>
            <a:endParaRPr lang="en-US" altLang="en-US" sz="1600" dirty="0">
              <a:solidFill>
                <a:srgbClr val="305B75"/>
              </a:solidFill>
              <a:latin typeface="Arial" pitchFamily="34" charset="0"/>
              <a:cs typeface="Arial" pitchFamily="34" charset="0"/>
            </a:endParaRPr>
          </a:p>
        </p:txBody>
      </p:sp>
      <p:pic>
        <p:nvPicPr>
          <p:cNvPr id="5" name="Picture 2" descr="http://ts4.mm.bing.net/th?id=H.4782623374444891&amp;w=171&amp;h=143&amp;c=7&amp;rs=1&amp;pid=1.7"/>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856588" y="728897"/>
            <a:ext cx="2678736"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6010895"/>
            <a:ext cx="2808312"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73646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xfrm>
            <a:off x="1645444" y="1052736"/>
            <a:ext cx="8229600" cy="62981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b="1" dirty="0">
                <a:solidFill>
                  <a:schemeClr val="tx1"/>
                </a:solidFill>
              </a:rPr>
              <a:t>Discussion Points </a:t>
            </a:r>
          </a:p>
        </p:txBody>
      </p:sp>
      <p:sp>
        <p:nvSpPr>
          <p:cNvPr id="77827" name="Content Placeholder 2"/>
          <p:cNvSpPr>
            <a:spLocks noGrp="1"/>
          </p:cNvSpPr>
          <p:nvPr>
            <p:ph sz="half" idx="1"/>
          </p:nvPr>
        </p:nvSpPr>
        <p:spPr bwMode="auto">
          <a:xfrm>
            <a:off x="575668" y="1772816"/>
            <a:ext cx="10297144" cy="432048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50000"/>
              </a:lnSpc>
            </a:pPr>
            <a:r>
              <a:rPr lang="en-GB" altLang="en-US" dirty="0" smtClean="0"/>
              <a:t>What are the common source of food hazards and the possible remedial actions </a:t>
            </a:r>
            <a:r>
              <a:rPr lang="en-GB" altLang="en-US" dirty="0" smtClean="0">
                <a:solidFill>
                  <a:srgbClr val="FF0000"/>
                </a:solidFill>
              </a:rPr>
              <a:t>across the chain</a:t>
            </a:r>
            <a:r>
              <a:rPr lang="en-GB" altLang="en-US" dirty="0" smtClean="0"/>
              <a:t>? </a:t>
            </a:r>
          </a:p>
          <a:p>
            <a:pPr lvl="1" algn="just">
              <a:lnSpc>
                <a:spcPct val="150000"/>
              </a:lnSpc>
            </a:pPr>
            <a:r>
              <a:rPr lang="en-GB" altLang="en-US" dirty="0" smtClean="0"/>
              <a:t>Animal source foods: poultry, dairy, beef, etc.</a:t>
            </a:r>
          </a:p>
          <a:p>
            <a:pPr lvl="1" algn="just">
              <a:lnSpc>
                <a:spcPct val="150000"/>
              </a:lnSpc>
            </a:pPr>
            <a:r>
              <a:rPr lang="en-GB" altLang="en-US" dirty="0" smtClean="0"/>
              <a:t>Grains: </a:t>
            </a:r>
          </a:p>
          <a:p>
            <a:pPr lvl="1" algn="just">
              <a:lnSpc>
                <a:spcPct val="150000"/>
              </a:lnSpc>
            </a:pPr>
            <a:r>
              <a:rPr lang="en-GB" altLang="en-US" dirty="0" smtClean="0"/>
              <a:t>Fresh fruits and vegetables: </a:t>
            </a:r>
          </a:p>
          <a:p>
            <a:pPr algn="just"/>
            <a:endParaRPr lang="en-GB" altLang="en-US" sz="600" dirty="0"/>
          </a:p>
          <a:p>
            <a:pPr algn="just"/>
            <a:endParaRPr lang="en-GB" altLang="en-US" dirty="0" smtClean="0"/>
          </a:p>
        </p:txBody>
      </p:sp>
      <p:sp>
        <p:nvSpPr>
          <p:cNvPr id="7782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5CFF57A1-D6D2-456D-8564-E34DCCD60A27}" type="slidenum">
              <a:rPr lang="en-US" altLang="en-US">
                <a:solidFill>
                  <a:srgbClr val="305B75"/>
                </a:solidFill>
              </a:rPr>
              <a:pPr/>
              <a:t>26</a:t>
            </a:fld>
            <a:endParaRPr lang="en-US" altLang="en-US">
              <a:solidFill>
                <a:srgbClr val="305B75"/>
              </a:solidFill>
            </a:endParaRPr>
          </a:p>
        </p:txBody>
      </p:sp>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5861466"/>
            <a:ext cx="2808312" cy="959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89720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708" y="1772816"/>
            <a:ext cx="9217024" cy="4104456"/>
          </a:xfrm>
        </p:spPr>
        <p:txBody>
          <a:bodyPr/>
          <a:lstStyle/>
          <a:p>
            <a:pPr marL="400050" lvl="1" indent="0">
              <a:buNone/>
            </a:pPr>
            <a:r>
              <a:rPr lang="en-US" altLang="en-US" sz="2800" dirty="0"/>
              <a:t>1. Soil and Water </a:t>
            </a:r>
          </a:p>
          <a:p>
            <a:pPr marL="400050" lvl="1" indent="0">
              <a:buNone/>
            </a:pPr>
            <a:r>
              <a:rPr lang="en-US" altLang="en-US" sz="2800" dirty="0"/>
              <a:t>2. Organic and Inorganic Fertilizers </a:t>
            </a:r>
          </a:p>
          <a:p>
            <a:pPr marL="400050" lvl="1" indent="0">
              <a:buNone/>
            </a:pPr>
            <a:r>
              <a:rPr lang="en-US" altLang="en-US" sz="2800" dirty="0"/>
              <a:t>3. Animal and Pest Control </a:t>
            </a:r>
          </a:p>
          <a:p>
            <a:pPr marL="400050" lvl="1" indent="0">
              <a:buNone/>
            </a:pPr>
            <a:r>
              <a:rPr lang="en-US" altLang="en-US" sz="2800" dirty="0"/>
              <a:t>4. Worker Health and Hygiene </a:t>
            </a:r>
          </a:p>
          <a:p>
            <a:pPr marL="400050" lvl="1" indent="0">
              <a:buNone/>
            </a:pPr>
            <a:r>
              <a:rPr lang="en-US" altLang="en-US" sz="2800" dirty="0"/>
              <a:t>5. Field, Harvest and handling Sanitation </a:t>
            </a:r>
          </a:p>
          <a:p>
            <a:pPr marL="400050" lvl="1" indent="0">
              <a:buNone/>
            </a:pPr>
            <a:r>
              <a:rPr lang="en-US" altLang="en-US" sz="2800" dirty="0"/>
              <a:t>6. Equipment's and tools  </a:t>
            </a:r>
            <a:endParaRPr lang="en-US" altLang="en-US" sz="2800" dirty="0" smtClean="0"/>
          </a:p>
          <a:p>
            <a:endParaRPr lang="en-GB" altLang="en-US" dirty="0"/>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27</a:t>
            </a:fld>
            <a:endParaRPr lang="en-US" altLang="en-US" sz="1600">
              <a:solidFill>
                <a:srgbClr val="305B75"/>
              </a:solidFill>
              <a:latin typeface="Arial" pitchFamily="34" charset="0"/>
              <a:cs typeface="Arial" pitchFamily="34" charset="0"/>
            </a:endParaRPr>
          </a:p>
        </p:txBody>
      </p:sp>
      <p:sp>
        <p:nvSpPr>
          <p:cNvPr id="5" name="Title 1"/>
          <p:cNvSpPr>
            <a:spLocks noGrp="1"/>
          </p:cNvSpPr>
          <p:nvPr>
            <p:ph type="title"/>
          </p:nvPr>
        </p:nvSpPr>
        <p:spPr bwMode="auto">
          <a:xfrm>
            <a:off x="1645444" y="1052736"/>
            <a:ext cx="8229600" cy="62981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b="1" dirty="0">
                <a:solidFill>
                  <a:schemeClr val="tx1"/>
                </a:solidFill>
              </a:rPr>
              <a:t>Sources of food safety hazards </a:t>
            </a:r>
          </a:p>
        </p:txBody>
      </p:sp>
      <p:pic>
        <p:nvPicPr>
          <p:cNvPr id="6"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315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88" y="1146448"/>
            <a:ext cx="8496944" cy="914400"/>
          </a:xfrm>
        </p:spPr>
        <p:txBody>
          <a:bodyPr/>
          <a:lstStyle/>
          <a:p>
            <a:r>
              <a:rPr lang="en-CA" b="1" dirty="0" smtClean="0">
                <a:solidFill>
                  <a:schemeClr val="tx1"/>
                </a:solidFill>
              </a:rPr>
              <a:t>Current Food Safety Problems in Ethiopia </a:t>
            </a:r>
            <a:endParaRPr lang="en-CA" b="1" dirty="0">
              <a:solidFill>
                <a:schemeClr val="tx1"/>
              </a:solidFill>
            </a:endParaRPr>
          </a:p>
        </p:txBody>
      </p:sp>
      <p:sp>
        <p:nvSpPr>
          <p:cNvPr id="3" name="Content Placeholder 2"/>
          <p:cNvSpPr>
            <a:spLocks noGrp="1"/>
          </p:cNvSpPr>
          <p:nvPr>
            <p:ph idx="1"/>
          </p:nvPr>
        </p:nvSpPr>
        <p:spPr>
          <a:xfrm>
            <a:off x="719684" y="1844824"/>
            <a:ext cx="9793088" cy="4248472"/>
          </a:xfrm>
        </p:spPr>
        <p:txBody>
          <a:bodyPr/>
          <a:lstStyle/>
          <a:p>
            <a:r>
              <a:rPr lang="en-CA" dirty="0" smtClean="0"/>
              <a:t>What are the current food safety problems in Ethiopia? </a:t>
            </a:r>
          </a:p>
          <a:p>
            <a:pPr lvl="1">
              <a:lnSpc>
                <a:spcPct val="150000"/>
              </a:lnSpc>
            </a:pPr>
            <a:r>
              <a:rPr lang="en-CA" sz="2800" dirty="0" smtClean="0"/>
              <a:t>Foodborne illness </a:t>
            </a:r>
            <a:r>
              <a:rPr lang="en-CA" sz="2800" dirty="0"/>
              <a:t>(microorganisms/toxins in food)</a:t>
            </a:r>
          </a:p>
          <a:p>
            <a:pPr lvl="1">
              <a:lnSpc>
                <a:spcPct val="150000"/>
              </a:lnSpc>
            </a:pPr>
            <a:r>
              <a:rPr lang="en-CA" sz="2800" dirty="0"/>
              <a:t>Mycotoxin problems (specially Aflatoxin)</a:t>
            </a:r>
          </a:p>
          <a:p>
            <a:pPr lvl="1">
              <a:lnSpc>
                <a:spcPct val="150000"/>
              </a:lnSpc>
            </a:pPr>
            <a:r>
              <a:rPr lang="en-CA" sz="2800" dirty="0"/>
              <a:t>Heavy metal accumulation in vegetables</a:t>
            </a:r>
          </a:p>
          <a:p>
            <a:pPr lvl="1">
              <a:lnSpc>
                <a:spcPct val="150000"/>
              </a:lnSpc>
            </a:pPr>
            <a:r>
              <a:rPr lang="en-CA" sz="2800" dirty="0"/>
              <a:t>Maximum pesticide residual level</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28</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0044" y="5946094"/>
            <a:ext cx="2880320"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926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444" y="1074440"/>
            <a:ext cx="8229600" cy="482352"/>
          </a:xfrm>
        </p:spPr>
        <p:txBody>
          <a:bodyPr/>
          <a:lstStyle/>
          <a:p>
            <a:r>
              <a:rPr lang="en-CA" sz="2800" b="1" dirty="0">
                <a:solidFill>
                  <a:schemeClr val="tx1"/>
                </a:solidFill>
              </a:rPr>
              <a:t>What are the sources?</a:t>
            </a:r>
            <a:r>
              <a:rPr lang="en-CA" sz="2800" dirty="0">
                <a:solidFill>
                  <a:schemeClr val="tx1"/>
                </a:solidFill>
              </a:rPr>
              <a:t/>
            </a:r>
            <a:br>
              <a:rPr lang="en-CA" sz="2800" dirty="0">
                <a:solidFill>
                  <a:schemeClr val="tx1"/>
                </a:solidFill>
              </a:rPr>
            </a:br>
            <a:endParaRPr lang="en-CA" sz="2800" dirty="0">
              <a:solidFill>
                <a:schemeClr val="tx1"/>
              </a:solidFill>
            </a:endParaRPr>
          </a:p>
        </p:txBody>
      </p:sp>
      <p:sp>
        <p:nvSpPr>
          <p:cNvPr id="3" name="Content Placeholder 2"/>
          <p:cNvSpPr>
            <a:spLocks noGrp="1"/>
          </p:cNvSpPr>
          <p:nvPr>
            <p:ph idx="1"/>
          </p:nvPr>
        </p:nvSpPr>
        <p:spPr>
          <a:xfrm>
            <a:off x="1079724" y="1628800"/>
            <a:ext cx="9145016" cy="4248472"/>
          </a:xfrm>
        </p:spPr>
        <p:txBody>
          <a:bodyPr/>
          <a:lstStyle/>
          <a:p>
            <a:r>
              <a:rPr lang="en-CA" dirty="0" smtClean="0"/>
              <a:t>Inappropriate </a:t>
            </a:r>
            <a:r>
              <a:rPr lang="en-CA" dirty="0"/>
              <a:t>food handling/preparation/processing</a:t>
            </a:r>
          </a:p>
          <a:p>
            <a:r>
              <a:rPr lang="en-CA" dirty="0"/>
              <a:t>Inappropriate storage </a:t>
            </a:r>
            <a:r>
              <a:rPr lang="en-CA" dirty="0" smtClean="0"/>
              <a:t>conditions (temperature, RH)</a:t>
            </a:r>
          </a:p>
          <a:p>
            <a:r>
              <a:rPr lang="en-CA" dirty="0" smtClean="0"/>
              <a:t>Excessive moisture content (MC), lead to rotting</a:t>
            </a:r>
          </a:p>
          <a:p>
            <a:pPr lvl="1"/>
            <a:r>
              <a:rPr lang="en-CA" dirty="0"/>
              <a:t>Drying to the </a:t>
            </a:r>
            <a:r>
              <a:rPr lang="en-CA" dirty="0" smtClean="0"/>
              <a:t>recommended MC (e.g. maize 13.5%).</a:t>
            </a:r>
            <a:endParaRPr lang="en-CA" dirty="0"/>
          </a:p>
          <a:p>
            <a:r>
              <a:rPr lang="en-CA" dirty="0" smtClean="0"/>
              <a:t>Animal feed contaminated with mycotoxin (aflatoxin)</a:t>
            </a:r>
            <a:endParaRPr lang="en-CA" dirty="0"/>
          </a:p>
          <a:p>
            <a:pPr lvl="1"/>
            <a:r>
              <a:rPr lang="en-CA" dirty="0"/>
              <a:t>Aflatoxin B1 and B2 in feed is converted by </a:t>
            </a:r>
            <a:r>
              <a:rPr lang="en-CA" dirty="0" smtClean="0"/>
              <a:t>cattle </a:t>
            </a:r>
            <a:r>
              <a:rPr lang="en-CA" dirty="0"/>
              <a:t>into aflatoxin M1and M2 and secreted in </a:t>
            </a:r>
            <a:r>
              <a:rPr lang="en-CA" dirty="0" smtClean="0"/>
              <a:t>the </a:t>
            </a:r>
            <a:r>
              <a:rPr lang="en-CA" dirty="0"/>
              <a:t>milk</a:t>
            </a:r>
            <a:r>
              <a:rPr lang="en-CA" sz="2800" dirty="0"/>
              <a:t>.</a:t>
            </a:r>
          </a:p>
          <a:p>
            <a:r>
              <a:rPr lang="en-CA" dirty="0" smtClean="0"/>
              <a:t>Irrigation </a:t>
            </a:r>
            <a:r>
              <a:rPr lang="en-CA" dirty="0"/>
              <a:t>with waste water in urban </a:t>
            </a:r>
            <a:r>
              <a:rPr lang="en-CA" dirty="0" smtClean="0"/>
              <a:t>areas </a:t>
            </a:r>
            <a:endParaRPr lang="en-CA" dirty="0"/>
          </a:p>
          <a:p>
            <a:pPr lvl="1"/>
            <a:endParaRPr lang="en-CA" dirty="0"/>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29</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161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663900" y="4077072"/>
            <a:ext cx="936104" cy="360040"/>
          </a:xfrm>
          <a:prstGeom prst="rect">
            <a:avLst/>
          </a:prstGeom>
          <a:solidFill>
            <a:srgbClr val="FFFF00"/>
          </a:solidFill>
          <a:ln w="9525" cap="flat" cmpd="sng" algn="ctr">
            <a:solidFill>
              <a:schemeClr val="tx1"/>
            </a:solid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3" name="Content Placeholder 2"/>
          <p:cNvSpPr>
            <a:spLocks noGrp="1"/>
          </p:cNvSpPr>
          <p:nvPr>
            <p:ph idx="1"/>
          </p:nvPr>
        </p:nvSpPr>
        <p:spPr>
          <a:xfrm>
            <a:off x="503660" y="1196752"/>
            <a:ext cx="10824820" cy="4824536"/>
          </a:xfrm>
        </p:spPr>
        <p:txBody>
          <a:bodyPr/>
          <a:lstStyle/>
          <a:p>
            <a:pPr algn="just"/>
            <a:r>
              <a:rPr lang="en-CA" dirty="0"/>
              <a:t>Food safety problems can </a:t>
            </a:r>
            <a:r>
              <a:rPr lang="en-CA" b="1" dirty="0">
                <a:solidFill>
                  <a:srgbClr val="FF0000"/>
                </a:solidFill>
              </a:rPr>
              <a:t>occur  in all types </a:t>
            </a:r>
            <a:r>
              <a:rPr lang="en-CA" dirty="0"/>
              <a:t>foods along the </a:t>
            </a:r>
            <a:r>
              <a:rPr lang="en-CA" b="1" dirty="0">
                <a:solidFill>
                  <a:srgbClr val="FF0000"/>
                </a:solidFill>
              </a:rPr>
              <a:t>food value chain</a:t>
            </a:r>
            <a:r>
              <a:rPr lang="en-CA" dirty="0">
                <a:solidFill>
                  <a:srgbClr val="FF0000"/>
                </a:solidFill>
              </a:rPr>
              <a:t>. </a:t>
            </a:r>
          </a:p>
          <a:p>
            <a:pPr algn="just"/>
            <a:endParaRPr lang="en-CA" sz="1100" dirty="0"/>
          </a:p>
          <a:p>
            <a:pPr algn="just"/>
            <a:r>
              <a:rPr lang="en-CA" dirty="0"/>
              <a:t>A </a:t>
            </a:r>
            <a:r>
              <a:rPr lang="en-CA" b="1" dirty="0">
                <a:solidFill>
                  <a:srgbClr val="FF0000"/>
                </a:solidFill>
              </a:rPr>
              <a:t>safe</a:t>
            </a:r>
            <a:r>
              <a:rPr lang="en-CA" dirty="0"/>
              <a:t> and nutritious food supply is a vital component of food security. </a:t>
            </a:r>
          </a:p>
          <a:p>
            <a:pPr algn="just"/>
            <a:endParaRPr lang="en-CA" sz="1600" dirty="0"/>
          </a:p>
          <a:p>
            <a:pPr algn="just"/>
            <a:r>
              <a:rPr lang="en-CA" dirty="0"/>
              <a:t>Food security, is summarized as permanent access to a </a:t>
            </a:r>
            <a:r>
              <a:rPr lang="en-CA" b="1" dirty="0">
                <a:solidFill>
                  <a:srgbClr val="FF0000"/>
                </a:solidFill>
              </a:rPr>
              <a:t>sufficient, </a:t>
            </a:r>
            <a:r>
              <a:rPr lang="en-CA" b="1" dirty="0">
                <a:solidFill>
                  <a:srgbClr val="0070C0"/>
                </a:solidFill>
              </a:rPr>
              <a:t>safe, </a:t>
            </a:r>
            <a:r>
              <a:rPr lang="en-CA" b="1" dirty="0">
                <a:solidFill>
                  <a:srgbClr val="FF0000"/>
                </a:solidFill>
              </a:rPr>
              <a:t>and nutritious food</a:t>
            </a:r>
            <a:r>
              <a:rPr lang="en-CA" dirty="0"/>
              <a:t> supply needed to maintain an </a:t>
            </a:r>
            <a:r>
              <a:rPr lang="en-CA" b="1" dirty="0">
                <a:solidFill>
                  <a:srgbClr val="FF0000"/>
                </a:solidFill>
              </a:rPr>
              <a:t>active and healthy </a:t>
            </a:r>
            <a:r>
              <a:rPr lang="en-CA" b="1" dirty="0" smtClean="0">
                <a:solidFill>
                  <a:srgbClr val="FF0000"/>
                </a:solidFill>
              </a:rPr>
              <a:t>lifestyle. </a:t>
            </a:r>
            <a:endParaRPr lang="en-CA" b="1" dirty="0">
              <a:solidFill>
                <a:srgbClr val="FF0000"/>
              </a:solidFill>
            </a:endParaRP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3</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04060" y="5932392"/>
            <a:ext cx="2736304" cy="888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1402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628" y="1124744"/>
            <a:ext cx="11112852" cy="4896544"/>
          </a:xfrm>
        </p:spPr>
        <p:txBody>
          <a:bodyPr/>
          <a:lstStyle/>
          <a:p>
            <a:r>
              <a:rPr lang="en-CA" dirty="0"/>
              <a:t>Total aflatoxin recorded from each of the survey districts </a:t>
            </a:r>
            <a:r>
              <a:rPr lang="en-CA" dirty="0" smtClean="0"/>
              <a:t> </a:t>
            </a:r>
            <a:r>
              <a:rPr lang="en-CA" dirty="0" smtClean="0">
                <a:solidFill>
                  <a:srgbClr val="FF0000"/>
                </a:solidFill>
              </a:rPr>
              <a:t>exceeds </a:t>
            </a:r>
            <a:r>
              <a:rPr lang="en-CA" dirty="0">
                <a:solidFill>
                  <a:srgbClr val="FF0000"/>
                </a:solidFill>
              </a:rPr>
              <a:t>international standards</a:t>
            </a:r>
            <a:r>
              <a:rPr lang="en-CA" dirty="0"/>
              <a:t> </a:t>
            </a:r>
          </a:p>
          <a:p>
            <a:r>
              <a:rPr lang="en-CA" dirty="0" smtClean="0"/>
              <a:t>Serve as </a:t>
            </a:r>
            <a:r>
              <a:rPr lang="en-CA" dirty="0"/>
              <a:t>a wakeup call to create </a:t>
            </a:r>
            <a:r>
              <a:rPr lang="en-CA" dirty="0" smtClean="0"/>
              <a:t>awareness </a:t>
            </a:r>
            <a:r>
              <a:rPr lang="en-CA" dirty="0"/>
              <a:t>on the aflatoxin problem in the country and </a:t>
            </a:r>
            <a:r>
              <a:rPr lang="en-CA" dirty="0" smtClean="0"/>
              <a:t>its mitigation </a:t>
            </a:r>
          </a:p>
          <a:p>
            <a:endParaRPr lang="en-CA" dirty="0"/>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30</a:t>
            </a:fld>
            <a:endParaRPr lang="en-US" altLang="en-US" sz="1600">
              <a:solidFill>
                <a:srgbClr val="305B75"/>
              </a:solidFill>
              <a:latin typeface="Arial" pitchFamily="34" charset="0"/>
              <a:cs typeface="Arial" pitchFamily="34" charset="0"/>
            </a:endParaRPr>
          </a:p>
        </p:txBody>
      </p:sp>
      <p:pic>
        <p:nvPicPr>
          <p:cNvPr id="6" name="Picture 5" descr="Aflatoxin in Ground nut and International standards.pdf - Adobe Reader"/>
          <p:cNvPicPr>
            <a:picLocks noChangeAspect="1"/>
          </p:cNvPicPr>
          <p:nvPr/>
        </p:nvPicPr>
        <p:blipFill rotWithShape="1">
          <a:blip r:embed="rId2">
            <a:extLst>
              <a:ext uri="{28A0092B-C50C-407E-A947-70E740481C1C}">
                <a14:useLocalDpi xmlns="" xmlns:a14="http://schemas.microsoft.com/office/drawing/2010/main" val="0"/>
              </a:ext>
            </a:extLst>
          </a:blip>
          <a:srcRect l="20952" t="20965" r="19206" b="10530"/>
          <a:stretch/>
        </p:blipFill>
        <p:spPr>
          <a:xfrm>
            <a:off x="1439764" y="3126568"/>
            <a:ext cx="6480720" cy="3038736"/>
          </a:xfrm>
          <a:prstGeom prst="rect">
            <a:avLst/>
          </a:prstGeom>
        </p:spPr>
      </p:pic>
      <p:pic>
        <p:nvPicPr>
          <p:cNvPr id="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04060" y="5946094"/>
            <a:ext cx="2736304"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03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17F09877-AF2D-4F1A-AF9A-F8CB5B6053CC}" type="slidenum">
              <a:rPr lang="en-US" altLang="en-US">
                <a:solidFill>
                  <a:srgbClr val="305B75"/>
                </a:solidFill>
              </a:rPr>
              <a:pPr/>
              <a:t>31</a:t>
            </a:fld>
            <a:endParaRPr lang="en-US" altLang="en-US">
              <a:solidFill>
                <a:srgbClr val="305B75"/>
              </a:solidFill>
            </a:endParaRPr>
          </a:p>
        </p:txBody>
      </p:sp>
      <p:pic>
        <p:nvPicPr>
          <p:cNvPr id="7475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40286" t="16100" r="21072" b="3159"/>
          <a:stretch>
            <a:fillRect/>
          </a:stretch>
        </p:blipFill>
        <p:spPr bwMode="auto">
          <a:xfrm>
            <a:off x="-396" y="0"/>
            <a:ext cx="568444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475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l="29353" t="15471" r="29088" b="15369"/>
          <a:stretch>
            <a:fillRect/>
          </a:stretch>
        </p:blipFill>
        <p:spPr bwMode="auto">
          <a:xfrm>
            <a:off x="5684044" y="0"/>
            <a:ext cx="5836444" cy="6673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67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fade">
                                      <p:cBhvr>
                                        <p:cTn id="7" dur="1000"/>
                                        <p:tgtEl>
                                          <p:spTgt spid="74755"/>
                                        </p:tgtEl>
                                      </p:cBhvr>
                                    </p:animEffect>
                                    <p:anim calcmode="lin" valueType="num">
                                      <p:cBhvr>
                                        <p:cTn id="8" dur="1000" fill="hold"/>
                                        <p:tgtEl>
                                          <p:spTgt spid="74755"/>
                                        </p:tgtEl>
                                        <p:attrNameLst>
                                          <p:attrName>ppt_x</p:attrName>
                                        </p:attrNameLst>
                                      </p:cBhvr>
                                      <p:tavLst>
                                        <p:tav tm="0">
                                          <p:val>
                                            <p:strVal val="#ppt_x"/>
                                          </p:val>
                                        </p:tav>
                                        <p:tav tm="100000">
                                          <p:val>
                                            <p:strVal val="#ppt_x"/>
                                          </p:val>
                                        </p:tav>
                                      </p:tavLst>
                                    </p:anim>
                                    <p:anim calcmode="lin" valueType="num">
                                      <p:cBhvr>
                                        <p:cTn id="9" dur="1000" fill="hold"/>
                                        <p:tgtEl>
                                          <p:spTgt spid="747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756"/>
                                        </p:tgtEl>
                                        <p:attrNameLst>
                                          <p:attrName>style.visibility</p:attrName>
                                        </p:attrNameLst>
                                      </p:cBhvr>
                                      <p:to>
                                        <p:strVal val="visible"/>
                                      </p:to>
                                    </p:set>
                                    <p:animEffect transition="in" filter="fade">
                                      <p:cBhvr>
                                        <p:cTn id="14" dur="1000"/>
                                        <p:tgtEl>
                                          <p:spTgt spid="74756"/>
                                        </p:tgtEl>
                                      </p:cBhvr>
                                    </p:animEffect>
                                    <p:anim calcmode="lin" valueType="num">
                                      <p:cBhvr>
                                        <p:cTn id="15" dur="1000" fill="hold"/>
                                        <p:tgtEl>
                                          <p:spTgt spid="74756"/>
                                        </p:tgtEl>
                                        <p:attrNameLst>
                                          <p:attrName>ppt_x</p:attrName>
                                        </p:attrNameLst>
                                      </p:cBhvr>
                                      <p:tavLst>
                                        <p:tav tm="0">
                                          <p:val>
                                            <p:strVal val="#ppt_x"/>
                                          </p:val>
                                        </p:tav>
                                        <p:tav tm="100000">
                                          <p:val>
                                            <p:strVal val="#ppt_x"/>
                                          </p:val>
                                        </p:tav>
                                      </p:tavLst>
                                    </p:anim>
                                    <p:anim calcmode="lin" valueType="num">
                                      <p:cBhvr>
                                        <p:cTn id="16" dur="1000" fill="hold"/>
                                        <p:tgtEl>
                                          <p:spTgt spid="747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32</a:t>
            </a:fld>
            <a:endParaRPr lang="en-US" altLang="en-US" sz="1600">
              <a:solidFill>
                <a:srgbClr val="305B75"/>
              </a:solidFill>
              <a:latin typeface="Arial" pitchFamily="34" charset="0"/>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descr="Chemeda _PLANT2030_Poster SP5.pdf - Adobe Reader"/>
          <p:cNvPicPr>
            <a:picLocks noChangeAspect="1"/>
          </p:cNvPicPr>
          <p:nvPr/>
        </p:nvPicPr>
        <p:blipFill rotWithShape="1">
          <a:blip r:embed="rId3">
            <a:extLst>
              <a:ext uri="{28A0092B-C50C-407E-A947-70E740481C1C}">
                <a14:useLocalDpi xmlns="" xmlns:a14="http://schemas.microsoft.com/office/drawing/2010/main" val="0"/>
              </a:ext>
            </a:extLst>
          </a:blip>
          <a:srcRect l="4033" t="11801" r="1774"/>
          <a:stretch/>
        </p:blipFill>
        <p:spPr>
          <a:xfrm>
            <a:off x="1113197" y="-1"/>
            <a:ext cx="9219047" cy="5946093"/>
          </a:xfrm>
          <a:prstGeom prst="rect">
            <a:avLst/>
          </a:prstGeom>
        </p:spPr>
      </p:pic>
    </p:spTree>
    <p:extLst>
      <p:ext uri="{BB962C8B-B14F-4D97-AF65-F5344CB8AC3E}">
        <p14:creationId xmlns="" xmlns:p14="http://schemas.microsoft.com/office/powerpoint/2010/main" val="2929295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Slide Number Placeholder 3"/>
          <p:cNvSpPr>
            <a:spLocks noGrp="1"/>
          </p:cNvSpPr>
          <p:nvPr>
            <p:ph type="sldNum" sz="quarter" idx="10"/>
          </p:nvPr>
        </p:nvSpPr>
        <p:spPr/>
        <p:txBody>
          <a:bodyPr/>
          <a:lstStyle/>
          <a:p>
            <a:pPr fontAlgn="base">
              <a:spcBef>
                <a:spcPct val="0"/>
              </a:spcBef>
              <a:spcAft>
                <a:spcPct val="0"/>
              </a:spcAft>
            </a:pPr>
            <a:fld id="{B6D10445-1E76-41C5-9639-09A5F14CEE36}" type="slidenum">
              <a:rPr lang="en-US" altLang="en-US" sz="1600">
                <a:solidFill>
                  <a:srgbClr val="305B75"/>
                </a:solidFill>
                <a:latin typeface="Arial" pitchFamily="34" charset="0"/>
                <a:cs typeface="Arial" pitchFamily="34" charset="0"/>
              </a:rPr>
              <a:pPr fontAlgn="base">
                <a:spcBef>
                  <a:spcPct val="0"/>
                </a:spcBef>
                <a:spcAft>
                  <a:spcPct val="0"/>
                </a:spcAft>
              </a:pPr>
              <a:t>33</a:t>
            </a:fld>
            <a:endParaRPr lang="en-US" altLang="en-US" sz="1600">
              <a:solidFill>
                <a:srgbClr val="305B75"/>
              </a:solidFill>
              <a:latin typeface="Arial" pitchFamily="34" charset="0"/>
              <a:cs typeface="Arial" pitchFamily="34" charset="0"/>
            </a:endParaRPr>
          </a:p>
        </p:txBody>
      </p:sp>
      <p:pic>
        <p:nvPicPr>
          <p:cNvPr id="3" name="Content Placeholder 2" descr="Fungal infection and aflatoxin in Gedio.pdf - Adobe Reade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23415" t="17592" r="21587"/>
          <a:stretch/>
        </p:blipFill>
        <p:spPr>
          <a:xfrm>
            <a:off x="0" y="14353"/>
            <a:ext cx="11232852" cy="6872243"/>
          </a:xfrm>
        </p:spPr>
      </p:pic>
      <p:pic>
        <p:nvPicPr>
          <p:cNvPr id="7"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85804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descr="Aspergillus-species-and-Aflatoxin-Contamination-of-Pre-and-Post-Harvest-Maize-Grain-in-West-Gojam-Ethiopia.pdf - Adobe Reader"/>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l="9865" t="19892" r="7742"/>
          <a:stretch/>
        </p:blipFill>
        <p:spPr>
          <a:xfrm>
            <a:off x="1213436" y="0"/>
            <a:ext cx="9027456" cy="5949280"/>
          </a:xfrm>
        </p:spPr>
      </p:pic>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34</a:t>
            </a:fld>
            <a:endParaRPr lang="en-US" altLang="en-US" sz="1600">
              <a:solidFill>
                <a:srgbClr val="305B75"/>
              </a:solidFill>
              <a:latin typeface="Arial" pitchFamily="34" charset="0"/>
              <a:cs typeface="Arial" pitchFamily="34" charset="0"/>
            </a:endParaRPr>
          </a:p>
        </p:txBody>
      </p:sp>
      <p:pic>
        <p:nvPicPr>
          <p:cNvPr id="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37363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2452" y="980728"/>
            <a:ext cx="3888036" cy="4464496"/>
          </a:xfrm>
        </p:spPr>
        <p:txBody>
          <a:bodyPr/>
          <a:lstStyle/>
          <a:p>
            <a:pPr algn="l"/>
            <a:r>
              <a:rPr lang="en-CA" dirty="0" smtClean="0">
                <a:solidFill>
                  <a:schemeClr val="tx1"/>
                </a:solidFill>
              </a:rPr>
              <a:t>- Occur on cereals, fruits, spices, nuts &amp; livestock products </a:t>
            </a:r>
            <a:r>
              <a:rPr lang="en-CA" dirty="0">
                <a:solidFill>
                  <a:schemeClr val="tx1"/>
                </a:solidFill>
              </a:rPr>
              <a:t/>
            </a:r>
            <a:br>
              <a:rPr lang="en-CA" dirty="0">
                <a:solidFill>
                  <a:schemeClr val="tx1"/>
                </a:solidFill>
              </a:rPr>
            </a:br>
            <a:r>
              <a:rPr lang="en-CA" dirty="0" smtClean="0">
                <a:solidFill>
                  <a:schemeClr val="tx1"/>
                </a:solidFill>
              </a:rPr>
              <a:t/>
            </a:r>
            <a:br>
              <a:rPr lang="en-CA" dirty="0" smtClean="0">
                <a:solidFill>
                  <a:schemeClr val="tx1"/>
                </a:solidFill>
              </a:rPr>
            </a:br>
            <a:r>
              <a:rPr lang="en-CA" dirty="0" smtClean="0">
                <a:solidFill>
                  <a:schemeClr val="tx1"/>
                </a:solidFill>
              </a:rPr>
              <a:t>- B1, B2, G1, G2, M1 &amp; M2</a:t>
            </a:r>
            <a:br>
              <a:rPr lang="en-CA" dirty="0" smtClean="0">
                <a:solidFill>
                  <a:schemeClr val="tx1"/>
                </a:solidFill>
              </a:rPr>
            </a:br>
            <a:r>
              <a:rPr lang="en-CA" dirty="0" smtClean="0">
                <a:solidFill>
                  <a:schemeClr val="tx1"/>
                </a:solidFill>
              </a:rPr>
              <a:t>- Acute &amp; chronic</a:t>
            </a:r>
            <a:br>
              <a:rPr lang="en-CA" dirty="0" smtClean="0">
                <a:solidFill>
                  <a:schemeClr val="tx1"/>
                </a:solidFill>
              </a:rPr>
            </a:br>
            <a:r>
              <a:rPr lang="en-CA" dirty="0" smtClean="0">
                <a:solidFill>
                  <a:schemeClr val="tx1"/>
                </a:solidFill>
              </a:rPr>
              <a:t> </a:t>
            </a:r>
            <a:br>
              <a:rPr lang="en-CA" dirty="0" smtClean="0">
                <a:solidFill>
                  <a:schemeClr val="tx1"/>
                </a:solidFill>
              </a:rPr>
            </a:br>
            <a:r>
              <a:rPr lang="en-CA" dirty="0" smtClean="0">
                <a:solidFill>
                  <a:schemeClr val="tx1"/>
                </a:solidFill>
              </a:rPr>
              <a:t>-We are at risk </a:t>
            </a:r>
            <a:br>
              <a:rPr lang="en-CA" dirty="0" smtClean="0">
                <a:solidFill>
                  <a:schemeClr val="tx1"/>
                </a:solidFill>
              </a:rPr>
            </a:br>
            <a:r>
              <a:rPr lang="en-CA" dirty="0">
                <a:solidFill>
                  <a:schemeClr val="tx1"/>
                </a:solidFill>
              </a:rPr>
              <a:t/>
            </a:r>
            <a:br>
              <a:rPr lang="en-CA" dirty="0">
                <a:solidFill>
                  <a:schemeClr val="tx1"/>
                </a:solidFill>
              </a:rPr>
            </a:br>
            <a:r>
              <a:rPr lang="en-CA" dirty="0" smtClean="0">
                <a:solidFill>
                  <a:schemeClr val="tx1"/>
                </a:solidFill>
              </a:rPr>
              <a:t/>
            </a:r>
            <a:br>
              <a:rPr lang="en-CA" dirty="0" smtClean="0">
                <a:solidFill>
                  <a:schemeClr val="tx1"/>
                </a:solidFill>
              </a:rPr>
            </a:br>
            <a:r>
              <a:rPr lang="en-CA" dirty="0" smtClean="0">
                <a:solidFill>
                  <a:schemeClr val="tx1"/>
                </a:solidFill>
              </a:rPr>
              <a:t/>
            </a:r>
            <a:br>
              <a:rPr lang="en-CA" dirty="0" smtClean="0">
                <a:solidFill>
                  <a:schemeClr val="tx1"/>
                </a:solidFill>
              </a:rPr>
            </a:br>
            <a:endParaRPr lang="en-CA" dirty="0">
              <a:solidFill>
                <a:schemeClr val="tx1"/>
              </a:solidFill>
            </a:endParaRPr>
          </a:p>
        </p:txBody>
      </p:sp>
      <p:pic>
        <p:nvPicPr>
          <p:cNvPr id="5" name="Content Placeholder 4" descr="Effects of aflatoxin contamination of grains in Ethiopia.pdf - Adobe Reader"/>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20285" t="12007" r="18162" b="-487"/>
          <a:stretch/>
        </p:blipFill>
        <p:spPr>
          <a:xfrm>
            <a:off x="0" y="0"/>
            <a:ext cx="7488436" cy="6813376"/>
          </a:xfrm>
        </p:spPr>
      </p:pic>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35</a:t>
            </a:fld>
            <a:endParaRPr lang="en-US" altLang="en-US" sz="1600">
              <a:solidFill>
                <a:srgbClr val="305B75"/>
              </a:solidFill>
              <a:latin typeface="Arial" pitchFamily="34" charset="0"/>
              <a:cs typeface="Arial" pitchFamily="34" charset="0"/>
            </a:endParaRPr>
          </a:p>
        </p:txBody>
      </p:sp>
    </p:spTree>
    <p:extLst>
      <p:ext uri="{BB962C8B-B14F-4D97-AF65-F5344CB8AC3E}">
        <p14:creationId xmlns="" xmlns:p14="http://schemas.microsoft.com/office/powerpoint/2010/main" val="2505602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41927EA5-888D-472B-992C-57BB76A594F6}" type="slidenum">
              <a:rPr lang="en-US" altLang="en-US">
                <a:solidFill>
                  <a:srgbClr val="305B75"/>
                </a:solidFill>
              </a:rPr>
              <a:pPr/>
              <a:t>36</a:t>
            </a:fld>
            <a:endParaRPr lang="en-US" altLang="en-US">
              <a:solidFill>
                <a:srgbClr val="305B75"/>
              </a:solidFill>
            </a:endParaRPr>
          </a:p>
        </p:txBody>
      </p:sp>
      <p:pic>
        <p:nvPicPr>
          <p:cNvPr id="73731" name="Picture 4"/>
          <p:cNvPicPr>
            <a:picLocks noChangeAspect="1" noChangeArrowheads="1"/>
          </p:cNvPicPr>
          <p:nvPr/>
        </p:nvPicPr>
        <p:blipFill>
          <a:blip r:embed="rId2">
            <a:extLst>
              <a:ext uri="{28A0092B-C50C-407E-A947-70E740481C1C}">
                <a14:useLocalDpi xmlns="" xmlns:a14="http://schemas.microsoft.com/office/drawing/2010/main" val="0"/>
              </a:ext>
            </a:extLst>
          </a:blip>
          <a:srcRect l="32678" t="14922" r="33073"/>
          <a:stretch>
            <a:fillRect/>
          </a:stretch>
        </p:blipFill>
        <p:spPr bwMode="auto">
          <a:xfrm>
            <a:off x="28262" y="-6145"/>
            <a:ext cx="6812102" cy="6846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593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fade">
                                      <p:cBhvr>
                                        <p:cTn id="7" dur="1000"/>
                                        <p:tgtEl>
                                          <p:spTgt spid="73731"/>
                                        </p:tgtEl>
                                      </p:cBhvr>
                                    </p:animEffect>
                                    <p:anim calcmode="lin" valueType="num">
                                      <p:cBhvr>
                                        <p:cTn id="8" dur="1000" fill="hold"/>
                                        <p:tgtEl>
                                          <p:spTgt spid="73731"/>
                                        </p:tgtEl>
                                        <p:attrNameLst>
                                          <p:attrName>ppt_x</p:attrName>
                                        </p:attrNameLst>
                                      </p:cBhvr>
                                      <p:tavLst>
                                        <p:tav tm="0">
                                          <p:val>
                                            <p:strVal val="#ppt_x"/>
                                          </p:val>
                                        </p:tav>
                                        <p:tav tm="100000">
                                          <p:val>
                                            <p:strVal val="#ppt_x"/>
                                          </p:val>
                                        </p:tav>
                                      </p:tavLst>
                                    </p:anim>
                                    <p:anim calcmode="lin" valueType="num">
                                      <p:cBhvr>
                                        <p:cTn id="9" dur="1000" fill="hold"/>
                                        <p:tgtEl>
                                          <p:spTgt spid="73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740" y="1124744"/>
            <a:ext cx="8928992" cy="4896544"/>
          </a:xfrm>
        </p:spPr>
        <p:txBody>
          <a:bodyPr/>
          <a:lstStyle/>
          <a:p>
            <a:r>
              <a:rPr lang="en-CA" dirty="0"/>
              <a:t>There are four major types of </a:t>
            </a:r>
            <a:r>
              <a:rPr lang="en-CA" dirty="0" smtClean="0"/>
              <a:t>aflatoxins:</a:t>
            </a:r>
          </a:p>
          <a:p>
            <a:pPr lvl="1"/>
            <a:r>
              <a:rPr lang="en-CA" dirty="0" smtClean="0">
                <a:solidFill>
                  <a:srgbClr val="FF0000"/>
                </a:solidFill>
              </a:rPr>
              <a:t> </a:t>
            </a:r>
            <a:r>
              <a:rPr lang="en-CA" dirty="0">
                <a:solidFill>
                  <a:srgbClr val="FF0000"/>
                </a:solidFill>
              </a:rPr>
              <a:t>AFB1, </a:t>
            </a:r>
            <a:r>
              <a:rPr lang="en-CA" dirty="0" smtClean="0">
                <a:solidFill>
                  <a:srgbClr val="FF0000"/>
                </a:solidFill>
              </a:rPr>
              <a:t>AFB2</a:t>
            </a:r>
            <a:r>
              <a:rPr lang="en-CA" dirty="0">
                <a:solidFill>
                  <a:srgbClr val="FF0000"/>
                </a:solidFill>
              </a:rPr>
              <a:t>, </a:t>
            </a:r>
            <a:r>
              <a:rPr lang="en-CA" dirty="0" smtClean="0">
                <a:solidFill>
                  <a:srgbClr val="FF0000"/>
                </a:solidFill>
              </a:rPr>
              <a:t>AFG1 </a:t>
            </a:r>
            <a:r>
              <a:rPr lang="en-CA" dirty="0">
                <a:solidFill>
                  <a:srgbClr val="FF0000"/>
                </a:solidFill>
              </a:rPr>
              <a:t>and </a:t>
            </a:r>
            <a:r>
              <a:rPr lang="en-CA" dirty="0" smtClean="0">
                <a:solidFill>
                  <a:srgbClr val="FF0000"/>
                </a:solidFill>
              </a:rPr>
              <a:t>AFG2</a:t>
            </a:r>
          </a:p>
          <a:p>
            <a:endParaRPr lang="en-CA" sz="1200" dirty="0"/>
          </a:p>
          <a:p>
            <a:r>
              <a:rPr lang="en-CA" dirty="0" smtClean="0"/>
              <a:t> </a:t>
            </a:r>
            <a:r>
              <a:rPr lang="en-CA" i="1" dirty="0"/>
              <a:t>A. </a:t>
            </a:r>
            <a:r>
              <a:rPr lang="en-CA" i="1" dirty="0" err="1" smtClean="0"/>
              <a:t>flavus</a:t>
            </a:r>
            <a:r>
              <a:rPr lang="en-CA" i="1" dirty="0" smtClean="0"/>
              <a:t> </a:t>
            </a:r>
            <a:r>
              <a:rPr lang="en-CA" dirty="0"/>
              <a:t>produces aflatoxin B1 and B2</a:t>
            </a:r>
          </a:p>
          <a:p>
            <a:endParaRPr lang="en-CA" sz="1200" dirty="0"/>
          </a:p>
          <a:p>
            <a:r>
              <a:rPr lang="en-CA" i="1" dirty="0" smtClean="0"/>
              <a:t>A</a:t>
            </a:r>
            <a:r>
              <a:rPr lang="en-CA" i="1" dirty="0"/>
              <a:t>. </a:t>
            </a:r>
            <a:r>
              <a:rPr lang="en-CA" i="1" dirty="0" err="1"/>
              <a:t>parasiticus</a:t>
            </a:r>
            <a:r>
              <a:rPr lang="en-CA" i="1" dirty="0"/>
              <a:t> </a:t>
            </a:r>
            <a:r>
              <a:rPr lang="en-CA" dirty="0"/>
              <a:t>produces aflatoxin G1 and </a:t>
            </a:r>
            <a:r>
              <a:rPr lang="en-CA" dirty="0" smtClean="0"/>
              <a:t>G2 </a:t>
            </a:r>
            <a:r>
              <a:rPr lang="en-CA" dirty="0"/>
              <a:t>in addition to B1 and </a:t>
            </a:r>
            <a:r>
              <a:rPr lang="en-CA" dirty="0" smtClean="0"/>
              <a:t>B2.</a:t>
            </a:r>
            <a:endParaRPr lang="en-CA" dirty="0"/>
          </a:p>
          <a:p>
            <a:endParaRPr lang="en-CA" sz="1200" dirty="0"/>
          </a:p>
          <a:p>
            <a:r>
              <a:rPr lang="en-CA" dirty="0" smtClean="0"/>
              <a:t>Aflatoxin </a:t>
            </a:r>
            <a:r>
              <a:rPr lang="en-CA" b="1" dirty="0"/>
              <a:t>B1 </a:t>
            </a:r>
            <a:r>
              <a:rPr lang="en-CA" dirty="0"/>
              <a:t>is considered to be the most important of four because it is </a:t>
            </a:r>
            <a:r>
              <a:rPr lang="en-CA" dirty="0" smtClean="0"/>
              <a:t>the </a:t>
            </a:r>
            <a:r>
              <a:rPr lang="en-CA" dirty="0"/>
              <a:t>most toxic</a:t>
            </a:r>
          </a:p>
          <a:p>
            <a:endParaRPr lang="en-CA" sz="1200" dirty="0"/>
          </a:p>
          <a:p>
            <a:r>
              <a:rPr lang="en-CA" dirty="0" smtClean="0"/>
              <a:t>Level </a:t>
            </a:r>
            <a:r>
              <a:rPr lang="en-CA" dirty="0"/>
              <a:t>of carcinogenicity </a:t>
            </a:r>
            <a:r>
              <a:rPr lang="en-CA" dirty="0" smtClean="0"/>
              <a:t>is B1&gt;G1&gt;B2&gt;G2</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37</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664296"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89333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9764" y="1340768"/>
            <a:ext cx="8712968" cy="4824536"/>
          </a:xfrm>
        </p:spPr>
        <p:txBody>
          <a:bodyPr/>
          <a:lstStyle/>
          <a:p>
            <a:r>
              <a:rPr lang="en-CA" dirty="0"/>
              <a:t>Aflatoxin M1 and M2 </a:t>
            </a:r>
            <a:endParaRPr lang="en-CA" dirty="0" smtClean="0"/>
          </a:p>
          <a:p>
            <a:pPr lvl="1"/>
            <a:r>
              <a:rPr lang="en-CA" sz="2800" dirty="0"/>
              <a:t>other significant members of the aflatoxin family</a:t>
            </a:r>
          </a:p>
          <a:p>
            <a:pPr lvl="1"/>
            <a:endParaRPr lang="en-CA" sz="2800" dirty="0"/>
          </a:p>
          <a:p>
            <a:pPr lvl="1"/>
            <a:r>
              <a:rPr lang="en-CA" sz="2800" dirty="0"/>
              <a:t>are oxidative forms of aflatoxin B1, which are modified in the digestive tract of some animals and humans and can be isolated from milk</a:t>
            </a:r>
            <a:r>
              <a:rPr lang="en-CA" dirty="0" smtClean="0"/>
              <a:t>.</a:t>
            </a:r>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38</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23728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6268" y="1340768"/>
            <a:ext cx="5352212" cy="4374232"/>
          </a:xfrm>
        </p:spPr>
        <p:txBody>
          <a:bodyPr/>
          <a:lstStyle/>
          <a:p>
            <a:r>
              <a:rPr lang="en-GB" dirty="0" smtClean="0"/>
              <a:t>No appropriate policy</a:t>
            </a:r>
          </a:p>
          <a:p>
            <a:r>
              <a:rPr lang="en-GB" dirty="0" smtClean="0"/>
              <a:t>Lack of strong regulatory body</a:t>
            </a:r>
          </a:p>
          <a:p>
            <a:r>
              <a:rPr lang="en-GB" dirty="0" smtClean="0"/>
              <a:t>Lack of well equipped lab facilities   </a:t>
            </a:r>
          </a:p>
          <a:p>
            <a:r>
              <a:rPr lang="en-GB" dirty="0" smtClean="0"/>
              <a:t>Personnel related </a:t>
            </a:r>
            <a:endParaRPr lang="en-GB"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smtClean="0">
                <a:solidFill>
                  <a:srgbClr val="305B75"/>
                </a:solidFill>
                <a:latin typeface="Arial" pitchFamily="34" charset="0"/>
                <a:cs typeface="Arial" pitchFamily="34" charset="0"/>
              </a:rPr>
              <a:pPr fontAlgn="base">
                <a:spcBef>
                  <a:spcPct val="0"/>
                </a:spcBef>
                <a:spcAft>
                  <a:spcPct val="0"/>
                </a:spcAft>
              </a:pPr>
              <a:t>39</a:t>
            </a:fld>
            <a:endParaRPr lang="en-US" altLang="en-US" sz="1600" smtClean="0">
              <a:solidFill>
                <a:srgbClr val="305B75"/>
              </a:solidFill>
              <a:latin typeface="Arial" pitchFamily="34" charset="0"/>
              <a:cs typeface="Arial" pitchFamily="34" charset="0"/>
            </a:endParaRPr>
          </a:p>
        </p:txBody>
      </p:sp>
      <p:pic>
        <p:nvPicPr>
          <p:cNvPr id="5" name="Picture 5"/>
          <p:cNvPicPr>
            <a:picLocks noChangeAspect="1" noChangeArrowheads="1"/>
          </p:cNvPicPr>
          <p:nvPr/>
        </p:nvPicPr>
        <p:blipFill>
          <a:blip r:embed="rId2">
            <a:extLst>
              <a:ext uri="{28A0092B-C50C-407E-A947-70E740481C1C}">
                <a14:useLocalDpi xmlns="" xmlns:a14="http://schemas.microsoft.com/office/drawing/2010/main" val="0"/>
              </a:ext>
            </a:extLst>
          </a:blip>
          <a:srcRect l="32185" t="15852" r="31190" b="4572"/>
          <a:stretch>
            <a:fillRect/>
          </a:stretch>
        </p:blipFill>
        <p:spPr bwMode="auto">
          <a:xfrm>
            <a:off x="0" y="-10195"/>
            <a:ext cx="5879307" cy="6846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4933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88" y="1052736"/>
            <a:ext cx="8229600" cy="626368"/>
          </a:xfrm>
        </p:spPr>
        <p:txBody>
          <a:bodyPr/>
          <a:lstStyle/>
          <a:p>
            <a:r>
              <a:rPr lang="en-US" altLang="en-US" b="1" dirty="0" smtClean="0">
                <a:solidFill>
                  <a:schemeClr val="tx1"/>
                </a:solidFill>
              </a:rPr>
              <a:t>Objectives</a:t>
            </a:r>
            <a:endParaRPr lang="en-CA" dirty="0">
              <a:solidFill>
                <a:schemeClr val="tx1"/>
              </a:solidFill>
            </a:endParaRPr>
          </a:p>
        </p:txBody>
      </p:sp>
      <p:sp>
        <p:nvSpPr>
          <p:cNvPr id="3" name="Content Placeholder 2"/>
          <p:cNvSpPr>
            <a:spLocks noGrp="1"/>
          </p:cNvSpPr>
          <p:nvPr>
            <p:ph idx="1"/>
          </p:nvPr>
        </p:nvSpPr>
        <p:spPr>
          <a:xfrm>
            <a:off x="287636" y="1844824"/>
            <a:ext cx="9793088" cy="4104456"/>
          </a:xfrm>
        </p:spPr>
        <p:txBody>
          <a:bodyPr/>
          <a:lstStyle/>
          <a:p>
            <a:pPr marL="0" indent="0">
              <a:buNone/>
              <a:defRPr/>
            </a:pPr>
            <a:r>
              <a:rPr lang="en-US" dirty="0">
                <a:latin typeface="Helvetica" panose="020B0604020202020204" pitchFamily="34" charset="0"/>
                <a:cs typeface="Helvetica" panose="020B0604020202020204" pitchFamily="34" charset="0"/>
              </a:rPr>
              <a:t>At the end of this chapter participants will be able to: </a:t>
            </a:r>
          </a:p>
          <a:p>
            <a:pPr marL="0" indent="0">
              <a:buNone/>
              <a:defRPr/>
            </a:pPr>
            <a:endParaRPr lang="en-US" sz="200" dirty="0">
              <a:latin typeface="Helvetica" panose="020B0604020202020204" pitchFamily="34" charset="0"/>
              <a:cs typeface="Helvetica" panose="020B0604020202020204" pitchFamily="34" charset="0"/>
            </a:endParaRPr>
          </a:p>
          <a:p>
            <a:pPr>
              <a:defRPr/>
            </a:pPr>
            <a:r>
              <a:rPr lang="en-US" dirty="0" smtClean="0">
                <a:latin typeface="Helvetica" panose="020B0604020202020204" pitchFamily="34" charset="0"/>
                <a:cs typeface="Helvetica" panose="020B0604020202020204" pitchFamily="34" charset="0"/>
              </a:rPr>
              <a:t>Define basic terms of food safety</a:t>
            </a:r>
          </a:p>
          <a:p>
            <a:pPr>
              <a:defRPr/>
            </a:pPr>
            <a:r>
              <a:rPr lang="en-US" dirty="0" smtClean="0">
                <a:latin typeface="Helvetica" panose="020B0604020202020204" pitchFamily="34" charset="0"/>
                <a:cs typeface="Helvetica" panose="020B0604020202020204" pitchFamily="34" charset="0"/>
              </a:rPr>
              <a:t>Explain food safety hazards in agricultural products </a:t>
            </a:r>
            <a:endParaRPr lang="en-US" dirty="0">
              <a:latin typeface="Helvetica" panose="020B0604020202020204" pitchFamily="34" charset="0"/>
              <a:cs typeface="Helvetica" panose="020B0604020202020204" pitchFamily="34" charset="0"/>
            </a:endParaRPr>
          </a:p>
          <a:p>
            <a:pPr>
              <a:defRPr/>
            </a:pPr>
            <a:r>
              <a:rPr lang="en-US" dirty="0" smtClean="0">
                <a:latin typeface="Helvetica" panose="020B0604020202020204" pitchFamily="34" charset="0"/>
                <a:cs typeface="Helvetica" panose="020B0604020202020204" pitchFamily="34" charset="0"/>
              </a:rPr>
              <a:t>Describe good practices</a:t>
            </a:r>
          </a:p>
          <a:p>
            <a:pPr>
              <a:defRPr/>
            </a:pPr>
            <a:r>
              <a:rPr lang="en-US" altLang="en-US" dirty="0" smtClean="0">
                <a:latin typeface="Helvetica" pitchFamily="34" charset="0"/>
                <a:cs typeface="Helvetica" pitchFamily="34" charset="0"/>
              </a:rPr>
              <a:t>Recognize food </a:t>
            </a:r>
            <a:r>
              <a:rPr lang="en-US" altLang="en-US" dirty="0">
                <a:latin typeface="Helvetica" pitchFamily="34" charset="0"/>
                <a:cs typeface="Helvetica" pitchFamily="34" charset="0"/>
              </a:rPr>
              <a:t>safety and nutrition linkage </a:t>
            </a:r>
          </a:p>
          <a:p>
            <a:r>
              <a:rPr lang="en-US" altLang="en-US" dirty="0" smtClean="0">
                <a:latin typeface="Helvetica" pitchFamily="34" charset="0"/>
                <a:cs typeface="Helvetica" pitchFamily="34" charset="0"/>
              </a:rPr>
              <a:t>Identify impacts </a:t>
            </a:r>
            <a:r>
              <a:rPr lang="en-US" altLang="en-US" dirty="0">
                <a:latin typeface="Helvetica" pitchFamily="34" charset="0"/>
                <a:cs typeface="Helvetica" pitchFamily="34" charset="0"/>
              </a:rPr>
              <a:t>of food safety hazards </a:t>
            </a:r>
            <a:endParaRPr lang="en-US" dirty="0">
              <a:latin typeface="Helvetica" panose="020B0604020202020204" pitchFamily="34" charset="0"/>
              <a:cs typeface="Helvetica" panose="020B0604020202020204" pitchFamily="34" charset="0"/>
            </a:endParaRPr>
          </a:p>
          <a:p>
            <a:pPr marL="0" indent="0">
              <a:buNone/>
              <a:defRPr/>
            </a:pPr>
            <a:endParaRPr lang="en-US" sz="160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4</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32052" y="5936182"/>
            <a:ext cx="2880320" cy="88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1" descr="C:\Users\user-pc\Pictures\objective pic.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042480" y="952422"/>
            <a:ext cx="2286000" cy="1612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893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2"/>
          <p:cNvSpPr>
            <a:spLocks noGrp="1"/>
          </p:cNvSpPr>
          <p:nvPr>
            <p:ph type="sldNum" sz="quarter" idx="4294967295"/>
          </p:nvPr>
        </p:nvSpPr>
        <p:spPr bwMode="auto">
          <a:xfrm>
            <a:off x="1334294" y="6210300"/>
            <a:ext cx="457200" cy="457200"/>
          </a:xfrm>
          <a:prstGeom prst="ellipse">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42D872-99EC-4F55-8F7A-3FEBED94DD83}" type="slidenum">
              <a:rPr lang="en-US" altLang="en-US"/>
              <a:pPr/>
              <a:t>40</a:t>
            </a:fld>
            <a:endParaRPr lang="en-US" altLang="en-US"/>
          </a:p>
        </p:txBody>
      </p:sp>
      <p:sp>
        <p:nvSpPr>
          <p:cNvPr id="4" name="Rectangle 3"/>
          <p:cNvSpPr txBox="1">
            <a:spLocks noChangeArrowheads="1"/>
          </p:cNvSpPr>
          <p:nvPr/>
        </p:nvSpPr>
        <p:spPr>
          <a:xfrm>
            <a:off x="1874044" y="990600"/>
            <a:ext cx="8001000" cy="5486400"/>
          </a:xfrm>
          <a:prstGeom prst="rect">
            <a:avLst/>
          </a:prstGeom>
        </p:spPr>
        <p:txBody>
          <a:bodyPr/>
          <a:lstStyle/>
          <a:p>
            <a:pPr marL="273050" indent="-273050">
              <a:lnSpc>
                <a:spcPct val="90000"/>
              </a:lnSpc>
              <a:spcBef>
                <a:spcPts val="575"/>
              </a:spcBef>
              <a:buClr>
                <a:schemeClr val="accent1"/>
              </a:buClr>
              <a:buSzPct val="85000"/>
              <a:buFont typeface="Wingdings 2" pitchFamily="18" charset="2"/>
              <a:buChar char=""/>
              <a:defRPr/>
            </a:pPr>
            <a:endParaRPr lang="en-US" sz="2800" dirty="0"/>
          </a:p>
          <a:p>
            <a:pPr marL="273050" indent="-273050">
              <a:lnSpc>
                <a:spcPct val="90000"/>
              </a:lnSpc>
              <a:spcBef>
                <a:spcPts val="575"/>
              </a:spcBef>
              <a:buClr>
                <a:schemeClr val="accent1"/>
              </a:buClr>
              <a:buSzPct val="85000"/>
              <a:buFont typeface="Wingdings 2" pitchFamily="18" charset="2"/>
              <a:buChar char=""/>
              <a:defRPr/>
            </a:pPr>
            <a:endParaRPr lang="en-US" sz="2600" dirty="0"/>
          </a:p>
        </p:txBody>
      </p:sp>
      <p:sp>
        <p:nvSpPr>
          <p:cNvPr id="5" name="Rectangle 4"/>
          <p:cNvSpPr>
            <a:spLocks noChangeArrowheads="1"/>
          </p:cNvSpPr>
          <p:nvPr/>
        </p:nvSpPr>
        <p:spPr bwMode="auto">
          <a:xfrm>
            <a:off x="0" y="7939"/>
            <a:ext cx="11520488" cy="28315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Blip>
                <a:blip r:embed="rId2"/>
              </a:buBlip>
            </a:pPr>
            <a:r>
              <a:rPr lang="en-US" altLang="en-US" sz="3200" dirty="0">
                <a:solidFill>
                  <a:srgbClr val="0070C0"/>
                </a:solidFill>
                <a:latin typeface="Century Gothic" panose="020B0502020202020204" pitchFamily="34" charset="0"/>
              </a:rPr>
              <a:t>If there are forty cups on the table and one cup breaks, how many tea cups are left?</a:t>
            </a:r>
          </a:p>
          <a:p>
            <a:pPr>
              <a:buFontTx/>
              <a:buBlip>
                <a:blip r:embed="rId2"/>
              </a:buBlip>
            </a:pPr>
            <a:endParaRPr lang="en-US" altLang="en-US" sz="3200" dirty="0" smtClean="0">
              <a:solidFill>
                <a:srgbClr val="0070C0"/>
              </a:solidFill>
              <a:latin typeface="Century Gothic" panose="020B0502020202020204" pitchFamily="34" charset="0"/>
            </a:endParaRPr>
          </a:p>
          <a:p>
            <a:pPr>
              <a:buFontTx/>
              <a:buBlip>
                <a:blip r:embed="rId2"/>
              </a:buBlip>
            </a:pPr>
            <a:r>
              <a:rPr lang="en-US" altLang="en-US" sz="3200" dirty="0" smtClean="0">
                <a:solidFill>
                  <a:srgbClr val="0070C0"/>
                </a:solidFill>
                <a:latin typeface="Century Gothic" panose="020B0502020202020204" pitchFamily="34" charset="0"/>
              </a:rPr>
              <a:t>Mary's </a:t>
            </a:r>
            <a:r>
              <a:rPr lang="en-US" altLang="en-US" sz="3200" dirty="0">
                <a:solidFill>
                  <a:srgbClr val="0070C0"/>
                </a:solidFill>
                <a:latin typeface="Century Gothic" panose="020B0502020202020204" pitchFamily="34" charset="0"/>
              </a:rPr>
              <a:t>father has five daughters: 1. Nana, 2.Nene, 3. Nini, 4. </a:t>
            </a:r>
            <a:r>
              <a:rPr lang="en-US" altLang="en-US" sz="3200" dirty="0" smtClean="0">
                <a:solidFill>
                  <a:srgbClr val="0070C0"/>
                </a:solidFill>
                <a:latin typeface="Century Gothic" panose="020B0502020202020204" pitchFamily="34" charset="0"/>
              </a:rPr>
              <a:t>Nono. </a:t>
            </a:r>
            <a:r>
              <a:rPr lang="en-US" altLang="en-US" sz="3200" dirty="0">
                <a:solidFill>
                  <a:srgbClr val="0070C0"/>
                </a:solidFill>
                <a:latin typeface="Century Gothic" panose="020B0502020202020204" pitchFamily="34" charset="0"/>
              </a:rPr>
              <a:t>What is the name of the fifth daughter?</a:t>
            </a:r>
            <a:r>
              <a:rPr lang="en-US" altLang="en-US" dirty="0"/>
              <a:t/>
            </a:r>
            <a:br>
              <a:rPr lang="en-US" altLang="en-US" dirty="0"/>
            </a:br>
            <a:endParaRPr lang="en-GB" altLang="en-US" dirty="0"/>
          </a:p>
        </p:txBody>
      </p:sp>
      <p:sp>
        <p:nvSpPr>
          <p:cNvPr id="80901" name="AutoShape 2" descr="data:image/jpeg;base64,/9j/4AAQSkZJRgABAQAAAQABAAD/2wCEAAkGBxQTEhUUExQVFRUXFBcUGBcYGRgYGRoXFBQWFxcYGBcaHCggGholHBQWITEhJSkrLi4uFx8zODMsNygtLisBCgoKBQUFDgUFDisZExkrKysrKysrKysrKysrKysrKysrKysrKysrKysrKysrKysrKysrKysrKysrKysrKysrK//AABEIAOEA4QMBIgACEQEDEQH/xAAbAAACAwEBAQAAAAAAAAAAAAACAwABBAUGB//EAEAQAAEDAgMFBgMGBQMDBQAAAAEAAhEDIQQSMUFRYXGRBSIygaGxE1LRBhRCksHwYnKC0uEjM6IVwvFDU2Ojsv/EABQBAQAAAAAAAAAAAAAAAAAAAAD/xAAUEQEAAAAAAAAAAAAAAAAAAAAA/9oADAMBAAIRAxEAPwD678Zu8Hl3vQJYYR4AW8D4emo8oWlBXqhrS48PUgXOwX1QJNUzDzk3EXH5jbyICaKYOsnnPtoqhx1IHIfXXoiw9ENECdZ/8DYEAnDwZbDTEERY8wIuN/Eou9/D6+0K/jDiYMWBN/JXTqtdoQY13jmNiAH0swh5EbQBHUz9EQqzo0kb7Aet0VWmHNLSJBBBHA2KT8QiwdmI/hzHzykAeaBpeflnkR+sKg4PBHkRcEHWD6dUVImO8IP7hLrtZq4DdpJPDigA9ywc3kQAfLKP0Kv7yfkcOOz+70SmBxsO4Nwsf3yRNwQ3X4oGsJcJDhH8N/8AkbeiI0rWJnfM9Ros7sGBpY7xb2Q/eXM8XeG/QjnvCDXLtw8j9QqJduHmf0AVDECJNhv1bzzC0c4TQgChTyiJnU9TMAbAJgDcEatCXAWkTuQR7QQQRIOoQAHVp8nfXX3RErP8N34pPBrsv0PUlAx+IDfH3fUHl/lD8QOu1pP8Xh9dfRMoBt8oA3iIM8VbqQN4vvFj1F0AU6bpkm0eESfPMfoEb6gGpA5kBV8M7HH0Mcre8qUKIYAB12k7ydpO9BbKgOhB5EFR8wY1i06TslA+o0yCM0GD3SbxMaRtQUM0mxDbZQTLpvOk20gc0AtaABnLp2kkxPl3R6I21mAQHNA5hNhXKBP3pnze6icogzmo5paHQ4OOUECCDBNxtFtR0TyUim9mnhcfmkOPm7Uckba7dne/lE+osgjMM0aCOAJA6AwjNEHWfzO9pVZnnRob/MZPQW9UL6j2kSA5pmS0GQdlpMjlogcAANwCzk/EAIaCNjne7Yv7Jn3pnzNHMx6FLqGm78Ob+UX8nDQ8ZCCjhXfOTwdOX0M9SUxriBGT8pbHrHsrw4IZ3zcTc7pMSdpiJKB2OYNs8r+uiA2McbuJH8I0A2SdSfOFjpHO7MJgeGSTwm+9Xi+0G5HABwJECRvtvUwmiDoMCaAk0ymZkFPCy1mStDnLNVcgz4CvlcWE2MlvA6kfr1T5B/2pne2zPOe6fKSuXi6kOa7c4Hobr0CDGW1Px3G6mY6k36EKN+GRlAAnUEQT1ueabjKuVhMTcDcLkCSdgEyTuCr4JcO87ZoA2OjgUFik4aO/MJ9QR6qy1/zNH9J/uRUaWUAAkxv5qnV2yW3JEEwCYnSYCCqVENkySTEk6mNNLAXOilWuGkCCXHQDW2p3AcSip1A7Qg/vbuVPpXkGDETvGsEeZ6oIHO+UeZ+gVGtHiBA32I+o5wk1cSWmAWvd8jQQfcgecBakAVKYNzbjoeo2LM3En8P+pyH/AH+HystH3ZmuVvQIyEGf4zibwydAbk+w6EohhxtLnczHo2Aqr1gCGQXOInLbQQCTNgLhDTpvBEANbtGYu6DLbrHBAz7u3j1P1UTVEGV7GTlyl52z3gJ3lxgchdXToODhHdaNRmLgRuAI7vkfJX93Ic5zHRmMlrhImAJF5FgN44I81T5WfnP9iBytZ3U3Os4ho3NmfzfQKOwjdktO9tj9D5yg0SsmKxobYXd6Dn9EnEYh7TkkExOYWIHEaTxB8llIAgIG/DdUu8zw2dEz7uAtNFtkT0HI7QENPCD0ITcJWsrxjwQQeS5GGxGUlp1H7BQekZVTPirk08Sm/eEG59VZa1VIdiFkxGJQLxbsxDRq4ho8zC9FWe5gLiQ5oBJkQ4ACSbWPKAvLdnE1KwgOIb3rRMjS5svTU2scblziL5Xk245NPOEGsFKGHaNJbyJA6aeialPxLQYJvuFz0F0E+Dvc7rHsAUVKkG+ERJk7yd5JuTzSnYqBJa8NGrjFhvImQPJPIlBlq1GuPdBe4Wlto4F+nlc8EHwan4nZh8rTlP5oGb/inMw2UANc5oFgLEDhcFRlUh+RxBJaXAi1gQDI2ajnfcgmGewd1oDTrliDzjbzRVsQGkNgucRIaBeN5mwHMpj2AiCARuIlDTotbOVoE6wNY0lBXxHfIerfqh+8D8QLeen5hI9UdV+UEwTAmAJPkN6ziu547jW7jmcDHMNmeUhA+pTBvoRYEaidfYIIeNrTzBB6gn2RYenla1pOaABJ2wjQKl/yt/Mf7VScogTiKxBa1sZnEgTpYSSd/JE2ifxOcf8AiPKL+pSq9Sm4ZTD42AFxB/p0PFKFN5jJmYJ1e4Ot/LeeoQazQGwuH9Tj7khJ+O6nmzguaBIeANNocJ14gQZWqVz+2qncDfmdHkLn9OqDmDEm7jqTJWWv2iARO9PfTsuTjqSD2eEqSEOJeuX9nsVmpi9xY+S6GK0QcHtLHBpudVycViwXAMlzzYNaJJ4QFo7Sw1B1VpxBqBoBgMMS4kWcdYidIXpex62GYMtENYNLQZOyXgmTwJlB5747qZy1GljomD+4PknjGrqfbHsx1fDnJPxKZ+IyNTA7zfMbN4C8HhK7nZYdqg9JUxnFc+vi3OMMBJJjgOZ3Jf3W4zOJ4DavUdk9jsc1riRl+VvsT+nqgP7O0xTYSQ4uNrNJ5mYgAnedi6lZjnx3Gt3FxlwPANNjxDlpFrCwUlBjdhXjVxqD5Scp8iLHk7qnYWozwtGQ/JGU9No4iQhrYghwY0AuIzXMANmJO++gVYjDOe2HOHMNuOLSSYPFBqSRhwPCS3kTHkDYdE1KqYljTDnNB1gkCyCfA3vefMD2AKtlNrASBG1x1JjaSblGHTcXChE2KDPTrPeAWgNabgukuI35Rp5meCPK/wCZv5T/AHIWUS2zXW2BwmOAMg9ZS2Ysl+SztQ4tnuwJ72wcpnggaKxBAeAJ0IMgndeCD+5VYr4Yu/KDsMweQIunOE63QMpNGjQOQAQZW1Hn/bDiP/kEDyNn9QVDn/8AULo3UxbzPjPkAtjiYMa7Oaw4SmHDvkufALmkkZSRcZBYD9yUAzQ+f/7H/wByif8AcaX/ALbPyj6KII2s5ghzLDbTuPyajylE7GCO53nHQCfUx3RzT5VFyBbaTz4n+TQAPUErB2qyHU7k+LWP4eC34h5a0kNLiBIaNvALnY55fTDw5pDHScoPIiSdkzEbECqoXI7QeALruyHNsufW7Ia4y4Zjx+iDj/ZjtJvx3UwR3hmHNuvofReyfcLyeKwHw3B7Rdpn6jovRYPEhzQQg4H2rws0yRqL9F5DDY5zdCvpfaWHzMPJfLqOEe4kNaTBLeFjGqD0/Z/2rewQ5xjgJPJtjHTyXJxPaFB1f/RztBOYseIId+MAzcGZ4XTMF2NUaQ5w0njw2a7ZTu0Oxw8S0QdRwI0QdSg6brt9g1yHOaAXAtzQI1BAm5G/2XlMFXeGgPaZFraE6COa9x2NgTTaS7xuiY2AbPW6DacQRqx//E+jSSjo12u8JBix3g7iNQeaW7FMBjMJGo1PQLO6X1GOa0gNnM4gtlpaRlANzeDOlkGutQDoMkOGjhqJ14EW0KECoNrHcwWn0n2TJUlAo/EPyN4y53pDfdXhsOGTclzjmc47TAGg0AAAhHCsFAs4VsyJaTtbbqND5hZjinNdlaRVO0Cxb/M4d32TcbRc+INge82S3MNxcLj9VTauQR8PK0fJBA8hB9ECM5d/vOLB8glrfOp+I8ARyXQptDQAAA0CwFhCpjw4SCCCNdhCS7CMP4QJ1AkA8wNUFUsU54DmNGU3BcYkbCAAbHjCPNU3MPmR+hTGtAAAsAIAGgA2JVXEhpDYJcQTAGwcTA2oIMTcBwLSdJ0PAEWngbon0mugkTunUcjqFmxOeo0tDcgIglxBI4gNJvxmxWsIF/dm/wAX53/VRMlRAv4rvkPUIW4oSAQWkm2bQngRYnhKYHTcJeIpB7YNrgyNQQQQR0QHicSGiXaTA5riY2tmJcABIIMTcHfv810quFzWe8kawA0esE9F5ihjTme0jwkCRtloNx5oHdn46DkJuPZdujWBXmcbhM8PpmHD14JnZ/aJnK4ZXDUH3G8IPR1qAcFy6YNF8fhJ6FbqGLC01aLajTO0IAdXGXyWOnQpsbYAbTxnVczG/FpGIzN37fNYsF2m7EV20iC0HNJBE91pNrQNEHRxOLY3UhY29ptOgJ5Bcr7VdkfAdSIqvfnc7xRbKBtAG/dsW3s/QIN+GcHPaHDKwzJ26W5Beso1WkDKQRpYzpxXlcI7/Vp/zj3Xfr0DmD2QHjXYHNI8Lo8iDBiOKB7sPBJY4sJMkatJ3lp/QhUK72+Nk8WX6tNx5Sl56h2MbxJLvQAe6n3WfG5z+Ew38rdfOUDB2gw+Elx+VoJPmNnnCsPqE2DWD+LvO6Cw6lZ6ppHuhmYt2MHh/qEZT5hHhA+TM5ItmILp5jUczKDScODdxc4/zEejYHoltD2EwC9uov3m2073iG3WbpwKuUC/vY2h4/od+gVOxRPgY4ne7uDzm/QFOlSUCsFRLGQTJlzjFhLnF0AbhMJ8oZUlBcpVam19nAEcdh3jaDxCNyoIE/De3wnMPldr5P8ArPNEzFCYMtdudaeR0PklvxgkhoLyLQ28Hi7QeZQvpPeIcWsB2ABx6uEDog2KLn/9KZvf+YqINGHpBjQ1ugn1Mn1KMuWUYufAC4bxAb1OvkqNV/yD83+EGkvXzDt6o5ldzmOLTa4/lGo2r6CcYJhwLCbDNoeThYrxXa2DFSs5ufK6BA3/ALhB0MTjKbL5w093jMsa4mwjUxHApOOxTX0XPbDogtc2DtHRc7B9jUWn/Xzk7CT3R0GvoutjWAUXBpBbFoa0bR8sA9EGLsPtKpUeKcXO3gNSvc04Y0DcF4z7HUh8R7twAHmZPsF6nEVUGPtTECCvLfZqpOLa7eXnqxy2fabExTcJibTz1XI7Ge4VmlnivGh/Cd5FvNB6v7ZUM9DMNabw/wDpu13oZ/pXI7PqSAurUe91qwOQiCKclpnUOjv9LLzvZj4LmzOVxbO+CRKD0WE/3Kf8wXpQ5eWwoOZpGwjXTcu61rz+MDk36koNwKIFYwKg/E13Agt9QT7IsPisxLSC1wuWndvB0I4oAwj/AITQx4IAJh4EtdJJl0eF2+bcVtZVB0IPIgqgUD6bdXNb5gfqgKti2N1cOQuTyAuUqj8RwzEhhMkNyzA2Zr6xrorp16Y8Jb/T/hMbiGkxmE7pv0QAcSW/7jYHzNu3zGo9uK0MeCJBBB2hSVnfhRMsJY7hof5m6H34oNUqLnO7QIlpbmcNrD3f6vl9UVOj8TvPcHjY1vgHP5vPog1srtJgOaTwIKMpFagHCNIIII2EGQQqDnjUB3Fpg/lP1QSlhsgDWOLWiwFiB6T6qjXc0jOAQSAHDebDMDpzkqzXPyP/AOP9yTVpPqQHQxkgkAy50GYJ0AtslBtUVZlECOSEuVErnGmWzmb8QSTm1cATYFp3aW6IGY+q1zSyM5IjKPcn8PNeD+0VM/EjVwaLjeJuvdtqtI7pHIW6jYvP9pUZcUGbD4qabA8T3RM74ueaha3JULSYLbt3FG5ndj216LJ8MgVJEAsMddyDo/ZQ+M8R7LtV3rjfZRncJ3uPoAF0O0Xw0ngg8p9pqxMj8MAG+3M0iRtH6rP2JiAK7Ztrfm0gIsS4kGdplBh2i8iZEQNTy+qD2bcQvNfemjE1SdM/s0A+srbhWuFNocZcGgE8YuvPPafvJB8JM9IEIPa4LGF4gCy69HECJd3Y1nTmsvZgY1gNtEOIqte5rTod1ja4IPMA+SDpDFA6Bx5Nd7kQhpU3OqB7hlDWua0ak5i0kuiw8ItxQ03PbrL27/xDmPxeS1UqodcGf3t3IGgrDhmio55fcteWhh0aBoY2k6yd4WxBUotcZIuNoseoQPCp7QRBAI3FYKuIIB+G51R2xoAIni6wHmVuabX1QIpMcwkDvM1AJu3hfUeahpPee+crflabnm7ZyHVaFJQSkwNENAA3BA/DtJmIO8WPnGvmjlZsbWcMjWwC92XMdBDS4mNphpgIGd8bnj8rvofRFRrh0xMgwQbEFLbhhtLnHeSfYWR06Yb4QBNzG08d6BqqUJclDEtP4hG/Z5HagfKiDMogyYavnbMQZII3FpII6hXUqAan98lX3dskwRJkwSJO+xRNYBoIQY8RSzXywfm0PpfqubXpmb346HouzXqARtJ0A4XWOs2UHNZCXi6QLSN9ls+AJJ2mJ8tPdC+jKA+w6YbTaBx912xhGkb15d4rUrsbnbrEw4cpsfRMw/2mymKjXU/5wQPzeH1QdR/2bpEyW+6s9hUWjwgI6PbDXCWuaRwIKxY/tcTlkFx0aLk+SDLUpAEgbFwu0ezS52ZphwuN3mNoXocLh3xmeIJvFvfeidQug5OErYjLl+G2d+cx/wDmV1OycG4Pz1HZnaQBDRO4fqVop008EMBcdiDotKViMouTldvGp8vxLlVe1CdLcvr/AOFzsTijvQd1nasnIC3MLzfQ6HKNtjaVrZSDrucX8NB+Ufqvn1DGA1nib5W226uXoMJi3Db++aD1TQAIFhuCF1YAS4xzWChjrd79+e1cTtjHl1TdA3oPRv7SYNpR08aw6H9+S8YMRxTqeJ4oPaNdNwZCGrTDhB0/dwdhXmezu0XCo0TOYgdbL08oFgPG0OHGx6jXorNU/IfIt+qKVNUGbFMe9paIYCIJmXQdYAtPmtAaIiLARHAWhWRCqUCvurPlHRRB99p/O3qFEDUMoX5hpDuGh+iqjXDxI1FiDqOBQIxlJ0h7dRIINpB15GyUXg7xwK3OSXNQZS1A8W7tzs3ea0uaqhBTKUiJPNKqUY8YkfMB7j9QtlMIyg5D+w8O7vGlTM7coPqn0MHTp+BjW8gBw9k2pRgy2x2jYfLYeKS7EAAzYixH+UGuZEnyCRquTje1NgXHdj3E6nr7IPZU2p7WLi9idohzAHHzXaFZu8dQgU/s6mfwAcrey4PanYxDvGSw6DQiNhIuf3ZegfiwNPeP8rk4zEFxBJ22GwIOSexWRZoG6LHyITKNB9PQ5hudrHA/XVdakJT3MnVByKPaDRZ0s/mt66HqsOIoGs+QTkiJFpPA7uS9J93G5T4SDgs7Ep/K3pK24T7M0nCQ8sO5lv1v0WyqYSqdeNEHT7P7Jp0oIlzh+J0TfcAAB0XQlczDdo7Hf5/yt3xWxMiEDZUa6Fm+OT4WzxNh9T5KfBnxunho3ptQai7aYJ3IFnr0ZHdgOFxs02GNh0VsrbwWncfroUCP+k0fkHU/VRas43hRARdCy4ds1HPHhLWt5kTJ5RAngn/CG6ed/dGgErM2pmJjwgkTvI1jlvWkrFQpuZLYlskgjUZiTBHmgdkCmVWXBEEGes404cLtkBw1gHaPP3Wh9UAazui6JquEGVwc7Xuj1/wgOHbEQIWtwQEIOH2j2IXA/CIB3OkjrqvO4nsR7fGXTzgeUWK92+oBqUh+NZob+oQeV7Kdl7jvFx28RvXapPVVMMxxNhE6f+Vbey2n5hyc4egKCVqwAkkAcbJNCXumDlGk2njyWyl2YwXiTvNz1K1CmAgGmxbaNARJ6LBVqQtOExVoMc5+qDYGDcOiF1Jp2fooKo3o0HLx1COR/fVcGtRew9y4+U/9p2cvZexcAdboW02jQAHgAg4GD7OqPALh8MfxeL8q7FLAhoEEkjaYPpuWmVJQK+MR47cdn+E2VRWStUDAXA2+XWeQ1lBslVKoqpQXA3DooqlRAkVSyz7jY7+4bFolA940PTX0SGsc3wju7j+m5BpJSzUnS/t1QUyDrM7nfTRNKBNWlmEONtw+qaFEOfz5IGBWltJ3Ii/egIoVYKiDy+KrkPcHahxSRimg3cBzIXf7S7Jp1ozAgjaDHkd45rJR7AazwhnSECsG7NcabF06YV08ERuWqlQA4lADqB5pD10EurSDue9Bw8cDBhYxiwWneNRtB4rq1qfey2J5/uEdHsimHBzgHOGm4fXz6IOX2Xg6j3ZrsZ8x28ht9l6VoiykqkFypKpSUFqlUqSgy4TvjO7aSA3YACR5my0gAaCOVkkUy0nLoTJbxOpBTA7eCEBSqJQmoN4WbFy8ZWgwbF2gAm/MoH/eG7won52/I3oPoogFoA0Vyha6bqwgF7QdUIBHEcdeqa9pGqAoFYjMRDbE2ndOp4o2NAEDQK1EBBWl59m1XmOwIEu7tRsaOmRuIEyPVakinR72YmXRHADcAnSgsK2lQKICCtUFaAalQNEkwEjvP3tb/wAj9FdSgS9rpBABGU75sRxTieCAG0gBAAjaN/Pegylulxu2jkdvJNDpUCAWVAdEqvXykNAlztByuSeCc9kG48/8pQogOzXJgiSdhNwN2g6ILyHa4+VlYbxPVWpKCnEjiPX/ACox4IkK5WXDO79SNBl5ZjmzAdGnz4oNRKqVSiCRuAlSVZKCUFyrQqIBwdMtY1p1DQDzi6cCqlUgcX7T5BKJQ5lcIIqUlRAl1Mhxc3UgAjfEwRxum06gP0VoX05vod/1QMlW1yS1+w6o5J+pQMlD8TcJ9AqDN9+aMIBdVjLP4jHnrHonSkYiiHtjQyCDuI0P6eZRsnbfiEDJVIHVANUOc7B+gQKqmKjY/FII5CQfRaA5Ip0O9ncZdEDcBw48U1A0u2m52DYlSqlVKC5SqtWC0aAzfZbZzTFEAlk6kn0UY0AQBAVwOXt0VH9kILVB37/fJUUJfOl/bqgJCHzpf971WTeZ4bP8opQFB3FRDKpA1DU0KiiCUEYUUQLq6hWoogitRRBkr+IfvctgUUQWiVKICUUUQOaklRRBRQlWogRXVFRRA1RRRBSKnqoogz1/xJlPwjn+iiiCKioogiiiiD//2Q=="/>
          <p:cNvSpPr>
            <a:spLocks noChangeAspect="1" noChangeArrowheads="1"/>
          </p:cNvSpPr>
          <p:nvPr/>
        </p:nvSpPr>
        <p:spPr bwMode="auto">
          <a:xfrm>
            <a:off x="1343819"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80902" name="AutoShape 4" descr="http://previews.123rf.com/images/lexaarts/lexaarts1311/lexaarts131100032/23463315-frustration-3d-human-and-one-missing-puzzle-piece-Stock-Photo-man.jpg"/>
          <p:cNvSpPr>
            <a:spLocks noChangeAspect="1" noChangeArrowheads="1"/>
          </p:cNvSpPr>
          <p:nvPr/>
        </p:nvSpPr>
        <p:spPr bwMode="auto">
          <a:xfrm>
            <a:off x="1496219" y="79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pic>
        <p:nvPicPr>
          <p:cNvPr id="9223" name="Picture 6" descr="http://previews.123rf.com/images/lexaarts/lexaarts1311/lexaarts131100032/23463315-frustration-3d-human-and-one-missing-puzzle-piece-Stock-Photo-ma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65538" y="3102918"/>
            <a:ext cx="3822898" cy="3822898"/>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6503431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nodeType="clickEffect">
                                  <p:stCondLst>
                                    <p:cond delay="0"/>
                                  </p:stCondLst>
                                  <p:childTnLst>
                                    <p:animClr clrSpc="hsl" dir="cw">
                                      <p:cBhvr override="childStyle">
                                        <p:cTn id="6" dur="500" fill="hold"/>
                                        <p:tgtEl>
                                          <p:spTgt spid="5">
                                            <p:txEl>
                                              <p:pRg st="0" end="0"/>
                                            </p:txEl>
                                          </p:spTgt>
                                        </p:tgtEl>
                                        <p:attrNameLst>
                                          <p:attrName>style.color</p:attrName>
                                        </p:attrNameLst>
                                      </p:cBhvr>
                                      <p:by>
                                        <p:hsl h="7200000" s="0" l="0"/>
                                      </p:by>
                                    </p:animClr>
                                    <p:animClr clrSpc="hsl" dir="cw">
                                      <p:cBhvr>
                                        <p:cTn id="7" dur="500" fill="hold"/>
                                        <p:tgtEl>
                                          <p:spTgt spid="5">
                                            <p:txEl>
                                              <p:pRg st="0" end="0"/>
                                            </p:txEl>
                                          </p:spTgt>
                                        </p:tgtEl>
                                        <p:attrNameLst>
                                          <p:attrName>fillcolor</p:attrName>
                                        </p:attrNameLst>
                                      </p:cBhvr>
                                      <p:by>
                                        <p:hsl h="7200000" s="0" l="0"/>
                                      </p:by>
                                    </p:animClr>
                                    <p:animClr clrSpc="hsl" dir="cw">
                                      <p:cBhvr>
                                        <p:cTn id="8" dur="500" fill="hold"/>
                                        <p:tgtEl>
                                          <p:spTgt spid="5">
                                            <p:txEl>
                                              <p:pRg st="0" end="0"/>
                                            </p:txEl>
                                          </p:spTgt>
                                        </p:tgtEl>
                                        <p:attrNameLst>
                                          <p:attrName>stroke.color</p:attrName>
                                        </p:attrNameLst>
                                      </p:cBhvr>
                                      <p:by>
                                        <p:hsl h="7200000" s="0" l="0"/>
                                      </p:by>
                                    </p:animClr>
                                    <p:set>
                                      <p:cBhvr>
                                        <p:cTn id="9" dur="500" fill="hold"/>
                                        <p:tgtEl>
                                          <p:spTgt spid="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mph" presetSubtype="0" fill="hold" nodeType="clickEffect">
                                  <p:stCondLst>
                                    <p:cond delay="0"/>
                                  </p:stCondLst>
                                  <p:childTnLst>
                                    <p:animClr clrSpc="hsl" dir="cw">
                                      <p:cBhvr override="childStyle">
                                        <p:cTn id="13" dur="500" fill="hold"/>
                                        <p:tgtEl>
                                          <p:spTgt spid="5">
                                            <p:txEl>
                                              <p:pRg st="2" end="2"/>
                                            </p:txEl>
                                          </p:spTgt>
                                        </p:tgtEl>
                                        <p:attrNameLst>
                                          <p:attrName>style.color</p:attrName>
                                        </p:attrNameLst>
                                      </p:cBhvr>
                                      <p:by>
                                        <p:hsl h="7200000" s="0" l="0"/>
                                      </p:by>
                                    </p:animClr>
                                    <p:animClr clrSpc="hsl" dir="cw">
                                      <p:cBhvr>
                                        <p:cTn id="14" dur="500" fill="hold"/>
                                        <p:tgtEl>
                                          <p:spTgt spid="5">
                                            <p:txEl>
                                              <p:pRg st="2" end="2"/>
                                            </p:txEl>
                                          </p:spTgt>
                                        </p:tgtEl>
                                        <p:attrNameLst>
                                          <p:attrName>fillcolor</p:attrName>
                                        </p:attrNameLst>
                                      </p:cBhvr>
                                      <p:by>
                                        <p:hsl h="7200000" s="0" l="0"/>
                                      </p:by>
                                    </p:animClr>
                                    <p:animClr clrSpc="hsl" dir="cw">
                                      <p:cBhvr>
                                        <p:cTn id="15" dur="500" fill="hold"/>
                                        <p:tgtEl>
                                          <p:spTgt spid="5">
                                            <p:txEl>
                                              <p:pRg st="2" end="2"/>
                                            </p:txEl>
                                          </p:spTgt>
                                        </p:tgtEl>
                                        <p:attrNameLst>
                                          <p:attrName>stroke.color</p:attrName>
                                        </p:attrNameLst>
                                      </p:cBhvr>
                                      <p:by>
                                        <p:hsl h="7200000" s="0" l="0"/>
                                      </p:by>
                                    </p:animClr>
                                    <p:set>
                                      <p:cBhvr>
                                        <p:cTn id="16"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1052736"/>
            <a:ext cx="8229600" cy="504056"/>
          </a:xfrm>
        </p:spPr>
        <p:txBody>
          <a:bodyPr/>
          <a:lstStyle/>
          <a:p>
            <a:r>
              <a:rPr lang="en-CA" sz="2800" b="1" dirty="0">
                <a:solidFill>
                  <a:schemeClr val="tx1"/>
                </a:solidFill>
              </a:rPr>
              <a:t>Predisposing Factors in grains</a:t>
            </a:r>
          </a:p>
        </p:txBody>
      </p:sp>
      <p:sp>
        <p:nvSpPr>
          <p:cNvPr id="3" name="Content Placeholder 2"/>
          <p:cNvSpPr>
            <a:spLocks noGrp="1"/>
          </p:cNvSpPr>
          <p:nvPr>
            <p:ph idx="1"/>
          </p:nvPr>
        </p:nvSpPr>
        <p:spPr>
          <a:xfrm>
            <a:off x="1295748" y="1700808"/>
            <a:ext cx="8856984" cy="4320480"/>
          </a:xfrm>
        </p:spPr>
        <p:txBody>
          <a:bodyPr/>
          <a:lstStyle/>
          <a:p>
            <a:r>
              <a:rPr lang="en-CA" dirty="0">
                <a:solidFill>
                  <a:srgbClr val="FF0000"/>
                </a:solidFill>
              </a:rPr>
              <a:t>Temperature </a:t>
            </a:r>
            <a:r>
              <a:rPr lang="en-CA" dirty="0" smtClean="0">
                <a:solidFill>
                  <a:srgbClr val="FF0000"/>
                </a:solidFill>
              </a:rPr>
              <a:t>10-40 </a:t>
            </a:r>
            <a:r>
              <a:rPr lang="en-CA" baseline="30000" dirty="0" smtClean="0">
                <a:solidFill>
                  <a:srgbClr val="FF0000"/>
                </a:solidFill>
              </a:rPr>
              <a:t>o</a:t>
            </a:r>
            <a:r>
              <a:rPr lang="en-CA" dirty="0" smtClean="0">
                <a:solidFill>
                  <a:srgbClr val="FF0000"/>
                </a:solidFill>
              </a:rPr>
              <a:t>C </a:t>
            </a:r>
            <a:endParaRPr lang="en-CA" dirty="0">
              <a:solidFill>
                <a:srgbClr val="FF0000"/>
              </a:solidFill>
            </a:endParaRPr>
          </a:p>
          <a:p>
            <a:pPr lvl="1"/>
            <a:r>
              <a:rPr lang="en-CA" dirty="0" smtClean="0">
                <a:solidFill>
                  <a:srgbClr val="FF0000"/>
                </a:solidFill>
              </a:rPr>
              <a:t>Grain </a:t>
            </a:r>
            <a:r>
              <a:rPr lang="en-CA" dirty="0">
                <a:solidFill>
                  <a:srgbClr val="FF0000"/>
                </a:solidFill>
              </a:rPr>
              <a:t>moisture above 13%</a:t>
            </a:r>
          </a:p>
          <a:p>
            <a:pPr lvl="1"/>
            <a:r>
              <a:rPr lang="en-CA" dirty="0" smtClean="0">
                <a:solidFill>
                  <a:srgbClr val="FF0000"/>
                </a:solidFill>
              </a:rPr>
              <a:t>Humidity </a:t>
            </a:r>
            <a:r>
              <a:rPr lang="en-CA" dirty="0">
                <a:solidFill>
                  <a:srgbClr val="FF0000"/>
                </a:solidFill>
              </a:rPr>
              <a:t>65-70%</a:t>
            </a:r>
          </a:p>
          <a:p>
            <a:pPr lvl="1"/>
            <a:r>
              <a:rPr lang="en-CA" dirty="0" smtClean="0">
                <a:solidFill>
                  <a:srgbClr val="FF0000"/>
                </a:solidFill>
              </a:rPr>
              <a:t>Stress </a:t>
            </a:r>
            <a:r>
              <a:rPr lang="en-CA" dirty="0">
                <a:solidFill>
                  <a:srgbClr val="FF0000"/>
                </a:solidFill>
              </a:rPr>
              <a:t>condition results in shrivelled grains which are </a:t>
            </a:r>
            <a:r>
              <a:rPr lang="en-CA" dirty="0" smtClean="0">
                <a:solidFill>
                  <a:srgbClr val="FF0000"/>
                </a:solidFill>
              </a:rPr>
              <a:t>more </a:t>
            </a:r>
            <a:r>
              <a:rPr lang="en-CA" dirty="0">
                <a:solidFill>
                  <a:srgbClr val="FF0000"/>
                </a:solidFill>
              </a:rPr>
              <a:t>susceptible to attach by Aflatoxin producing fungi. </a:t>
            </a:r>
          </a:p>
          <a:p>
            <a:pPr lvl="1"/>
            <a:r>
              <a:rPr lang="en-CA" dirty="0" smtClean="0">
                <a:solidFill>
                  <a:srgbClr val="FF0000"/>
                </a:solidFill>
              </a:rPr>
              <a:t>Harvesting methods</a:t>
            </a:r>
            <a:endParaRPr lang="en-CA" dirty="0">
              <a:solidFill>
                <a:srgbClr val="FF0000"/>
              </a:solidFill>
            </a:endParaRPr>
          </a:p>
          <a:p>
            <a:pPr lvl="1"/>
            <a:r>
              <a:rPr lang="en-CA" dirty="0" smtClean="0">
                <a:solidFill>
                  <a:srgbClr val="FF0000"/>
                </a:solidFill>
              </a:rPr>
              <a:t>Drying methods</a:t>
            </a:r>
            <a:endParaRPr lang="en-CA" dirty="0">
              <a:solidFill>
                <a:srgbClr val="FF0000"/>
              </a:solidFill>
            </a:endParaRPr>
          </a:p>
          <a:p>
            <a:pPr lvl="1"/>
            <a:r>
              <a:rPr lang="en-CA" dirty="0" smtClean="0">
                <a:solidFill>
                  <a:srgbClr val="FF0000"/>
                </a:solidFill>
              </a:rPr>
              <a:t>Shelling methods</a:t>
            </a:r>
            <a:endParaRPr lang="en-CA" dirty="0">
              <a:solidFill>
                <a:srgbClr val="FF0000"/>
              </a:solidFill>
            </a:endParaRPr>
          </a:p>
          <a:p>
            <a:pPr lvl="1"/>
            <a:r>
              <a:rPr lang="en-CA" dirty="0" smtClean="0">
                <a:solidFill>
                  <a:srgbClr val="FF0000"/>
                </a:solidFill>
              </a:rPr>
              <a:t>Dusting</a:t>
            </a:r>
            <a:r>
              <a:rPr lang="en-CA" dirty="0">
                <a:solidFill>
                  <a:srgbClr val="FF0000"/>
                </a:solidFill>
              </a:rPr>
              <a:t>.</a:t>
            </a:r>
          </a:p>
          <a:p>
            <a:pPr lvl="1"/>
            <a:r>
              <a:rPr lang="en-CA" dirty="0" smtClean="0">
                <a:solidFill>
                  <a:srgbClr val="FF0000"/>
                </a:solidFill>
              </a:rPr>
              <a:t>Storage </a:t>
            </a:r>
            <a:r>
              <a:rPr lang="en-CA" dirty="0">
                <a:solidFill>
                  <a:srgbClr val="FF0000"/>
                </a:solidFill>
              </a:rPr>
              <a:t>structures </a:t>
            </a:r>
            <a:r>
              <a:rPr lang="en-CA" sz="2000" dirty="0">
                <a:solidFill>
                  <a:srgbClr val="FF0000"/>
                </a:solidFill>
              </a:rPr>
              <a:t>.</a:t>
            </a:r>
          </a:p>
          <a:p>
            <a:endParaRPr lang="en-CA" sz="2400" dirty="0">
              <a:solidFill>
                <a:srgbClr val="FF0000"/>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41</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4843691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5444" y="1074440"/>
            <a:ext cx="8229600" cy="914400"/>
          </a:xfrm>
        </p:spPr>
        <p:txBody>
          <a:bodyPr/>
          <a:lstStyle/>
          <a:p>
            <a:r>
              <a:rPr lang="en-CA" b="1" dirty="0" smtClean="0">
                <a:solidFill>
                  <a:schemeClr val="tx1"/>
                </a:solidFill>
              </a:rPr>
              <a:t>Mycotoxin Occurrence </a:t>
            </a:r>
            <a:endParaRPr lang="en-CA" b="1" dirty="0">
              <a:solidFill>
                <a:schemeClr val="tx1"/>
              </a:solidFill>
            </a:endParaRPr>
          </a:p>
        </p:txBody>
      </p:sp>
      <p:sp>
        <p:nvSpPr>
          <p:cNvPr id="3" name="Content Placeholder 2"/>
          <p:cNvSpPr>
            <a:spLocks noGrp="1"/>
          </p:cNvSpPr>
          <p:nvPr>
            <p:ph idx="1"/>
          </p:nvPr>
        </p:nvSpPr>
        <p:spPr>
          <a:xfrm>
            <a:off x="1439764" y="1844824"/>
            <a:ext cx="8784976" cy="4248472"/>
          </a:xfrm>
        </p:spPr>
        <p:txBody>
          <a:bodyPr/>
          <a:lstStyle/>
          <a:p>
            <a:r>
              <a:rPr lang="en-CA" sz="2400" dirty="0">
                <a:solidFill>
                  <a:srgbClr val="FF0000"/>
                </a:solidFill>
              </a:rPr>
              <a:t>Fungal contamination of food products can occur at pre-harvest level or after, during processing, </a:t>
            </a:r>
          </a:p>
          <a:p>
            <a:pPr lvl="1"/>
            <a:r>
              <a:rPr lang="en-CA" dirty="0">
                <a:solidFill>
                  <a:srgbClr val="FF0000"/>
                </a:solidFill>
              </a:rPr>
              <a:t>conditions (moisture, </a:t>
            </a:r>
            <a:r>
              <a:rPr lang="en-CA" dirty="0" smtClean="0">
                <a:solidFill>
                  <a:srgbClr val="FF0000"/>
                </a:solidFill>
              </a:rPr>
              <a:t>temp., </a:t>
            </a:r>
            <a:r>
              <a:rPr lang="en-CA" dirty="0">
                <a:solidFill>
                  <a:srgbClr val="FF0000"/>
                </a:solidFill>
              </a:rPr>
              <a:t>competition with other </a:t>
            </a:r>
            <a:r>
              <a:rPr lang="en-CA" dirty="0" smtClean="0">
                <a:solidFill>
                  <a:srgbClr val="FF0000"/>
                </a:solidFill>
              </a:rPr>
              <a:t>MOs). </a:t>
            </a:r>
            <a:endParaRPr lang="en-CA" dirty="0">
              <a:solidFill>
                <a:srgbClr val="FF0000"/>
              </a:solidFill>
            </a:endParaRPr>
          </a:p>
          <a:p>
            <a:endParaRPr lang="en-CA" sz="800" dirty="0">
              <a:solidFill>
                <a:srgbClr val="FF0000"/>
              </a:solidFill>
            </a:endParaRPr>
          </a:p>
          <a:p>
            <a:r>
              <a:rPr lang="en-CA" sz="2400" dirty="0">
                <a:solidFill>
                  <a:srgbClr val="FF0000"/>
                </a:solidFill>
              </a:rPr>
              <a:t>Such fungal contamination can also lead to mycotoxin accumulation. </a:t>
            </a:r>
          </a:p>
          <a:p>
            <a:endParaRPr lang="en-CA" sz="800" dirty="0">
              <a:solidFill>
                <a:srgbClr val="FF0000"/>
              </a:solidFill>
            </a:endParaRPr>
          </a:p>
          <a:p>
            <a:r>
              <a:rPr lang="en-CA" dirty="0" smtClean="0">
                <a:solidFill>
                  <a:srgbClr val="FF0000"/>
                </a:solidFill>
              </a:rPr>
              <a:t>In </a:t>
            </a:r>
            <a:r>
              <a:rPr lang="en-CA" dirty="0">
                <a:solidFill>
                  <a:srgbClr val="FF0000"/>
                </a:solidFill>
              </a:rPr>
              <a:t>tropical </a:t>
            </a:r>
            <a:r>
              <a:rPr lang="en-CA" dirty="0" smtClean="0">
                <a:solidFill>
                  <a:srgbClr val="FF0000"/>
                </a:solidFill>
              </a:rPr>
              <a:t>countries, contamination </a:t>
            </a:r>
            <a:r>
              <a:rPr lang="en-CA" dirty="0">
                <a:solidFill>
                  <a:srgbClr val="FF0000"/>
                </a:solidFill>
              </a:rPr>
              <a:t>of foods with mycotoxins represents an </a:t>
            </a:r>
            <a:endParaRPr lang="en-CA" dirty="0" smtClean="0">
              <a:solidFill>
                <a:srgbClr val="FF0000"/>
              </a:solidFill>
            </a:endParaRPr>
          </a:p>
          <a:p>
            <a:pPr lvl="1"/>
            <a:r>
              <a:rPr lang="en-CA" dirty="0" smtClean="0">
                <a:solidFill>
                  <a:srgbClr val="FF0000"/>
                </a:solidFill>
              </a:rPr>
              <a:t>important </a:t>
            </a:r>
            <a:r>
              <a:rPr lang="en-CA" dirty="0">
                <a:solidFill>
                  <a:srgbClr val="FF0000"/>
                </a:solidFill>
              </a:rPr>
              <a:t>limit to the income of farmers and </a:t>
            </a:r>
            <a:endParaRPr lang="en-CA" dirty="0" smtClean="0">
              <a:solidFill>
                <a:srgbClr val="FF0000"/>
              </a:solidFill>
            </a:endParaRPr>
          </a:p>
          <a:p>
            <a:pPr lvl="1"/>
            <a:r>
              <a:rPr lang="en-CA" dirty="0" smtClean="0">
                <a:solidFill>
                  <a:srgbClr val="FF0000"/>
                </a:solidFill>
              </a:rPr>
              <a:t>a </a:t>
            </a:r>
            <a:r>
              <a:rPr lang="en-CA" dirty="0">
                <a:solidFill>
                  <a:srgbClr val="FF0000"/>
                </a:solidFill>
              </a:rPr>
              <a:t>major public health </a:t>
            </a:r>
            <a:r>
              <a:rPr lang="en-CA" dirty="0" smtClean="0">
                <a:solidFill>
                  <a:srgbClr val="FF0000"/>
                </a:solidFill>
              </a:rPr>
              <a:t>concern</a:t>
            </a:r>
            <a:endParaRPr lang="en-CA" sz="800" dirty="0">
              <a:solidFill>
                <a:srgbClr val="FF0000"/>
              </a:solidFill>
            </a:endParaRPr>
          </a:p>
          <a:p>
            <a:endParaRPr lang="en-CA" dirty="0">
              <a:solidFill>
                <a:srgbClr val="FF0000"/>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42</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140354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7756" y="1268760"/>
            <a:ext cx="8856984" cy="5184576"/>
          </a:xfrm>
        </p:spPr>
        <p:txBody>
          <a:bodyPr/>
          <a:lstStyle/>
          <a:p>
            <a:r>
              <a:rPr lang="en-CA" sz="2400" dirty="0">
                <a:solidFill>
                  <a:srgbClr val="FF0000"/>
                </a:solidFill>
              </a:rPr>
              <a:t>The most common fungi found in cassava products belong to genera </a:t>
            </a:r>
          </a:p>
          <a:p>
            <a:pPr lvl="2"/>
            <a:r>
              <a:rPr lang="en-CA" sz="2400" dirty="0" err="1">
                <a:solidFill>
                  <a:srgbClr val="FF0000"/>
                </a:solidFill>
              </a:rPr>
              <a:t>Rhyzopus</a:t>
            </a:r>
            <a:r>
              <a:rPr lang="en-CA" sz="2400" dirty="0">
                <a:solidFill>
                  <a:srgbClr val="FF0000"/>
                </a:solidFill>
              </a:rPr>
              <a:t>, </a:t>
            </a:r>
          </a:p>
          <a:p>
            <a:pPr lvl="2"/>
            <a:r>
              <a:rPr lang="en-CA" sz="2400" dirty="0">
                <a:solidFill>
                  <a:srgbClr val="FF0000"/>
                </a:solidFill>
              </a:rPr>
              <a:t>Aspergillus, </a:t>
            </a:r>
          </a:p>
          <a:p>
            <a:pPr lvl="2"/>
            <a:r>
              <a:rPr lang="en-CA" sz="2400" dirty="0">
                <a:solidFill>
                  <a:srgbClr val="FF0000"/>
                </a:solidFill>
              </a:rPr>
              <a:t>Fusarium, </a:t>
            </a:r>
          </a:p>
          <a:p>
            <a:pPr lvl="2"/>
            <a:r>
              <a:rPr lang="en-CA" sz="2400" dirty="0" err="1">
                <a:solidFill>
                  <a:srgbClr val="FF0000"/>
                </a:solidFill>
              </a:rPr>
              <a:t>Phoma</a:t>
            </a:r>
            <a:r>
              <a:rPr lang="en-CA" sz="2400" dirty="0">
                <a:solidFill>
                  <a:srgbClr val="FF0000"/>
                </a:solidFill>
              </a:rPr>
              <a:t> and </a:t>
            </a:r>
          </a:p>
          <a:p>
            <a:pPr lvl="2"/>
            <a:r>
              <a:rPr lang="en-CA" sz="2400" dirty="0" err="1">
                <a:solidFill>
                  <a:srgbClr val="FF0000"/>
                </a:solidFill>
              </a:rPr>
              <a:t>Penicillium</a:t>
            </a:r>
            <a:endParaRPr lang="en-CA" sz="2400" dirty="0">
              <a:solidFill>
                <a:srgbClr val="FF0000"/>
              </a:solidFill>
            </a:endParaRPr>
          </a:p>
          <a:p>
            <a:pPr lvl="1"/>
            <a:r>
              <a:rPr lang="en-CA" dirty="0"/>
              <a:t>F. </a:t>
            </a:r>
            <a:r>
              <a:rPr lang="en-CA" dirty="0" err="1" smtClean="0"/>
              <a:t>graminearum</a:t>
            </a:r>
            <a:endParaRPr lang="en-CA" dirty="0"/>
          </a:p>
          <a:p>
            <a:pPr lvl="3"/>
            <a:endParaRPr lang="en-CA" sz="2400" dirty="0">
              <a:solidFill>
                <a:srgbClr val="FF0000"/>
              </a:solidFill>
            </a:endParaRPr>
          </a:p>
          <a:p>
            <a:r>
              <a:rPr lang="en-CA" sz="2400" dirty="0">
                <a:solidFill>
                  <a:srgbClr val="FF0000"/>
                </a:solidFill>
              </a:rPr>
              <a:t>Their corresponding mycotoxins could also be found in cassava. </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43</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476424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796" y="1124744"/>
            <a:ext cx="8229600" cy="648072"/>
          </a:xfrm>
        </p:spPr>
        <p:txBody>
          <a:bodyPr/>
          <a:lstStyle/>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44</a:t>
            </a:fld>
            <a:endParaRPr lang="en-US" altLang="en-US" sz="1600">
              <a:solidFill>
                <a:srgbClr val="305B75"/>
              </a:solidFill>
              <a:latin typeface="Arial" pitchFamily="34" charset="0"/>
              <a:cs typeface="Arial" pitchFamily="34" charset="0"/>
            </a:endParaRPr>
          </a:p>
        </p:txBody>
      </p:sp>
      <p:sp>
        <p:nvSpPr>
          <p:cNvPr id="5" name="Title 1"/>
          <p:cNvSpPr>
            <a:spLocks noGrp="1"/>
          </p:cNvSpPr>
          <p:nvPr>
            <p:ph idx="1"/>
          </p:nvPr>
        </p:nvSpPr>
        <p:spPr bwMode="auto">
          <a:xfrm>
            <a:off x="1439764" y="1916832"/>
            <a:ext cx="8435280" cy="417646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US" altLang="en-US" b="1" dirty="0" smtClean="0">
                <a:solidFill>
                  <a:srgbClr val="FF0000"/>
                </a:solidFill>
              </a:rPr>
              <a:t>  Think-pair-share (5 min</a:t>
            </a:r>
            <a:r>
              <a:rPr lang="en-US" altLang="en-US" b="1" dirty="0">
                <a:solidFill>
                  <a:srgbClr val="FF0000"/>
                </a:solidFill>
              </a:rPr>
              <a:t>)</a:t>
            </a:r>
          </a:p>
          <a:p>
            <a:pPr marL="0" indent="0">
              <a:buNone/>
            </a:pPr>
            <a:endParaRPr lang="en-US" altLang="en-US" b="1" dirty="0" smtClean="0">
              <a:solidFill>
                <a:srgbClr val="305B75"/>
              </a:solidFill>
            </a:endParaRPr>
          </a:p>
          <a:p>
            <a:pPr marL="0" indent="0">
              <a:buNone/>
            </a:pPr>
            <a:endParaRPr lang="en-US" altLang="en-US" b="1" dirty="0">
              <a:solidFill>
                <a:srgbClr val="305B75"/>
              </a:solidFill>
            </a:endParaRPr>
          </a:p>
          <a:p>
            <a:pPr marL="0" indent="0" algn="ctr">
              <a:buNone/>
            </a:pPr>
            <a:r>
              <a:rPr lang="en-US" altLang="en-US" b="1" dirty="0" smtClean="0">
                <a:solidFill>
                  <a:srgbClr val="305B75"/>
                </a:solidFill>
              </a:rPr>
              <a:t>How can the safety and quality of food be managed along the food value chain?</a:t>
            </a:r>
          </a:p>
          <a:p>
            <a:pPr marL="0" indent="0">
              <a:buNone/>
            </a:pPr>
            <a:endParaRPr lang="en-US" altLang="en-US" b="1" dirty="0">
              <a:solidFill>
                <a:srgbClr val="305B75"/>
              </a:solidFill>
            </a:endParaRPr>
          </a:p>
        </p:txBody>
      </p:sp>
      <p:sp>
        <p:nvSpPr>
          <p:cNvPr id="6" name="Title 1"/>
          <p:cNvSpPr txBox="1">
            <a:spLocks/>
          </p:cNvSpPr>
          <p:nvPr/>
        </p:nvSpPr>
        <p:spPr bwMode="auto">
          <a:xfrm>
            <a:off x="1645444" y="1066800"/>
            <a:ext cx="8229600" cy="70601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Helvetica LT Std" pitchFamily="34" charset="0"/>
              </a:defRPr>
            </a:lvl2pPr>
            <a:lvl3pPr algn="ctr" rtl="0" eaLnBrk="0" fontAlgn="base" hangingPunct="0">
              <a:spcBef>
                <a:spcPct val="0"/>
              </a:spcBef>
              <a:spcAft>
                <a:spcPct val="0"/>
              </a:spcAft>
              <a:defRPr sz="3200">
                <a:solidFill>
                  <a:schemeClr val="tx2"/>
                </a:solidFill>
                <a:latin typeface="Helvetica LT Std" pitchFamily="34" charset="0"/>
              </a:defRPr>
            </a:lvl3pPr>
            <a:lvl4pPr algn="ctr" rtl="0" eaLnBrk="0" fontAlgn="base" hangingPunct="0">
              <a:spcBef>
                <a:spcPct val="0"/>
              </a:spcBef>
              <a:spcAft>
                <a:spcPct val="0"/>
              </a:spcAft>
              <a:defRPr sz="3200">
                <a:solidFill>
                  <a:schemeClr val="tx2"/>
                </a:solidFill>
                <a:latin typeface="Helvetica LT Std" pitchFamily="34" charset="0"/>
              </a:defRPr>
            </a:lvl4pPr>
            <a:lvl5pPr algn="ctr" rtl="0" eaLnBrk="0" fontAlgn="base" hangingPunct="0">
              <a:spcBef>
                <a:spcPct val="0"/>
              </a:spcBef>
              <a:spcAft>
                <a:spcPct val="0"/>
              </a:spcAft>
              <a:defRPr sz="3200">
                <a:solidFill>
                  <a:schemeClr val="tx2"/>
                </a:solidFill>
                <a:latin typeface="Helvetica LT Std" pitchFamily="34" charset="0"/>
              </a:defRPr>
            </a:lvl5pPr>
            <a:lvl6pPr marL="457200" algn="ctr" rtl="0" eaLnBrk="1" fontAlgn="base" hangingPunct="1">
              <a:spcBef>
                <a:spcPct val="0"/>
              </a:spcBef>
              <a:spcAft>
                <a:spcPct val="0"/>
              </a:spcAft>
              <a:defRPr sz="3200">
                <a:solidFill>
                  <a:schemeClr val="tx2"/>
                </a:solidFill>
                <a:latin typeface="Helvetica LT Std" pitchFamily="34" charset="0"/>
              </a:defRPr>
            </a:lvl6pPr>
            <a:lvl7pPr marL="914400" algn="ctr" rtl="0" eaLnBrk="1" fontAlgn="base" hangingPunct="1">
              <a:spcBef>
                <a:spcPct val="0"/>
              </a:spcBef>
              <a:spcAft>
                <a:spcPct val="0"/>
              </a:spcAft>
              <a:defRPr sz="3200">
                <a:solidFill>
                  <a:schemeClr val="tx2"/>
                </a:solidFill>
                <a:latin typeface="Helvetica LT Std" pitchFamily="34" charset="0"/>
              </a:defRPr>
            </a:lvl7pPr>
            <a:lvl8pPr marL="1371600" algn="ctr" rtl="0" eaLnBrk="1" fontAlgn="base" hangingPunct="1">
              <a:spcBef>
                <a:spcPct val="0"/>
              </a:spcBef>
              <a:spcAft>
                <a:spcPct val="0"/>
              </a:spcAft>
              <a:defRPr sz="3200">
                <a:solidFill>
                  <a:schemeClr val="tx2"/>
                </a:solidFill>
                <a:latin typeface="Helvetica LT Std" pitchFamily="34" charset="0"/>
              </a:defRPr>
            </a:lvl8pPr>
            <a:lvl9pPr marL="1828800" algn="ctr" rtl="0" eaLnBrk="1" fontAlgn="base" hangingPunct="1">
              <a:spcBef>
                <a:spcPct val="0"/>
              </a:spcBef>
              <a:spcAft>
                <a:spcPct val="0"/>
              </a:spcAft>
              <a:defRPr sz="3200">
                <a:solidFill>
                  <a:schemeClr val="tx2"/>
                </a:solidFill>
                <a:latin typeface="Helvetica LT Std" pitchFamily="34" charset="0"/>
              </a:defRPr>
            </a:lvl9pPr>
          </a:lstStyle>
          <a:p>
            <a:r>
              <a:rPr lang="en-US" altLang="en-US" b="1" kern="0" dirty="0">
                <a:solidFill>
                  <a:srgbClr val="305B75"/>
                </a:solidFill>
              </a:rPr>
              <a:t>Safety and Quality Management Systems</a:t>
            </a:r>
            <a:endParaRPr lang="en-GB" altLang="en-US" b="1" kern="0" dirty="0">
              <a:solidFill>
                <a:srgbClr val="305B75"/>
              </a:solidFill>
            </a:endParaRPr>
          </a:p>
        </p:txBody>
      </p:sp>
      <p:pic>
        <p:nvPicPr>
          <p:cNvPr id="8"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04060" y="5921804"/>
            <a:ext cx="2664296" cy="8987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7072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xfrm>
            <a:off x="1645444" y="1054224"/>
            <a:ext cx="8229600" cy="71859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smtClean="0">
                <a:solidFill>
                  <a:srgbClr val="000000"/>
                </a:solidFill>
              </a:rPr>
              <a:t>Safety and Quality Management </a:t>
            </a:r>
            <a:r>
              <a:rPr lang="en-US" altLang="en-US" b="1" dirty="0" smtClean="0"/>
              <a:t>Systems communication </a:t>
            </a:r>
            <a:r>
              <a:rPr lang="en-US" altLang="en-US" dirty="0" smtClean="0">
                <a:solidFill>
                  <a:srgbClr val="000000"/>
                </a:solidFill>
              </a:rPr>
              <a:t>                       </a:t>
            </a:r>
            <a:endParaRPr lang="en-US" altLang="en-US" dirty="0" smtClean="0"/>
          </a:p>
        </p:txBody>
      </p:sp>
      <p:sp>
        <p:nvSpPr>
          <p:cNvPr id="68611" name="Content Placeholder 2"/>
          <p:cNvSpPr>
            <a:spLocks noGrp="1"/>
          </p:cNvSpPr>
          <p:nvPr>
            <p:ph idx="1"/>
          </p:nvPr>
        </p:nvSpPr>
        <p:spPr bwMode="auto">
          <a:xfrm>
            <a:off x="647676" y="1844824"/>
            <a:ext cx="10153128" cy="396044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By implementing food </a:t>
            </a:r>
            <a:r>
              <a:rPr lang="en-US" altLang="en-US" b="1" dirty="0" smtClean="0">
                <a:solidFill>
                  <a:srgbClr val="FF0000"/>
                </a:solidFill>
              </a:rPr>
              <a:t>quality assurance standards </a:t>
            </a:r>
            <a:r>
              <a:rPr lang="en-US" altLang="en-US" dirty="0" smtClean="0"/>
              <a:t>by </a:t>
            </a:r>
            <a:r>
              <a:rPr lang="en-US" altLang="en-US" dirty="0"/>
              <a:t>the food chain members  </a:t>
            </a:r>
            <a:endParaRPr lang="en-US" altLang="en-US" dirty="0" smtClean="0"/>
          </a:p>
          <a:p>
            <a:endParaRPr lang="en-US" altLang="en-US" sz="1400" dirty="0"/>
          </a:p>
          <a:p>
            <a:pPr lvl="1"/>
            <a:r>
              <a:rPr lang="en-US" altLang="en-US" dirty="0" smtClean="0"/>
              <a:t>Obligatory by law</a:t>
            </a:r>
          </a:p>
          <a:p>
            <a:pPr lvl="1"/>
            <a:r>
              <a:rPr lang="en-US" altLang="en-US" dirty="0" smtClean="0"/>
              <a:t>Voluntary to be implemented </a:t>
            </a:r>
          </a:p>
          <a:p>
            <a:endParaRPr lang="en-US" altLang="en-US" sz="1800" dirty="0"/>
          </a:p>
        </p:txBody>
      </p:sp>
      <p:sp>
        <p:nvSpPr>
          <p:cNvPr id="79876"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5466D73C-E0C7-4DF0-B4A9-3440A7430B5F}" type="slidenum">
              <a:rPr lang="en-US" altLang="en-US">
                <a:solidFill>
                  <a:srgbClr val="305B75"/>
                </a:solidFill>
              </a:rPr>
              <a:pPr/>
              <a:t>45</a:t>
            </a:fld>
            <a:endParaRPr lang="en-US" altLang="en-US">
              <a:solidFill>
                <a:srgbClr val="305B75"/>
              </a:solidFill>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186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1000"/>
                                        <p:tgtEl>
                                          <p:spTgt spid="68611">
                                            <p:txEl>
                                              <p:pRg st="0" end="0"/>
                                            </p:txEl>
                                          </p:spTgt>
                                        </p:tgtEl>
                                      </p:cBhvr>
                                    </p:animEffect>
                                    <p:anim calcmode="lin" valueType="num">
                                      <p:cBhvr>
                                        <p:cTn id="8"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611">
                                            <p:txEl>
                                              <p:pRg st="2" end="2"/>
                                            </p:txEl>
                                          </p:spTgt>
                                        </p:tgtEl>
                                        <p:attrNameLst>
                                          <p:attrName>style.visibility</p:attrName>
                                        </p:attrNameLst>
                                      </p:cBhvr>
                                      <p:to>
                                        <p:strVal val="visible"/>
                                      </p:to>
                                    </p:set>
                                    <p:animEffect transition="in" filter="fade">
                                      <p:cBhvr>
                                        <p:cTn id="14" dur="1000"/>
                                        <p:tgtEl>
                                          <p:spTgt spid="68611">
                                            <p:txEl>
                                              <p:pRg st="2" end="2"/>
                                            </p:txEl>
                                          </p:spTgt>
                                        </p:tgtEl>
                                      </p:cBhvr>
                                    </p:animEffect>
                                    <p:anim calcmode="lin" valueType="num">
                                      <p:cBhvr>
                                        <p:cTn id="15" dur="10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86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611">
                                            <p:txEl>
                                              <p:pRg st="3" end="3"/>
                                            </p:txEl>
                                          </p:spTgt>
                                        </p:tgtEl>
                                        <p:attrNameLst>
                                          <p:attrName>style.visibility</p:attrName>
                                        </p:attrNameLst>
                                      </p:cBhvr>
                                      <p:to>
                                        <p:strVal val="visible"/>
                                      </p:to>
                                    </p:set>
                                    <p:animEffect transition="in" filter="fade">
                                      <p:cBhvr>
                                        <p:cTn id="21" dur="1000"/>
                                        <p:tgtEl>
                                          <p:spTgt spid="68611">
                                            <p:txEl>
                                              <p:pRg st="3" end="3"/>
                                            </p:txEl>
                                          </p:spTgt>
                                        </p:tgtEl>
                                      </p:cBhvr>
                                    </p:animEffect>
                                    <p:anim calcmode="lin" valueType="num">
                                      <p:cBhvr>
                                        <p:cTn id="22" dur="10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86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1645444" y="1066800"/>
            <a:ext cx="82296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smtClean="0">
                <a:solidFill>
                  <a:srgbClr val="305B75"/>
                </a:solidFill>
              </a:rPr>
              <a:t>Safety and Quality Management Systems</a:t>
            </a:r>
            <a:endParaRPr lang="en-GB" altLang="en-US" b="1" dirty="0" smtClean="0">
              <a:solidFill>
                <a:srgbClr val="305B75"/>
              </a:solidFill>
            </a:endParaRPr>
          </a:p>
        </p:txBody>
      </p:sp>
      <p:sp>
        <p:nvSpPr>
          <p:cNvPr id="60419" name="Content Placeholder 2"/>
          <p:cNvSpPr>
            <a:spLocks noGrp="1"/>
          </p:cNvSpPr>
          <p:nvPr>
            <p:ph sz="half" idx="1"/>
          </p:nvPr>
        </p:nvSpPr>
        <p:spPr bwMode="auto">
          <a:xfrm>
            <a:off x="1439764" y="1772816"/>
            <a:ext cx="8740080" cy="41707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lgn="just">
              <a:lnSpc>
                <a:spcPct val="150000"/>
              </a:lnSpc>
              <a:buFont typeface="Helvetica LT Std"/>
              <a:buAutoNum type="arabicPeriod"/>
            </a:pPr>
            <a:r>
              <a:rPr lang="en-US" altLang="en-US" sz="2400" dirty="0"/>
              <a:t>Good Agricultural Practice (GAP) and </a:t>
            </a:r>
            <a:r>
              <a:rPr lang="en-US" altLang="en-US" sz="2400" dirty="0">
                <a:solidFill>
                  <a:srgbClr val="FF0000"/>
                </a:solidFill>
              </a:rPr>
              <a:t>Good Animal Husbandry (GAH) or Good Veterinary Practice (GVP) </a:t>
            </a:r>
          </a:p>
          <a:p>
            <a:pPr marL="514350" indent="-514350" algn="just">
              <a:lnSpc>
                <a:spcPct val="150000"/>
              </a:lnSpc>
              <a:buFont typeface="Helvetica LT Std"/>
              <a:buAutoNum type="arabicPeriod"/>
            </a:pPr>
            <a:r>
              <a:rPr lang="en-US" altLang="en-US" sz="2400" dirty="0"/>
              <a:t>Good Hygiene Practices (GHP)</a:t>
            </a:r>
          </a:p>
          <a:p>
            <a:pPr marL="514350" indent="-514350" algn="just">
              <a:lnSpc>
                <a:spcPct val="150000"/>
              </a:lnSpc>
              <a:buFont typeface="Helvetica LT Std"/>
              <a:buAutoNum type="arabicPeriod"/>
            </a:pPr>
            <a:r>
              <a:rPr lang="en-US" altLang="en-US" sz="2400" dirty="0"/>
              <a:t>Good Manufacturing Practices (GMP) </a:t>
            </a:r>
          </a:p>
          <a:p>
            <a:pPr marL="514350" indent="-514350" algn="just">
              <a:lnSpc>
                <a:spcPct val="150000"/>
              </a:lnSpc>
              <a:buFont typeface="Helvetica LT Std"/>
              <a:buAutoNum type="arabicPeriod"/>
            </a:pPr>
            <a:r>
              <a:rPr lang="en-US" altLang="en-US" sz="2400" dirty="0"/>
              <a:t>Hazard Analysis &amp; Critical Control Point (HACCP)</a:t>
            </a:r>
            <a:endParaRPr lang="en-GB" altLang="en-US" sz="2400" dirty="0"/>
          </a:p>
        </p:txBody>
      </p:sp>
      <p:sp>
        <p:nvSpPr>
          <p:cNvPr id="8090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A8FEBFEC-FD36-4FCB-B3EE-88FC5F037440}" type="slidenum">
              <a:rPr lang="en-US" altLang="en-US">
                <a:solidFill>
                  <a:srgbClr val="305B75"/>
                </a:solidFill>
              </a:rPr>
              <a:pPr/>
              <a:t>46</a:t>
            </a:fld>
            <a:endParaRPr lang="en-US" altLang="en-US">
              <a:solidFill>
                <a:srgbClr val="305B75"/>
              </a:solidFill>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142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908720"/>
            <a:ext cx="8229600" cy="648072"/>
          </a:xfrm>
        </p:spPr>
        <p:txBody>
          <a:bodyPr/>
          <a:lstStyle/>
          <a:p>
            <a:pPr marL="514350" indent="-514350">
              <a:lnSpc>
                <a:spcPct val="150000"/>
              </a:lnSpc>
              <a:spcBef>
                <a:spcPct val="20000"/>
              </a:spcBef>
            </a:pPr>
            <a:r>
              <a:rPr lang="en-US" altLang="en-US" sz="2800" b="1" dirty="0">
                <a:solidFill>
                  <a:srgbClr val="305B75"/>
                </a:solidFill>
                <a:ea typeface="+mn-ea"/>
                <a:cs typeface="+mn-cs"/>
              </a:rPr>
              <a:t>Good Agricultural Practice (GAP)</a:t>
            </a:r>
            <a:br>
              <a:rPr lang="en-US" altLang="en-US" sz="2800" b="1" dirty="0">
                <a:solidFill>
                  <a:srgbClr val="305B75"/>
                </a:solidFill>
                <a:ea typeface="+mn-ea"/>
                <a:cs typeface="+mn-cs"/>
              </a:rPr>
            </a:br>
            <a:endParaRPr lang="en-CA" b="1" dirty="0"/>
          </a:p>
        </p:txBody>
      </p:sp>
      <p:sp>
        <p:nvSpPr>
          <p:cNvPr id="3" name="Content Placeholder 2"/>
          <p:cNvSpPr>
            <a:spLocks noGrp="1"/>
          </p:cNvSpPr>
          <p:nvPr>
            <p:ph idx="1"/>
          </p:nvPr>
        </p:nvSpPr>
        <p:spPr>
          <a:xfrm>
            <a:off x="431652" y="1700808"/>
            <a:ext cx="10441160" cy="4320480"/>
          </a:xfrm>
        </p:spPr>
        <p:txBody>
          <a:bodyPr/>
          <a:lstStyle/>
          <a:p>
            <a:pPr>
              <a:defRPr/>
            </a:pPr>
            <a:r>
              <a:rPr lang="en-CA" dirty="0"/>
              <a:t>GAP is guidelines, </a:t>
            </a:r>
            <a:r>
              <a:rPr lang="en-CA" dirty="0" smtClean="0"/>
              <a:t>ensure </a:t>
            </a:r>
            <a:r>
              <a:rPr lang="en-CA" dirty="0"/>
              <a:t>that all agricultural practices, in particular pest and disease control are in accordance with </a:t>
            </a:r>
            <a:r>
              <a:rPr lang="en-CA" dirty="0" smtClean="0"/>
              <a:t>practices such as:</a:t>
            </a:r>
          </a:p>
          <a:p>
            <a:pPr lvl="1">
              <a:defRPr/>
            </a:pPr>
            <a:r>
              <a:rPr lang="en-CA" dirty="0" smtClean="0">
                <a:solidFill>
                  <a:srgbClr val="FF0000"/>
                </a:solidFill>
              </a:rPr>
              <a:t>Integrated </a:t>
            </a:r>
            <a:r>
              <a:rPr lang="en-CA" dirty="0">
                <a:solidFill>
                  <a:srgbClr val="FF0000"/>
                </a:solidFill>
              </a:rPr>
              <a:t>Crop Management (ICM) and </a:t>
            </a:r>
            <a:endParaRPr lang="en-CA" dirty="0" smtClean="0">
              <a:solidFill>
                <a:srgbClr val="FF0000"/>
              </a:solidFill>
            </a:endParaRPr>
          </a:p>
          <a:p>
            <a:pPr lvl="1">
              <a:defRPr/>
            </a:pPr>
            <a:r>
              <a:rPr lang="en-CA" dirty="0" smtClean="0">
                <a:solidFill>
                  <a:srgbClr val="FF0000"/>
                </a:solidFill>
              </a:rPr>
              <a:t>Integrated </a:t>
            </a:r>
            <a:r>
              <a:rPr lang="en-CA" dirty="0">
                <a:solidFill>
                  <a:srgbClr val="FF0000"/>
                </a:solidFill>
              </a:rPr>
              <a:t>Pest Management (IPM</a:t>
            </a:r>
            <a:r>
              <a:rPr lang="en-CA" dirty="0" smtClean="0">
                <a:solidFill>
                  <a:srgbClr val="FF0000"/>
                </a:solidFill>
              </a:rPr>
              <a:t>)</a:t>
            </a:r>
          </a:p>
          <a:p>
            <a:pPr lvl="1">
              <a:defRPr/>
            </a:pPr>
            <a:endParaRPr lang="en-CA" sz="800" dirty="0">
              <a:solidFill>
                <a:srgbClr val="FF0000"/>
              </a:solidFill>
            </a:endParaRPr>
          </a:p>
          <a:p>
            <a:pPr>
              <a:defRPr/>
            </a:pPr>
            <a:r>
              <a:rPr lang="en-CA" dirty="0" smtClean="0"/>
              <a:t>GAP </a:t>
            </a:r>
            <a:endParaRPr lang="en-CA" dirty="0"/>
          </a:p>
          <a:p>
            <a:pPr lvl="1">
              <a:defRPr/>
            </a:pPr>
            <a:r>
              <a:rPr lang="en-CA" dirty="0"/>
              <a:t>focus on the </a:t>
            </a:r>
            <a:r>
              <a:rPr lang="en-CA" b="1" dirty="0">
                <a:solidFill>
                  <a:srgbClr val="FF0000"/>
                </a:solidFill>
              </a:rPr>
              <a:t>best practices </a:t>
            </a:r>
            <a:r>
              <a:rPr lang="en-CA" dirty="0"/>
              <a:t>to be used for producing agricultural products </a:t>
            </a:r>
          </a:p>
          <a:p>
            <a:pPr lvl="1">
              <a:defRPr/>
            </a:pPr>
            <a:r>
              <a:rPr lang="en-CA" dirty="0"/>
              <a:t>to ensure the </a:t>
            </a:r>
            <a:r>
              <a:rPr lang="en-CA" b="1" dirty="0">
                <a:solidFill>
                  <a:srgbClr val="FF0000"/>
                </a:solidFill>
              </a:rPr>
              <a:t>quality &amp; safety </a:t>
            </a:r>
            <a:r>
              <a:rPr lang="en-CA" dirty="0"/>
              <a:t>of the final product</a:t>
            </a:r>
          </a:p>
          <a:p>
            <a:pPr>
              <a:defRPr/>
            </a:pPr>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47</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664296"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732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sp>
        <p:nvSpPr>
          <p:cNvPr id="81923" name="Content Placeholder 2"/>
          <p:cNvSpPr>
            <a:spLocks noGrp="1"/>
          </p:cNvSpPr>
          <p:nvPr>
            <p:ph sz="half"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sp>
        <p:nvSpPr>
          <p:cNvPr id="81924" name="Content Placeholder 3"/>
          <p:cNvSpPr>
            <a:spLocks noGrp="1"/>
          </p:cNvSpPr>
          <p:nvPr>
            <p:ph sz="half" idx="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p>
        </p:txBody>
      </p:sp>
      <p:sp>
        <p:nvSpPr>
          <p:cNvPr id="8192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0A104B8D-67AF-47D2-8E04-228FEDE1F136}" type="slidenum">
              <a:rPr lang="en-US" altLang="en-US">
                <a:solidFill>
                  <a:srgbClr val="305B75"/>
                </a:solidFill>
              </a:rPr>
              <a:pPr/>
              <a:t>48</a:t>
            </a:fld>
            <a:endParaRPr lang="en-US" altLang="en-US">
              <a:solidFill>
                <a:srgbClr val="305B75"/>
              </a:solidFill>
            </a:endParaRPr>
          </a:p>
        </p:txBody>
      </p:sp>
      <p:pic>
        <p:nvPicPr>
          <p:cNvPr id="819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89367" y="4581128"/>
            <a:ext cx="56938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31550" cmpd="sng">
                  <a:gradFill>
                    <a:gsLst>
                      <a:gs pos="70000">
                        <a:srgbClr val="57A0CE">
                          <a:shade val="50000"/>
                          <a:satMod val="190000"/>
                        </a:srgbClr>
                      </a:gs>
                      <a:gs pos="0">
                        <a:srgbClr val="57A0CE">
                          <a:tint val="77000"/>
                          <a:satMod val="180000"/>
                        </a:srgbClr>
                      </a:gs>
                    </a:gsLst>
                    <a:lin ang="5400000"/>
                  </a:gradFill>
                  <a:prstDash val="solid"/>
                </a:ln>
                <a:solidFill>
                  <a:srgbClr val="57A0CE">
                    <a:tint val="15000"/>
                    <a:satMod val="200000"/>
                  </a:srgb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1</a:t>
            </a:r>
          </a:p>
        </p:txBody>
      </p:sp>
      <p:sp>
        <p:nvSpPr>
          <p:cNvPr id="8" name="Rectangle 7"/>
          <p:cNvSpPr/>
          <p:nvPr/>
        </p:nvSpPr>
        <p:spPr>
          <a:xfrm>
            <a:off x="1367756" y="558105"/>
            <a:ext cx="56938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31550" cmpd="sng">
                  <a:gradFill>
                    <a:gsLst>
                      <a:gs pos="70000">
                        <a:srgbClr val="57A0CE">
                          <a:shade val="50000"/>
                          <a:satMod val="190000"/>
                        </a:srgbClr>
                      </a:gs>
                      <a:gs pos="0">
                        <a:srgbClr val="57A0CE">
                          <a:tint val="77000"/>
                          <a:satMod val="180000"/>
                        </a:srgbClr>
                      </a:gs>
                    </a:gsLst>
                    <a:lin ang="5400000"/>
                  </a:gradFill>
                  <a:prstDash val="solid"/>
                </a:ln>
                <a:solidFill>
                  <a:srgbClr val="57A0CE">
                    <a:tint val="15000"/>
                    <a:satMod val="200000"/>
                  </a:srgb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2</a:t>
            </a:r>
          </a:p>
        </p:txBody>
      </p:sp>
      <p:sp>
        <p:nvSpPr>
          <p:cNvPr id="9" name="Rectangle 8"/>
          <p:cNvSpPr/>
          <p:nvPr/>
        </p:nvSpPr>
        <p:spPr>
          <a:xfrm>
            <a:off x="6984380" y="243780"/>
            <a:ext cx="56938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31550" cmpd="sng">
                  <a:gradFill>
                    <a:gsLst>
                      <a:gs pos="70000">
                        <a:srgbClr val="57A0CE">
                          <a:shade val="50000"/>
                          <a:satMod val="190000"/>
                        </a:srgbClr>
                      </a:gs>
                      <a:gs pos="0">
                        <a:srgbClr val="57A0CE">
                          <a:tint val="77000"/>
                          <a:satMod val="180000"/>
                        </a:srgbClr>
                      </a:gs>
                    </a:gsLst>
                    <a:lin ang="5400000"/>
                  </a:gradFill>
                  <a:prstDash val="solid"/>
                </a:ln>
                <a:solidFill>
                  <a:srgbClr val="57A0CE">
                    <a:tint val="15000"/>
                    <a:satMod val="200000"/>
                  </a:srgb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3</a:t>
            </a:r>
          </a:p>
        </p:txBody>
      </p:sp>
      <p:sp>
        <p:nvSpPr>
          <p:cNvPr id="10" name="Rectangle 9"/>
          <p:cNvSpPr/>
          <p:nvPr/>
        </p:nvSpPr>
        <p:spPr>
          <a:xfrm>
            <a:off x="8791257" y="3573016"/>
            <a:ext cx="56938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31550" cmpd="sng">
                  <a:gradFill>
                    <a:gsLst>
                      <a:gs pos="70000">
                        <a:srgbClr val="57A0CE">
                          <a:shade val="50000"/>
                          <a:satMod val="190000"/>
                        </a:srgbClr>
                      </a:gs>
                      <a:gs pos="0">
                        <a:srgbClr val="57A0CE">
                          <a:tint val="77000"/>
                          <a:satMod val="180000"/>
                        </a:srgbClr>
                      </a:gs>
                    </a:gsLst>
                    <a:lin ang="5400000"/>
                  </a:gradFill>
                  <a:prstDash val="solid"/>
                </a:ln>
                <a:solidFill>
                  <a:srgbClr val="57A0CE">
                    <a:tint val="15000"/>
                    <a:satMod val="200000"/>
                  </a:srgb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4</a:t>
            </a:r>
          </a:p>
        </p:txBody>
      </p:sp>
    </p:spTree>
    <p:extLst>
      <p:ext uri="{BB962C8B-B14F-4D97-AF65-F5344CB8AC3E}">
        <p14:creationId xmlns="" xmlns:p14="http://schemas.microsoft.com/office/powerpoint/2010/main" val="2145971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bwMode="auto">
          <a:xfrm>
            <a:off x="8712572" y="-37343"/>
            <a:ext cx="2807916" cy="762000"/>
          </a:xfrm>
          <a:solidFill>
            <a:schemeClr val="bg1"/>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smtClean="0">
                <a:solidFill>
                  <a:srgbClr val="000000"/>
                </a:solidFill>
                <a:latin typeface="Book Antiqua" pitchFamily="18" charset="0"/>
              </a:rPr>
              <a:t>Why GAP?</a:t>
            </a:r>
            <a:endParaRPr lang="en-US" altLang="en-US" dirty="0" smtClean="0">
              <a:solidFill>
                <a:srgbClr val="000000"/>
              </a:solidFill>
              <a:latin typeface="Book Antiqua" pitchFamily="18" charset="0"/>
            </a:endParaRPr>
          </a:p>
        </p:txBody>
      </p:sp>
      <p:pic>
        <p:nvPicPr>
          <p:cNvPr id="8294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764704"/>
            <a:ext cx="115204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13FA10EF-611B-4BDC-B71C-D7ED947A8636}" type="slidenum">
              <a:rPr lang="en-US" altLang="en-US">
                <a:solidFill>
                  <a:srgbClr val="305B75"/>
                </a:solidFill>
              </a:rPr>
              <a:pPr eaLnBrk="0" hangingPunct="0"/>
              <a:t>49</a:t>
            </a:fld>
            <a:endParaRPr lang="en-US" altLang="en-US">
              <a:solidFill>
                <a:srgbClr val="305B75"/>
              </a:solidFill>
            </a:endParaRPr>
          </a:p>
        </p:txBody>
      </p:sp>
    </p:spTree>
    <p:extLst>
      <p:ext uri="{BB962C8B-B14F-4D97-AF65-F5344CB8AC3E}">
        <p14:creationId xmlns="" xmlns:p14="http://schemas.microsoft.com/office/powerpoint/2010/main" val="214103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692" y="1844824"/>
            <a:ext cx="10225136" cy="4248472"/>
          </a:xfrm>
        </p:spPr>
        <p:txBody>
          <a:bodyPr/>
          <a:lstStyle/>
          <a:p>
            <a:pPr marL="0" indent="0">
              <a:buNone/>
            </a:pPr>
            <a:r>
              <a:rPr lang="en-CA" sz="3200" b="1" dirty="0">
                <a:solidFill>
                  <a:srgbClr val="FF0000"/>
                </a:solidFill>
              </a:rPr>
              <a:t>Food </a:t>
            </a:r>
            <a:r>
              <a:rPr lang="en-CA" sz="3200" b="1" dirty="0" smtClean="0">
                <a:solidFill>
                  <a:srgbClr val="FF0000"/>
                </a:solidFill>
              </a:rPr>
              <a:t>safety</a:t>
            </a:r>
            <a:endParaRPr lang="en-CA" sz="3200" b="1" dirty="0">
              <a:solidFill>
                <a:srgbClr val="FF0000"/>
              </a:solidFill>
            </a:endParaRPr>
          </a:p>
          <a:p>
            <a:r>
              <a:rPr lang="en-CA" dirty="0" smtClean="0"/>
              <a:t>It </a:t>
            </a:r>
            <a:r>
              <a:rPr lang="en-CA" dirty="0"/>
              <a:t>is a component of quality and an assurance that </a:t>
            </a:r>
            <a:r>
              <a:rPr lang="en-CA" b="1" dirty="0">
                <a:solidFill>
                  <a:srgbClr val="FF0000"/>
                </a:solidFill>
              </a:rPr>
              <a:t>food will not cause adverse </a:t>
            </a:r>
            <a:r>
              <a:rPr lang="en-CA" dirty="0"/>
              <a:t>harm to the consumer</a:t>
            </a:r>
            <a:r>
              <a:rPr lang="en-CA" dirty="0" smtClean="0"/>
              <a:t>. </a:t>
            </a:r>
          </a:p>
          <a:p>
            <a:pPr marL="0" indent="0">
              <a:buNone/>
            </a:pPr>
            <a:endParaRPr lang="en-CA" sz="1800" dirty="0"/>
          </a:p>
          <a:p>
            <a:r>
              <a:rPr lang="en-CA" dirty="0" smtClean="0"/>
              <a:t>Food </a:t>
            </a:r>
            <a:r>
              <a:rPr lang="en-CA" dirty="0"/>
              <a:t>safety is not </a:t>
            </a:r>
            <a:r>
              <a:rPr lang="en-CA" dirty="0" smtClean="0"/>
              <a:t>negotiable/mandatory. </a:t>
            </a:r>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5</a:t>
            </a:fld>
            <a:endParaRPr lang="en-US" altLang="en-US" sz="1600">
              <a:solidFill>
                <a:srgbClr val="305B75"/>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58122" y="4287542"/>
            <a:ext cx="2620963" cy="1805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55788" y="4287542"/>
            <a:ext cx="5608637" cy="1805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76068" y="6093296"/>
            <a:ext cx="2592288" cy="727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655788" y="1052736"/>
            <a:ext cx="8229600" cy="530696"/>
          </a:xfrm>
        </p:spPr>
        <p:txBody>
          <a:bodyPr/>
          <a:lstStyle/>
          <a:p>
            <a:r>
              <a:rPr lang="en-US" altLang="en-US" b="1" dirty="0">
                <a:solidFill>
                  <a:srgbClr val="000000"/>
                </a:solidFill>
              </a:rPr>
              <a:t>Definition of food safety and related terms </a:t>
            </a:r>
            <a:endParaRPr lang="en-CA" dirty="0"/>
          </a:p>
        </p:txBody>
      </p:sp>
    </p:spTree>
    <p:extLst>
      <p:ext uri="{BB962C8B-B14F-4D97-AF65-F5344CB8AC3E}">
        <p14:creationId xmlns="" xmlns:p14="http://schemas.microsoft.com/office/powerpoint/2010/main" val="876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9644" y="980728"/>
            <a:ext cx="10873208" cy="587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Slide Number Placeholder 3"/>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4E892D87-C471-4BEC-9AE6-2BDA5A3D81A8}" type="slidenum">
              <a:rPr lang="en-US" altLang="en-US">
                <a:solidFill>
                  <a:srgbClr val="305B75"/>
                </a:solidFill>
              </a:rPr>
              <a:pPr eaLnBrk="0" hangingPunct="0"/>
              <a:t>50</a:t>
            </a:fld>
            <a:endParaRPr lang="en-US" altLang="en-US">
              <a:solidFill>
                <a:srgbClr val="305B75"/>
              </a:solidFill>
            </a:endParaRPr>
          </a:p>
        </p:txBody>
      </p:sp>
    </p:spTree>
    <p:extLst>
      <p:ext uri="{BB962C8B-B14F-4D97-AF65-F5344CB8AC3E}">
        <p14:creationId xmlns="" xmlns:p14="http://schemas.microsoft.com/office/powerpoint/2010/main" val="8435712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244" y="0"/>
            <a:ext cx="9144000" cy="609600"/>
          </a:xfrm>
          <a:solidFill>
            <a:schemeClr val="accent6">
              <a:lumMod val="40000"/>
              <a:lumOff val="60000"/>
            </a:schemeClr>
          </a:solidFill>
        </p:spPr>
        <p:txBody>
          <a:bodyPr/>
          <a:lstStyle/>
          <a:p>
            <a:pPr>
              <a:defRPr/>
            </a:pPr>
            <a:r>
              <a:rPr lang="en-US" sz="3800" b="1" dirty="0">
                <a:solidFill>
                  <a:srgbClr val="002060"/>
                </a:solidFill>
                <a:latin typeface="Book Antiqua" pitchFamily="18" charset="0"/>
              </a:rPr>
              <a:t>How should GAP be implemented?</a:t>
            </a:r>
            <a:endParaRPr lang="en-US" sz="3800" dirty="0">
              <a:solidFill>
                <a:srgbClr val="002060"/>
              </a:solidFill>
              <a:latin typeface="Book Antiqua" pitchFamily="18" charset="0"/>
            </a:endParaRPr>
          </a:p>
        </p:txBody>
      </p:sp>
      <p:pic>
        <p:nvPicPr>
          <p:cNvPr id="8499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5668" y="685801"/>
            <a:ext cx="10225136" cy="600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17E5DECE-50B4-4D5F-99FB-C1EFDDE74D58}" type="slidenum">
              <a:rPr lang="en-US" altLang="en-US">
                <a:solidFill>
                  <a:srgbClr val="305B75"/>
                </a:solidFill>
              </a:rPr>
              <a:pPr eaLnBrk="0" hangingPunct="0"/>
              <a:t>51</a:t>
            </a:fld>
            <a:endParaRPr lang="en-US" altLang="en-US">
              <a:solidFill>
                <a:srgbClr val="305B75"/>
              </a:solidFill>
            </a:endParaRPr>
          </a:p>
        </p:txBody>
      </p:sp>
    </p:spTree>
    <p:extLst>
      <p:ext uri="{BB962C8B-B14F-4D97-AF65-F5344CB8AC3E}">
        <p14:creationId xmlns="" xmlns:p14="http://schemas.microsoft.com/office/powerpoint/2010/main" val="14953705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8601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86529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8704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8704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063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E6E6C960-711C-4295-B711-392944084082}" type="slidenum">
              <a:rPr lang="en-US" altLang="en-US">
                <a:solidFill>
                  <a:srgbClr val="305B75"/>
                </a:solidFill>
              </a:rPr>
              <a:pPr eaLnBrk="0" hangingPunct="0"/>
              <a:t>53</a:t>
            </a:fld>
            <a:endParaRPr lang="en-US" altLang="en-US">
              <a:solidFill>
                <a:srgbClr val="305B75"/>
              </a:solidFill>
            </a:endParaRPr>
          </a:p>
        </p:txBody>
      </p:sp>
    </p:spTree>
    <p:extLst>
      <p:ext uri="{BB962C8B-B14F-4D97-AF65-F5344CB8AC3E}">
        <p14:creationId xmlns="" xmlns:p14="http://schemas.microsoft.com/office/powerpoint/2010/main" val="26620427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57324"/>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Slide Number Placeholder 2"/>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B2204595-527A-4B4A-96D1-36BED3369C5B}" type="slidenum">
              <a:rPr lang="en-US" altLang="en-US">
                <a:solidFill>
                  <a:srgbClr val="305B75"/>
                </a:solidFill>
              </a:rPr>
              <a:pPr eaLnBrk="0" hangingPunct="0"/>
              <a:t>54</a:t>
            </a:fld>
            <a:endParaRPr lang="en-US" altLang="en-US">
              <a:solidFill>
                <a:srgbClr val="305B75"/>
              </a:solidFill>
            </a:endParaRPr>
          </a:p>
        </p:txBody>
      </p:sp>
    </p:spTree>
    <p:extLst>
      <p:ext uri="{BB962C8B-B14F-4D97-AF65-F5344CB8AC3E}">
        <p14:creationId xmlns="" xmlns:p14="http://schemas.microsoft.com/office/powerpoint/2010/main" val="10859849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89091"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8909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702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369BD0CB-2741-4B0C-A703-9FE68B99C94B}" type="slidenum">
              <a:rPr lang="en-US" altLang="en-US">
                <a:solidFill>
                  <a:srgbClr val="305B75"/>
                </a:solidFill>
              </a:rPr>
              <a:pPr eaLnBrk="0" hangingPunct="0"/>
              <a:t>55</a:t>
            </a:fld>
            <a:endParaRPr lang="en-US" altLang="en-US">
              <a:solidFill>
                <a:srgbClr val="305B75"/>
              </a:solidFill>
            </a:endParaRPr>
          </a:p>
        </p:txBody>
      </p:sp>
    </p:spTree>
    <p:extLst>
      <p:ext uri="{BB962C8B-B14F-4D97-AF65-F5344CB8AC3E}">
        <p14:creationId xmlns="" xmlns:p14="http://schemas.microsoft.com/office/powerpoint/2010/main" val="16363852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2540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Slide Number Placeholder 2"/>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2E51279D-8EC2-441B-8BF4-584A462077E6}" type="slidenum">
              <a:rPr lang="en-US" altLang="en-US">
                <a:solidFill>
                  <a:srgbClr val="305B75"/>
                </a:solidFill>
              </a:rPr>
              <a:pPr eaLnBrk="0" hangingPunct="0"/>
              <a:t>56</a:t>
            </a:fld>
            <a:endParaRPr lang="en-US" altLang="en-US">
              <a:solidFill>
                <a:srgbClr val="305B75"/>
              </a:solidFill>
            </a:endParaRPr>
          </a:p>
        </p:txBody>
      </p:sp>
    </p:spTree>
    <p:extLst>
      <p:ext uri="{BB962C8B-B14F-4D97-AF65-F5344CB8AC3E}">
        <p14:creationId xmlns="" xmlns:p14="http://schemas.microsoft.com/office/powerpoint/2010/main" val="9134898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91139"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9114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1"/>
            <a:ext cx="9144000"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1"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9951F1E5-2802-408E-8B25-3E80D788CACE}" type="slidenum">
              <a:rPr lang="en-US" altLang="en-US">
                <a:solidFill>
                  <a:srgbClr val="305B75"/>
                </a:solidFill>
              </a:rPr>
              <a:pPr eaLnBrk="0" hangingPunct="0"/>
              <a:t>57</a:t>
            </a:fld>
            <a:endParaRPr lang="en-US" altLang="en-US">
              <a:solidFill>
                <a:srgbClr val="305B75"/>
              </a:solidFill>
            </a:endParaRPr>
          </a:p>
        </p:txBody>
      </p:sp>
    </p:spTree>
    <p:extLst>
      <p:ext uri="{BB962C8B-B14F-4D97-AF65-F5344CB8AC3E}">
        <p14:creationId xmlns="" xmlns:p14="http://schemas.microsoft.com/office/powerpoint/2010/main" val="22813159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3175"/>
            <a:ext cx="9144000" cy="659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7B46EE4F-37E4-478F-9112-A197E68C2143}" type="slidenum">
              <a:rPr lang="en-US" altLang="en-US">
                <a:solidFill>
                  <a:srgbClr val="305B75"/>
                </a:solidFill>
              </a:rPr>
              <a:pPr eaLnBrk="0" hangingPunct="0"/>
              <a:t>58</a:t>
            </a:fld>
            <a:endParaRPr lang="en-US" altLang="en-US">
              <a:solidFill>
                <a:srgbClr val="305B75"/>
              </a:solidFill>
            </a:endParaRPr>
          </a:p>
        </p:txBody>
      </p:sp>
    </p:spTree>
    <p:extLst>
      <p:ext uri="{BB962C8B-B14F-4D97-AF65-F5344CB8AC3E}">
        <p14:creationId xmlns="" xmlns:p14="http://schemas.microsoft.com/office/powerpoint/2010/main" val="26326149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93187"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9318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173EEE07-8675-4F80-B360-EB2EB28F7703}" type="slidenum">
              <a:rPr lang="en-US" altLang="en-US">
                <a:solidFill>
                  <a:srgbClr val="305B75"/>
                </a:solidFill>
              </a:rPr>
              <a:pPr eaLnBrk="0" hangingPunct="0"/>
              <a:t>59</a:t>
            </a:fld>
            <a:endParaRPr lang="en-US" altLang="en-US">
              <a:solidFill>
                <a:srgbClr val="305B75"/>
              </a:solidFill>
            </a:endParaRPr>
          </a:p>
        </p:txBody>
      </p:sp>
    </p:spTree>
    <p:extLst>
      <p:ext uri="{BB962C8B-B14F-4D97-AF65-F5344CB8AC3E}">
        <p14:creationId xmlns="" xmlns:p14="http://schemas.microsoft.com/office/powerpoint/2010/main" val="1260716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652" y="1052736"/>
            <a:ext cx="10369152" cy="4968552"/>
          </a:xfrm>
        </p:spPr>
        <p:txBody>
          <a:bodyPr/>
          <a:lstStyle/>
          <a:p>
            <a:pPr algn="just"/>
            <a:endParaRPr lang="en-US" altLang="en-US" sz="1200" b="1" dirty="0">
              <a:solidFill>
                <a:srgbClr val="FF0000"/>
              </a:solidFill>
            </a:endParaRPr>
          </a:p>
          <a:p>
            <a:pPr algn="just"/>
            <a:endParaRPr lang="en-US" altLang="en-US" b="1" dirty="0" smtClean="0">
              <a:solidFill>
                <a:srgbClr val="FF0000"/>
              </a:solidFill>
            </a:endParaRPr>
          </a:p>
          <a:p>
            <a:pPr algn="just"/>
            <a:r>
              <a:rPr lang="en-US" altLang="en-US" b="1" dirty="0" smtClean="0">
                <a:solidFill>
                  <a:srgbClr val="FF0000"/>
                </a:solidFill>
              </a:rPr>
              <a:t>Foodborne </a:t>
            </a:r>
            <a:r>
              <a:rPr lang="en-US" altLang="en-US" b="1" dirty="0">
                <a:solidFill>
                  <a:srgbClr val="FF0000"/>
                </a:solidFill>
              </a:rPr>
              <a:t>Illness</a:t>
            </a:r>
            <a:r>
              <a:rPr lang="en-US" altLang="en-US" dirty="0">
                <a:solidFill>
                  <a:srgbClr val="FF0000"/>
                </a:solidFill>
              </a:rPr>
              <a:t>: </a:t>
            </a:r>
            <a:endParaRPr lang="en-US" altLang="en-US" dirty="0" smtClean="0">
              <a:solidFill>
                <a:srgbClr val="FF0000"/>
              </a:solidFill>
            </a:endParaRPr>
          </a:p>
          <a:p>
            <a:pPr lvl="1" algn="just"/>
            <a:r>
              <a:rPr lang="en-US" altLang="en-US" sz="2800" dirty="0"/>
              <a:t>Sickness or injury caused by eating food containing a microbiological, chemical or physical hazard(s).</a:t>
            </a:r>
            <a:endParaRPr lang="en-CA" sz="2800"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6</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6002512"/>
            <a:ext cx="2664296" cy="818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63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18A984AE-FB4E-46E9-8369-ACCAA61F8386}" type="slidenum">
              <a:rPr lang="en-US" altLang="en-US">
                <a:solidFill>
                  <a:srgbClr val="305B75"/>
                </a:solidFill>
              </a:rPr>
              <a:pPr eaLnBrk="0" hangingPunct="0"/>
              <a:t>60</a:t>
            </a:fld>
            <a:endParaRPr lang="en-US" altLang="en-US">
              <a:solidFill>
                <a:srgbClr val="305B75"/>
              </a:solidFill>
            </a:endParaRPr>
          </a:p>
        </p:txBody>
      </p:sp>
    </p:spTree>
    <p:extLst>
      <p:ext uri="{BB962C8B-B14F-4D97-AF65-F5344CB8AC3E}">
        <p14:creationId xmlns="" xmlns:p14="http://schemas.microsoft.com/office/powerpoint/2010/main" val="240315915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6820" y="1"/>
            <a:ext cx="9115425"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0F2AF9DD-51E2-45A7-9467-B8907D32D890}" type="slidenum">
              <a:rPr lang="en-US" altLang="en-US">
                <a:solidFill>
                  <a:srgbClr val="305B75"/>
                </a:solidFill>
              </a:rPr>
              <a:pPr eaLnBrk="0" hangingPunct="0"/>
              <a:t>61</a:t>
            </a:fld>
            <a:endParaRPr lang="en-US" altLang="en-US">
              <a:solidFill>
                <a:srgbClr val="305B75"/>
              </a:solidFill>
            </a:endParaRPr>
          </a:p>
        </p:txBody>
      </p:sp>
    </p:spTree>
    <p:extLst>
      <p:ext uri="{BB962C8B-B14F-4D97-AF65-F5344CB8AC3E}">
        <p14:creationId xmlns="" xmlns:p14="http://schemas.microsoft.com/office/powerpoint/2010/main" val="40289603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9625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91420" y="0"/>
            <a:ext cx="9129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Slide Number Placeholder 3"/>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758CF6AB-4000-4B0B-B7CF-CAC0E0C37C08}" type="slidenum">
              <a:rPr lang="en-US" altLang="en-US">
                <a:solidFill>
                  <a:srgbClr val="305B75"/>
                </a:solidFill>
              </a:rPr>
              <a:pPr eaLnBrk="0" hangingPunct="0"/>
              <a:t>62</a:t>
            </a:fld>
            <a:endParaRPr lang="en-US" altLang="en-US">
              <a:solidFill>
                <a:srgbClr val="305B75"/>
              </a:solidFill>
            </a:endParaRPr>
          </a:p>
        </p:txBody>
      </p:sp>
    </p:spTree>
    <p:extLst>
      <p:ext uri="{BB962C8B-B14F-4D97-AF65-F5344CB8AC3E}">
        <p14:creationId xmlns="" xmlns:p14="http://schemas.microsoft.com/office/powerpoint/2010/main" val="4677033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9728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9728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2058" y="0"/>
            <a:ext cx="9120187"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42EC1D17-B448-4CDA-9FCD-F2677FFA4F2E}" type="slidenum">
              <a:rPr lang="en-US" altLang="en-US">
                <a:solidFill>
                  <a:srgbClr val="305B75"/>
                </a:solidFill>
              </a:rPr>
              <a:pPr eaLnBrk="0" hangingPunct="0"/>
              <a:t>63</a:t>
            </a:fld>
            <a:endParaRPr lang="en-US" altLang="en-US">
              <a:solidFill>
                <a:srgbClr val="305B75"/>
              </a:solidFill>
            </a:endParaRPr>
          </a:p>
        </p:txBody>
      </p:sp>
    </p:spTree>
    <p:extLst>
      <p:ext uri="{BB962C8B-B14F-4D97-AF65-F5344CB8AC3E}">
        <p14:creationId xmlns="" xmlns:p14="http://schemas.microsoft.com/office/powerpoint/2010/main" val="19432906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390DFF8D-E3B1-494B-9F10-369282443A5F}" type="slidenum">
              <a:rPr lang="en-US" altLang="en-US">
                <a:solidFill>
                  <a:srgbClr val="305B75"/>
                </a:solidFill>
              </a:rPr>
              <a:pPr eaLnBrk="0" hangingPunct="0"/>
              <a:t>64</a:t>
            </a:fld>
            <a:endParaRPr lang="en-US" altLang="en-US">
              <a:solidFill>
                <a:srgbClr val="305B75"/>
              </a:solidFill>
            </a:endParaRPr>
          </a:p>
        </p:txBody>
      </p:sp>
    </p:spTree>
    <p:extLst>
      <p:ext uri="{BB962C8B-B14F-4D97-AF65-F5344CB8AC3E}">
        <p14:creationId xmlns="" xmlns:p14="http://schemas.microsoft.com/office/powerpoint/2010/main" val="23644531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99331"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9933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44276"/>
            <a:ext cx="9144000" cy="676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DE3D3AD9-AF1B-413E-8EAE-1F37B42ACF97}" type="slidenum">
              <a:rPr lang="en-US" altLang="en-US">
                <a:solidFill>
                  <a:srgbClr val="305B75"/>
                </a:solidFill>
              </a:rPr>
              <a:pPr eaLnBrk="0" hangingPunct="0"/>
              <a:t>65</a:t>
            </a:fld>
            <a:endParaRPr lang="en-US" altLang="en-US">
              <a:solidFill>
                <a:srgbClr val="305B75"/>
              </a:solidFill>
            </a:endParaRPr>
          </a:p>
        </p:txBody>
      </p:sp>
      <p:sp>
        <p:nvSpPr>
          <p:cNvPr id="2" name="Rectangle 1"/>
          <p:cNvSpPr/>
          <p:nvPr/>
        </p:nvSpPr>
        <p:spPr bwMode="auto">
          <a:xfrm>
            <a:off x="1943820" y="2276872"/>
            <a:ext cx="2952328" cy="1512168"/>
          </a:xfrm>
          <a:prstGeom prst="rect">
            <a:avLst/>
          </a:prstGeom>
          <a:solidFill>
            <a:schemeClr val="bg1"/>
          </a:solidFill>
          <a:ln w="9525" cap="flat" cmpd="sng" algn="ctr">
            <a:noFill/>
            <a:prstDash val="solid"/>
            <a:round/>
            <a:headEnd type="none" w="sm" len="sm"/>
            <a:tailEnd type="none" w="sm" len="sm"/>
          </a:ln>
          <a:effectLst/>
          <a:extLst/>
        </p:spPr>
        <p:txBody>
          <a:bodyPr vert="horz" wrap="square" lIns="92075" tIns="46038" rIns="92075" bIns="46038" numCol="1" rtlCol="0" anchor="t" anchorCtr="0" compatLnSpc="1">
            <a:prstTxWarp prst="textNoShape">
              <a:avLst/>
            </a:prstTxWarp>
          </a:bodyPr>
          <a:lstStyle/>
          <a:p>
            <a:pPr fontAlgn="base">
              <a:spcBef>
                <a:spcPct val="0"/>
              </a:spcBef>
              <a:spcAft>
                <a:spcPct val="0"/>
              </a:spcAft>
            </a:pPr>
            <a:endParaRPr lang="en-GB">
              <a:latin typeface="Arial" charset="0"/>
            </a:endParaRPr>
          </a:p>
        </p:txBody>
      </p:sp>
    </p:spTree>
    <p:extLst>
      <p:ext uri="{BB962C8B-B14F-4D97-AF65-F5344CB8AC3E}">
        <p14:creationId xmlns="" xmlns:p14="http://schemas.microsoft.com/office/powerpoint/2010/main" val="262284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00355"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10035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1"/>
            <a:ext cx="9144000" cy="680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C28D4935-F480-4CBD-8CA1-CF293E05280F}" type="slidenum">
              <a:rPr lang="en-US" altLang="en-US">
                <a:solidFill>
                  <a:srgbClr val="305B75"/>
                </a:solidFill>
              </a:rPr>
              <a:pPr eaLnBrk="0" hangingPunct="0"/>
              <a:t>66</a:t>
            </a:fld>
            <a:endParaRPr lang="en-US" altLang="en-US">
              <a:solidFill>
                <a:srgbClr val="305B75"/>
              </a:solidFill>
            </a:endParaRPr>
          </a:p>
        </p:txBody>
      </p:sp>
    </p:spTree>
    <p:extLst>
      <p:ext uri="{BB962C8B-B14F-4D97-AF65-F5344CB8AC3E}">
        <p14:creationId xmlns="" xmlns:p14="http://schemas.microsoft.com/office/powerpoint/2010/main" val="1098206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684" y="1834480"/>
            <a:ext cx="9649072" cy="3106688"/>
          </a:xfrm>
        </p:spPr>
        <p:txBody>
          <a:bodyPr/>
          <a:lstStyle/>
          <a:p>
            <a:pPr>
              <a:lnSpc>
                <a:spcPct val="150000"/>
              </a:lnSpc>
            </a:pPr>
            <a:r>
              <a:rPr lang="en-CA" dirty="0" smtClean="0"/>
              <a:t>What are your experiences on agro-chemical and animal drugs handling and application in your local area</a:t>
            </a:r>
            <a:r>
              <a:rPr lang="en-CA" dirty="0"/>
              <a:t>s</a:t>
            </a:r>
            <a:r>
              <a:rPr lang="en-CA" dirty="0" smtClean="0"/>
              <a:t>?</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67</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664296"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endParaRPr lang="en-GB"/>
          </a:p>
        </p:txBody>
      </p:sp>
    </p:spTree>
    <p:extLst>
      <p:ext uri="{BB962C8B-B14F-4D97-AF65-F5344CB8AC3E}">
        <p14:creationId xmlns="" xmlns:p14="http://schemas.microsoft.com/office/powerpoint/2010/main" val="2819116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4390821B-9242-49AB-A1F1-E878407B8225}" type="slidenum">
              <a:rPr lang="en-US" altLang="en-US">
                <a:solidFill>
                  <a:srgbClr val="305B75"/>
                </a:solidFill>
              </a:rPr>
              <a:pPr eaLnBrk="0" hangingPunct="0"/>
              <a:t>68</a:t>
            </a:fld>
            <a:endParaRPr lang="en-US" altLang="en-US">
              <a:solidFill>
                <a:srgbClr val="305B75"/>
              </a:solidFill>
            </a:endParaRPr>
          </a:p>
        </p:txBody>
      </p:sp>
    </p:spTree>
    <p:extLst>
      <p:ext uri="{BB962C8B-B14F-4D97-AF65-F5344CB8AC3E}">
        <p14:creationId xmlns="" xmlns:p14="http://schemas.microsoft.com/office/powerpoint/2010/main" val="24550166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7938"/>
            <a:ext cx="91440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8525E573-604D-4986-874D-CA354B488361}" type="slidenum">
              <a:rPr lang="en-US" altLang="en-US">
                <a:solidFill>
                  <a:srgbClr val="305B75"/>
                </a:solidFill>
              </a:rPr>
              <a:pPr eaLnBrk="0" hangingPunct="0"/>
              <a:t>69</a:t>
            </a:fld>
            <a:endParaRPr lang="en-US" altLang="en-US">
              <a:solidFill>
                <a:srgbClr val="305B75"/>
              </a:solidFill>
            </a:endParaRPr>
          </a:p>
        </p:txBody>
      </p:sp>
    </p:spTree>
    <p:extLst>
      <p:ext uri="{BB962C8B-B14F-4D97-AF65-F5344CB8AC3E}">
        <p14:creationId xmlns="" xmlns:p14="http://schemas.microsoft.com/office/powerpoint/2010/main" val="2935447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1218456"/>
            <a:ext cx="8229600" cy="698376"/>
          </a:xfrm>
        </p:spPr>
        <p:txBody>
          <a:bodyPr/>
          <a:lstStyle/>
          <a:p>
            <a:r>
              <a:rPr lang="en-US" altLang="en-US" b="1" dirty="0" smtClean="0">
                <a:solidFill>
                  <a:srgbClr val="FF0000"/>
                </a:solidFill>
                <a:latin typeface="Helvetica" pitchFamily="34" charset="0"/>
                <a:cs typeface="Helvetica" pitchFamily="34" charset="0"/>
              </a:rPr>
              <a:t>Good </a:t>
            </a:r>
            <a:r>
              <a:rPr lang="en-US" altLang="en-US" b="1" dirty="0">
                <a:solidFill>
                  <a:srgbClr val="FF0000"/>
                </a:solidFill>
                <a:latin typeface="Helvetica" pitchFamily="34" charset="0"/>
                <a:cs typeface="Helvetica" pitchFamily="34" charset="0"/>
              </a:rPr>
              <a:t>Agricultural Practices (</a:t>
            </a:r>
            <a:r>
              <a:rPr lang="en-US" altLang="en-US" b="1" dirty="0" smtClean="0">
                <a:solidFill>
                  <a:srgbClr val="FF0000"/>
                </a:solidFill>
                <a:latin typeface="Helvetica" pitchFamily="34" charset="0"/>
                <a:cs typeface="Helvetica" pitchFamily="34" charset="0"/>
              </a:rPr>
              <a:t>GAP’s</a:t>
            </a:r>
            <a:r>
              <a:rPr lang="en-US" altLang="en-US" dirty="0" smtClean="0">
                <a:solidFill>
                  <a:srgbClr val="FF0000"/>
                </a:solidFill>
                <a:latin typeface="Helvetica" pitchFamily="34" charset="0"/>
                <a:cs typeface="Helvetica" pitchFamily="34" charset="0"/>
              </a:rPr>
              <a:t>)?</a:t>
            </a:r>
            <a:r>
              <a:rPr lang="en-GB" altLang="en-US" dirty="0" smtClean="0">
                <a:latin typeface="Helvetica" pitchFamily="34" charset="0"/>
                <a:cs typeface="Helvetica" pitchFamily="34" charset="0"/>
              </a:rPr>
              <a:t> </a:t>
            </a:r>
            <a:r>
              <a:rPr lang="en-GB" altLang="en-US" dirty="0">
                <a:latin typeface="Helvetica" pitchFamily="34" charset="0"/>
                <a:cs typeface="Helvetica" pitchFamily="34" charset="0"/>
              </a:rPr>
              <a:t/>
            </a:r>
            <a:br>
              <a:rPr lang="en-GB" altLang="en-US" dirty="0">
                <a:latin typeface="Helvetica" pitchFamily="34" charset="0"/>
                <a:cs typeface="Helvetica" pitchFamily="34" charset="0"/>
              </a:rPr>
            </a:br>
            <a:endParaRPr lang="en-CA" dirty="0"/>
          </a:p>
        </p:txBody>
      </p:sp>
      <p:sp>
        <p:nvSpPr>
          <p:cNvPr id="3" name="Content Placeholder 2"/>
          <p:cNvSpPr>
            <a:spLocks noGrp="1"/>
          </p:cNvSpPr>
          <p:nvPr>
            <p:ph idx="1"/>
          </p:nvPr>
        </p:nvSpPr>
        <p:spPr>
          <a:xfrm>
            <a:off x="503660" y="2130538"/>
            <a:ext cx="10585176" cy="3809886"/>
          </a:xfrm>
        </p:spPr>
        <p:txBody>
          <a:bodyPr/>
          <a:lstStyle/>
          <a:p>
            <a:r>
              <a:rPr lang="en-GB" altLang="en-US" dirty="0" smtClean="0">
                <a:latin typeface="Helvetica" pitchFamily="34" charset="0"/>
                <a:cs typeface="Helvetica" pitchFamily="34" charset="0"/>
              </a:rPr>
              <a:t>Practices to </a:t>
            </a:r>
            <a:r>
              <a:rPr lang="en-GB" altLang="en-US" dirty="0">
                <a:latin typeface="Helvetica" pitchFamily="34" charset="0"/>
                <a:cs typeface="Helvetica" pitchFamily="34" charset="0"/>
              </a:rPr>
              <a:t>ensure </a:t>
            </a:r>
            <a:r>
              <a:rPr lang="en-GB" altLang="en-US" b="1" dirty="0">
                <a:latin typeface="Helvetica" pitchFamily="34" charset="0"/>
                <a:cs typeface="Helvetica" pitchFamily="34" charset="0"/>
              </a:rPr>
              <a:t>environmental</a:t>
            </a:r>
            <a:r>
              <a:rPr lang="en-GB" altLang="en-US" dirty="0">
                <a:latin typeface="Helvetica" pitchFamily="34" charset="0"/>
                <a:cs typeface="Helvetica" pitchFamily="34" charset="0"/>
              </a:rPr>
              <a:t>, </a:t>
            </a:r>
            <a:r>
              <a:rPr lang="en-GB" altLang="en-US" b="1" dirty="0">
                <a:latin typeface="Helvetica" pitchFamily="34" charset="0"/>
                <a:cs typeface="Helvetica" pitchFamily="34" charset="0"/>
              </a:rPr>
              <a:t>economic</a:t>
            </a:r>
            <a:r>
              <a:rPr lang="en-GB" altLang="en-US" dirty="0">
                <a:latin typeface="Helvetica" pitchFamily="34" charset="0"/>
                <a:cs typeface="Helvetica" pitchFamily="34" charset="0"/>
              </a:rPr>
              <a:t> and </a:t>
            </a:r>
            <a:r>
              <a:rPr lang="en-GB" altLang="en-US" b="1" dirty="0">
                <a:latin typeface="Helvetica" pitchFamily="34" charset="0"/>
                <a:cs typeface="Helvetica" pitchFamily="34" charset="0"/>
              </a:rPr>
              <a:t>social</a:t>
            </a:r>
            <a:r>
              <a:rPr lang="en-GB" altLang="en-US" dirty="0">
                <a:latin typeface="Helvetica" pitchFamily="34" charset="0"/>
                <a:cs typeface="Helvetica" pitchFamily="34" charset="0"/>
              </a:rPr>
              <a:t> sustainability for on farm production (and post-production processes) resulting in </a:t>
            </a:r>
            <a:r>
              <a:rPr lang="en-GB" altLang="en-US" b="1" u="sng" dirty="0">
                <a:latin typeface="Helvetica" pitchFamily="34" charset="0"/>
                <a:cs typeface="Helvetica" pitchFamily="34" charset="0"/>
              </a:rPr>
              <a:t>safe and quality food </a:t>
            </a:r>
            <a:r>
              <a:rPr lang="en-GB" altLang="en-US" dirty="0">
                <a:latin typeface="Helvetica" pitchFamily="34" charset="0"/>
                <a:cs typeface="Helvetica" pitchFamily="34" charset="0"/>
              </a:rPr>
              <a:t>(FAO, 2003</a:t>
            </a:r>
            <a:r>
              <a:rPr lang="en-GB" altLang="en-US" dirty="0" smtClean="0">
                <a:latin typeface="Helvetica" pitchFamily="34" charset="0"/>
                <a:cs typeface="Helvetica" pitchFamily="34" charset="0"/>
              </a:rPr>
              <a:t>).</a:t>
            </a: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7</a:t>
            </a:fld>
            <a:endParaRPr lang="en-US" altLang="en-US" sz="1600" dirty="0">
              <a:solidFill>
                <a:srgbClr val="305B75"/>
              </a:solidFill>
              <a:latin typeface="Arial" pitchFamily="34" charset="0"/>
              <a:cs typeface="Arial" pitchFamily="34" charset="0"/>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91892" y="4005064"/>
            <a:ext cx="2971800" cy="151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28396" y="4005064"/>
            <a:ext cx="2138362" cy="151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032052" y="5946094"/>
            <a:ext cx="2736304"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326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470D7569-BD92-4676-AFC0-F36FBBFA0F1A}" type="slidenum">
              <a:rPr lang="en-US" altLang="en-US">
                <a:solidFill>
                  <a:srgbClr val="305B75"/>
                </a:solidFill>
              </a:rPr>
              <a:pPr eaLnBrk="0" hangingPunct="0"/>
              <a:t>70</a:t>
            </a:fld>
            <a:endParaRPr lang="en-US" altLang="en-US">
              <a:solidFill>
                <a:srgbClr val="305B75"/>
              </a:solidFill>
            </a:endParaRPr>
          </a:p>
        </p:txBody>
      </p:sp>
    </p:spTree>
    <p:extLst>
      <p:ext uri="{BB962C8B-B14F-4D97-AF65-F5344CB8AC3E}">
        <p14:creationId xmlns="" xmlns:p14="http://schemas.microsoft.com/office/powerpoint/2010/main" val="331375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1"/>
            <a:ext cx="9144000"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F77F1239-A7D3-443E-802C-E98725F41466}" type="slidenum">
              <a:rPr lang="en-US" altLang="en-US">
                <a:solidFill>
                  <a:srgbClr val="305B75"/>
                </a:solidFill>
              </a:rPr>
              <a:pPr eaLnBrk="0" hangingPunct="0"/>
              <a:t>71</a:t>
            </a:fld>
            <a:endParaRPr lang="en-US" altLang="en-US">
              <a:solidFill>
                <a:srgbClr val="305B75"/>
              </a:solidFill>
            </a:endParaRPr>
          </a:p>
        </p:txBody>
      </p:sp>
    </p:spTree>
    <p:extLst>
      <p:ext uri="{BB962C8B-B14F-4D97-AF65-F5344CB8AC3E}">
        <p14:creationId xmlns="" xmlns:p14="http://schemas.microsoft.com/office/powerpoint/2010/main" val="12977213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0"/>
            <a:ext cx="9144000" cy="678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3FDAA4B1-F211-4C94-BB7D-6D8B56B630DE}" type="slidenum">
              <a:rPr lang="en-US" altLang="en-US">
                <a:solidFill>
                  <a:srgbClr val="305B75"/>
                </a:solidFill>
              </a:rPr>
              <a:pPr eaLnBrk="0" hangingPunct="0"/>
              <a:t>72</a:t>
            </a:fld>
            <a:endParaRPr lang="en-US" altLang="en-US">
              <a:solidFill>
                <a:srgbClr val="305B75"/>
              </a:solidFill>
            </a:endParaRPr>
          </a:p>
        </p:txBody>
      </p:sp>
    </p:spTree>
    <p:extLst>
      <p:ext uri="{BB962C8B-B14F-4D97-AF65-F5344CB8AC3E}">
        <p14:creationId xmlns="" xmlns:p14="http://schemas.microsoft.com/office/powerpoint/2010/main" val="42110210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1"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BC6F5E25-0593-4A56-975F-32EB788057D2}" type="slidenum">
              <a:rPr lang="en-US" altLang="en-US">
                <a:solidFill>
                  <a:srgbClr val="305B75"/>
                </a:solidFill>
              </a:rPr>
              <a:pPr eaLnBrk="0" hangingPunct="0"/>
              <a:t>73</a:t>
            </a:fld>
            <a:endParaRPr lang="en-US" altLang="en-US">
              <a:solidFill>
                <a:srgbClr val="305B75"/>
              </a:solidFill>
            </a:endParaRPr>
          </a:p>
        </p:txBody>
      </p:sp>
    </p:spTree>
    <p:extLst>
      <p:ext uri="{BB962C8B-B14F-4D97-AF65-F5344CB8AC3E}">
        <p14:creationId xmlns="" xmlns:p14="http://schemas.microsoft.com/office/powerpoint/2010/main" val="15562723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EAC0C388-BA7F-4233-880A-A1AACFC44978}" type="slidenum">
              <a:rPr lang="en-US" altLang="en-US">
                <a:solidFill>
                  <a:srgbClr val="305B75"/>
                </a:solidFill>
              </a:rPr>
              <a:pPr eaLnBrk="0" hangingPunct="0"/>
              <a:t>74</a:t>
            </a:fld>
            <a:endParaRPr lang="en-US" altLang="en-US">
              <a:solidFill>
                <a:srgbClr val="305B75"/>
              </a:solidFill>
            </a:endParaRPr>
          </a:p>
        </p:txBody>
      </p:sp>
    </p:spTree>
    <p:extLst>
      <p:ext uri="{BB962C8B-B14F-4D97-AF65-F5344CB8AC3E}">
        <p14:creationId xmlns="" xmlns:p14="http://schemas.microsoft.com/office/powerpoint/2010/main" val="20652555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75B985B3-5735-41DE-B075-03AC37641D73}" type="slidenum">
              <a:rPr lang="en-US" altLang="en-US">
                <a:solidFill>
                  <a:srgbClr val="305B75"/>
                </a:solidFill>
              </a:rPr>
              <a:pPr eaLnBrk="0" hangingPunct="0"/>
              <a:t>75</a:t>
            </a:fld>
            <a:endParaRPr lang="en-US" altLang="en-US">
              <a:solidFill>
                <a:srgbClr val="305B75"/>
              </a:solidFill>
            </a:endParaRPr>
          </a:p>
        </p:txBody>
      </p:sp>
    </p:spTree>
    <p:extLst>
      <p:ext uri="{BB962C8B-B14F-4D97-AF65-F5344CB8AC3E}">
        <p14:creationId xmlns="" xmlns:p14="http://schemas.microsoft.com/office/powerpoint/2010/main" val="827410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7643906B-8546-432F-BEA1-311E421F369A}" type="slidenum">
              <a:rPr lang="en-US" altLang="en-US">
                <a:solidFill>
                  <a:srgbClr val="305B75"/>
                </a:solidFill>
              </a:rPr>
              <a:pPr eaLnBrk="0" hangingPunct="0"/>
              <a:t>76</a:t>
            </a:fld>
            <a:endParaRPr lang="en-US" altLang="en-US">
              <a:solidFill>
                <a:srgbClr val="305B75"/>
              </a:solidFill>
            </a:endParaRPr>
          </a:p>
        </p:txBody>
      </p:sp>
    </p:spTree>
    <p:extLst>
      <p:ext uri="{BB962C8B-B14F-4D97-AF65-F5344CB8AC3E}">
        <p14:creationId xmlns="" xmlns:p14="http://schemas.microsoft.com/office/powerpoint/2010/main" val="815307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55564"/>
            <a:ext cx="11520488" cy="672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74781183-2172-4F0A-886C-7D17E2A2FC4C}" type="slidenum">
              <a:rPr lang="en-US" altLang="en-US">
                <a:solidFill>
                  <a:srgbClr val="305B75"/>
                </a:solidFill>
              </a:rPr>
              <a:pPr eaLnBrk="0" hangingPunct="0"/>
              <a:t>77</a:t>
            </a:fld>
            <a:endParaRPr lang="en-US" altLang="en-US">
              <a:solidFill>
                <a:srgbClr val="305B75"/>
              </a:solidFill>
            </a:endParaRPr>
          </a:p>
        </p:txBody>
      </p:sp>
    </p:spTree>
    <p:extLst>
      <p:ext uri="{BB962C8B-B14F-4D97-AF65-F5344CB8AC3E}">
        <p14:creationId xmlns="" xmlns:p14="http://schemas.microsoft.com/office/powerpoint/2010/main" val="30237727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7384"/>
            <a:ext cx="1152088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1"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E74E77E5-C9F1-4DFE-99BB-B81CB44323F7}" type="slidenum">
              <a:rPr lang="en-US" altLang="en-US">
                <a:solidFill>
                  <a:srgbClr val="305B75"/>
                </a:solidFill>
              </a:rPr>
              <a:pPr eaLnBrk="0" hangingPunct="0"/>
              <a:t>78</a:t>
            </a:fld>
            <a:endParaRPr lang="en-US" altLang="en-US">
              <a:solidFill>
                <a:srgbClr val="305B75"/>
              </a:solidFill>
            </a:endParaRPr>
          </a:p>
        </p:txBody>
      </p:sp>
    </p:spTree>
    <p:extLst>
      <p:ext uri="{BB962C8B-B14F-4D97-AF65-F5344CB8AC3E}">
        <p14:creationId xmlns="" xmlns:p14="http://schemas.microsoft.com/office/powerpoint/2010/main" val="871724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77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5C6497C6-D3EF-41BE-9C49-CC409865A8C9}" type="slidenum">
              <a:rPr lang="en-US" altLang="en-US">
                <a:solidFill>
                  <a:srgbClr val="305B75"/>
                </a:solidFill>
              </a:rPr>
              <a:pPr eaLnBrk="0" hangingPunct="0"/>
              <a:t>79</a:t>
            </a:fld>
            <a:endParaRPr lang="en-US" altLang="en-US">
              <a:solidFill>
                <a:srgbClr val="305B75"/>
              </a:solidFill>
            </a:endParaRPr>
          </a:p>
        </p:txBody>
      </p:sp>
    </p:spTree>
    <p:extLst>
      <p:ext uri="{BB962C8B-B14F-4D97-AF65-F5344CB8AC3E}">
        <p14:creationId xmlns="" xmlns:p14="http://schemas.microsoft.com/office/powerpoint/2010/main" val="1696182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708" y="1196751"/>
            <a:ext cx="9721080" cy="4749342"/>
          </a:xfrm>
        </p:spPr>
        <p:txBody>
          <a:bodyPr/>
          <a:lstStyle/>
          <a:p>
            <a:pPr algn="just"/>
            <a:r>
              <a:rPr lang="en-US" altLang="en-US" b="1" dirty="0" smtClean="0">
                <a:solidFill>
                  <a:srgbClr val="FF0000"/>
                </a:solidFill>
              </a:rPr>
              <a:t>Good </a:t>
            </a:r>
            <a:r>
              <a:rPr lang="en-US" altLang="en-US" b="1" dirty="0">
                <a:solidFill>
                  <a:srgbClr val="FF0000"/>
                </a:solidFill>
              </a:rPr>
              <a:t>Hygienic Practices (GHP)</a:t>
            </a:r>
            <a:r>
              <a:rPr lang="en-US" altLang="en-US" dirty="0">
                <a:solidFill>
                  <a:srgbClr val="FF0000"/>
                </a:solidFill>
              </a:rPr>
              <a:t>:</a:t>
            </a:r>
            <a:r>
              <a:rPr lang="en-US" altLang="en-US" dirty="0"/>
              <a:t> </a:t>
            </a:r>
            <a:endParaRPr lang="en-US" altLang="en-US" dirty="0" smtClean="0"/>
          </a:p>
          <a:p>
            <a:pPr lvl="1" algn="just"/>
            <a:r>
              <a:rPr lang="en-US" altLang="en-US" dirty="0" smtClean="0"/>
              <a:t>The </a:t>
            </a:r>
            <a:r>
              <a:rPr lang="en-US" altLang="en-US" dirty="0"/>
              <a:t>basic rules for the clean and healthy handling, storage, processing, distribution and final preparation of all food along the food production </a:t>
            </a:r>
            <a:r>
              <a:rPr lang="en-US" altLang="en-US" dirty="0" smtClean="0"/>
              <a:t>chain.</a:t>
            </a:r>
          </a:p>
          <a:p>
            <a:endParaRPr lang="en-US" altLang="en-US" sz="1200" b="1" dirty="0">
              <a:solidFill>
                <a:srgbClr val="FF0000"/>
              </a:solidFill>
            </a:endParaRPr>
          </a:p>
          <a:p>
            <a:r>
              <a:rPr lang="en-US" altLang="en-US" b="1" dirty="0" smtClean="0">
                <a:solidFill>
                  <a:srgbClr val="FF0000"/>
                </a:solidFill>
              </a:rPr>
              <a:t>Good </a:t>
            </a:r>
            <a:r>
              <a:rPr lang="en-US" altLang="en-US" b="1" dirty="0">
                <a:solidFill>
                  <a:srgbClr val="FF0000"/>
                </a:solidFill>
              </a:rPr>
              <a:t>Manufacturing Practices (GMP’s</a:t>
            </a:r>
            <a:r>
              <a:rPr lang="en-US" altLang="en-US" dirty="0">
                <a:solidFill>
                  <a:srgbClr val="FF0000"/>
                </a:solidFill>
              </a:rPr>
              <a:t>):</a:t>
            </a:r>
            <a:r>
              <a:rPr lang="en-US" altLang="en-US" dirty="0"/>
              <a:t> </a:t>
            </a:r>
            <a:endParaRPr lang="en-US" altLang="en-US" dirty="0" smtClean="0"/>
          </a:p>
          <a:p>
            <a:pPr lvl="1"/>
            <a:r>
              <a:rPr lang="en-CA" altLang="en-US" dirty="0" smtClean="0"/>
              <a:t>A </a:t>
            </a:r>
            <a:r>
              <a:rPr lang="en-CA" altLang="en-US" u="sng" dirty="0"/>
              <a:t>set of guidelines </a:t>
            </a:r>
            <a:r>
              <a:rPr lang="en-CA" altLang="en-US" dirty="0"/>
              <a:t>specifying activities to be undertaken &amp; conditions to be fulfilled in food manufacturing processes </a:t>
            </a:r>
            <a:endParaRPr lang="en-CA" altLang="en-US" dirty="0" smtClean="0"/>
          </a:p>
          <a:p>
            <a:endParaRPr lang="en-US" altLang="en-US" sz="800" b="1" dirty="0">
              <a:solidFill>
                <a:srgbClr val="FF0000"/>
              </a:solidFill>
            </a:endParaRPr>
          </a:p>
          <a:p>
            <a:r>
              <a:rPr lang="en-US" altLang="en-US" b="1" dirty="0" smtClean="0">
                <a:solidFill>
                  <a:srgbClr val="FF0000"/>
                </a:solidFill>
              </a:rPr>
              <a:t>Hazard </a:t>
            </a:r>
            <a:r>
              <a:rPr lang="en-US" altLang="en-US" b="1" dirty="0">
                <a:solidFill>
                  <a:srgbClr val="FF0000"/>
                </a:solidFill>
              </a:rPr>
              <a:t>Analysis Critical Control Point (HACCP</a:t>
            </a:r>
            <a:r>
              <a:rPr lang="en-US" altLang="en-US" b="1" dirty="0" smtClean="0">
                <a:solidFill>
                  <a:srgbClr val="FF0000"/>
                </a:solidFill>
              </a:rPr>
              <a:t>)</a:t>
            </a:r>
          </a:p>
          <a:p>
            <a:pPr lvl="1"/>
            <a:r>
              <a:rPr lang="en-US" altLang="en-US" dirty="0"/>
              <a:t>It is a systematic food safety assurance method to identify, evaluate and control of food </a:t>
            </a:r>
            <a:r>
              <a:rPr lang="en-US" altLang="en-US" dirty="0" smtClean="0"/>
              <a:t>hazards.</a:t>
            </a:r>
            <a:endParaRPr lang="en-US" altLang="en-US" dirty="0"/>
          </a:p>
          <a:p>
            <a:endParaRPr lang="en-US" altLang="en-US" sz="1200"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8</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032052" y="5946094"/>
            <a:ext cx="2880320"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622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70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F5226117-991B-4AD2-B12A-CF8C29E2D147}" type="slidenum">
              <a:rPr lang="en-US" altLang="en-US">
                <a:solidFill>
                  <a:srgbClr val="305B75"/>
                </a:solidFill>
              </a:rPr>
              <a:pPr eaLnBrk="0" hangingPunct="0"/>
              <a:t>80</a:t>
            </a:fld>
            <a:endParaRPr lang="en-US" altLang="en-US">
              <a:solidFill>
                <a:srgbClr val="305B75"/>
              </a:solidFill>
            </a:endParaRPr>
          </a:p>
        </p:txBody>
      </p:sp>
    </p:spTree>
    <p:extLst>
      <p:ext uri="{BB962C8B-B14F-4D97-AF65-F5344CB8AC3E}">
        <p14:creationId xmlns="" xmlns:p14="http://schemas.microsoft.com/office/powerpoint/2010/main" val="20666307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44272CF2-5DCA-47CF-95D6-C7E413B3AF6C}" type="slidenum">
              <a:rPr lang="en-US" altLang="en-US">
                <a:solidFill>
                  <a:srgbClr val="305B75"/>
                </a:solidFill>
              </a:rPr>
              <a:pPr eaLnBrk="0" hangingPunct="0"/>
              <a:t>81</a:t>
            </a:fld>
            <a:endParaRPr lang="en-US" altLang="en-US">
              <a:solidFill>
                <a:srgbClr val="305B75"/>
              </a:solidFill>
            </a:endParaRPr>
          </a:p>
        </p:txBody>
      </p:sp>
    </p:spTree>
    <p:extLst>
      <p:ext uri="{BB962C8B-B14F-4D97-AF65-F5344CB8AC3E}">
        <p14:creationId xmlns="" xmlns:p14="http://schemas.microsoft.com/office/powerpoint/2010/main" val="16044757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91420" y="1"/>
            <a:ext cx="9140825" cy="679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C54EA721-992C-4ADF-8D7C-7478042A7661}" type="slidenum">
              <a:rPr lang="en-US" altLang="en-US">
                <a:solidFill>
                  <a:srgbClr val="305B75"/>
                </a:solidFill>
              </a:rPr>
              <a:pPr eaLnBrk="0" hangingPunct="0"/>
              <a:t>82</a:t>
            </a:fld>
            <a:endParaRPr lang="en-US" altLang="en-US">
              <a:solidFill>
                <a:srgbClr val="305B75"/>
              </a:solidFill>
            </a:endParaRPr>
          </a:p>
        </p:txBody>
      </p:sp>
    </p:spTree>
    <p:extLst>
      <p:ext uri="{BB962C8B-B14F-4D97-AF65-F5344CB8AC3E}">
        <p14:creationId xmlns="" xmlns:p14="http://schemas.microsoft.com/office/powerpoint/2010/main" val="331603579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Slide Number Placeholder 2"/>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D6B183F9-3FD8-4DAC-A1C4-40C1398D41C3}" type="slidenum">
              <a:rPr lang="en-US" altLang="en-US">
                <a:solidFill>
                  <a:srgbClr val="305B75"/>
                </a:solidFill>
              </a:rPr>
              <a:pPr eaLnBrk="0" hangingPunct="0"/>
              <a:t>83</a:t>
            </a:fld>
            <a:endParaRPr lang="en-US" altLang="en-US">
              <a:solidFill>
                <a:srgbClr val="305B75"/>
              </a:solidFill>
            </a:endParaRPr>
          </a:p>
        </p:txBody>
      </p:sp>
    </p:spTree>
    <p:extLst>
      <p:ext uri="{BB962C8B-B14F-4D97-AF65-F5344CB8AC3E}">
        <p14:creationId xmlns="" xmlns:p14="http://schemas.microsoft.com/office/powerpoint/2010/main" val="38369791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1776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11776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1520488"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5"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5F32D91B-6B1F-4F7C-B8C1-0CFC2A5264D6}" type="slidenum">
              <a:rPr lang="en-US" altLang="en-US">
                <a:solidFill>
                  <a:srgbClr val="305B75"/>
                </a:solidFill>
              </a:rPr>
              <a:pPr eaLnBrk="0" hangingPunct="0"/>
              <a:t>84</a:t>
            </a:fld>
            <a:endParaRPr lang="en-US" altLang="en-US">
              <a:solidFill>
                <a:srgbClr val="305B75"/>
              </a:solidFill>
            </a:endParaRPr>
          </a:p>
        </p:txBody>
      </p:sp>
    </p:spTree>
    <p:extLst>
      <p:ext uri="{BB962C8B-B14F-4D97-AF65-F5344CB8AC3E}">
        <p14:creationId xmlns="" xmlns:p14="http://schemas.microsoft.com/office/powerpoint/2010/main" val="5220340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18787"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11878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0C3EBB9A-52A2-4E04-89AA-C96498A0DE47}" type="slidenum">
              <a:rPr lang="en-US" altLang="en-US">
                <a:solidFill>
                  <a:srgbClr val="305B75"/>
                </a:solidFill>
              </a:rPr>
              <a:pPr eaLnBrk="0" hangingPunct="0"/>
              <a:t>85</a:t>
            </a:fld>
            <a:endParaRPr lang="en-US" altLang="en-US">
              <a:solidFill>
                <a:srgbClr val="305B75"/>
              </a:solidFill>
            </a:endParaRPr>
          </a:p>
        </p:txBody>
      </p:sp>
    </p:spTree>
    <p:extLst>
      <p:ext uri="{BB962C8B-B14F-4D97-AF65-F5344CB8AC3E}">
        <p14:creationId xmlns="" xmlns:p14="http://schemas.microsoft.com/office/powerpoint/2010/main" val="7434203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1520488"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Slide Number Placeholder 4"/>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F095CBCB-0977-4C7D-BCB6-60D49E2A812B}" type="slidenum">
              <a:rPr lang="en-US" altLang="en-US">
                <a:solidFill>
                  <a:srgbClr val="305B75"/>
                </a:solidFill>
              </a:rPr>
              <a:pPr eaLnBrk="0" hangingPunct="0"/>
              <a:t>86</a:t>
            </a:fld>
            <a:endParaRPr lang="en-US" altLang="en-US">
              <a:solidFill>
                <a:srgbClr val="305B75"/>
              </a:solidFill>
            </a:endParaRPr>
          </a:p>
        </p:txBody>
      </p:sp>
    </p:spTree>
    <p:extLst>
      <p:ext uri="{BB962C8B-B14F-4D97-AF65-F5344CB8AC3E}">
        <p14:creationId xmlns="" xmlns:p14="http://schemas.microsoft.com/office/powerpoint/2010/main" val="30624658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bwMode="auto">
          <a:xfrm>
            <a:off x="1188244" y="0"/>
            <a:ext cx="9144000" cy="1066800"/>
          </a:xfrm>
          <a:solidFill>
            <a:schemeClr val="bg1"/>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000" b="1">
                <a:solidFill>
                  <a:srgbClr val="002060"/>
                </a:solidFill>
                <a:latin typeface="Book Antiqua" pitchFamily="18" charset="0"/>
              </a:rPr>
              <a:t/>
            </a:r>
            <a:br>
              <a:rPr lang="en-US" altLang="en-US" sz="1000" b="1">
                <a:solidFill>
                  <a:srgbClr val="002060"/>
                </a:solidFill>
                <a:latin typeface="Book Antiqua" pitchFamily="18" charset="0"/>
              </a:rPr>
            </a:br>
            <a:r>
              <a:rPr lang="en-US" altLang="en-US" b="1" smtClean="0">
                <a:solidFill>
                  <a:srgbClr val="002060"/>
                </a:solidFill>
                <a:latin typeface="Book Antiqua" pitchFamily="18" charset="0"/>
              </a:rPr>
              <a:t>GAP should be implemented</a:t>
            </a:r>
            <a:endParaRPr lang="en-GB" altLang="en-US" smtClean="0"/>
          </a:p>
        </p:txBody>
      </p:sp>
      <p:sp>
        <p:nvSpPr>
          <p:cNvPr id="3" name="Content Placeholder 2"/>
          <p:cNvSpPr>
            <a:spLocks noGrp="1"/>
          </p:cNvSpPr>
          <p:nvPr>
            <p:ph idx="1"/>
          </p:nvPr>
        </p:nvSpPr>
        <p:spPr>
          <a:xfrm>
            <a:off x="1404268" y="838200"/>
            <a:ext cx="8676456" cy="5111080"/>
          </a:xfrm>
          <a:solidFill>
            <a:schemeClr val="bg1"/>
          </a:solidFill>
        </p:spPr>
        <p:txBody>
          <a:bodyPr/>
          <a:lstStyle/>
          <a:p>
            <a:pPr marL="914400" lvl="1" indent="-514350">
              <a:buFont typeface="+mj-lt"/>
              <a:buAutoNum type="arabicPeriod"/>
              <a:defRPr/>
            </a:pPr>
            <a:r>
              <a:rPr lang="en-GB" dirty="0" smtClean="0"/>
              <a:t>Improve working conditions</a:t>
            </a:r>
          </a:p>
          <a:p>
            <a:pPr marL="914400" lvl="1" indent="-514350">
              <a:buFont typeface="+mj-lt"/>
              <a:buAutoNum type="arabicPeriod"/>
              <a:defRPr/>
            </a:pPr>
            <a:r>
              <a:rPr lang="en-GB" dirty="0" smtClean="0"/>
              <a:t>Best place to plant (crop rotation, fertility &amp; sanitation)</a:t>
            </a:r>
          </a:p>
          <a:p>
            <a:pPr marL="914400" lvl="1" indent="-514350">
              <a:buFont typeface="+mj-lt"/>
              <a:buAutoNum type="arabicPeriod"/>
              <a:defRPr/>
            </a:pPr>
            <a:r>
              <a:rPr lang="en-GB" dirty="0"/>
              <a:t>S</a:t>
            </a:r>
            <a:r>
              <a:rPr lang="en-GB" dirty="0" smtClean="0"/>
              <a:t>oil preparation (slope, tillage, erosion etc…)</a:t>
            </a:r>
          </a:p>
          <a:p>
            <a:pPr marL="914400" lvl="1" indent="-514350">
              <a:buFont typeface="+mj-lt"/>
              <a:buAutoNum type="arabicPeriod"/>
              <a:defRPr/>
            </a:pPr>
            <a:r>
              <a:rPr lang="en-GB" dirty="0" smtClean="0"/>
              <a:t>Crop handling (improved seeds), </a:t>
            </a:r>
          </a:p>
          <a:p>
            <a:pPr marL="914400" lvl="1" indent="-514350">
              <a:buFont typeface="+mj-lt"/>
              <a:buAutoNum type="arabicPeriod"/>
              <a:defRPr/>
            </a:pPr>
            <a:r>
              <a:rPr lang="en-GB" dirty="0" smtClean="0"/>
              <a:t>Water management </a:t>
            </a:r>
          </a:p>
          <a:p>
            <a:pPr marL="914400" lvl="1" indent="-514350">
              <a:buFont typeface="+mj-lt"/>
              <a:buAutoNum type="arabicPeriod"/>
              <a:defRPr/>
            </a:pPr>
            <a:r>
              <a:rPr lang="en-GB" dirty="0" smtClean="0"/>
              <a:t>Agro-chemical handling </a:t>
            </a:r>
          </a:p>
          <a:p>
            <a:pPr marL="914400" lvl="1" indent="-514350">
              <a:buFont typeface="+mj-lt"/>
              <a:buAutoNum type="arabicPeriod"/>
              <a:defRPr/>
            </a:pPr>
            <a:r>
              <a:rPr lang="en-GB" dirty="0" smtClean="0"/>
              <a:t>Type and quality of organic or chemical fertilizer</a:t>
            </a:r>
          </a:p>
          <a:p>
            <a:pPr marL="914400" lvl="1" indent="-514350">
              <a:buFont typeface="+mj-lt"/>
              <a:buAutoNum type="arabicPeriod"/>
              <a:defRPr/>
            </a:pPr>
            <a:r>
              <a:rPr lang="en-GB" dirty="0" smtClean="0"/>
              <a:t>Animal in the field  </a:t>
            </a:r>
          </a:p>
          <a:p>
            <a:pPr marL="914400" lvl="1" indent="-514350">
              <a:buFont typeface="+mj-lt"/>
              <a:buAutoNum type="arabicPeriod"/>
              <a:defRPr/>
            </a:pPr>
            <a:r>
              <a:rPr lang="en-GB" dirty="0" smtClean="0"/>
              <a:t>Harvesting and post-harvest handling </a:t>
            </a:r>
          </a:p>
          <a:p>
            <a:pPr marL="914400" lvl="1" indent="-514350">
              <a:buFont typeface="+mj-lt"/>
              <a:buAutoNum type="arabicPeriod"/>
              <a:defRPr/>
            </a:pPr>
            <a:r>
              <a:rPr lang="en-GB" dirty="0" smtClean="0"/>
              <a:t>Record keeping and traceability </a:t>
            </a:r>
            <a:endParaRPr lang="en-GB" sz="2000" dirty="0"/>
          </a:p>
          <a:p>
            <a:pPr>
              <a:defRPr/>
            </a:pPr>
            <a:endParaRPr lang="en-GB" sz="2400" dirty="0"/>
          </a:p>
          <a:p>
            <a:pPr>
              <a:defRPr/>
            </a:pPr>
            <a:endParaRPr lang="en-GB" sz="2400" dirty="0"/>
          </a:p>
          <a:p>
            <a:pPr>
              <a:defRPr/>
            </a:pPr>
            <a:endParaRPr lang="en-GB" sz="2400" dirty="0"/>
          </a:p>
        </p:txBody>
      </p:sp>
      <p:sp>
        <p:nvSpPr>
          <p:cNvPr id="120836"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284A4381-3EAB-4AC1-9859-CC41C356D9DC}" type="slidenum">
              <a:rPr lang="en-US" altLang="en-US">
                <a:solidFill>
                  <a:srgbClr val="305B75"/>
                </a:solidFill>
              </a:rPr>
              <a:pPr/>
              <a:t>87</a:t>
            </a:fld>
            <a:endParaRPr lang="en-US" altLang="en-US">
              <a:solidFill>
                <a:srgbClr val="305B75"/>
              </a:solidFill>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85022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83780" y="1052736"/>
            <a:ext cx="8229600" cy="648072"/>
          </a:xfrm>
        </p:spPr>
        <p:txBody>
          <a:bodyPr/>
          <a:lstStyle/>
          <a:p>
            <a:r>
              <a:rPr lang="en-US" altLang="en-US" b="1" dirty="0">
                <a:solidFill>
                  <a:srgbClr val="305B75"/>
                </a:solidFill>
                <a:latin typeface="Book Antiqua" pitchFamily="18" charset="0"/>
              </a:rPr>
              <a:t>Good Hygiene Practice (GHP</a:t>
            </a:r>
            <a:r>
              <a:rPr lang="en-US" altLang="en-US" b="1" dirty="0" smtClean="0">
                <a:solidFill>
                  <a:srgbClr val="305B75"/>
                </a:solidFill>
                <a:latin typeface="Book Antiqua" pitchFamily="18" charset="0"/>
              </a:rPr>
              <a:t>)</a:t>
            </a:r>
            <a:endParaRPr lang="en-CA" dirty="0"/>
          </a:p>
        </p:txBody>
      </p:sp>
      <p:sp>
        <p:nvSpPr>
          <p:cNvPr id="3" name="Content Placeholder 2"/>
          <p:cNvSpPr>
            <a:spLocks noGrp="1"/>
          </p:cNvSpPr>
          <p:nvPr>
            <p:ph idx="1"/>
          </p:nvPr>
        </p:nvSpPr>
        <p:spPr>
          <a:xfrm>
            <a:off x="215628" y="1988840"/>
            <a:ext cx="10945216" cy="3888432"/>
          </a:xfrm>
        </p:spPr>
        <p:txBody>
          <a:bodyPr/>
          <a:lstStyle/>
          <a:p>
            <a:r>
              <a:rPr lang="en-US" altLang="en-US" dirty="0"/>
              <a:t>All practices taken to: </a:t>
            </a:r>
          </a:p>
          <a:p>
            <a:pPr lvl="1"/>
            <a:r>
              <a:rPr lang="en-US" altLang="en-US" dirty="0"/>
              <a:t>ensure the </a:t>
            </a:r>
            <a:r>
              <a:rPr lang="en-US" altLang="en-US" dirty="0">
                <a:solidFill>
                  <a:srgbClr val="FF0000"/>
                </a:solidFill>
              </a:rPr>
              <a:t>food safety suitability </a:t>
            </a:r>
            <a:r>
              <a:rPr lang="en-US" altLang="en-US" dirty="0"/>
              <a:t>or</a:t>
            </a:r>
            <a:r>
              <a:rPr lang="en-CA" altLang="en-US" dirty="0"/>
              <a:t> constitute a set of guidelines specifying activities to be undertaken and </a:t>
            </a:r>
          </a:p>
          <a:p>
            <a:pPr lvl="1"/>
            <a:endParaRPr lang="en-CA" altLang="en-US" sz="1800" dirty="0"/>
          </a:p>
          <a:p>
            <a:pPr lvl="1"/>
            <a:r>
              <a:rPr lang="en-CA" altLang="en-US" dirty="0">
                <a:solidFill>
                  <a:srgbClr val="FF0000"/>
                </a:solidFill>
              </a:rPr>
              <a:t>hygienic conditions </a:t>
            </a:r>
            <a:r>
              <a:rPr lang="en-CA" altLang="en-US" dirty="0"/>
              <a:t>to be fulfilled and monitored at all steps of the food chain in order to assure food safety.</a:t>
            </a:r>
            <a:endParaRPr lang="en-CA" dirty="0"/>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B6D10445-1E76-41C5-9639-09A5F14CEE36}" type="slidenum">
              <a:rPr lang="en-US" altLang="en-US" sz="1600">
                <a:solidFill>
                  <a:srgbClr val="305B75"/>
                </a:solidFill>
                <a:latin typeface="Arial" pitchFamily="34" charset="0"/>
                <a:cs typeface="Arial" pitchFamily="34" charset="0"/>
              </a:rPr>
              <a:pPr fontAlgn="base">
                <a:spcBef>
                  <a:spcPct val="0"/>
                </a:spcBef>
                <a:spcAft>
                  <a:spcPct val="0"/>
                </a:spcAft>
              </a:pPr>
              <a:t>88</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319378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8244"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Rectangle 4"/>
          <p:cNvSpPr>
            <a:spLocks noChangeArrowheads="1"/>
          </p:cNvSpPr>
          <p:nvPr/>
        </p:nvSpPr>
        <p:spPr bwMode="auto">
          <a:xfrm>
            <a:off x="1416844" y="980728"/>
            <a:ext cx="86106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just" eaLnBrk="0" fontAlgn="base" hangingPunct="0">
              <a:lnSpc>
                <a:spcPct val="150000"/>
              </a:lnSpc>
              <a:spcBef>
                <a:spcPct val="0"/>
              </a:spcBef>
              <a:spcAft>
                <a:spcPct val="0"/>
              </a:spcAft>
            </a:pPr>
            <a:r>
              <a:rPr lang="en-US" altLang="en-US" sz="2800" b="1" dirty="0">
                <a:solidFill>
                  <a:srgbClr val="305B75"/>
                </a:solidFill>
                <a:latin typeface="Book Antiqua" pitchFamily="18" charset="0"/>
              </a:rPr>
              <a:t>Good Hygiene Practice (GHP)</a:t>
            </a:r>
          </a:p>
        </p:txBody>
      </p:sp>
      <p:sp>
        <p:nvSpPr>
          <p:cNvPr id="6" name="Rectangle 5"/>
          <p:cNvSpPr/>
          <p:nvPr/>
        </p:nvSpPr>
        <p:spPr>
          <a:xfrm>
            <a:off x="1188244" y="2133601"/>
            <a:ext cx="9144000" cy="461963"/>
          </a:xfrm>
          <a:prstGeom prst="rect">
            <a:avLst/>
          </a:prstGeom>
          <a:solidFill>
            <a:schemeClr val="accent6">
              <a:lumMod val="40000"/>
              <a:lumOff val="60000"/>
            </a:schemeClr>
          </a:solidFill>
        </p:spPr>
        <p:txBody>
          <a:bodyPr>
            <a:spAutoFit/>
          </a:bodyPr>
          <a:lstStyle/>
          <a:p>
            <a:pPr algn="ctr" eaLnBrk="0" fontAlgn="base" hangingPunct="0">
              <a:spcBef>
                <a:spcPct val="0"/>
              </a:spcBef>
              <a:spcAft>
                <a:spcPct val="0"/>
              </a:spcAft>
              <a:defRPr/>
            </a:pPr>
            <a:r>
              <a:rPr lang="en-US" sz="2400" b="1" dirty="0">
                <a:solidFill>
                  <a:srgbClr val="305B75"/>
                </a:solidFill>
                <a:latin typeface="Book Antiqua" pitchFamily="18" charset="0"/>
                <a:cs typeface="Arial" pitchFamily="34" charset="0"/>
              </a:rPr>
              <a:t>Ishikawa diagram</a:t>
            </a:r>
          </a:p>
        </p:txBody>
      </p:sp>
      <p:sp>
        <p:nvSpPr>
          <p:cNvPr id="121861" name="Rectangle 6"/>
          <p:cNvSpPr>
            <a:spLocks noChangeArrowheads="1"/>
          </p:cNvSpPr>
          <p:nvPr/>
        </p:nvSpPr>
        <p:spPr bwMode="auto">
          <a:xfrm>
            <a:off x="1188244" y="2667001"/>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0"/>
              </a:spcBef>
              <a:spcAft>
                <a:spcPct val="0"/>
              </a:spcAft>
            </a:pPr>
            <a:r>
              <a:rPr lang="en-US" altLang="en-US" sz="2400" b="1" i="1" dirty="0">
                <a:solidFill>
                  <a:srgbClr val="305B75"/>
                </a:solidFill>
                <a:latin typeface="Book Antiqua" pitchFamily="18" charset="0"/>
              </a:rPr>
              <a:t>Which elements of the process determine the risk of contamination?</a:t>
            </a:r>
            <a:endParaRPr lang="en-US" altLang="en-US" sz="2400" b="1" dirty="0">
              <a:solidFill>
                <a:srgbClr val="305B75"/>
              </a:solidFill>
              <a:latin typeface="Book Antiqua" pitchFamily="18" charset="0"/>
            </a:endParaRPr>
          </a:p>
        </p:txBody>
      </p:sp>
      <p:sp>
        <p:nvSpPr>
          <p:cNvPr id="121862" name="Slide Number Placeholder 6"/>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37DB8250-D690-4154-A3D2-FD1EC25B3F13}" type="slidenum">
              <a:rPr lang="en-US" altLang="en-US">
                <a:solidFill>
                  <a:srgbClr val="305B75"/>
                </a:solidFill>
              </a:rPr>
              <a:pPr eaLnBrk="0" hangingPunct="0"/>
              <a:t>89</a:t>
            </a:fld>
            <a:endParaRPr lang="en-US" altLang="en-US">
              <a:solidFill>
                <a:srgbClr val="305B75"/>
              </a:solidFill>
            </a:endParaRPr>
          </a:p>
        </p:txBody>
      </p:sp>
    </p:spTree>
    <p:extLst>
      <p:ext uri="{BB962C8B-B14F-4D97-AF65-F5344CB8AC3E}">
        <p14:creationId xmlns="" xmlns:p14="http://schemas.microsoft.com/office/powerpoint/2010/main" val="2263521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88" y="1052736"/>
            <a:ext cx="8229600" cy="698376"/>
          </a:xfrm>
        </p:spPr>
        <p:txBody>
          <a:bodyPr/>
          <a:lstStyle/>
          <a:p>
            <a:r>
              <a:rPr lang="en-US" altLang="en-US" dirty="0">
                <a:solidFill>
                  <a:srgbClr val="000000"/>
                </a:solidFill>
              </a:rPr>
              <a:t> </a:t>
            </a:r>
            <a:r>
              <a:rPr lang="en-US" altLang="en-US" b="1" dirty="0">
                <a:solidFill>
                  <a:srgbClr val="000000"/>
                </a:solidFill>
              </a:rPr>
              <a:t>Food </a:t>
            </a:r>
            <a:r>
              <a:rPr lang="en-US" altLang="en-US" b="1" dirty="0" smtClean="0">
                <a:solidFill>
                  <a:srgbClr val="000000"/>
                </a:solidFill>
              </a:rPr>
              <a:t>Quality </a:t>
            </a:r>
            <a:r>
              <a:rPr lang="en-US" altLang="en-US" b="1" dirty="0">
                <a:solidFill>
                  <a:srgbClr val="000000"/>
                </a:solidFill>
              </a:rPr>
              <a:t>versus </a:t>
            </a:r>
            <a:r>
              <a:rPr lang="en-US" altLang="en-US" b="1" dirty="0" smtClean="0">
                <a:solidFill>
                  <a:srgbClr val="000000"/>
                </a:solidFill>
              </a:rPr>
              <a:t>Food Safety </a:t>
            </a:r>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9</a:t>
            </a:fld>
            <a:endParaRPr lang="en-US" altLang="en-US" sz="1600">
              <a:solidFill>
                <a:srgbClr val="305B75"/>
              </a:solidFill>
              <a:latin typeface="Arial" pitchFamily="34" charset="0"/>
              <a:cs typeface="Arial" pitchFamily="34" charset="0"/>
            </a:endParaRPr>
          </a:p>
        </p:txBody>
      </p:sp>
      <p:sp>
        <p:nvSpPr>
          <p:cNvPr id="5" name="Content Placeholder 4"/>
          <p:cNvSpPr>
            <a:spLocks noGrp="1"/>
          </p:cNvSpPr>
          <p:nvPr>
            <p:ph idx="1"/>
          </p:nvPr>
        </p:nvSpPr>
        <p:spPr>
          <a:xfrm>
            <a:off x="719684" y="1844824"/>
            <a:ext cx="9433048" cy="4032448"/>
          </a:xfrm>
        </p:spPr>
        <p:txBody>
          <a:bodyPr/>
          <a:lstStyle/>
          <a:p>
            <a:r>
              <a:rPr lang="en-CA" b="1" dirty="0">
                <a:solidFill>
                  <a:srgbClr val="FF0000"/>
                </a:solidFill>
              </a:rPr>
              <a:t>Food </a:t>
            </a:r>
            <a:r>
              <a:rPr lang="en-CA" b="1" dirty="0" smtClean="0">
                <a:solidFill>
                  <a:srgbClr val="FF0000"/>
                </a:solidFill>
              </a:rPr>
              <a:t>quality?? </a:t>
            </a:r>
          </a:p>
          <a:p>
            <a:r>
              <a:rPr lang="en-CA" dirty="0" smtClean="0"/>
              <a:t>defined </a:t>
            </a:r>
            <a:r>
              <a:rPr lang="en-CA" dirty="0"/>
              <a:t>as a total of traits and criteria which characterize food as regards </a:t>
            </a:r>
            <a:r>
              <a:rPr lang="en-CA" dirty="0" smtClean="0"/>
              <a:t>its: </a:t>
            </a:r>
          </a:p>
          <a:p>
            <a:pPr lvl="1">
              <a:lnSpc>
                <a:spcPct val="150000"/>
              </a:lnSpc>
            </a:pPr>
            <a:r>
              <a:rPr lang="en-CA" dirty="0" smtClean="0"/>
              <a:t>nutritional </a:t>
            </a:r>
            <a:r>
              <a:rPr lang="en-CA" dirty="0"/>
              <a:t>value, </a:t>
            </a:r>
            <a:endParaRPr lang="en-CA" dirty="0" smtClean="0"/>
          </a:p>
          <a:p>
            <a:pPr lvl="1">
              <a:lnSpc>
                <a:spcPct val="150000"/>
              </a:lnSpc>
            </a:pPr>
            <a:r>
              <a:rPr lang="en-CA" dirty="0" smtClean="0"/>
              <a:t>sensory </a:t>
            </a:r>
            <a:r>
              <a:rPr lang="en-CA" dirty="0"/>
              <a:t>value, </a:t>
            </a:r>
            <a:endParaRPr lang="en-CA" dirty="0" smtClean="0"/>
          </a:p>
          <a:p>
            <a:pPr lvl="1">
              <a:lnSpc>
                <a:spcPct val="150000"/>
              </a:lnSpc>
            </a:pPr>
            <a:r>
              <a:rPr lang="en-CA" dirty="0" smtClean="0">
                <a:solidFill>
                  <a:srgbClr val="FF0000"/>
                </a:solidFill>
              </a:rPr>
              <a:t>safety </a:t>
            </a:r>
            <a:r>
              <a:rPr lang="en-CA" dirty="0">
                <a:solidFill>
                  <a:srgbClr val="FF0000"/>
                </a:solidFill>
              </a:rPr>
              <a:t>for a consumer’s health </a:t>
            </a:r>
          </a:p>
          <a:p>
            <a:endParaRPr lang="en-CA" dirty="0"/>
          </a:p>
        </p:txBody>
      </p:sp>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55321" y="3197696"/>
            <a:ext cx="3865563"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32052" y="5946094"/>
            <a:ext cx="295232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885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smtClean="0">
                <a:solidFill>
                  <a:srgbClr val="305B75"/>
                </a:solidFill>
                <a:latin typeface="Arial" pitchFamily="34" charset="0"/>
                <a:cs typeface="Arial" pitchFamily="34" charset="0"/>
              </a:rPr>
              <a:pPr fontAlgn="base">
                <a:spcBef>
                  <a:spcPct val="0"/>
                </a:spcBef>
                <a:spcAft>
                  <a:spcPct val="0"/>
                </a:spcAft>
              </a:pPr>
              <a:t>90</a:t>
            </a:fld>
            <a:endParaRPr lang="en-US" altLang="en-US" sz="1600" smtClean="0">
              <a:solidFill>
                <a:srgbClr val="305B75"/>
              </a:solidFill>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1" y="0"/>
            <a:ext cx="3879574" cy="3352800"/>
          </a:xfrm>
          <a:prstGeom prst="rect">
            <a:avLst/>
          </a:prstGeom>
          <a:noFill/>
          <a:ln w="9525">
            <a:noFill/>
          </a:ln>
        </p:spPr>
      </p:pic>
      <p:pic>
        <p:nvPicPr>
          <p:cNvPr id="6" name="Picture 5"/>
          <p:cNvPicPr>
            <a:picLocks noChangeAspect="1"/>
          </p:cNvPicPr>
          <p:nvPr/>
        </p:nvPicPr>
        <p:blipFill>
          <a:blip r:embed="rId3"/>
          <a:stretch>
            <a:fillRect/>
          </a:stretch>
        </p:blipFill>
        <p:spPr>
          <a:xfrm>
            <a:off x="3879575" y="2819400"/>
            <a:ext cx="4749772" cy="4038600"/>
          </a:xfrm>
          <a:prstGeom prst="rect">
            <a:avLst/>
          </a:prstGeom>
          <a:noFill/>
          <a:ln w="9525">
            <a:noFill/>
          </a:ln>
        </p:spPr>
      </p:pic>
      <p:pic>
        <p:nvPicPr>
          <p:cNvPr id="7" name="Picture 6"/>
          <p:cNvPicPr>
            <a:picLocks noChangeAspect="1"/>
          </p:cNvPicPr>
          <p:nvPr/>
        </p:nvPicPr>
        <p:blipFill>
          <a:blip r:embed="rId4"/>
          <a:stretch>
            <a:fillRect/>
          </a:stretch>
        </p:blipFill>
        <p:spPr>
          <a:xfrm>
            <a:off x="4395" y="2827338"/>
            <a:ext cx="3886200" cy="4030662"/>
          </a:xfrm>
          <a:prstGeom prst="rect">
            <a:avLst/>
          </a:prstGeom>
          <a:noFill/>
          <a:ln w="9525">
            <a:noFill/>
          </a:ln>
        </p:spPr>
      </p:pic>
      <p:pic>
        <p:nvPicPr>
          <p:cNvPr id="8" name="Picture 7"/>
          <p:cNvPicPr>
            <a:picLocks noChangeAspect="1"/>
          </p:cNvPicPr>
          <p:nvPr/>
        </p:nvPicPr>
        <p:blipFill>
          <a:blip r:embed="rId5"/>
          <a:stretch>
            <a:fillRect/>
          </a:stretch>
        </p:blipFill>
        <p:spPr>
          <a:xfrm>
            <a:off x="3853945" y="43750"/>
            <a:ext cx="4775402" cy="2819400"/>
          </a:xfrm>
          <a:prstGeom prst="rect">
            <a:avLst/>
          </a:prstGeom>
          <a:noFill/>
          <a:ln w="9525">
            <a:noFill/>
          </a:ln>
        </p:spPr>
      </p:pic>
      <p:pic>
        <p:nvPicPr>
          <p:cNvPr id="9" name="Picture 8"/>
          <p:cNvPicPr>
            <a:picLocks noChangeAspect="1"/>
          </p:cNvPicPr>
          <p:nvPr/>
        </p:nvPicPr>
        <p:blipFill>
          <a:blip r:embed="rId6"/>
          <a:stretch>
            <a:fillRect/>
          </a:stretch>
        </p:blipFill>
        <p:spPr>
          <a:xfrm>
            <a:off x="8629347" y="-32450"/>
            <a:ext cx="2896851" cy="2859788"/>
          </a:xfrm>
          <a:prstGeom prst="rect">
            <a:avLst/>
          </a:prstGeom>
          <a:noFill/>
          <a:ln w="9525">
            <a:noFill/>
          </a:ln>
        </p:spPr>
      </p:pic>
      <p:pic>
        <p:nvPicPr>
          <p:cNvPr id="10" name="Picture 9"/>
          <p:cNvPicPr>
            <a:picLocks noChangeAspect="1"/>
          </p:cNvPicPr>
          <p:nvPr/>
        </p:nvPicPr>
        <p:blipFill>
          <a:blip r:embed="rId7"/>
          <a:stretch>
            <a:fillRect/>
          </a:stretch>
        </p:blipFill>
        <p:spPr>
          <a:xfrm>
            <a:off x="8629347" y="2863150"/>
            <a:ext cx="2896851" cy="3994850"/>
          </a:xfrm>
          <a:prstGeom prst="rect">
            <a:avLst/>
          </a:prstGeom>
          <a:noFill/>
          <a:ln w="9525">
            <a:noFill/>
          </a:ln>
        </p:spPr>
      </p:pic>
    </p:spTree>
    <p:extLst>
      <p:ext uri="{BB962C8B-B14F-4D97-AF65-F5344CB8AC3E}">
        <p14:creationId xmlns="" xmlns:p14="http://schemas.microsoft.com/office/powerpoint/2010/main" val="5015213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88" y="1074440"/>
            <a:ext cx="8229600" cy="914400"/>
          </a:xfrm>
        </p:spPr>
        <p:txBody>
          <a:bodyPr/>
          <a:lstStyle/>
          <a:p>
            <a:r>
              <a:rPr lang="en-US" altLang="en-US" b="1" dirty="0">
                <a:solidFill>
                  <a:schemeClr val="tx1"/>
                </a:solidFill>
              </a:rPr>
              <a:t>Good Manufacturing Practices (GMP’s</a:t>
            </a:r>
            <a:r>
              <a:rPr lang="en-US" altLang="en-US" dirty="0">
                <a:solidFill>
                  <a:schemeClr val="tx1"/>
                </a:solidFill>
              </a:rPr>
              <a:t>)</a:t>
            </a:r>
            <a:br>
              <a:rPr lang="en-US" altLang="en-US" dirty="0">
                <a:solidFill>
                  <a:schemeClr val="tx1"/>
                </a:solidFill>
              </a:rPr>
            </a:br>
            <a:endParaRPr lang="en-CA" dirty="0">
              <a:solidFill>
                <a:schemeClr val="tx1"/>
              </a:solidFill>
            </a:endParaRPr>
          </a:p>
        </p:txBody>
      </p:sp>
      <p:sp>
        <p:nvSpPr>
          <p:cNvPr id="3" name="Content Placeholder 2"/>
          <p:cNvSpPr>
            <a:spLocks noGrp="1"/>
          </p:cNvSpPr>
          <p:nvPr>
            <p:ph idx="1"/>
          </p:nvPr>
        </p:nvSpPr>
        <p:spPr>
          <a:xfrm>
            <a:off x="1367756" y="1916832"/>
            <a:ext cx="8784976" cy="4176464"/>
          </a:xfrm>
        </p:spPr>
        <p:txBody>
          <a:bodyPr/>
          <a:lstStyle/>
          <a:p>
            <a:r>
              <a:rPr lang="en-CA" altLang="en-US" sz="2400" dirty="0"/>
              <a:t>Assure that the food produced meets the standards of food safety.</a:t>
            </a:r>
          </a:p>
          <a:p>
            <a:endParaRPr lang="en-CA" altLang="en-US" sz="1000" dirty="0"/>
          </a:p>
          <a:p>
            <a:pPr marL="342900" lvl="1" indent="-342900">
              <a:buSzTx/>
            </a:pPr>
            <a:r>
              <a:rPr lang="en-US" altLang="en-US" dirty="0"/>
              <a:t>General procedures to reduce food safety hazards. </a:t>
            </a:r>
          </a:p>
          <a:p>
            <a:endParaRPr lang="en-CA" sz="1200" dirty="0"/>
          </a:p>
          <a:p>
            <a:r>
              <a:rPr lang="en-CA" sz="2400" dirty="0"/>
              <a:t>GMP:</a:t>
            </a:r>
          </a:p>
          <a:p>
            <a:pPr lvl="1"/>
            <a:r>
              <a:rPr lang="en-CA" dirty="0"/>
              <a:t>Eliminate human errors in the manufacturing environment</a:t>
            </a:r>
          </a:p>
          <a:p>
            <a:pPr lvl="1"/>
            <a:r>
              <a:rPr lang="en-CA" dirty="0"/>
              <a:t>Prevent contamination and lowering of product quality </a:t>
            </a:r>
          </a:p>
          <a:p>
            <a:pPr lvl="1"/>
            <a:r>
              <a:rPr lang="en-CA" dirty="0"/>
              <a:t>Standardize the product quality</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B6D10445-1E76-41C5-9639-09A5F14CEE36}" type="slidenum">
              <a:rPr lang="en-US" altLang="en-US" sz="1600">
                <a:solidFill>
                  <a:srgbClr val="305B75"/>
                </a:solidFill>
                <a:latin typeface="Arial" pitchFamily="34" charset="0"/>
                <a:cs typeface="Arial" pitchFamily="34" charset="0"/>
              </a:rPr>
              <a:pPr fontAlgn="base">
                <a:spcBef>
                  <a:spcPct val="0"/>
                </a:spcBef>
                <a:spcAft>
                  <a:spcPct val="0"/>
                </a:spcAft>
              </a:pPr>
              <a:t>91</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192127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92</a:t>
            </a:fld>
            <a:endParaRPr lang="en-US" altLang="en-US" sz="1600">
              <a:solidFill>
                <a:srgbClr val="305B75"/>
              </a:solidFill>
              <a:latin typeface="Arial" pitchFamily="34" charset="0"/>
              <a:cs typeface="Arial" pitchFamily="34" charset="0"/>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31852" y="1124745"/>
            <a:ext cx="7967359" cy="1724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35908" y="2921644"/>
            <a:ext cx="5400600" cy="302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120243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444" y="1196752"/>
            <a:ext cx="8229600" cy="648072"/>
          </a:xfrm>
        </p:spPr>
        <p:txBody>
          <a:bodyPr/>
          <a:lstStyle/>
          <a:p>
            <a:r>
              <a:rPr lang="en-US" altLang="en-US" sz="2800" b="1" dirty="0">
                <a:solidFill>
                  <a:srgbClr val="FF0000"/>
                </a:solidFill>
              </a:rPr>
              <a:t>Hazard Analysis Critical Control Point (HACCP)</a:t>
            </a:r>
            <a:br>
              <a:rPr lang="en-US" altLang="en-US" sz="2800" b="1" dirty="0">
                <a:solidFill>
                  <a:srgbClr val="FF0000"/>
                </a:solidFill>
              </a:rPr>
            </a:br>
            <a:endParaRPr lang="en-CA" sz="2800" dirty="0"/>
          </a:p>
        </p:txBody>
      </p:sp>
      <p:sp>
        <p:nvSpPr>
          <p:cNvPr id="3" name="Content Placeholder 2"/>
          <p:cNvSpPr>
            <a:spLocks noGrp="1"/>
          </p:cNvSpPr>
          <p:nvPr>
            <p:ph idx="1"/>
          </p:nvPr>
        </p:nvSpPr>
        <p:spPr>
          <a:xfrm>
            <a:off x="1439764" y="1916832"/>
            <a:ext cx="8640960" cy="4032448"/>
          </a:xfrm>
        </p:spPr>
        <p:txBody>
          <a:bodyPr/>
          <a:lstStyle/>
          <a:p>
            <a:r>
              <a:rPr lang="en-CA" altLang="en-US" dirty="0" smtClean="0"/>
              <a:t>It is preventive </a:t>
            </a:r>
            <a:r>
              <a:rPr lang="en-CA" altLang="en-US" dirty="0"/>
              <a:t>methods applied, to different extents, by most enterprises that export food </a:t>
            </a:r>
            <a:r>
              <a:rPr lang="en-CA" altLang="en-US" dirty="0" smtClean="0"/>
              <a:t>to</a:t>
            </a:r>
          </a:p>
          <a:p>
            <a:pPr lvl="1"/>
            <a:r>
              <a:rPr lang="en-CA" altLang="en-US" sz="2800" dirty="0"/>
              <a:t>reduce the risk of contamination</a:t>
            </a:r>
            <a:endParaRPr lang="en-US" altLang="en-US" sz="2800" dirty="0"/>
          </a:p>
          <a:p>
            <a:pPr lvl="1"/>
            <a:r>
              <a:rPr lang="en-CA" altLang="en-US" sz="2800" dirty="0"/>
              <a:t>assuring food safety </a:t>
            </a:r>
          </a:p>
          <a:p>
            <a:endParaRPr lang="en-CA" altLang="en-US" dirty="0" smtClean="0"/>
          </a:p>
          <a:p>
            <a:r>
              <a:rPr lang="en-CA" altLang="en-US" dirty="0" smtClean="0"/>
              <a:t>It </a:t>
            </a:r>
            <a:r>
              <a:rPr lang="en-CA" altLang="en-US" dirty="0"/>
              <a:t>is the most widely used methods and part of a strong trend in the most developed markets</a:t>
            </a:r>
            <a:endParaRPr lang="en-US" alt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4CA25E0-B62D-45C6-BC73-DF10218DFFD4}" type="slidenum">
              <a:rPr lang="en-US" altLang="en-US" sz="1600">
                <a:solidFill>
                  <a:srgbClr val="305B75"/>
                </a:solidFill>
                <a:latin typeface="Arial" pitchFamily="34" charset="0"/>
                <a:cs typeface="Arial" pitchFamily="34" charset="0"/>
              </a:rPr>
              <a:pPr fontAlgn="base">
                <a:spcBef>
                  <a:spcPct val="0"/>
                </a:spcBef>
                <a:spcAft>
                  <a:spcPct val="0"/>
                </a:spcAft>
                <a:defRPr/>
              </a:pPr>
              <a:t>93</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92092" y="5946094"/>
            <a:ext cx="223224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47607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4"/>
          <p:cNvSpPr txBox="1">
            <a:spLocks noChangeArrowheads="1"/>
          </p:cNvSpPr>
          <p:nvPr/>
        </p:nvSpPr>
        <p:spPr bwMode="auto">
          <a:xfrm>
            <a:off x="1439070" y="1484313"/>
            <a:ext cx="8353425" cy="457200"/>
          </a:xfrm>
          <a:prstGeom prst="rect">
            <a:avLst/>
          </a:prstGeom>
          <a:solidFill>
            <a:srgbClr val="33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1. Hazard analysis</a:t>
            </a:r>
            <a:endParaRPr lang="en-US" altLang="en-US" sz="2400" dirty="0">
              <a:solidFill>
                <a:srgbClr val="FFFFFF"/>
              </a:solidFill>
              <a:latin typeface="Century Gothic" pitchFamily="34" charset="0"/>
            </a:endParaRPr>
          </a:p>
        </p:txBody>
      </p:sp>
      <p:sp>
        <p:nvSpPr>
          <p:cNvPr id="122883" name="Text Box 5"/>
          <p:cNvSpPr txBox="1">
            <a:spLocks noChangeArrowheads="1"/>
          </p:cNvSpPr>
          <p:nvPr/>
        </p:nvSpPr>
        <p:spPr bwMode="auto">
          <a:xfrm>
            <a:off x="1439070" y="2060848"/>
            <a:ext cx="8353425" cy="45720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2. Determine the Critical Control Points (CCP)</a:t>
            </a:r>
            <a:endParaRPr lang="en-US" altLang="en-US" sz="2400" dirty="0">
              <a:solidFill>
                <a:srgbClr val="FFFFFF"/>
              </a:solidFill>
              <a:latin typeface="Century Gothic" pitchFamily="34" charset="0"/>
            </a:endParaRPr>
          </a:p>
        </p:txBody>
      </p:sp>
      <p:sp>
        <p:nvSpPr>
          <p:cNvPr id="122884" name="Text Box 6"/>
          <p:cNvSpPr txBox="1">
            <a:spLocks noChangeArrowheads="1"/>
          </p:cNvSpPr>
          <p:nvPr/>
        </p:nvSpPr>
        <p:spPr bwMode="auto">
          <a:xfrm>
            <a:off x="1439070" y="2708920"/>
            <a:ext cx="8353425" cy="457200"/>
          </a:xfrm>
          <a:prstGeom prst="rect">
            <a:avLst/>
          </a:prstGeom>
          <a:solidFill>
            <a:srgbClr val="33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3.</a:t>
            </a:r>
            <a:r>
              <a:rPr lang="en-GB" altLang="en-US" sz="2400" dirty="0">
                <a:solidFill>
                  <a:srgbClr val="305B75"/>
                </a:solidFill>
                <a:latin typeface="Century Gothic" pitchFamily="34" charset="0"/>
              </a:rPr>
              <a:t> </a:t>
            </a:r>
            <a:r>
              <a:rPr lang="en-GB" altLang="en-US" sz="2400" dirty="0">
                <a:solidFill>
                  <a:srgbClr val="FFFFFF"/>
                </a:solidFill>
                <a:latin typeface="Century Gothic" pitchFamily="34" charset="0"/>
              </a:rPr>
              <a:t>Establish critical limits</a:t>
            </a:r>
            <a:endParaRPr lang="en-US" altLang="en-US" sz="2400" dirty="0">
              <a:solidFill>
                <a:srgbClr val="FFFFFF"/>
              </a:solidFill>
              <a:latin typeface="Century Gothic" pitchFamily="34" charset="0"/>
            </a:endParaRPr>
          </a:p>
        </p:txBody>
      </p:sp>
      <p:sp>
        <p:nvSpPr>
          <p:cNvPr id="122885" name="Text Box 7"/>
          <p:cNvSpPr txBox="1">
            <a:spLocks noChangeArrowheads="1"/>
          </p:cNvSpPr>
          <p:nvPr/>
        </p:nvSpPr>
        <p:spPr bwMode="auto">
          <a:xfrm>
            <a:off x="1439070" y="3356992"/>
            <a:ext cx="8353425" cy="45720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4.</a:t>
            </a:r>
            <a:r>
              <a:rPr lang="en-GB" altLang="en-US" sz="2400" dirty="0">
                <a:solidFill>
                  <a:srgbClr val="305B75"/>
                </a:solidFill>
                <a:latin typeface="Century Gothic" pitchFamily="34" charset="0"/>
              </a:rPr>
              <a:t> </a:t>
            </a:r>
            <a:r>
              <a:rPr lang="en-GB" altLang="en-US" sz="2400" dirty="0">
                <a:solidFill>
                  <a:srgbClr val="FFFFFF"/>
                </a:solidFill>
                <a:latin typeface="Century Gothic" pitchFamily="34" charset="0"/>
              </a:rPr>
              <a:t>Critical Control Point (CCP) monitoring</a:t>
            </a:r>
            <a:endParaRPr lang="en-US" altLang="en-US" sz="2400" dirty="0">
              <a:solidFill>
                <a:srgbClr val="FFFFFF"/>
              </a:solidFill>
              <a:latin typeface="Century Gothic" pitchFamily="34" charset="0"/>
            </a:endParaRPr>
          </a:p>
        </p:txBody>
      </p:sp>
      <p:sp>
        <p:nvSpPr>
          <p:cNvPr id="122886" name="Text Box 8"/>
          <p:cNvSpPr txBox="1">
            <a:spLocks noChangeArrowheads="1"/>
          </p:cNvSpPr>
          <p:nvPr/>
        </p:nvSpPr>
        <p:spPr bwMode="auto">
          <a:xfrm>
            <a:off x="1439070" y="4077072"/>
            <a:ext cx="8353425" cy="457200"/>
          </a:xfrm>
          <a:prstGeom prst="rect">
            <a:avLst/>
          </a:prstGeom>
          <a:solidFill>
            <a:srgbClr val="33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5. Corrective actions</a:t>
            </a:r>
            <a:endParaRPr lang="en-US" altLang="en-US" sz="2400" dirty="0">
              <a:solidFill>
                <a:srgbClr val="FFFFFF"/>
              </a:solidFill>
              <a:latin typeface="Century Gothic" pitchFamily="34" charset="0"/>
            </a:endParaRPr>
          </a:p>
        </p:txBody>
      </p:sp>
      <p:sp>
        <p:nvSpPr>
          <p:cNvPr id="122887" name="Text Box 9"/>
          <p:cNvSpPr txBox="1">
            <a:spLocks noChangeArrowheads="1"/>
          </p:cNvSpPr>
          <p:nvPr/>
        </p:nvSpPr>
        <p:spPr bwMode="auto">
          <a:xfrm>
            <a:off x="1439070" y="4725144"/>
            <a:ext cx="8353425" cy="45720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6. Establish verification procedures</a:t>
            </a:r>
            <a:endParaRPr lang="en-US" altLang="en-US" sz="2400" dirty="0">
              <a:solidFill>
                <a:srgbClr val="FFFFFF"/>
              </a:solidFill>
              <a:latin typeface="Century Gothic" pitchFamily="34" charset="0"/>
            </a:endParaRPr>
          </a:p>
        </p:txBody>
      </p:sp>
      <p:sp>
        <p:nvSpPr>
          <p:cNvPr id="122888" name="Text Box 10"/>
          <p:cNvSpPr txBox="1">
            <a:spLocks noChangeArrowheads="1"/>
          </p:cNvSpPr>
          <p:nvPr/>
        </p:nvSpPr>
        <p:spPr bwMode="auto">
          <a:xfrm>
            <a:off x="1439070" y="5373216"/>
            <a:ext cx="8353425" cy="457200"/>
          </a:xfrm>
          <a:prstGeom prst="rect">
            <a:avLst/>
          </a:prstGeom>
          <a:solidFill>
            <a:srgbClr val="33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400" dirty="0">
                <a:solidFill>
                  <a:srgbClr val="FFFFFF"/>
                </a:solidFill>
                <a:latin typeface="Century Gothic" pitchFamily="34" charset="0"/>
              </a:rPr>
              <a:t>7. Record keeping procedures</a:t>
            </a:r>
            <a:endParaRPr lang="en-US" altLang="en-US" sz="2400" dirty="0">
              <a:solidFill>
                <a:srgbClr val="FFFFFF"/>
              </a:solidFill>
              <a:latin typeface="Century Gothic" pitchFamily="34" charset="0"/>
            </a:endParaRPr>
          </a:p>
        </p:txBody>
      </p:sp>
      <p:sp>
        <p:nvSpPr>
          <p:cNvPr id="122889" name="Text Box 13"/>
          <p:cNvSpPr txBox="1">
            <a:spLocks noChangeArrowheads="1"/>
          </p:cNvSpPr>
          <p:nvPr/>
        </p:nvSpPr>
        <p:spPr bwMode="auto">
          <a:xfrm>
            <a:off x="1367632" y="1004888"/>
            <a:ext cx="843121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fontAlgn="base" hangingPunct="0">
              <a:spcBef>
                <a:spcPct val="50000"/>
              </a:spcBef>
              <a:spcAft>
                <a:spcPct val="0"/>
              </a:spcAft>
            </a:pPr>
            <a:r>
              <a:rPr lang="en-GB" altLang="en-US" sz="2800" b="1" dirty="0">
                <a:solidFill>
                  <a:srgbClr val="305B75"/>
                </a:solidFill>
                <a:latin typeface="Bookman Old Style" pitchFamily="18" charset="0"/>
              </a:rPr>
              <a:t>7 Principles of HACCP Implementation</a:t>
            </a:r>
            <a:endParaRPr lang="en-US" altLang="en-US" sz="2800" b="1" dirty="0">
              <a:solidFill>
                <a:srgbClr val="305B75"/>
              </a:solidFill>
              <a:latin typeface="Bookman Old Style" pitchFamily="18" charset="0"/>
            </a:endParaRPr>
          </a:p>
        </p:txBody>
      </p:sp>
      <p:sp>
        <p:nvSpPr>
          <p:cNvPr id="122890" name="Slide Number Placeholder 9"/>
          <p:cNvSpPr>
            <a:spLocks noGrp="1"/>
          </p:cNvSpPr>
          <p:nvPr>
            <p:ph type="sldNum" sz="quarter" idx="10"/>
          </p:nvPr>
        </p:nvSpPr>
        <p:spPr bwMode="auto">
          <a:xfrm>
            <a:off x="7741444" y="6356351"/>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0" hangingPunct="0"/>
            <a:fld id="{A758C4D2-7199-4F04-8C71-E5A5F7D4EECD}" type="slidenum">
              <a:rPr lang="en-US" altLang="en-US">
                <a:solidFill>
                  <a:srgbClr val="305B75"/>
                </a:solidFill>
              </a:rPr>
              <a:pPr eaLnBrk="0" hangingPunct="0"/>
              <a:t>94</a:t>
            </a:fld>
            <a:endParaRPr lang="en-US" altLang="en-US">
              <a:solidFill>
                <a:srgbClr val="305B75"/>
              </a:solidFill>
            </a:endParaRPr>
          </a:p>
        </p:txBody>
      </p:sp>
      <p:pic>
        <p:nvPicPr>
          <p:cNvPr id="1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59228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608197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652" y="1196752"/>
            <a:ext cx="10801200" cy="4824536"/>
          </a:xfrm>
        </p:spPr>
        <p:txBody>
          <a:bodyPr/>
          <a:lstStyle/>
          <a:p>
            <a:r>
              <a:rPr lang="en-CA" dirty="0"/>
              <a:t>Improving the safety of foods of animal origin involves guidance on good practices </a:t>
            </a:r>
            <a:r>
              <a:rPr lang="en-CA" dirty="0" smtClean="0"/>
              <a:t>in:</a:t>
            </a:r>
          </a:p>
          <a:p>
            <a:pPr lvl="1"/>
            <a:r>
              <a:rPr lang="en-CA" dirty="0" smtClean="0">
                <a:solidFill>
                  <a:srgbClr val="FF0000"/>
                </a:solidFill>
              </a:rPr>
              <a:t>animal </a:t>
            </a:r>
            <a:r>
              <a:rPr lang="en-CA" dirty="0">
                <a:solidFill>
                  <a:srgbClr val="FF0000"/>
                </a:solidFill>
              </a:rPr>
              <a:t>feeding, animal husbandry, slaughter and handling and processing of animal </a:t>
            </a:r>
            <a:r>
              <a:rPr lang="en-CA" dirty="0" smtClean="0">
                <a:solidFill>
                  <a:srgbClr val="FF0000"/>
                </a:solidFill>
              </a:rPr>
              <a:t>products</a:t>
            </a:r>
          </a:p>
          <a:p>
            <a:endParaRPr lang="en-CA" dirty="0" smtClean="0">
              <a:solidFill>
                <a:srgbClr val="FF0000"/>
              </a:solidFill>
            </a:endParaRPr>
          </a:p>
          <a:p>
            <a:endParaRPr lang="en-CA" dirty="0">
              <a:solidFill>
                <a:srgbClr val="FF0000"/>
              </a:solidFill>
            </a:endParaRPr>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95</a:t>
            </a:fld>
            <a:endParaRPr lang="en-US" altLang="en-US" sz="1600">
              <a:solidFill>
                <a:srgbClr val="305B75"/>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616228" y="3573016"/>
            <a:ext cx="4242048" cy="2400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5708" y="3573016"/>
            <a:ext cx="4248472" cy="2400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595459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96</a:t>
            </a:fld>
            <a:endParaRPr lang="en-US" altLang="en-US" sz="1600">
              <a:solidFill>
                <a:srgbClr val="305B75"/>
              </a:solidFill>
              <a:latin typeface="Arial" pitchFamily="34" charset="0"/>
              <a:cs typeface="Arial" pitchFamily="34" charset="0"/>
            </a:endParaRPr>
          </a:p>
        </p:txBody>
      </p:sp>
      <p:pic>
        <p:nvPicPr>
          <p:cNvPr id="205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65637" y="1916832"/>
            <a:ext cx="4241346" cy="3096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76269" y="1988840"/>
            <a:ext cx="4220141" cy="3024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76068" y="5946094"/>
            <a:ext cx="259228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909076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684" y="1268760"/>
            <a:ext cx="9155360" cy="4446240"/>
          </a:xfrm>
        </p:spPr>
        <p:txBody>
          <a:bodyPr/>
          <a:lstStyle/>
          <a:p>
            <a:pPr algn="just">
              <a:lnSpc>
                <a:spcPct val="150000"/>
              </a:lnSpc>
            </a:pPr>
            <a:r>
              <a:rPr lang="en-CA" dirty="0"/>
              <a:t>Teams from Animal production, Animal health and Food safety unit </a:t>
            </a:r>
            <a:r>
              <a:rPr lang="en-CA" dirty="0" smtClean="0"/>
              <a:t>should work </a:t>
            </a:r>
            <a:r>
              <a:rPr lang="en-CA" dirty="0"/>
              <a:t>together </a:t>
            </a:r>
            <a:endParaRPr lang="en-CA" dirty="0" smtClean="0"/>
          </a:p>
          <a:p>
            <a:pPr algn="just">
              <a:lnSpc>
                <a:spcPct val="150000"/>
              </a:lnSpc>
            </a:pPr>
            <a:r>
              <a:rPr lang="en-CA" dirty="0" smtClean="0"/>
              <a:t>To </a:t>
            </a:r>
            <a:r>
              <a:rPr lang="en-CA" dirty="0"/>
              <a:t>ensure a science-based and integrated approach to managing food safety risks related to foods of animal origin, including </a:t>
            </a:r>
            <a:r>
              <a:rPr lang="en-CA" b="1" dirty="0">
                <a:solidFill>
                  <a:srgbClr val="FF0000"/>
                </a:solidFill>
              </a:rPr>
              <a:t>Antimicrobial Resistance (AMR).</a:t>
            </a:r>
          </a:p>
          <a:p>
            <a:endParaRPr lang="en-CA"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97</a:t>
            </a:fld>
            <a:endParaRPr lang="en-US" altLang="en-US" sz="1600">
              <a:solidFill>
                <a:srgbClr val="305B75"/>
              </a:solidFill>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59228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547001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98</a:t>
            </a:fld>
            <a:endParaRPr lang="en-US" altLang="en-US" sz="1600">
              <a:solidFill>
                <a:srgbClr val="305B75"/>
              </a:solidFill>
              <a:latin typeface="Arial" pitchFamily="34" charset="0"/>
              <a:cs typeface="Arial" pitchFamily="34" charset="0"/>
            </a:endParaRPr>
          </a:p>
        </p:txBody>
      </p:sp>
      <p:pic>
        <p:nvPicPr>
          <p:cNvPr id="5" name="Picture 2"/>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13005" t="3848" r="12477" b="13440"/>
          <a:stretch/>
        </p:blipFill>
        <p:spPr bwMode="auto">
          <a:xfrm>
            <a:off x="2447877" y="1302096"/>
            <a:ext cx="5576579" cy="46471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2613405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48" y="2060848"/>
            <a:ext cx="8928992" cy="3960440"/>
          </a:xfrm>
        </p:spPr>
        <p:txBody>
          <a:bodyPr/>
          <a:lstStyle/>
          <a:p>
            <a:r>
              <a:rPr lang="en-CA" sz="2400" dirty="0"/>
              <a:t>Utilizing both regulatory and non-regulatory measures to improve food safety practices at all stages of the food chain </a:t>
            </a:r>
          </a:p>
          <a:p>
            <a:endParaRPr lang="en-CA" sz="2400" dirty="0"/>
          </a:p>
          <a:p>
            <a:pPr lvl="1"/>
            <a:r>
              <a:rPr lang="en-CA" b="1" dirty="0" smtClean="0"/>
              <a:t>Non-regulatory measures</a:t>
            </a:r>
            <a:r>
              <a:rPr lang="en-CA" dirty="0" smtClean="0"/>
              <a:t>: </a:t>
            </a:r>
          </a:p>
          <a:p>
            <a:pPr lvl="2"/>
            <a:r>
              <a:rPr lang="en-CA" sz="2400" dirty="0"/>
              <a:t>technical support/training programmes, public education</a:t>
            </a:r>
          </a:p>
          <a:p>
            <a:pPr lvl="1"/>
            <a:endParaRPr lang="en-CA" sz="2800" b="1" dirty="0"/>
          </a:p>
          <a:p>
            <a:pPr lvl="1"/>
            <a:r>
              <a:rPr lang="en-CA" sz="2800" b="1" dirty="0"/>
              <a:t>Regulatory measures:</a:t>
            </a:r>
          </a:p>
          <a:p>
            <a:pPr lvl="2"/>
            <a:r>
              <a:rPr lang="en-CA" b="1" dirty="0" smtClean="0"/>
              <a:t>Set standards/Controlling, and Monitoring and evaluation  </a:t>
            </a:r>
            <a:endParaRPr lang="en-CA" b="1"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3F58D5A2-4024-4274-8373-ADAC170A4997}" type="slidenum">
              <a:rPr lang="en-US" altLang="en-US" sz="1600">
                <a:solidFill>
                  <a:srgbClr val="305B75"/>
                </a:solidFill>
                <a:latin typeface="Arial" pitchFamily="34" charset="0"/>
                <a:cs typeface="Arial" pitchFamily="34" charset="0"/>
              </a:rPr>
              <a:pPr fontAlgn="base">
                <a:spcBef>
                  <a:spcPct val="0"/>
                </a:spcBef>
                <a:spcAft>
                  <a:spcPct val="0"/>
                </a:spcAft>
              </a:pPr>
              <a:t>99</a:t>
            </a:fld>
            <a:endParaRPr lang="en-US" altLang="en-US" sz="1600">
              <a:solidFill>
                <a:srgbClr val="305B75"/>
              </a:solidFill>
              <a:latin typeface="Arial" pitchFamily="34" charset="0"/>
              <a:cs typeface="Arial" pitchFamily="34" charset="0"/>
            </a:endParaRPr>
          </a:p>
        </p:txBody>
      </p:sp>
      <p:sp>
        <p:nvSpPr>
          <p:cNvPr id="5" name="Title 1"/>
          <p:cNvSpPr txBox="1">
            <a:spLocks/>
          </p:cNvSpPr>
          <p:nvPr/>
        </p:nvSpPr>
        <p:spPr>
          <a:xfrm>
            <a:off x="1645444" y="1074440"/>
            <a:ext cx="8229600" cy="626368"/>
          </a:xfrm>
          <a:prstGeom prst="rect">
            <a:avLst/>
          </a:prstGeom>
        </p:spPr>
        <p:txBody>
          <a:bodyP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Helvetica LT Std" pitchFamily="34" charset="0"/>
              </a:defRPr>
            </a:lvl2pPr>
            <a:lvl3pPr algn="ctr" rtl="0" eaLnBrk="0" fontAlgn="base" hangingPunct="0">
              <a:spcBef>
                <a:spcPct val="0"/>
              </a:spcBef>
              <a:spcAft>
                <a:spcPct val="0"/>
              </a:spcAft>
              <a:defRPr sz="3200">
                <a:solidFill>
                  <a:schemeClr val="tx2"/>
                </a:solidFill>
                <a:latin typeface="Helvetica LT Std" pitchFamily="34" charset="0"/>
              </a:defRPr>
            </a:lvl3pPr>
            <a:lvl4pPr algn="ctr" rtl="0" eaLnBrk="0" fontAlgn="base" hangingPunct="0">
              <a:spcBef>
                <a:spcPct val="0"/>
              </a:spcBef>
              <a:spcAft>
                <a:spcPct val="0"/>
              </a:spcAft>
              <a:defRPr sz="3200">
                <a:solidFill>
                  <a:schemeClr val="tx2"/>
                </a:solidFill>
                <a:latin typeface="Helvetica LT Std" pitchFamily="34" charset="0"/>
              </a:defRPr>
            </a:lvl4pPr>
            <a:lvl5pPr algn="ctr" rtl="0" eaLnBrk="0" fontAlgn="base" hangingPunct="0">
              <a:spcBef>
                <a:spcPct val="0"/>
              </a:spcBef>
              <a:spcAft>
                <a:spcPct val="0"/>
              </a:spcAft>
              <a:defRPr sz="3200">
                <a:solidFill>
                  <a:schemeClr val="tx2"/>
                </a:solidFill>
                <a:latin typeface="Helvetica LT Std" pitchFamily="34" charset="0"/>
              </a:defRPr>
            </a:lvl5pPr>
            <a:lvl6pPr marL="457200" algn="ctr" rtl="0" eaLnBrk="1" fontAlgn="base" hangingPunct="1">
              <a:spcBef>
                <a:spcPct val="0"/>
              </a:spcBef>
              <a:spcAft>
                <a:spcPct val="0"/>
              </a:spcAft>
              <a:defRPr sz="3200">
                <a:solidFill>
                  <a:schemeClr val="tx2"/>
                </a:solidFill>
                <a:latin typeface="Helvetica LT Std" pitchFamily="34" charset="0"/>
              </a:defRPr>
            </a:lvl6pPr>
            <a:lvl7pPr marL="914400" algn="ctr" rtl="0" eaLnBrk="1" fontAlgn="base" hangingPunct="1">
              <a:spcBef>
                <a:spcPct val="0"/>
              </a:spcBef>
              <a:spcAft>
                <a:spcPct val="0"/>
              </a:spcAft>
              <a:defRPr sz="3200">
                <a:solidFill>
                  <a:schemeClr val="tx2"/>
                </a:solidFill>
                <a:latin typeface="Helvetica LT Std" pitchFamily="34" charset="0"/>
              </a:defRPr>
            </a:lvl7pPr>
            <a:lvl8pPr marL="1371600" algn="ctr" rtl="0" eaLnBrk="1" fontAlgn="base" hangingPunct="1">
              <a:spcBef>
                <a:spcPct val="0"/>
              </a:spcBef>
              <a:spcAft>
                <a:spcPct val="0"/>
              </a:spcAft>
              <a:defRPr sz="3200">
                <a:solidFill>
                  <a:schemeClr val="tx2"/>
                </a:solidFill>
                <a:latin typeface="Helvetica LT Std" pitchFamily="34" charset="0"/>
              </a:defRPr>
            </a:lvl8pPr>
            <a:lvl9pPr marL="1828800" algn="ctr" rtl="0" eaLnBrk="1" fontAlgn="base" hangingPunct="1">
              <a:spcBef>
                <a:spcPct val="0"/>
              </a:spcBef>
              <a:spcAft>
                <a:spcPct val="0"/>
              </a:spcAft>
              <a:defRPr sz="3200">
                <a:solidFill>
                  <a:schemeClr val="tx2"/>
                </a:solidFill>
                <a:latin typeface="Helvetica LT Std" pitchFamily="34" charset="0"/>
              </a:defRPr>
            </a:lvl9pPr>
          </a:lstStyle>
          <a:p>
            <a:r>
              <a:rPr lang="en-CA" b="1" kern="0" dirty="0">
                <a:solidFill>
                  <a:srgbClr val="305B75"/>
                </a:solidFill>
              </a:rPr>
              <a:t>What are the solutions?</a:t>
            </a:r>
            <a:br>
              <a:rPr lang="en-CA" b="1" kern="0" dirty="0">
                <a:solidFill>
                  <a:srgbClr val="305B75"/>
                </a:solidFill>
              </a:rPr>
            </a:br>
            <a:endParaRPr lang="en-CA" b="1" kern="0" dirty="0">
              <a:solidFill>
                <a:srgbClr val="305B75"/>
              </a:solidFill>
            </a:endParaRPr>
          </a:p>
        </p:txBody>
      </p:sp>
      <p:pic>
        <p:nvPicPr>
          <p:cNvPr id="6"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76068" y="5946094"/>
            <a:ext cx="2592288" cy="87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669263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Jhpiego_external">
  <a:themeElements>
    <a:clrScheme name="Jhpiego_external 13">
      <a:dk1>
        <a:srgbClr val="305B75"/>
      </a:dk1>
      <a:lt1>
        <a:srgbClr val="FFFFFF"/>
      </a:lt1>
      <a:dk2>
        <a:srgbClr val="FFFFFF"/>
      </a:dk2>
      <a:lt2>
        <a:srgbClr val="808080"/>
      </a:lt2>
      <a:accent1>
        <a:srgbClr val="E9804F"/>
      </a:accent1>
      <a:accent2>
        <a:srgbClr val="61B1E3"/>
      </a:accent2>
      <a:accent3>
        <a:srgbClr val="FFFFFF"/>
      </a:accent3>
      <a:accent4>
        <a:srgbClr val="274C63"/>
      </a:accent4>
      <a:accent5>
        <a:srgbClr val="F2C0B2"/>
      </a:accent5>
      <a:accent6>
        <a:srgbClr val="57A0CE"/>
      </a:accent6>
      <a:hlink>
        <a:srgbClr val="9B5A97"/>
      </a:hlink>
      <a:folHlink>
        <a:srgbClr val="99C525"/>
      </a:folHlink>
    </a:clrScheme>
    <a:fontScheme name="Jhpiego_external">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Jhpiego_exter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hpiego_exter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hpiego_exter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hpiego_exter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hpiego_exter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hpiego_exter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hpiego_exter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hpiego_exter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hpiego_exter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hpiego_exter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hpiego_exter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hpiego_exter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hpiego_external 13">
        <a:dk1>
          <a:srgbClr val="305B75"/>
        </a:dk1>
        <a:lt1>
          <a:srgbClr val="FFFFFF"/>
        </a:lt1>
        <a:dk2>
          <a:srgbClr val="FFFFFF"/>
        </a:dk2>
        <a:lt2>
          <a:srgbClr val="808080"/>
        </a:lt2>
        <a:accent1>
          <a:srgbClr val="E9804F"/>
        </a:accent1>
        <a:accent2>
          <a:srgbClr val="61B1E3"/>
        </a:accent2>
        <a:accent3>
          <a:srgbClr val="FFFFFF"/>
        </a:accent3>
        <a:accent4>
          <a:srgbClr val="274C63"/>
        </a:accent4>
        <a:accent5>
          <a:srgbClr val="F2C0B2"/>
        </a:accent5>
        <a:accent6>
          <a:srgbClr val="57A0CE"/>
        </a:accent6>
        <a:hlink>
          <a:srgbClr val="9B5A97"/>
        </a:hlink>
        <a:folHlink>
          <a:srgbClr val="99C52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Jhpiego_external">
  <a:themeElements>
    <a:clrScheme name="Jhpiego_external 13">
      <a:dk1>
        <a:srgbClr val="305B75"/>
      </a:dk1>
      <a:lt1>
        <a:srgbClr val="FFFFFF"/>
      </a:lt1>
      <a:dk2>
        <a:srgbClr val="FFFFFF"/>
      </a:dk2>
      <a:lt2>
        <a:srgbClr val="808080"/>
      </a:lt2>
      <a:accent1>
        <a:srgbClr val="E9804F"/>
      </a:accent1>
      <a:accent2>
        <a:srgbClr val="61B1E3"/>
      </a:accent2>
      <a:accent3>
        <a:srgbClr val="FFFFFF"/>
      </a:accent3>
      <a:accent4>
        <a:srgbClr val="274C63"/>
      </a:accent4>
      <a:accent5>
        <a:srgbClr val="F2C0B2"/>
      </a:accent5>
      <a:accent6>
        <a:srgbClr val="57A0CE"/>
      </a:accent6>
      <a:hlink>
        <a:srgbClr val="9B5A97"/>
      </a:hlink>
      <a:folHlink>
        <a:srgbClr val="99C525"/>
      </a:folHlink>
    </a:clrScheme>
    <a:fontScheme name="Jhpiego_external">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Jhpiego_exter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hpiego_exter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hpiego_exter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hpiego_exter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hpiego_exter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hpiego_exter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hpiego_exter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hpiego_exter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hpiego_exter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hpiego_exter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hpiego_exter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hpiego_exter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hpiego_external 13">
        <a:dk1>
          <a:srgbClr val="305B75"/>
        </a:dk1>
        <a:lt1>
          <a:srgbClr val="FFFFFF"/>
        </a:lt1>
        <a:dk2>
          <a:srgbClr val="FFFFFF"/>
        </a:dk2>
        <a:lt2>
          <a:srgbClr val="808080"/>
        </a:lt2>
        <a:accent1>
          <a:srgbClr val="E9804F"/>
        </a:accent1>
        <a:accent2>
          <a:srgbClr val="61B1E3"/>
        </a:accent2>
        <a:accent3>
          <a:srgbClr val="FFFFFF"/>
        </a:accent3>
        <a:accent4>
          <a:srgbClr val="274C63"/>
        </a:accent4>
        <a:accent5>
          <a:srgbClr val="F2C0B2"/>
        </a:accent5>
        <a:accent6>
          <a:srgbClr val="57A0CE"/>
        </a:accent6>
        <a:hlink>
          <a:srgbClr val="9B5A97"/>
        </a:hlink>
        <a:folHlink>
          <a:srgbClr val="99C52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2715</TotalTime>
  <Words>2504</Words>
  <Application>Microsoft Office PowerPoint</Application>
  <PresentationFormat>Custom</PresentationFormat>
  <Paragraphs>493</Paragraphs>
  <Slides>109</Slides>
  <Notes>7</Notes>
  <HiddenSlides>9</HiddenSlides>
  <MMClips>0</MMClips>
  <ScaleCrop>false</ScaleCrop>
  <HeadingPairs>
    <vt:vector size="4" baseType="variant">
      <vt:variant>
        <vt:lpstr>Theme</vt:lpstr>
      </vt:variant>
      <vt:variant>
        <vt:i4>2</vt:i4>
      </vt:variant>
      <vt:variant>
        <vt:lpstr>Slide Titles</vt:lpstr>
      </vt:variant>
      <vt:variant>
        <vt:i4>109</vt:i4>
      </vt:variant>
    </vt:vector>
  </HeadingPairs>
  <TitlesOfParts>
    <vt:vector size="111" baseType="lpstr">
      <vt:lpstr>1_Jhpiego_external</vt:lpstr>
      <vt:lpstr>2_Jhpiego_external</vt:lpstr>
      <vt:lpstr>Session Outline </vt:lpstr>
      <vt:lpstr>Introduction </vt:lpstr>
      <vt:lpstr>Slide 3</vt:lpstr>
      <vt:lpstr>Objectives</vt:lpstr>
      <vt:lpstr>Definition of food safety and related terms </vt:lpstr>
      <vt:lpstr>Slide 6</vt:lpstr>
      <vt:lpstr>Good Agricultural Practices (GAP’s)?  </vt:lpstr>
      <vt:lpstr>Slide 8</vt:lpstr>
      <vt:lpstr> Food Quality versus Food Safety </vt:lpstr>
      <vt:lpstr>Slide 10</vt:lpstr>
      <vt:lpstr>Food Safety Hazards? </vt:lpstr>
      <vt:lpstr>Biological Hazards</vt:lpstr>
      <vt:lpstr> a. Pathogenic bacteria </vt:lpstr>
      <vt:lpstr>Slide 14</vt:lpstr>
      <vt:lpstr>Slide 15</vt:lpstr>
      <vt:lpstr>Slide 16</vt:lpstr>
      <vt:lpstr>b. Viruses </vt:lpstr>
      <vt:lpstr>Slide 18</vt:lpstr>
      <vt:lpstr>Slide 19</vt:lpstr>
      <vt:lpstr>Inorganic fertilizers and their associated health risks</vt:lpstr>
      <vt:lpstr>Slide 21</vt:lpstr>
      <vt:lpstr>Some examples of Mycotoxin and potential health effect</vt:lpstr>
      <vt:lpstr>Physical Hazards</vt:lpstr>
      <vt:lpstr>Slide 24</vt:lpstr>
      <vt:lpstr>Group Activity-1</vt:lpstr>
      <vt:lpstr>Discussion Points </vt:lpstr>
      <vt:lpstr>Sources of food safety hazards </vt:lpstr>
      <vt:lpstr>Current Food Safety Problems in Ethiopia </vt:lpstr>
      <vt:lpstr>What are the sources? </vt:lpstr>
      <vt:lpstr>Slide 30</vt:lpstr>
      <vt:lpstr>Slide 31</vt:lpstr>
      <vt:lpstr>Slide 32</vt:lpstr>
      <vt:lpstr>Slide 33</vt:lpstr>
      <vt:lpstr>Slide 34</vt:lpstr>
      <vt:lpstr>- Occur on cereals, fruits, spices, nuts &amp; livestock products   - B1, B2, G1, G2, M1 &amp; M2 - Acute &amp; chronic   -We are at risk     </vt:lpstr>
      <vt:lpstr>Slide 36</vt:lpstr>
      <vt:lpstr>Slide 37</vt:lpstr>
      <vt:lpstr>Slide 38</vt:lpstr>
      <vt:lpstr>Slide 39</vt:lpstr>
      <vt:lpstr>Slide 40</vt:lpstr>
      <vt:lpstr>Predisposing Factors in grains</vt:lpstr>
      <vt:lpstr>Mycotoxin Occurrence </vt:lpstr>
      <vt:lpstr>Slide 43</vt:lpstr>
      <vt:lpstr>Slide 44</vt:lpstr>
      <vt:lpstr>Safety and Quality Management Systems communication                        </vt:lpstr>
      <vt:lpstr>Safety and Quality Management Systems</vt:lpstr>
      <vt:lpstr>Good Agricultural Practice (GAP) </vt:lpstr>
      <vt:lpstr>Slide 48</vt:lpstr>
      <vt:lpstr>Why GAP?</vt:lpstr>
      <vt:lpstr>Slide 50</vt:lpstr>
      <vt:lpstr>How should GAP be implemented?</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 GAP should be implemented</vt:lpstr>
      <vt:lpstr>Good Hygiene Practice (GHP)</vt:lpstr>
      <vt:lpstr>Slide 89</vt:lpstr>
      <vt:lpstr>Slide 90</vt:lpstr>
      <vt:lpstr>Good Manufacturing Practices (GMP’s) </vt:lpstr>
      <vt:lpstr>Slide 92</vt:lpstr>
      <vt:lpstr>Hazard Analysis Critical Control Point (HACCP) </vt:lpstr>
      <vt:lpstr>Slide 94</vt:lpstr>
      <vt:lpstr>Slide 95</vt:lpstr>
      <vt:lpstr>Slide 96</vt:lpstr>
      <vt:lpstr>Slide 97</vt:lpstr>
      <vt:lpstr>Slide 98</vt:lpstr>
      <vt:lpstr>Slide 99</vt:lpstr>
      <vt:lpstr>Impacts of food safety  </vt:lpstr>
      <vt:lpstr>Slide 101</vt:lpstr>
      <vt:lpstr>Food safety and Nutrition Linkage </vt:lpstr>
      <vt:lpstr> </vt:lpstr>
      <vt:lpstr>Slide 104</vt:lpstr>
      <vt:lpstr>Slide 105</vt:lpstr>
      <vt:lpstr>Slide 106</vt:lpstr>
      <vt:lpstr>Summary </vt:lpstr>
      <vt:lpstr>Slide 108</vt:lpstr>
      <vt:lpstr>Slide 109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Production and Post-Harvest Handling of Agricultural Products</dc:title>
  <dc:creator>kume</dc:creator>
  <cp:lastModifiedBy>Microsoft</cp:lastModifiedBy>
  <cp:revision>225</cp:revision>
  <dcterms:created xsi:type="dcterms:W3CDTF">2018-05-21T15:55:23Z</dcterms:created>
  <dcterms:modified xsi:type="dcterms:W3CDTF">2020-03-16T07:58:43Z</dcterms:modified>
</cp:coreProperties>
</file>