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269" r:id="rId3"/>
    <p:sldId id="258" r:id="rId4"/>
    <p:sldId id="259" r:id="rId5"/>
    <p:sldId id="260" r:id="rId6"/>
    <p:sldId id="261" r:id="rId7"/>
    <p:sldId id="262" r:id="rId8"/>
    <p:sldId id="272" r:id="rId9"/>
    <p:sldId id="264" r:id="rId10"/>
    <p:sldId id="273" r:id="rId11"/>
    <p:sldId id="274" r:id="rId12"/>
    <p:sldId id="297" r:id="rId13"/>
    <p:sldId id="275" r:id="rId14"/>
    <p:sldId id="276" r:id="rId15"/>
    <p:sldId id="277" r:id="rId16"/>
    <p:sldId id="278" r:id="rId17"/>
    <p:sldId id="267" r:id="rId18"/>
    <p:sldId id="279" r:id="rId19"/>
    <p:sldId id="280" r:id="rId20"/>
    <p:sldId id="281" r:id="rId21"/>
    <p:sldId id="282" r:id="rId22"/>
    <p:sldId id="283" r:id="rId23"/>
    <p:sldId id="284" r:id="rId24"/>
    <p:sldId id="285" r:id="rId25"/>
    <p:sldId id="296" r:id="rId26"/>
    <p:sldId id="286" r:id="rId27"/>
    <p:sldId id="287" r:id="rId28"/>
    <p:sldId id="288" r:id="rId29"/>
    <p:sldId id="289" r:id="rId30"/>
    <p:sldId id="290" r:id="rId31"/>
    <p:sldId id="291" r:id="rId32"/>
    <p:sldId id="292" r:id="rId33"/>
    <p:sldId id="293" r:id="rId34"/>
    <p:sldId id="29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63A6F-5157-49EF-AF41-CE70745465DB}" type="datetimeFigureOut">
              <a:rPr lang="en-US" smtClean="0"/>
              <a:pPr/>
              <a:t>7/8/2019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4EFA07-B99F-4408-BF05-092E7F34F0EF}" type="slidenum">
              <a:rPr lang="en-US" smtClean="0"/>
              <a:pPr/>
              <a:t>‹#›</a:t>
            </a:fld>
            <a:endParaRPr lang="en-US"/>
          </a:p>
        </p:txBody>
      </p:sp>
    </p:spTree>
    <p:extLst>
      <p:ext uri="{BB962C8B-B14F-4D97-AF65-F5344CB8AC3E}">
        <p14:creationId xmlns:p14="http://schemas.microsoft.com/office/powerpoint/2010/main" val="212703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Tera</a:t>
            </a:r>
            <a:r>
              <a:rPr lang="en-US" sz="1200" b="0" i="0" u="none" strike="noStrike" kern="1200" baseline="0" dirty="0" smtClean="0">
                <a:solidFill>
                  <a:schemeClr val="tx1"/>
                </a:solidFill>
                <a:latin typeface="+mn-lt"/>
                <a:ea typeface="+mn-ea"/>
                <a:cs typeface="+mn-cs"/>
              </a:rPr>
              <a:t> farm (a private fruit and vegetable grower) around </a:t>
            </a:r>
            <a:r>
              <a:rPr lang="en-US" sz="1200" b="0" i="0" u="none" strike="noStrike" kern="1200" baseline="0" dirty="0" err="1" smtClean="0">
                <a:solidFill>
                  <a:schemeClr val="tx1"/>
                </a:solidFill>
                <a:latin typeface="+mn-lt"/>
                <a:ea typeface="+mn-ea"/>
                <a:cs typeface="+mn-cs"/>
              </a:rPr>
              <a:t>Debre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Birhan</a:t>
            </a:r>
            <a:r>
              <a:rPr lang="en-US" sz="1200" b="0" i="0" u="none" strike="noStrike" kern="1200" baseline="0" dirty="0" smtClean="0">
                <a:solidFill>
                  <a:schemeClr val="tx1"/>
                </a:solidFill>
                <a:latin typeface="+mn-lt"/>
                <a:ea typeface="+mn-ea"/>
                <a:cs typeface="+mn-cs"/>
              </a:rPr>
              <a:t> to dry vegetable and spice seeds. Seeds are placed in trays at the back side o f the</a:t>
            </a:r>
          </a:p>
          <a:p>
            <a:r>
              <a:rPr lang="en-US" sz="1200" b="0" i="0" u="none" strike="noStrike" kern="1200" baseline="0" dirty="0" smtClean="0">
                <a:solidFill>
                  <a:schemeClr val="tx1"/>
                </a:solidFill>
                <a:latin typeface="+mn-lt"/>
                <a:ea typeface="+mn-ea"/>
                <a:cs typeface="+mn-cs"/>
              </a:rPr>
              <a:t>drier and dried by blowing hot air current from the front. Since the front part o f the drier is covered with black plastic film, hot air is produced in this</a:t>
            </a:r>
          </a:p>
          <a:p>
            <a:r>
              <a:rPr lang="en-US" sz="1200" b="0" i="0" u="none" strike="noStrike" kern="1200" baseline="0" dirty="0" smtClean="0">
                <a:solidFill>
                  <a:schemeClr val="tx1"/>
                </a:solidFill>
                <a:latin typeface="+mn-lt"/>
                <a:ea typeface="+mn-ea"/>
                <a:cs typeface="+mn-cs"/>
              </a:rPr>
              <a:t>part of the drier. This hot air passes through the drier and circulates within seeds, removing the moisture to the outside.</a:t>
            </a:r>
            <a:endParaRPr lang="en-US" dirty="0"/>
          </a:p>
        </p:txBody>
      </p:sp>
      <p:sp>
        <p:nvSpPr>
          <p:cNvPr id="4" name="Slide Number Placeholder 3"/>
          <p:cNvSpPr>
            <a:spLocks noGrp="1"/>
          </p:cNvSpPr>
          <p:nvPr>
            <p:ph type="sldNum" sz="quarter" idx="10"/>
          </p:nvPr>
        </p:nvSpPr>
        <p:spPr/>
        <p:txBody>
          <a:bodyPr/>
          <a:lstStyle/>
          <a:p>
            <a:fld id="{1E4EFA07-B99F-4408-BF05-092E7F34F0EF}" type="slidenum">
              <a:rPr lang="en-US" smtClean="0"/>
              <a:pPr/>
              <a:t>12</a:t>
            </a:fld>
            <a:endParaRPr lang="en-US"/>
          </a:p>
        </p:txBody>
      </p:sp>
    </p:spTree>
    <p:extLst>
      <p:ext uri="{BB962C8B-B14F-4D97-AF65-F5344CB8AC3E}">
        <p14:creationId xmlns:p14="http://schemas.microsoft.com/office/powerpoint/2010/main" val="1793263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Seeds can be soaked in 1 % </a:t>
            </a:r>
            <a:r>
              <a:rPr lang="en-US" sz="1200" b="0" i="0" u="none" strike="noStrike" kern="1200" baseline="0" dirty="0" err="1" smtClean="0">
                <a:solidFill>
                  <a:schemeClr val="tx1"/>
                </a:solidFill>
                <a:latin typeface="+mn-lt"/>
                <a:ea typeface="+mn-ea"/>
                <a:cs typeface="+mn-cs"/>
              </a:rPr>
              <a:t>KCl</a:t>
            </a:r>
            <a:r>
              <a:rPr lang="en-US" sz="1200" b="0" i="0" u="none" strike="noStrike" kern="1200" baseline="0" dirty="0" smtClean="0">
                <a:solidFill>
                  <a:schemeClr val="tx1"/>
                </a:solidFill>
                <a:latin typeface="+mn-lt"/>
                <a:ea typeface="+mn-ea"/>
                <a:cs typeface="+mn-cs"/>
              </a:rPr>
              <a:t> solution for 12 hours to improve the germination and </a:t>
            </a:r>
            <a:r>
              <a:rPr lang="en-US" sz="1200" b="0" i="0" u="none" strike="noStrike" kern="1200" baseline="0" dirty="0" err="1" smtClean="0">
                <a:solidFill>
                  <a:schemeClr val="tx1"/>
                </a:solidFill>
                <a:latin typeface="+mn-lt"/>
                <a:ea typeface="+mn-ea"/>
                <a:cs typeface="+mn-cs"/>
              </a:rPr>
              <a:t>vigour</a:t>
            </a:r>
            <a:r>
              <a:rPr lang="en-US" sz="1200" b="0" i="0" u="none" strike="noStrike" kern="1200" baseline="0" dirty="0" smtClean="0">
                <a:solidFill>
                  <a:schemeClr val="tx1"/>
                </a:solidFill>
                <a:latin typeface="+mn-lt"/>
                <a:ea typeface="+mn-ea"/>
                <a:cs typeface="+mn-cs"/>
              </a:rPr>
              <a:t> potential. </a:t>
            </a:r>
            <a:r>
              <a:rPr lang="en-US" sz="1200" b="1" i="0" u="none" strike="noStrike" kern="1200" baseline="0" dirty="0" smtClean="0">
                <a:solidFill>
                  <a:schemeClr val="tx1"/>
                </a:solidFill>
                <a:latin typeface="+mn-lt"/>
                <a:ea typeface="+mn-ea"/>
                <a:cs typeface="+mn-cs"/>
              </a:rPr>
              <a:t>Inert materials for pelleting : </a:t>
            </a:r>
            <a:r>
              <a:rPr lang="en-US" sz="1200" b="0" i="0" u="none" strike="noStrike" kern="1200" baseline="0" dirty="0" smtClean="0">
                <a:solidFill>
                  <a:schemeClr val="tx1"/>
                </a:solidFill>
                <a:latin typeface="+mn-lt"/>
                <a:ea typeface="+mn-ea"/>
                <a:cs typeface="+mn-cs"/>
              </a:rPr>
              <a:t>Lime, CaCO3, Chalk powder.</a:t>
            </a:r>
            <a:endParaRPr lang="en-US" dirty="0"/>
          </a:p>
        </p:txBody>
      </p:sp>
      <p:sp>
        <p:nvSpPr>
          <p:cNvPr id="4" name="Slide Number Placeholder 3"/>
          <p:cNvSpPr>
            <a:spLocks noGrp="1"/>
          </p:cNvSpPr>
          <p:nvPr>
            <p:ph type="sldNum" sz="quarter" idx="10"/>
          </p:nvPr>
        </p:nvSpPr>
        <p:spPr/>
        <p:txBody>
          <a:bodyPr/>
          <a:lstStyle/>
          <a:p>
            <a:fld id="{1E4EFA07-B99F-4408-BF05-092E7F34F0EF}" type="slidenum">
              <a:rPr lang="en-US" smtClean="0"/>
              <a:pPr/>
              <a:t>17</a:t>
            </a:fld>
            <a:endParaRPr lang="en-US"/>
          </a:p>
        </p:txBody>
      </p:sp>
    </p:spTree>
    <p:extLst>
      <p:ext uri="{BB962C8B-B14F-4D97-AF65-F5344CB8AC3E}">
        <p14:creationId xmlns:p14="http://schemas.microsoft.com/office/powerpoint/2010/main" val="4198356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Packaging is a form of advertising. Clear printing, the use of </a:t>
            </a:r>
            <a:r>
              <a:rPr lang="en-US" sz="1200" b="0" i="0" u="none" strike="noStrike" kern="1200" baseline="0" dirty="0" err="1" smtClean="0">
                <a:solidFill>
                  <a:schemeClr val="tx1"/>
                </a:solidFill>
                <a:latin typeface="+mn-lt"/>
                <a:ea typeface="+mn-ea"/>
                <a:cs typeface="+mn-cs"/>
              </a:rPr>
              <a:t>colour</a:t>
            </a:r>
            <a:r>
              <a:rPr lang="en-US" sz="1200" b="0" i="0" u="none" strike="noStrike" kern="1200" baseline="0" dirty="0" smtClean="0">
                <a:solidFill>
                  <a:schemeClr val="tx1"/>
                </a:solidFill>
                <a:latin typeface="+mn-lt"/>
                <a:ea typeface="+mn-ea"/>
                <a:cs typeface="+mn-cs"/>
              </a:rPr>
              <a:t>, brand or company logo and well reproduced photographs or images are all important components of design.</a:t>
            </a:r>
            <a:endParaRPr lang="en-US" dirty="0"/>
          </a:p>
        </p:txBody>
      </p:sp>
      <p:sp>
        <p:nvSpPr>
          <p:cNvPr id="4" name="Slide Number Placeholder 3"/>
          <p:cNvSpPr>
            <a:spLocks noGrp="1"/>
          </p:cNvSpPr>
          <p:nvPr>
            <p:ph type="sldNum" sz="quarter" idx="10"/>
          </p:nvPr>
        </p:nvSpPr>
        <p:spPr/>
        <p:txBody>
          <a:bodyPr/>
          <a:lstStyle/>
          <a:p>
            <a:fld id="{1E4EFA07-B99F-4408-BF05-092E7F34F0EF}" type="slidenum">
              <a:rPr lang="en-US" smtClean="0"/>
              <a:pPr/>
              <a:t>21</a:t>
            </a:fld>
            <a:endParaRPr lang="en-US"/>
          </a:p>
        </p:txBody>
      </p:sp>
    </p:spTree>
    <p:extLst>
      <p:ext uri="{BB962C8B-B14F-4D97-AF65-F5344CB8AC3E}">
        <p14:creationId xmlns:p14="http://schemas.microsoft.com/office/powerpoint/2010/main" val="2112403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Seed marketing strategy is long or short term plan regarding the different activities of the seed company related to market or marketing itself. It is establishment of effective marketing policies on production planning, distribution chain, market promotion activities and seed processing policy. A major function of seed marketing is to facilitate the flow of seeds from the point of production to the consumers (farmers). </a:t>
            </a:r>
            <a:endParaRPr lang="en-US" dirty="0"/>
          </a:p>
        </p:txBody>
      </p:sp>
      <p:sp>
        <p:nvSpPr>
          <p:cNvPr id="4" name="Slide Number Placeholder 3"/>
          <p:cNvSpPr>
            <a:spLocks noGrp="1"/>
          </p:cNvSpPr>
          <p:nvPr>
            <p:ph type="sldNum" sz="quarter" idx="10"/>
          </p:nvPr>
        </p:nvSpPr>
        <p:spPr/>
        <p:txBody>
          <a:bodyPr/>
          <a:lstStyle/>
          <a:p>
            <a:fld id="{1E4EFA07-B99F-4408-BF05-092E7F34F0EF}" type="slidenum">
              <a:rPr lang="en-US" smtClean="0"/>
              <a:pPr/>
              <a:t>29</a:t>
            </a:fld>
            <a:endParaRPr lang="en-US"/>
          </a:p>
        </p:txBody>
      </p:sp>
    </p:spTree>
    <p:extLst>
      <p:ext uri="{BB962C8B-B14F-4D97-AF65-F5344CB8AC3E}">
        <p14:creationId xmlns:p14="http://schemas.microsoft.com/office/powerpoint/2010/main" val="4051461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D358BA-9A8C-4AFF-A1F8-67D99769F420}" type="datetime1">
              <a:rPr lang="en-US" smtClean="0"/>
              <a:t>7/8/2019</a:t>
            </a:fld>
            <a:endParaRPr lang="en-US"/>
          </a:p>
        </p:txBody>
      </p:sp>
      <p:sp>
        <p:nvSpPr>
          <p:cNvPr id="5" name="Footer Placeholder 4"/>
          <p:cNvSpPr>
            <a:spLocks noGrp="1"/>
          </p:cNvSpPr>
          <p:nvPr>
            <p:ph type="ftr" sz="quarter" idx="11"/>
          </p:nvPr>
        </p:nvSpPr>
        <p:spPr/>
        <p:txBody>
          <a:bodyPr/>
          <a:lstStyle/>
          <a:p>
            <a:r>
              <a:rPr lang="en-US" smtClean="0"/>
              <a:t>Mengistu W. </a:t>
            </a:r>
            <a:endParaRPr lang="en-US"/>
          </a:p>
        </p:txBody>
      </p:sp>
      <p:sp>
        <p:nvSpPr>
          <p:cNvPr id="6" name="Slide Number Placeholder 5"/>
          <p:cNvSpPr>
            <a:spLocks noGrp="1"/>
          </p:cNvSpPr>
          <p:nvPr>
            <p:ph type="sldNum" sz="quarter" idx="12"/>
          </p:nvPr>
        </p:nvSpPr>
        <p:spPr/>
        <p:txBody>
          <a:bodyPr/>
          <a:lstStyle/>
          <a:p>
            <a:fld id="{2B4EF712-B5CF-4979-A665-34CB36598149}" type="slidenum">
              <a:rPr lang="en-US" smtClean="0"/>
              <a:pPr/>
              <a:t>‹#›</a:t>
            </a:fld>
            <a:endParaRPr lang="en-US"/>
          </a:p>
        </p:txBody>
      </p:sp>
    </p:spTree>
    <p:extLst>
      <p:ext uri="{BB962C8B-B14F-4D97-AF65-F5344CB8AC3E}">
        <p14:creationId xmlns:p14="http://schemas.microsoft.com/office/powerpoint/2010/main" val="2879178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8169B8-58FE-4E5D-96F9-1EA1E949BDC8}" type="datetime1">
              <a:rPr lang="en-US" smtClean="0"/>
              <a:t>7/8/2019</a:t>
            </a:fld>
            <a:endParaRPr lang="en-US"/>
          </a:p>
        </p:txBody>
      </p:sp>
      <p:sp>
        <p:nvSpPr>
          <p:cNvPr id="5" name="Footer Placeholder 4"/>
          <p:cNvSpPr>
            <a:spLocks noGrp="1"/>
          </p:cNvSpPr>
          <p:nvPr>
            <p:ph type="ftr" sz="quarter" idx="11"/>
          </p:nvPr>
        </p:nvSpPr>
        <p:spPr/>
        <p:txBody>
          <a:bodyPr/>
          <a:lstStyle/>
          <a:p>
            <a:r>
              <a:rPr lang="en-US" smtClean="0"/>
              <a:t>Mengistu W. </a:t>
            </a:r>
            <a:endParaRPr lang="en-US"/>
          </a:p>
        </p:txBody>
      </p:sp>
      <p:sp>
        <p:nvSpPr>
          <p:cNvPr id="6" name="Slide Number Placeholder 5"/>
          <p:cNvSpPr>
            <a:spLocks noGrp="1"/>
          </p:cNvSpPr>
          <p:nvPr>
            <p:ph type="sldNum" sz="quarter" idx="12"/>
          </p:nvPr>
        </p:nvSpPr>
        <p:spPr/>
        <p:txBody>
          <a:bodyPr/>
          <a:lstStyle/>
          <a:p>
            <a:fld id="{2B4EF712-B5CF-4979-A665-34CB36598149}" type="slidenum">
              <a:rPr lang="en-US" smtClean="0"/>
              <a:pPr/>
              <a:t>‹#›</a:t>
            </a:fld>
            <a:endParaRPr lang="en-US"/>
          </a:p>
        </p:txBody>
      </p:sp>
    </p:spTree>
    <p:extLst>
      <p:ext uri="{BB962C8B-B14F-4D97-AF65-F5344CB8AC3E}">
        <p14:creationId xmlns:p14="http://schemas.microsoft.com/office/powerpoint/2010/main" val="44878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F009B-2F73-4909-AE24-A80814DE2037}" type="datetime1">
              <a:rPr lang="en-US" smtClean="0"/>
              <a:t>7/8/2019</a:t>
            </a:fld>
            <a:endParaRPr lang="en-US"/>
          </a:p>
        </p:txBody>
      </p:sp>
      <p:sp>
        <p:nvSpPr>
          <p:cNvPr id="5" name="Footer Placeholder 4"/>
          <p:cNvSpPr>
            <a:spLocks noGrp="1"/>
          </p:cNvSpPr>
          <p:nvPr>
            <p:ph type="ftr" sz="quarter" idx="11"/>
          </p:nvPr>
        </p:nvSpPr>
        <p:spPr/>
        <p:txBody>
          <a:bodyPr/>
          <a:lstStyle/>
          <a:p>
            <a:r>
              <a:rPr lang="en-US" smtClean="0"/>
              <a:t>Mengistu W. </a:t>
            </a:r>
            <a:endParaRPr lang="en-US"/>
          </a:p>
        </p:txBody>
      </p:sp>
      <p:sp>
        <p:nvSpPr>
          <p:cNvPr id="6" name="Slide Number Placeholder 5"/>
          <p:cNvSpPr>
            <a:spLocks noGrp="1"/>
          </p:cNvSpPr>
          <p:nvPr>
            <p:ph type="sldNum" sz="quarter" idx="12"/>
          </p:nvPr>
        </p:nvSpPr>
        <p:spPr/>
        <p:txBody>
          <a:bodyPr/>
          <a:lstStyle/>
          <a:p>
            <a:fld id="{2B4EF712-B5CF-4979-A665-34CB36598149}" type="slidenum">
              <a:rPr lang="en-US" smtClean="0"/>
              <a:pPr/>
              <a:t>‹#›</a:t>
            </a:fld>
            <a:endParaRPr lang="en-US"/>
          </a:p>
        </p:txBody>
      </p:sp>
    </p:spTree>
    <p:extLst>
      <p:ext uri="{BB962C8B-B14F-4D97-AF65-F5344CB8AC3E}">
        <p14:creationId xmlns:p14="http://schemas.microsoft.com/office/powerpoint/2010/main" val="226051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1A3D6-192C-4235-83B3-0686AFD6332D}" type="datetime1">
              <a:rPr lang="en-US" smtClean="0"/>
              <a:t>7/8/2019</a:t>
            </a:fld>
            <a:endParaRPr lang="en-US"/>
          </a:p>
        </p:txBody>
      </p:sp>
      <p:sp>
        <p:nvSpPr>
          <p:cNvPr id="5" name="Footer Placeholder 4"/>
          <p:cNvSpPr>
            <a:spLocks noGrp="1"/>
          </p:cNvSpPr>
          <p:nvPr>
            <p:ph type="ftr" sz="quarter" idx="11"/>
          </p:nvPr>
        </p:nvSpPr>
        <p:spPr/>
        <p:txBody>
          <a:bodyPr/>
          <a:lstStyle/>
          <a:p>
            <a:r>
              <a:rPr lang="en-US" smtClean="0"/>
              <a:t>Mengistu W. </a:t>
            </a:r>
            <a:endParaRPr lang="en-US"/>
          </a:p>
        </p:txBody>
      </p:sp>
      <p:sp>
        <p:nvSpPr>
          <p:cNvPr id="6" name="Slide Number Placeholder 5"/>
          <p:cNvSpPr>
            <a:spLocks noGrp="1"/>
          </p:cNvSpPr>
          <p:nvPr>
            <p:ph type="sldNum" sz="quarter" idx="12"/>
          </p:nvPr>
        </p:nvSpPr>
        <p:spPr/>
        <p:txBody>
          <a:bodyPr/>
          <a:lstStyle/>
          <a:p>
            <a:fld id="{2B4EF712-B5CF-4979-A665-34CB36598149}" type="slidenum">
              <a:rPr lang="en-US" smtClean="0"/>
              <a:pPr/>
              <a:t>‹#›</a:t>
            </a:fld>
            <a:endParaRPr lang="en-US"/>
          </a:p>
        </p:txBody>
      </p:sp>
    </p:spTree>
    <p:extLst>
      <p:ext uri="{BB962C8B-B14F-4D97-AF65-F5344CB8AC3E}">
        <p14:creationId xmlns:p14="http://schemas.microsoft.com/office/powerpoint/2010/main" val="312478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95BF2B-9E7A-4C05-96A6-74D91913B339}" type="datetime1">
              <a:rPr lang="en-US" smtClean="0"/>
              <a:t>7/8/2019</a:t>
            </a:fld>
            <a:endParaRPr lang="en-US"/>
          </a:p>
        </p:txBody>
      </p:sp>
      <p:sp>
        <p:nvSpPr>
          <p:cNvPr id="5" name="Footer Placeholder 4"/>
          <p:cNvSpPr>
            <a:spLocks noGrp="1"/>
          </p:cNvSpPr>
          <p:nvPr>
            <p:ph type="ftr" sz="quarter" idx="11"/>
          </p:nvPr>
        </p:nvSpPr>
        <p:spPr/>
        <p:txBody>
          <a:bodyPr/>
          <a:lstStyle/>
          <a:p>
            <a:r>
              <a:rPr lang="en-US" smtClean="0"/>
              <a:t>Mengistu W. </a:t>
            </a:r>
            <a:endParaRPr lang="en-US"/>
          </a:p>
        </p:txBody>
      </p:sp>
      <p:sp>
        <p:nvSpPr>
          <p:cNvPr id="6" name="Slide Number Placeholder 5"/>
          <p:cNvSpPr>
            <a:spLocks noGrp="1"/>
          </p:cNvSpPr>
          <p:nvPr>
            <p:ph type="sldNum" sz="quarter" idx="12"/>
          </p:nvPr>
        </p:nvSpPr>
        <p:spPr/>
        <p:txBody>
          <a:bodyPr/>
          <a:lstStyle/>
          <a:p>
            <a:fld id="{2B4EF712-B5CF-4979-A665-34CB36598149}" type="slidenum">
              <a:rPr lang="en-US" smtClean="0"/>
              <a:pPr/>
              <a:t>‹#›</a:t>
            </a:fld>
            <a:endParaRPr lang="en-US"/>
          </a:p>
        </p:txBody>
      </p:sp>
    </p:spTree>
    <p:extLst>
      <p:ext uri="{BB962C8B-B14F-4D97-AF65-F5344CB8AC3E}">
        <p14:creationId xmlns:p14="http://schemas.microsoft.com/office/powerpoint/2010/main" val="1305226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3274C9-5CD7-4DF8-8263-00F66183F319}" type="datetime1">
              <a:rPr lang="en-US" smtClean="0"/>
              <a:t>7/8/2019</a:t>
            </a:fld>
            <a:endParaRPr lang="en-US"/>
          </a:p>
        </p:txBody>
      </p:sp>
      <p:sp>
        <p:nvSpPr>
          <p:cNvPr id="6" name="Footer Placeholder 5"/>
          <p:cNvSpPr>
            <a:spLocks noGrp="1"/>
          </p:cNvSpPr>
          <p:nvPr>
            <p:ph type="ftr" sz="quarter" idx="11"/>
          </p:nvPr>
        </p:nvSpPr>
        <p:spPr/>
        <p:txBody>
          <a:bodyPr/>
          <a:lstStyle/>
          <a:p>
            <a:r>
              <a:rPr lang="en-US" smtClean="0"/>
              <a:t>Mengistu W. </a:t>
            </a:r>
            <a:endParaRPr lang="en-US"/>
          </a:p>
        </p:txBody>
      </p:sp>
      <p:sp>
        <p:nvSpPr>
          <p:cNvPr id="7" name="Slide Number Placeholder 6"/>
          <p:cNvSpPr>
            <a:spLocks noGrp="1"/>
          </p:cNvSpPr>
          <p:nvPr>
            <p:ph type="sldNum" sz="quarter" idx="12"/>
          </p:nvPr>
        </p:nvSpPr>
        <p:spPr/>
        <p:txBody>
          <a:bodyPr/>
          <a:lstStyle/>
          <a:p>
            <a:fld id="{2B4EF712-B5CF-4979-A665-34CB36598149}" type="slidenum">
              <a:rPr lang="en-US" smtClean="0"/>
              <a:pPr/>
              <a:t>‹#›</a:t>
            </a:fld>
            <a:endParaRPr lang="en-US"/>
          </a:p>
        </p:txBody>
      </p:sp>
    </p:spTree>
    <p:extLst>
      <p:ext uri="{BB962C8B-B14F-4D97-AF65-F5344CB8AC3E}">
        <p14:creationId xmlns:p14="http://schemas.microsoft.com/office/powerpoint/2010/main" val="2806975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6E5E4F-A877-4E6D-967D-F01964E81107}" type="datetime1">
              <a:rPr lang="en-US" smtClean="0"/>
              <a:t>7/8/2019</a:t>
            </a:fld>
            <a:endParaRPr lang="en-US"/>
          </a:p>
        </p:txBody>
      </p:sp>
      <p:sp>
        <p:nvSpPr>
          <p:cNvPr id="8" name="Footer Placeholder 7"/>
          <p:cNvSpPr>
            <a:spLocks noGrp="1"/>
          </p:cNvSpPr>
          <p:nvPr>
            <p:ph type="ftr" sz="quarter" idx="11"/>
          </p:nvPr>
        </p:nvSpPr>
        <p:spPr/>
        <p:txBody>
          <a:bodyPr/>
          <a:lstStyle/>
          <a:p>
            <a:r>
              <a:rPr lang="en-US" smtClean="0"/>
              <a:t>Mengistu W. </a:t>
            </a:r>
            <a:endParaRPr lang="en-US"/>
          </a:p>
        </p:txBody>
      </p:sp>
      <p:sp>
        <p:nvSpPr>
          <p:cNvPr id="9" name="Slide Number Placeholder 8"/>
          <p:cNvSpPr>
            <a:spLocks noGrp="1"/>
          </p:cNvSpPr>
          <p:nvPr>
            <p:ph type="sldNum" sz="quarter" idx="12"/>
          </p:nvPr>
        </p:nvSpPr>
        <p:spPr/>
        <p:txBody>
          <a:bodyPr/>
          <a:lstStyle/>
          <a:p>
            <a:fld id="{2B4EF712-B5CF-4979-A665-34CB36598149}" type="slidenum">
              <a:rPr lang="en-US" smtClean="0"/>
              <a:pPr/>
              <a:t>‹#›</a:t>
            </a:fld>
            <a:endParaRPr lang="en-US"/>
          </a:p>
        </p:txBody>
      </p:sp>
    </p:spTree>
    <p:extLst>
      <p:ext uri="{BB962C8B-B14F-4D97-AF65-F5344CB8AC3E}">
        <p14:creationId xmlns:p14="http://schemas.microsoft.com/office/powerpoint/2010/main" val="2876682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F02C5F-FF20-461F-85F9-9B43D2321926}" type="datetime1">
              <a:rPr lang="en-US" smtClean="0"/>
              <a:t>7/8/2019</a:t>
            </a:fld>
            <a:endParaRPr lang="en-US"/>
          </a:p>
        </p:txBody>
      </p:sp>
      <p:sp>
        <p:nvSpPr>
          <p:cNvPr id="4" name="Footer Placeholder 3"/>
          <p:cNvSpPr>
            <a:spLocks noGrp="1"/>
          </p:cNvSpPr>
          <p:nvPr>
            <p:ph type="ftr" sz="quarter" idx="11"/>
          </p:nvPr>
        </p:nvSpPr>
        <p:spPr/>
        <p:txBody>
          <a:bodyPr/>
          <a:lstStyle/>
          <a:p>
            <a:r>
              <a:rPr lang="en-US" smtClean="0"/>
              <a:t>Mengistu W. </a:t>
            </a:r>
            <a:endParaRPr lang="en-US"/>
          </a:p>
        </p:txBody>
      </p:sp>
      <p:sp>
        <p:nvSpPr>
          <p:cNvPr id="5" name="Slide Number Placeholder 4"/>
          <p:cNvSpPr>
            <a:spLocks noGrp="1"/>
          </p:cNvSpPr>
          <p:nvPr>
            <p:ph type="sldNum" sz="quarter" idx="12"/>
          </p:nvPr>
        </p:nvSpPr>
        <p:spPr/>
        <p:txBody>
          <a:bodyPr/>
          <a:lstStyle/>
          <a:p>
            <a:fld id="{2B4EF712-B5CF-4979-A665-34CB36598149}" type="slidenum">
              <a:rPr lang="en-US" smtClean="0"/>
              <a:pPr/>
              <a:t>‹#›</a:t>
            </a:fld>
            <a:endParaRPr lang="en-US"/>
          </a:p>
        </p:txBody>
      </p:sp>
    </p:spTree>
    <p:extLst>
      <p:ext uri="{BB962C8B-B14F-4D97-AF65-F5344CB8AC3E}">
        <p14:creationId xmlns:p14="http://schemas.microsoft.com/office/powerpoint/2010/main" val="3271303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5AEC9-D746-4D64-89EE-3B00CBC34C75}" type="datetime1">
              <a:rPr lang="en-US" smtClean="0"/>
              <a:t>7/8/2019</a:t>
            </a:fld>
            <a:endParaRPr lang="en-US"/>
          </a:p>
        </p:txBody>
      </p:sp>
      <p:sp>
        <p:nvSpPr>
          <p:cNvPr id="3" name="Footer Placeholder 2"/>
          <p:cNvSpPr>
            <a:spLocks noGrp="1"/>
          </p:cNvSpPr>
          <p:nvPr>
            <p:ph type="ftr" sz="quarter" idx="11"/>
          </p:nvPr>
        </p:nvSpPr>
        <p:spPr/>
        <p:txBody>
          <a:bodyPr/>
          <a:lstStyle/>
          <a:p>
            <a:r>
              <a:rPr lang="en-US" smtClean="0"/>
              <a:t>Mengistu W. </a:t>
            </a:r>
            <a:endParaRPr lang="en-US"/>
          </a:p>
        </p:txBody>
      </p:sp>
      <p:sp>
        <p:nvSpPr>
          <p:cNvPr id="4" name="Slide Number Placeholder 3"/>
          <p:cNvSpPr>
            <a:spLocks noGrp="1"/>
          </p:cNvSpPr>
          <p:nvPr>
            <p:ph type="sldNum" sz="quarter" idx="12"/>
          </p:nvPr>
        </p:nvSpPr>
        <p:spPr/>
        <p:txBody>
          <a:bodyPr/>
          <a:lstStyle/>
          <a:p>
            <a:fld id="{2B4EF712-B5CF-4979-A665-34CB36598149}" type="slidenum">
              <a:rPr lang="en-US" smtClean="0"/>
              <a:pPr/>
              <a:t>‹#›</a:t>
            </a:fld>
            <a:endParaRPr lang="en-US"/>
          </a:p>
        </p:txBody>
      </p:sp>
    </p:spTree>
    <p:extLst>
      <p:ext uri="{BB962C8B-B14F-4D97-AF65-F5344CB8AC3E}">
        <p14:creationId xmlns:p14="http://schemas.microsoft.com/office/powerpoint/2010/main" val="1109954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780AF5-A170-4759-817B-2040B45797AA}" type="datetime1">
              <a:rPr lang="en-US" smtClean="0"/>
              <a:t>7/8/2019</a:t>
            </a:fld>
            <a:endParaRPr lang="en-US"/>
          </a:p>
        </p:txBody>
      </p:sp>
      <p:sp>
        <p:nvSpPr>
          <p:cNvPr id="6" name="Footer Placeholder 5"/>
          <p:cNvSpPr>
            <a:spLocks noGrp="1"/>
          </p:cNvSpPr>
          <p:nvPr>
            <p:ph type="ftr" sz="quarter" idx="11"/>
          </p:nvPr>
        </p:nvSpPr>
        <p:spPr/>
        <p:txBody>
          <a:bodyPr/>
          <a:lstStyle/>
          <a:p>
            <a:r>
              <a:rPr lang="en-US" smtClean="0"/>
              <a:t>Mengistu W. </a:t>
            </a:r>
            <a:endParaRPr lang="en-US"/>
          </a:p>
        </p:txBody>
      </p:sp>
      <p:sp>
        <p:nvSpPr>
          <p:cNvPr id="7" name="Slide Number Placeholder 6"/>
          <p:cNvSpPr>
            <a:spLocks noGrp="1"/>
          </p:cNvSpPr>
          <p:nvPr>
            <p:ph type="sldNum" sz="quarter" idx="12"/>
          </p:nvPr>
        </p:nvSpPr>
        <p:spPr/>
        <p:txBody>
          <a:bodyPr/>
          <a:lstStyle/>
          <a:p>
            <a:fld id="{2B4EF712-B5CF-4979-A665-34CB36598149}" type="slidenum">
              <a:rPr lang="en-US" smtClean="0"/>
              <a:pPr/>
              <a:t>‹#›</a:t>
            </a:fld>
            <a:endParaRPr lang="en-US"/>
          </a:p>
        </p:txBody>
      </p:sp>
    </p:spTree>
    <p:extLst>
      <p:ext uri="{BB962C8B-B14F-4D97-AF65-F5344CB8AC3E}">
        <p14:creationId xmlns:p14="http://schemas.microsoft.com/office/powerpoint/2010/main" val="2544706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B3A52-3AFC-4FC0-AD2A-952D845B2F5A}" type="datetime1">
              <a:rPr lang="en-US" smtClean="0"/>
              <a:t>7/8/2019</a:t>
            </a:fld>
            <a:endParaRPr lang="en-US"/>
          </a:p>
        </p:txBody>
      </p:sp>
      <p:sp>
        <p:nvSpPr>
          <p:cNvPr id="6" name="Footer Placeholder 5"/>
          <p:cNvSpPr>
            <a:spLocks noGrp="1"/>
          </p:cNvSpPr>
          <p:nvPr>
            <p:ph type="ftr" sz="quarter" idx="11"/>
          </p:nvPr>
        </p:nvSpPr>
        <p:spPr/>
        <p:txBody>
          <a:bodyPr/>
          <a:lstStyle/>
          <a:p>
            <a:r>
              <a:rPr lang="en-US" smtClean="0"/>
              <a:t>Mengistu W. </a:t>
            </a:r>
            <a:endParaRPr lang="en-US"/>
          </a:p>
        </p:txBody>
      </p:sp>
      <p:sp>
        <p:nvSpPr>
          <p:cNvPr id="7" name="Slide Number Placeholder 6"/>
          <p:cNvSpPr>
            <a:spLocks noGrp="1"/>
          </p:cNvSpPr>
          <p:nvPr>
            <p:ph type="sldNum" sz="quarter" idx="12"/>
          </p:nvPr>
        </p:nvSpPr>
        <p:spPr/>
        <p:txBody>
          <a:bodyPr/>
          <a:lstStyle/>
          <a:p>
            <a:fld id="{2B4EF712-B5CF-4979-A665-34CB36598149}" type="slidenum">
              <a:rPr lang="en-US" smtClean="0"/>
              <a:pPr/>
              <a:t>‹#›</a:t>
            </a:fld>
            <a:endParaRPr lang="en-US"/>
          </a:p>
        </p:txBody>
      </p:sp>
    </p:spTree>
    <p:extLst>
      <p:ext uri="{BB962C8B-B14F-4D97-AF65-F5344CB8AC3E}">
        <p14:creationId xmlns:p14="http://schemas.microsoft.com/office/powerpoint/2010/main" val="268316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F191C-E419-4AC8-AEC7-24083AA1BA09}" type="datetime1">
              <a:rPr lang="en-US" smtClean="0"/>
              <a:t>7/8/2019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Mengistu W.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EF712-B5CF-4979-A665-34CB36598149}" type="slidenum">
              <a:rPr lang="en-US" smtClean="0"/>
              <a:pPr/>
              <a:t>‹#›</a:t>
            </a:fld>
            <a:endParaRPr lang="en-US"/>
          </a:p>
        </p:txBody>
      </p:sp>
    </p:spTree>
    <p:extLst>
      <p:ext uri="{BB962C8B-B14F-4D97-AF65-F5344CB8AC3E}">
        <p14:creationId xmlns:p14="http://schemas.microsoft.com/office/powerpoint/2010/main" val="319154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143000"/>
          </a:xfrm>
        </p:spPr>
        <p:txBody>
          <a:bodyPr>
            <a:normAutofit fontScale="90000"/>
          </a:bodyPr>
          <a:lstStyle/>
          <a:p>
            <a:pPr>
              <a:lnSpc>
                <a:spcPct val="150000"/>
              </a:lnSpc>
            </a:pPr>
            <a:r>
              <a:rPr lang="en-US" sz="2800" b="1" dirty="0">
                <a:latin typeface="Times New Roman" pitchFamily="18" charset="0"/>
                <a:cs typeface="Times New Roman" pitchFamily="18" charset="0"/>
              </a:rPr>
              <a:t>Chapter Five</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5. Seed Processing, Storage and Marketing</a:t>
            </a:r>
            <a:br>
              <a:rPr lang="en-US" sz="2800" b="1"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9655" y="1447800"/>
            <a:ext cx="4419600" cy="5060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18655" y="1392973"/>
            <a:ext cx="4191000" cy="5170646"/>
          </a:xfrm>
          <a:prstGeom prst="rect">
            <a:avLst/>
          </a:prstGeom>
        </p:spPr>
        <p:txBody>
          <a:bodyPr wrap="square">
            <a:spAutoFit/>
          </a:bodyPr>
          <a:lstStyle/>
          <a:p>
            <a:pPr algn="just">
              <a:lnSpc>
                <a:spcPct val="150000"/>
              </a:lnSpc>
            </a:pP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200" b="1" u="sng" dirty="0" smtClean="0">
                <a:effectLst>
                  <a:outerShdw blurRad="38100" dist="38100" dir="2700000" algn="tl">
                    <a:srgbClr val="000000">
                      <a:alpha val="43137"/>
                    </a:srgbClr>
                  </a:outerShdw>
                </a:effectLst>
                <a:latin typeface="Times New Roman" pitchFamily="18" charset="0"/>
                <a:cs typeface="Times New Roman" pitchFamily="18" charset="0"/>
              </a:rPr>
              <a:t>Content </a:t>
            </a:r>
            <a:endParaRPr lang="en-US" sz="2200" b="1" u="sng" dirty="0">
              <a:effectLst>
                <a:outerShdw blurRad="38100" dist="38100" dir="2700000" algn="tl">
                  <a:srgbClr val="000000">
                    <a:alpha val="43137"/>
                  </a:srgbClr>
                </a:outerShdw>
              </a:effectLst>
              <a:latin typeface="Times New Roman" pitchFamily="18" charset="0"/>
              <a:cs typeface="Times New Roman" pitchFamily="18" charset="0"/>
            </a:endParaRPr>
          </a:p>
          <a:p>
            <a:pPr marL="285750" indent="-285750" algn="just">
              <a:lnSpc>
                <a:spcPct val="150000"/>
              </a:lnSpc>
              <a:buFont typeface="Arial" pitchFamily="34" charset="0"/>
              <a:buChar char="•"/>
            </a:pPr>
            <a:r>
              <a:rPr lang="en-US" sz="2200" dirty="0">
                <a:effectLst>
                  <a:outerShdw blurRad="38100" dist="38100" dir="2700000" algn="tl">
                    <a:srgbClr val="000000">
                      <a:alpha val="43137"/>
                    </a:srgbClr>
                  </a:outerShdw>
                </a:effectLst>
                <a:latin typeface="Times New Roman" pitchFamily="18" charset="0"/>
                <a:cs typeface="Times New Roman" pitchFamily="18" charset="0"/>
              </a:rPr>
              <a:t>Seed processing  </a:t>
            </a:r>
          </a:p>
          <a:p>
            <a:pPr marL="742950" lvl="1" indent="-285750" algn="just">
              <a:lnSpc>
                <a:spcPct val="150000"/>
              </a:lnSpc>
              <a:buFont typeface="Arial" pitchFamily="34" charset="0"/>
              <a:buChar char="•"/>
            </a:pPr>
            <a:r>
              <a:rPr lang="en-US" sz="2200" dirty="0">
                <a:latin typeface="Times New Roman" pitchFamily="18" charset="0"/>
                <a:cs typeface="Times New Roman" pitchFamily="18" charset="0"/>
              </a:rPr>
              <a:t>Threshing </a:t>
            </a:r>
          </a:p>
          <a:p>
            <a:pPr marL="742950" lvl="1" indent="-285750" algn="just">
              <a:lnSpc>
                <a:spcPct val="150000"/>
              </a:lnSpc>
              <a:buFont typeface="Arial" pitchFamily="34" charset="0"/>
              <a:buChar char="•"/>
            </a:pPr>
            <a:r>
              <a:rPr lang="en-US" sz="2200" dirty="0">
                <a:latin typeface="Times New Roman" pitchFamily="18" charset="0"/>
                <a:cs typeface="Times New Roman" pitchFamily="18" charset="0"/>
              </a:rPr>
              <a:t>Drying </a:t>
            </a:r>
          </a:p>
          <a:p>
            <a:pPr marL="742950" lvl="1" indent="-285750" algn="just">
              <a:lnSpc>
                <a:spcPct val="150000"/>
              </a:lnSpc>
              <a:buFont typeface="Arial" pitchFamily="34" charset="0"/>
              <a:buChar char="•"/>
            </a:pPr>
            <a:r>
              <a:rPr lang="en-US" sz="2200" dirty="0">
                <a:latin typeface="Times New Roman" pitchFamily="18" charset="0"/>
                <a:cs typeface="Times New Roman" pitchFamily="18" charset="0"/>
              </a:rPr>
              <a:t>Cleaning</a:t>
            </a:r>
          </a:p>
          <a:p>
            <a:pPr marL="742950" lvl="1" indent="-285750" algn="just">
              <a:lnSpc>
                <a:spcPct val="150000"/>
              </a:lnSpc>
              <a:buFont typeface="Arial" pitchFamily="34" charset="0"/>
              <a:buChar char="•"/>
            </a:pPr>
            <a:r>
              <a:rPr lang="en-US" sz="2200" dirty="0">
                <a:latin typeface="Times New Roman" pitchFamily="18" charset="0"/>
                <a:cs typeface="Times New Roman" pitchFamily="18" charset="0"/>
              </a:rPr>
              <a:t>Treatment (dressing) </a:t>
            </a:r>
          </a:p>
          <a:p>
            <a:pPr marL="742950" lvl="1" indent="-285750" algn="just">
              <a:lnSpc>
                <a:spcPct val="150000"/>
              </a:lnSpc>
              <a:buFont typeface="Arial" pitchFamily="34" charset="0"/>
              <a:buChar char="•"/>
            </a:pPr>
            <a:r>
              <a:rPr lang="en-US" sz="2200" dirty="0">
                <a:latin typeface="Times New Roman" pitchFamily="18" charset="0"/>
                <a:cs typeface="Times New Roman" pitchFamily="18" charset="0"/>
              </a:rPr>
              <a:t>Grading </a:t>
            </a:r>
          </a:p>
          <a:p>
            <a:pPr marL="742950" lvl="1" indent="-285750" algn="just">
              <a:lnSpc>
                <a:spcPct val="150000"/>
              </a:lnSpc>
              <a:buFont typeface="Arial" pitchFamily="34" charset="0"/>
              <a:buChar char="•"/>
            </a:pPr>
            <a:r>
              <a:rPr lang="en-US" sz="2200" dirty="0" smtClean="0">
                <a:latin typeface="Times New Roman" pitchFamily="18" charset="0"/>
                <a:cs typeface="Times New Roman" pitchFamily="18" charset="0"/>
              </a:rPr>
              <a:t>Packing and labeling </a:t>
            </a:r>
            <a:endParaRPr lang="en-US" sz="2200" dirty="0">
              <a:latin typeface="Times New Roman" pitchFamily="18" charset="0"/>
              <a:cs typeface="Times New Roman" pitchFamily="18" charset="0"/>
            </a:endParaRPr>
          </a:p>
          <a:p>
            <a:pPr marL="285750" indent="-285750" algn="just">
              <a:lnSpc>
                <a:spcPct val="150000"/>
              </a:lnSpc>
              <a:buFont typeface="Arial" pitchFamily="34" charset="0"/>
              <a:buChar char="•"/>
            </a:pPr>
            <a:r>
              <a:rPr lang="en-US" sz="2200" dirty="0">
                <a:effectLst>
                  <a:outerShdw blurRad="38100" dist="38100" dir="2700000" algn="tl">
                    <a:srgbClr val="000000">
                      <a:alpha val="43137"/>
                    </a:srgbClr>
                  </a:outerShdw>
                </a:effectLst>
                <a:latin typeface="Times New Roman" pitchFamily="18" charset="0"/>
                <a:cs typeface="Times New Roman" pitchFamily="18" charset="0"/>
              </a:rPr>
              <a:t>Seed storage </a:t>
            </a:r>
          </a:p>
          <a:p>
            <a:pPr marL="285750" indent="-285750" algn="just">
              <a:lnSpc>
                <a:spcPct val="150000"/>
              </a:lnSpc>
              <a:buFont typeface="Arial" pitchFamily="34" charset="0"/>
              <a:buChar char="•"/>
            </a:pPr>
            <a:r>
              <a:rPr lang="en-US" sz="2200" dirty="0">
                <a:effectLst>
                  <a:outerShdw blurRad="38100" dist="38100" dir="2700000" algn="tl">
                    <a:srgbClr val="000000">
                      <a:alpha val="43137"/>
                    </a:srgbClr>
                  </a:outerShdw>
                </a:effectLst>
                <a:latin typeface="Times New Roman" pitchFamily="18" charset="0"/>
                <a:cs typeface="Times New Roman" pitchFamily="18" charset="0"/>
              </a:rPr>
              <a:t>Seed Marketing and </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distribution</a:t>
            </a:r>
            <a:endParaRPr lang="en-US" sz="2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87944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n-US" sz="3200" dirty="0" smtClean="0">
                <a:latin typeface="Times New Roman" pitchFamily="18" charset="0"/>
                <a:cs typeface="Times New Roman" pitchFamily="18" charset="0"/>
              </a:rPr>
              <a:t>Cont..</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1066800"/>
            <a:ext cx="8229600" cy="4525963"/>
          </a:xfrm>
        </p:spPr>
        <p:txBody>
          <a:bodyPr>
            <a:normAutofit/>
          </a:bodyPr>
          <a:lstStyle/>
          <a:p>
            <a:pPr marL="0" indent="0" algn="just">
              <a:lnSpc>
                <a:spcPct val="150000"/>
              </a:lnSpc>
              <a:buNone/>
            </a:pPr>
            <a:r>
              <a:rPr lang="en-US" sz="2200" b="1" dirty="0">
                <a:latin typeface="Times New Roman" pitchFamily="18" charset="0"/>
                <a:cs typeface="Times New Roman" pitchFamily="18" charset="0"/>
              </a:rPr>
              <a:t>Advantage </a:t>
            </a:r>
            <a:endParaRPr lang="en-US" sz="2200" dirty="0">
              <a:latin typeface="Times New Roman" pitchFamily="18" charset="0"/>
              <a:cs typeface="Times New Roman" pitchFamily="18" charset="0"/>
            </a:endParaRPr>
          </a:p>
          <a:p>
            <a:pPr lvl="1" algn="just">
              <a:lnSpc>
                <a:spcPct val="150000"/>
              </a:lnSpc>
            </a:pPr>
            <a:r>
              <a:rPr lang="en-US" sz="2200" dirty="0">
                <a:latin typeface="Times New Roman" pitchFamily="18" charset="0"/>
                <a:cs typeface="Times New Roman" pitchFamily="18" charset="0"/>
              </a:rPr>
              <a:t>Use natural but ambient air </a:t>
            </a:r>
          </a:p>
          <a:p>
            <a:pPr lvl="1" algn="just">
              <a:lnSpc>
                <a:spcPct val="150000"/>
              </a:lnSpc>
            </a:pPr>
            <a:r>
              <a:rPr lang="en-US" sz="2200" dirty="0">
                <a:latin typeface="Times New Roman" pitchFamily="18" charset="0"/>
                <a:cs typeface="Times New Roman" pitchFamily="18" charset="0"/>
              </a:rPr>
              <a:t>Local materials can be used for the constructions of ventilated driers</a:t>
            </a:r>
          </a:p>
          <a:p>
            <a:pPr marL="0" indent="0" algn="just">
              <a:lnSpc>
                <a:spcPct val="150000"/>
              </a:lnSpc>
              <a:buNone/>
            </a:pPr>
            <a:r>
              <a:rPr lang="en-US" sz="2200" b="1" dirty="0">
                <a:latin typeface="Times New Roman" pitchFamily="18" charset="0"/>
                <a:cs typeface="Times New Roman" pitchFamily="18" charset="0"/>
              </a:rPr>
              <a:t>Disadvantage </a:t>
            </a:r>
            <a:endParaRPr lang="en-US" sz="2200" dirty="0">
              <a:latin typeface="Times New Roman" pitchFamily="18" charset="0"/>
              <a:cs typeface="Times New Roman" pitchFamily="18" charset="0"/>
            </a:endParaRPr>
          </a:p>
          <a:p>
            <a:pPr lvl="1" algn="just">
              <a:lnSpc>
                <a:spcPct val="150000"/>
              </a:lnSpc>
            </a:pPr>
            <a:r>
              <a:rPr lang="en-US" sz="2200" dirty="0">
                <a:latin typeface="Times New Roman" pitchFamily="18" charset="0"/>
                <a:cs typeface="Times New Roman" pitchFamily="18" charset="0"/>
              </a:rPr>
              <a:t>Weather dependent </a:t>
            </a:r>
          </a:p>
          <a:p>
            <a:pPr lvl="1" algn="just">
              <a:lnSpc>
                <a:spcPct val="150000"/>
              </a:lnSpc>
            </a:pPr>
            <a:r>
              <a:rPr lang="en-US" sz="2200" dirty="0">
                <a:latin typeface="Times New Roman" pitchFamily="18" charset="0"/>
                <a:cs typeface="Times New Roman" pitchFamily="18" charset="0"/>
              </a:rPr>
              <a:t>Not situated for use in the humid tropics</a:t>
            </a:r>
          </a:p>
          <a:p>
            <a:pPr>
              <a:lnSpc>
                <a:spcPct val="150000"/>
              </a:lnSpc>
            </a:pPr>
            <a:endParaRPr lang="en-US" sz="2200" dirty="0"/>
          </a:p>
        </p:txBody>
      </p:sp>
      <p:sp>
        <p:nvSpPr>
          <p:cNvPr id="4" name="Footer Placeholder 3"/>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248532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b="1" dirty="0">
                <a:solidFill>
                  <a:srgbClr val="00B0F0"/>
                </a:solidFill>
                <a:latin typeface="Times New Roman" pitchFamily="18" charset="0"/>
                <a:cs typeface="Times New Roman" pitchFamily="18" charset="0"/>
              </a:rPr>
              <a:t>3. Artificial drying </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1143000"/>
            <a:ext cx="8458200" cy="5105400"/>
          </a:xfrm>
        </p:spPr>
        <p:txBody>
          <a:bodyPr>
            <a:normAutofit/>
          </a:bodyPr>
          <a:lstStyle/>
          <a:p>
            <a:pPr algn="just"/>
            <a:r>
              <a:rPr lang="en-US" sz="2200" dirty="0" smtClean="0">
                <a:latin typeface="Times New Roman" pitchFamily="18" charset="0"/>
                <a:cs typeface="Times New Roman" pitchFamily="18" charset="0"/>
              </a:rPr>
              <a:t>Allows </a:t>
            </a:r>
            <a:r>
              <a:rPr lang="en-US" sz="2200" dirty="0">
                <a:solidFill>
                  <a:srgbClr val="C00000"/>
                </a:solidFill>
                <a:latin typeface="Times New Roman" pitchFamily="18" charset="0"/>
                <a:cs typeface="Times New Roman" pitchFamily="18" charset="0"/>
              </a:rPr>
              <a:t>early harvesting </a:t>
            </a:r>
            <a:r>
              <a:rPr lang="en-US" sz="2200" dirty="0">
                <a:latin typeface="Times New Roman" pitchFamily="18" charset="0"/>
                <a:cs typeface="Times New Roman" pitchFamily="18" charset="0"/>
              </a:rPr>
              <a:t>of seed crops </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Artificial </a:t>
            </a:r>
            <a:r>
              <a:rPr lang="en-US" sz="2200" dirty="0">
                <a:latin typeface="Times New Roman" pitchFamily="18" charset="0"/>
                <a:cs typeface="Times New Roman" pitchFamily="18" charset="0"/>
              </a:rPr>
              <a:t>drying equipment relies on increasing the </a:t>
            </a:r>
            <a:r>
              <a:rPr lang="en-US" sz="2200" dirty="0" smtClean="0">
                <a:solidFill>
                  <a:srgbClr val="FF0000"/>
                </a:solidFill>
                <a:latin typeface="Times New Roman" pitchFamily="18" charset="0"/>
                <a:cs typeface="Times New Roman" pitchFamily="18" charset="0"/>
              </a:rPr>
              <a:t>air flow </a:t>
            </a:r>
            <a:r>
              <a:rPr lang="en-US" sz="2200" dirty="0">
                <a:solidFill>
                  <a:srgbClr val="FF0000"/>
                </a:solidFill>
                <a:latin typeface="Times New Roman" pitchFamily="18" charset="0"/>
                <a:cs typeface="Times New Roman" pitchFamily="18" charset="0"/>
              </a:rPr>
              <a:t>around the seed, </a:t>
            </a:r>
            <a:r>
              <a:rPr lang="en-US" sz="2200" dirty="0">
                <a:latin typeface="Times New Roman" pitchFamily="18" charset="0"/>
                <a:cs typeface="Times New Roman" pitchFamily="18" charset="0"/>
              </a:rPr>
              <a:t>with or without dehumidification of the air by heating or using chemical desiccants.</a:t>
            </a:r>
          </a:p>
          <a:p>
            <a:pPr algn="just"/>
            <a:r>
              <a:rPr lang="en-US" sz="2200" dirty="0">
                <a:latin typeface="Times New Roman" pitchFamily="18" charset="0"/>
                <a:cs typeface="Times New Roman" pitchFamily="18" charset="0"/>
              </a:rPr>
              <a:t>An artificial drying facility should consist </a:t>
            </a:r>
            <a:r>
              <a:rPr lang="en-US" sz="2200" dirty="0" smtClean="0">
                <a:latin typeface="Times New Roman" pitchFamily="18" charset="0"/>
                <a:cs typeface="Times New Roman" pitchFamily="18" charset="0"/>
              </a:rPr>
              <a:t>of:</a:t>
            </a:r>
            <a:endParaRPr lang="en-US" sz="2200" dirty="0">
              <a:latin typeface="Times New Roman" pitchFamily="18" charset="0"/>
              <a:cs typeface="Times New Roman" pitchFamily="18" charset="0"/>
            </a:endParaRPr>
          </a:p>
          <a:p>
            <a:pPr lvl="2" algn="just"/>
            <a:r>
              <a:rPr lang="en-US" sz="2200" dirty="0" smtClean="0">
                <a:latin typeface="Times New Roman" pitchFamily="18" charset="0"/>
                <a:cs typeface="Times New Roman" pitchFamily="18" charset="0"/>
              </a:rPr>
              <a:t>A </a:t>
            </a:r>
            <a:r>
              <a:rPr lang="en-US" sz="2200" dirty="0" smtClean="0">
                <a:solidFill>
                  <a:srgbClr val="FF0000"/>
                </a:solidFill>
                <a:latin typeface="Times New Roman" pitchFamily="18" charset="0"/>
                <a:cs typeface="Times New Roman" pitchFamily="18" charset="0"/>
              </a:rPr>
              <a:t>fan </a:t>
            </a:r>
            <a:r>
              <a:rPr lang="en-US" sz="2200" dirty="0">
                <a:solidFill>
                  <a:srgbClr val="FF0000"/>
                </a:solidFill>
                <a:latin typeface="Times New Roman" pitchFamily="18" charset="0"/>
                <a:cs typeface="Times New Roman" pitchFamily="18" charset="0"/>
              </a:rPr>
              <a:t>of sufficient size </a:t>
            </a:r>
            <a:r>
              <a:rPr lang="en-US" sz="2200" dirty="0">
                <a:latin typeface="Times New Roman" pitchFamily="18" charset="0"/>
                <a:cs typeface="Times New Roman" pitchFamily="18" charset="0"/>
              </a:rPr>
              <a:t>to deliver a minimum dry air flow </a:t>
            </a:r>
            <a:endParaRPr lang="en-US" sz="2200" dirty="0" smtClean="0">
              <a:latin typeface="Times New Roman" pitchFamily="18" charset="0"/>
              <a:cs typeface="Times New Roman" pitchFamily="18" charset="0"/>
            </a:endParaRPr>
          </a:p>
          <a:p>
            <a:pPr lvl="2" algn="just"/>
            <a:r>
              <a:rPr lang="en-US" sz="2200" dirty="0">
                <a:latin typeface="Times New Roman" pitchFamily="18" charset="0"/>
                <a:cs typeface="Times New Roman" pitchFamily="18" charset="0"/>
              </a:rPr>
              <a:t>E</a:t>
            </a:r>
            <a:r>
              <a:rPr lang="en-US" sz="2200" dirty="0" smtClean="0">
                <a:latin typeface="Times New Roman" pitchFamily="18" charset="0"/>
                <a:cs typeface="Times New Roman" pitchFamily="18" charset="0"/>
              </a:rPr>
              <a:t>fficient </a:t>
            </a:r>
            <a:r>
              <a:rPr lang="en-US" sz="2200" dirty="0">
                <a:solidFill>
                  <a:srgbClr val="FF0000"/>
                </a:solidFill>
                <a:latin typeface="Times New Roman" pitchFamily="18" charset="0"/>
                <a:cs typeface="Times New Roman" pitchFamily="18" charset="0"/>
              </a:rPr>
              <a:t>heating capacity </a:t>
            </a:r>
            <a:r>
              <a:rPr lang="en-US" sz="2200" dirty="0">
                <a:latin typeface="Times New Roman" pitchFamily="18" charset="0"/>
                <a:cs typeface="Times New Roman" pitchFamily="18" charset="0"/>
              </a:rPr>
              <a:t>to raise the air temperature to </a:t>
            </a:r>
            <a:r>
              <a:rPr lang="en-US" sz="2200" dirty="0" smtClean="0">
                <a:latin typeface="Times New Roman" pitchFamily="18" charset="0"/>
                <a:cs typeface="Times New Roman" pitchFamily="18" charset="0"/>
              </a:rPr>
              <a:t>35-40</a:t>
            </a:r>
            <a:r>
              <a:rPr lang="en-US" sz="2200" baseline="30000" dirty="0" smtClean="0">
                <a:latin typeface="Times New Roman" pitchFamily="18" charset="0"/>
                <a:cs typeface="Times New Roman" pitchFamily="18" charset="0"/>
              </a:rPr>
              <a:t>0</a:t>
            </a:r>
            <a:r>
              <a:rPr lang="en-US" sz="2200" dirty="0" smtClean="0">
                <a:latin typeface="Times New Roman" pitchFamily="18" charset="0"/>
                <a:cs typeface="Times New Roman" pitchFamily="18" charset="0"/>
              </a:rPr>
              <a:t>C</a:t>
            </a:r>
          </a:p>
          <a:p>
            <a:pPr lvl="2" algn="just"/>
            <a:r>
              <a:rPr lang="en-US" sz="2200" dirty="0" smtClean="0">
                <a:latin typeface="Times New Roman" pitchFamily="18" charset="0"/>
                <a:cs typeface="Times New Roman" pitchFamily="18" charset="0"/>
              </a:rPr>
              <a:t>Adequate </a:t>
            </a:r>
            <a:r>
              <a:rPr lang="en-US" sz="2200" dirty="0">
                <a:solidFill>
                  <a:srgbClr val="FF0000"/>
                </a:solidFill>
                <a:latin typeface="Times New Roman" pitchFamily="18" charset="0"/>
                <a:cs typeface="Times New Roman" pitchFamily="18" charset="0"/>
              </a:rPr>
              <a:t>control</a:t>
            </a:r>
            <a:r>
              <a:rPr lang="en-US" sz="2200" dirty="0">
                <a:latin typeface="Times New Roman" pitchFamily="18" charset="0"/>
                <a:cs typeface="Times New Roman" pitchFamily="18" charset="0"/>
              </a:rPr>
              <a:t> to maintain the air temperature at 35-40</a:t>
            </a:r>
            <a:r>
              <a:rPr lang="en-US" sz="2200" baseline="30000" dirty="0">
                <a:latin typeface="Times New Roman" pitchFamily="18" charset="0"/>
                <a:cs typeface="Times New Roman" pitchFamily="18" charset="0"/>
              </a:rPr>
              <a:t>0</a:t>
            </a:r>
            <a:r>
              <a:rPr lang="en-US" sz="2200" dirty="0">
                <a:latin typeface="Times New Roman" pitchFamily="18" charset="0"/>
                <a:cs typeface="Times New Roman" pitchFamily="18" charset="0"/>
              </a:rPr>
              <a:t>C or </a:t>
            </a:r>
            <a:r>
              <a:rPr lang="en-US" sz="2200" dirty="0" smtClean="0">
                <a:latin typeface="Times New Roman" pitchFamily="18" charset="0"/>
                <a:cs typeface="Times New Roman" pitchFamily="18" charset="0"/>
              </a:rPr>
              <a:t>less</a:t>
            </a:r>
          </a:p>
          <a:p>
            <a:pPr lvl="2" algn="just"/>
            <a:r>
              <a:rPr lang="en-US" sz="2200" dirty="0" smtClean="0">
                <a:latin typeface="Times New Roman" pitchFamily="18" charset="0"/>
                <a:cs typeface="Times New Roman" pitchFamily="18" charset="0"/>
              </a:rPr>
              <a:t>Adequate </a:t>
            </a:r>
            <a:r>
              <a:rPr lang="en-US" sz="2200" dirty="0">
                <a:solidFill>
                  <a:srgbClr val="FF0000"/>
                </a:solidFill>
                <a:latin typeface="Times New Roman" pitchFamily="18" charset="0"/>
                <a:cs typeface="Times New Roman" pitchFamily="18" charset="0"/>
              </a:rPr>
              <a:t>drying capacity </a:t>
            </a:r>
            <a:r>
              <a:rPr lang="en-US" sz="2200" dirty="0">
                <a:latin typeface="Times New Roman" pitchFamily="18" charset="0"/>
                <a:cs typeface="Times New Roman" pitchFamily="18" charset="0"/>
              </a:rPr>
              <a:t>compatible with the harvesting rate at which seeds will be received by the plan</a:t>
            </a:r>
          </a:p>
          <a:p>
            <a:pPr algn="just"/>
            <a:endParaRPr lang="en-US" sz="22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2509319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Cont..</a:t>
            </a:r>
            <a:endParaRPr lang="en-US" sz="32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066800"/>
            <a:ext cx="4438649" cy="409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45" y="1371600"/>
            <a:ext cx="3985364"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95400" y="5791200"/>
            <a:ext cx="7086600" cy="769441"/>
          </a:xfrm>
          <a:prstGeom prst="rect">
            <a:avLst/>
          </a:prstGeom>
        </p:spPr>
        <p:txBody>
          <a:bodyPr wrap="square">
            <a:spAutoFit/>
          </a:bodyPr>
          <a:lstStyle/>
          <a:p>
            <a:pPr marL="285750" indent="-285750" algn="just">
              <a:buFont typeface="Arial" pitchFamily="34" charset="0"/>
              <a:buChar char="•"/>
            </a:pPr>
            <a:r>
              <a:rPr lang="en-US" sz="2200" dirty="0" err="1">
                <a:latin typeface="Times New Roman" pitchFamily="18" charset="0"/>
                <a:cs typeface="Times New Roman" pitchFamily="18" charset="0"/>
              </a:rPr>
              <a:t>Tera</a:t>
            </a:r>
            <a:r>
              <a:rPr lang="en-US" sz="2200" dirty="0">
                <a:latin typeface="Times New Roman" pitchFamily="18" charset="0"/>
                <a:cs typeface="Times New Roman" pitchFamily="18" charset="0"/>
              </a:rPr>
              <a:t> farm (a private fruit and vegetable grower) around </a:t>
            </a:r>
            <a:r>
              <a:rPr lang="en-US" sz="2200" dirty="0" err="1">
                <a:latin typeface="Times New Roman" pitchFamily="18" charset="0"/>
                <a:cs typeface="Times New Roman" pitchFamily="18" charset="0"/>
              </a:rPr>
              <a:t>Debre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Birhan</a:t>
            </a:r>
            <a:endParaRPr lang="en-US" sz="22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456818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3200" dirty="0" smtClean="0">
                <a:latin typeface="Times New Roman" pitchFamily="18" charset="0"/>
                <a:cs typeface="Times New Roman" pitchFamily="18" charset="0"/>
              </a:rPr>
              <a:t>Cont..</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1066800"/>
            <a:ext cx="8458200" cy="5257800"/>
          </a:xfrm>
        </p:spPr>
        <p:txBody>
          <a:bodyPr>
            <a:normAutofit fontScale="92500"/>
          </a:bodyPr>
          <a:lstStyle/>
          <a:p>
            <a:pPr marL="0" indent="0" algn="just">
              <a:lnSpc>
                <a:spcPct val="150000"/>
              </a:lnSpc>
              <a:buNone/>
            </a:pPr>
            <a:r>
              <a:rPr lang="en-US" sz="2400" b="1" dirty="0">
                <a:latin typeface="Times New Roman" pitchFamily="18" charset="0"/>
                <a:cs typeface="Times New Roman" pitchFamily="18" charset="0"/>
              </a:rPr>
              <a:t>Advantages</a:t>
            </a:r>
            <a:endParaRPr lang="en-US" sz="2400" dirty="0">
              <a:latin typeface="Times New Roman" pitchFamily="18" charset="0"/>
              <a:cs typeface="Times New Roman" pitchFamily="18" charset="0"/>
            </a:endParaRPr>
          </a:p>
          <a:p>
            <a:pPr lvl="1" algn="just">
              <a:lnSpc>
                <a:spcPct val="150000"/>
              </a:lnSpc>
            </a:pPr>
            <a:r>
              <a:rPr lang="en-US" sz="2400" dirty="0">
                <a:latin typeface="Times New Roman" pitchFamily="18" charset="0"/>
                <a:cs typeface="Times New Roman" pitchFamily="18" charset="0"/>
              </a:rPr>
              <a:t>Large quantity of seed can be </a:t>
            </a:r>
            <a:r>
              <a:rPr lang="en-US" sz="2400" dirty="0" smtClean="0">
                <a:latin typeface="Times New Roman" pitchFamily="18" charset="0"/>
                <a:cs typeface="Times New Roman" pitchFamily="18" charset="0"/>
              </a:rPr>
              <a:t>dried</a:t>
            </a:r>
          </a:p>
          <a:p>
            <a:pPr lvl="1" algn="just">
              <a:lnSpc>
                <a:spcPct val="150000"/>
              </a:lnSpc>
            </a:pPr>
            <a:r>
              <a:rPr lang="en-US" sz="2400" dirty="0" smtClean="0">
                <a:latin typeface="Times New Roman" pitchFamily="18" charset="0"/>
                <a:cs typeface="Times New Roman" pitchFamily="18" charset="0"/>
              </a:rPr>
              <a:t>Allows </a:t>
            </a:r>
            <a:r>
              <a:rPr lang="en-US" sz="2400" dirty="0">
                <a:latin typeface="Times New Roman" pitchFamily="18" charset="0"/>
                <a:cs typeface="Times New Roman" pitchFamily="18" charset="0"/>
              </a:rPr>
              <a:t>early harvesting of seed crop </a:t>
            </a:r>
            <a:endParaRPr lang="en-US" sz="2400" dirty="0" smtClean="0">
              <a:latin typeface="Times New Roman" pitchFamily="18" charset="0"/>
              <a:cs typeface="Times New Roman" pitchFamily="18" charset="0"/>
            </a:endParaRPr>
          </a:p>
          <a:p>
            <a:pPr lvl="1" algn="just">
              <a:lnSpc>
                <a:spcPct val="150000"/>
              </a:lnSpc>
            </a:pPr>
            <a:r>
              <a:rPr lang="en-US" sz="2400" dirty="0" smtClean="0">
                <a:latin typeface="Times New Roman" pitchFamily="18" charset="0"/>
                <a:cs typeface="Times New Roman" pitchFamily="18" charset="0"/>
              </a:rPr>
              <a:t>Provide </a:t>
            </a:r>
            <a:r>
              <a:rPr lang="en-US" sz="2400" dirty="0">
                <a:latin typeface="Times New Roman" pitchFamily="18" charset="0"/>
                <a:cs typeface="Times New Roman" pitchFamily="18" charset="0"/>
              </a:rPr>
              <a:t>better control of seed quality in all </a:t>
            </a:r>
            <a:r>
              <a:rPr lang="en-US" sz="2400" dirty="0" smtClean="0">
                <a:latin typeface="Times New Roman" pitchFamily="18" charset="0"/>
                <a:cs typeface="Times New Roman" pitchFamily="18" charset="0"/>
              </a:rPr>
              <a:t>environments</a:t>
            </a:r>
          </a:p>
          <a:p>
            <a:pPr lvl="1" algn="just">
              <a:lnSpc>
                <a:spcPct val="150000"/>
              </a:lnSpc>
            </a:pPr>
            <a:r>
              <a:rPr lang="en-US" sz="2400" dirty="0" smtClean="0">
                <a:latin typeface="Times New Roman" pitchFamily="18" charset="0"/>
                <a:cs typeface="Times New Roman" pitchFamily="18" charset="0"/>
              </a:rPr>
              <a:t>Independent </a:t>
            </a:r>
            <a:r>
              <a:rPr lang="en-US" sz="2400" dirty="0">
                <a:latin typeface="Times New Roman" pitchFamily="18" charset="0"/>
                <a:cs typeface="Times New Roman" pitchFamily="18" charset="0"/>
              </a:rPr>
              <a:t>of weather conditions </a:t>
            </a:r>
          </a:p>
          <a:p>
            <a:pPr marL="0" indent="0" algn="just">
              <a:lnSpc>
                <a:spcPct val="150000"/>
              </a:lnSpc>
              <a:buNone/>
            </a:pPr>
            <a:r>
              <a:rPr lang="en-US" sz="2400" b="1" dirty="0">
                <a:latin typeface="Times New Roman" pitchFamily="18" charset="0"/>
                <a:cs typeface="Times New Roman" pitchFamily="18" charset="0"/>
              </a:rPr>
              <a:t>Disadvantages</a:t>
            </a:r>
            <a:endParaRPr lang="en-US" sz="2400" dirty="0">
              <a:latin typeface="Times New Roman" pitchFamily="18" charset="0"/>
              <a:cs typeface="Times New Roman" pitchFamily="18" charset="0"/>
            </a:endParaRPr>
          </a:p>
          <a:p>
            <a:pPr lvl="1" algn="just">
              <a:lnSpc>
                <a:spcPct val="150000"/>
              </a:lnSpc>
            </a:pPr>
            <a:r>
              <a:rPr lang="en-US" sz="2400" dirty="0">
                <a:latin typeface="Times New Roman" pitchFamily="18" charset="0"/>
                <a:cs typeface="Times New Roman" pitchFamily="18" charset="0"/>
              </a:rPr>
              <a:t>Equipment dependent </a:t>
            </a:r>
            <a:endParaRPr lang="en-US" sz="2400" dirty="0" smtClean="0">
              <a:latin typeface="Times New Roman" pitchFamily="18" charset="0"/>
              <a:cs typeface="Times New Roman" pitchFamily="18" charset="0"/>
            </a:endParaRPr>
          </a:p>
          <a:p>
            <a:pPr lvl="1" algn="just">
              <a:lnSpc>
                <a:spcPct val="150000"/>
              </a:lnSpc>
            </a:pPr>
            <a:r>
              <a:rPr lang="en-US" sz="2400" dirty="0" smtClean="0">
                <a:latin typeface="Times New Roman" pitchFamily="18" charset="0"/>
                <a:cs typeface="Times New Roman" pitchFamily="18" charset="0"/>
              </a:rPr>
              <a:t>Expensive </a:t>
            </a:r>
            <a:r>
              <a:rPr lang="en-US" sz="2400" dirty="0">
                <a:latin typeface="Times New Roman" pitchFamily="18" charset="0"/>
                <a:cs typeface="Times New Roman" pitchFamily="18" charset="0"/>
              </a:rPr>
              <a:t>equipment </a:t>
            </a:r>
            <a:endParaRPr lang="en-US" sz="2400" dirty="0" smtClean="0">
              <a:latin typeface="Times New Roman" pitchFamily="18" charset="0"/>
              <a:cs typeface="Times New Roman" pitchFamily="18" charset="0"/>
            </a:endParaRPr>
          </a:p>
          <a:p>
            <a:pPr lvl="1" algn="just">
              <a:lnSpc>
                <a:spcPct val="150000"/>
              </a:lnSpc>
            </a:pPr>
            <a:r>
              <a:rPr lang="en-US" sz="2400" dirty="0" smtClean="0">
                <a:latin typeface="Times New Roman" pitchFamily="18" charset="0"/>
                <a:cs typeface="Times New Roman" pitchFamily="18" charset="0"/>
              </a:rPr>
              <a:t>Difficult </a:t>
            </a:r>
            <a:r>
              <a:rPr lang="en-US" sz="2400" dirty="0">
                <a:latin typeface="Times New Roman" pitchFamily="18" charset="0"/>
                <a:cs typeface="Times New Roman" pitchFamily="18" charset="0"/>
              </a:rPr>
              <a:t>equipment to clean </a:t>
            </a:r>
            <a:r>
              <a:rPr lang="en-US" sz="2400" dirty="0" smtClean="0">
                <a:latin typeface="Times New Roman" pitchFamily="18" charset="0"/>
                <a:cs typeface="Times New Roman" pitchFamily="18" charset="0"/>
              </a:rPr>
              <a:t>(risk </a:t>
            </a:r>
            <a:r>
              <a:rPr lang="en-US" sz="2400" dirty="0">
                <a:latin typeface="Times New Roman" pitchFamily="18" charset="0"/>
                <a:cs typeface="Times New Roman" pitchFamily="18" charset="0"/>
              </a:rPr>
              <a:t>of seed </a:t>
            </a:r>
            <a:r>
              <a:rPr lang="en-US" sz="2400" dirty="0" smtClean="0">
                <a:latin typeface="Times New Roman" pitchFamily="18" charset="0"/>
                <a:cs typeface="Times New Roman" pitchFamily="18" charset="0"/>
              </a:rPr>
              <a:t>contamination)</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4042776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itchFamily="18" charset="0"/>
                <a:cs typeface="Times New Roman" pitchFamily="18" charset="0"/>
              </a:rPr>
              <a:t>Seed </a:t>
            </a:r>
            <a:r>
              <a:rPr lang="en-US" sz="3200" b="1" dirty="0" smtClean="0">
                <a:latin typeface="Times New Roman" pitchFamily="18" charset="0"/>
                <a:cs typeface="Times New Roman" pitchFamily="18" charset="0"/>
              </a:rPr>
              <a:t>Cleaning</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71055" y="1219200"/>
            <a:ext cx="8305800" cy="5029200"/>
          </a:xfrm>
        </p:spPr>
        <p:txBody>
          <a:bodyPr>
            <a:normAutofit/>
          </a:bodyPr>
          <a:lstStyle/>
          <a:p>
            <a:pPr algn="just">
              <a:lnSpc>
                <a:spcPct val="150000"/>
              </a:lnSpc>
            </a:pP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removal of inert matter, other crop seeds (including weeds</a:t>
            </a:r>
            <a:r>
              <a:rPr lang="en-US" sz="2200" dirty="0" smtClean="0">
                <a:latin typeface="Times New Roman" pitchFamily="18" charset="0"/>
                <a:cs typeface="Times New Roman" pitchFamily="18" charset="0"/>
              </a:rPr>
              <a:t>) to </a:t>
            </a:r>
            <a:r>
              <a:rPr lang="en-US" sz="2200" dirty="0">
                <a:latin typeface="Times New Roman" pitchFamily="18" charset="0"/>
                <a:cs typeface="Times New Roman" pitchFamily="18" charset="0"/>
              </a:rPr>
              <a:t>increase </a:t>
            </a:r>
            <a:r>
              <a:rPr lang="en-US" sz="2200" dirty="0">
                <a:solidFill>
                  <a:srgbClr val="C00000"/>
                </a:solidFill>
                <a:latin typeface="Times New Roman" pitchFamily="18" charset="0"/>
                <a:cs typeface="Times New Roman" pitchFamily="18" charset="0"/>
              </a:rPr>
              <a:t>marketable </a:t>
            </a:r>
            <a:r>
              <a:rPr lang="en-US" sz="2200" dirty="0" smtClean="0">
                <a:solidFill>
                  <a:srgbClr val="C00000"/>
                </a:solidFill>
                <a:latin typeface="Times New Roman" pitchFamily="18" charset="0"/>
                <a:cs typeface="Times New Roman" pitchFamily="18" charset="0"/>
              </a:rPr>
              <a:t>value.</a:t>
            </a:r>
          </a:p>
          <a:p>
            <a:pPr algn="just">
              <a:lnSpc>
                <a:spcPct val="150000"/>
              </a:lnSpc>
            </a:pPr>
            <a:r>
              <a:rPr lang="en-US" sz="2200" dirty="0" smtClean="0">
                <a:latin typeface="Times New Roman" pitchFamily="18" charset="0"/>
                <a:cs typeface="Times New Roman" pitchFamily="18" charset="0"/>
              </a:rPr>
              <a:t>Cleaning </a:t>
            </a:r>
            <a:r>
              <a:rPr lang="en-US" sz="2200" dirty="0">
                <a:latin typeface="Times New Roman" pitchFamily="18" charset="0"/>
                <a:cs typeface="Times New Roman" pitchFamily="18" charset="0"/>
              </a:rPr>
              <a:t>ensures good seed </a:t>
            </a:r>
            <a:r>
              <a:rPr lang="en-US" sz="2200" dirty="0" smtClean="0">
                <a:latin typeface="Times New Roman" pitchFamily="18" charset="0"/>
                <a:cs typeface="Times New Roman" pitchFamily="18" charset="0"/>
              </a:rPr>
              <a:t>quality</a:t>
            </a:r>
          </a:p>
          <a:p>
            <a:pPr lvl="2" algn="just">
              <a:lnSpc>
                <a:spcPct val="150000"/>
              </a:lnSpc>
            </a:pPr>
            <a:r>
              <a:rPr lang="en-US" sz="2200" dirty="0" smtClean="0">
                <a:latin typeface="Times New Roman" pitchFamily="18" charset="0"/>
                <a:cs typeface="Times New Roman" pitchFamily="18" charset="0"/>
              </a:rPr>
              <a:t>Increase </a:t>
            </a:r>
            <a:r>
              <a:rPr lang="en-US" sz="2200" dirty="0">
                <a:latin typeface="Times New Roman" pitchFamily="18" charset="0"/>
                <a:cs typeface="Times New Roman" pitchFamily="18" charset="0"/>
              </a:rPr>
              <a:t>purity and germination </a:t>
            </a:r>
            <a:endParaRPr lang="en-US" sz="2200" dirty="0" smtClean="0">
              <a:latin typeface="Times New Roman" pitchFamily="18" charset="0"/>
              <a:cs typeface="Times New Roman" pitchFamily="18" charset="0"/>
            </a:endParaRPr>
          </a:p>
          <a:p>
            <a:pPr lvl="2" algn="just">
              <a:lnSpc>
                <a:spcPct val="150000"/>
              </a:lnSpc>
            </a:pPr>
            <a:r>
              <a:rPr lang="en-US" sz="2200" dirty="0" smtClean="0">
                <a:latin typeface="Times New Roman" pitchFamily="18" charset="0"/>
                <a:cs typeface="Times New Roman" pitchFamily="18" charset="0"/>
              </a:rPr>
              <a:t>Decrease </a:t>
            </a:r>
            <a:r>
              <a:rPr lang="en-US" sz="2200" dirty="0">
                <a:latin typeface="Times New Roman" pitchFamily="18" charset="0"/>
                <a:cs typeface="Times New Roman" pitchFamily="18" charset="0"/>
              </a:rPr>
              <a:t>the number of diseased seeds and improves the </a:t>
            </a:r>
            <a:r>
              <a:rPr lang="en-US" sz="2200" dirty="0">
                <a:solidFill>
                  <a:srgbClr val="C00000"/>
                </a:solidFill>
                <a:latin typeface="Times New Roman" pitchFamily="18" charset="0"/>
                <a:cs typeface="Times New Roman" pitchFamily="18" charset="0"/>
              </a:rPr>
              <a:t>visual, commercial and planting </a:t>
            </a:r>
            <a:r>
              <a:rPr lang="en-US" sz="2200" dirty="0" smtClean="0">
                <a:solidFill>
                  <a:srgbClr val="C00000"/>
                </a:solidFill>
                <a:latin typeface="Times New Roman" pitchFamily="18" charset="0"/>
                <a:cs typeface="Times New Roman" pitchFamily="18" charset="0"/>
              </a:rPr>
              <a:t>quality</a:t>
            </a:r>
          </a:p>
          <a:p>
            <a:pPr algn="just">
              <a:lnSpc>
                <a:spcPct val="150000"/>
              </a:lnSpc>
            </a:pPr>
            <a:r>
              <a:rPr lang="en-US" sz="2200" dirty="0" smtClean="0">
                <a:latin typeface="Times New Roman" pitchFamily="18" charset="0"/>
                <a:cs typeface="Times New Roman" pitchFamily="18" charset="0"/>
              </a:rPr>
              <a:t>The </a:t>
            </a:r>
            <a:r>
              <a:rPr lang="en-US" sz="2200" dirty="0">
                <a:solidFill>
                  <a:srgbClr val="C00000"/>
                </a:solidFill>
                <a:latin typeface="Times New Roman" pitchFamily="18" charset="0"/>
                <a:cs typeface="Times New Roman" pitchFamily="18" charset="0"/>
              </a:rPr>
              <a:t>physical differences </a:t>
            </a:r>
            <a:r>
              <a:rPr lang="en-US" sz="2200" dirty="0" smtClean="0">
                <a:latin typeface="Times New Roman" pitchFamily="18" charset="0"/>
                <a:cs typeface="Times New Roman" pitchFamily="18" charset="0"/>
              </a:rPr>
              <a:t>(relative </a:t>
            </a:r>
            <a:r>
              <a:rPr lang="en-US" sz="2200" dirty="0">
                <a:latin typeface="Times New Roman" pitchFamily="18" charset="0"/>
                <a:cs typeface="Times New Roman" pitchFamily="18" charset="0"/>
              </a:rPr>
              <a:t>size, shape, length, density, surface texture, color, affinity to </a:t>
            </a:r>
            <a:r>
              <a:rPr lang="en-US" sz="2200" dirty="0" smtClean="0">
                <a:latin typeface="Times New Roman" pitchFamily="18" charset="0"/>
                <a:cs typeface="Times New Roman" pitchFamily="18" charset="0"/>
              </a:rPr>
              <a:t>liquids) </a:t>
            </a:r>
            <a:r>
              <a:rPr lang="en-US" sz="2200" dirty="0">
                <a:latin typeface="Times New Roman" pitchFamily="18" charset="0"/>
                <a:cs typeface="Times New Roman" pitchFamily="18" charset="0"/>
              </a:rPr>
              <a:t>can be used for seed cleaning. </a:t>
            </a:r>
          </a:p>
        </p:txBody>
      </p:sp>
      <p:sp>
        <p:nvSpPr>
          <p:cNvPr id="4" name="Footer Placeholder 3"/>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1099025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a:latin typeface="Times New Roman" pitchFamily="18" charset="0"/>
                <a:cs typeface="Times New Roman" pitchFamily="18" charset="0"/>
              </a:rPr>
              <a:t>Separation based on weight </a:t>
            </a:r>
            <a:r>
              <a:rPr lang="en-US" sz="3200" b="1" dirty="0" smtClean="0">
                <a:latin typeface="Times New Roman" pitchFamily="18" charset="0"/>
                <a:cs typeface="Times New Roman" pitchFamily="18" charset="0"/>
              </a:rPr>
              <a:t>(specific gravity)</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990600"/>
            <a:ext cx="5029200" cy="4953000"/>
          </a:xfrm>
        </p:spPr>
        <p:txBody>
          <a:bodyPr>
            <a:normAutofit/>
          </a:bodyPr>
          <a:lstStyle/>
          <a:p>
            <a:pPr algn="just">
              <a:lnSpc>
                <a:spcPct val="150000"/>
              </a:lnSpc>
            </a:pPr>
            <a:r>
              <a:rPr lang="en-US" sz="2200" dirty="0" smtClean="0">
                <a:latin typeface="Times New Roman" pitchFamily="18" charset="0"/>
                <a:cs typeface="Times New Roman" pitchFamily="18" charset="0"/>
              </a:rPr>
              <a:t>One of </a:t>
            </a:r>
            <a:r>
              <a:rPr lang="en-US" sz="2200" dirty="0">
                <a:latin typeface="Times New Roman" pitchFamily="18" charset="0"/>
                <a:cs typeface="Times New Roman" pitchFamily="18" charset="0"/>
              </a:rPr>
              <a:t>the </a:t>
            </a:r>
            <a:r>
              <a:rPr lang="en-US" sz="2200" dirty="0">
                <a:solidFill>
                  <a:srgbClr val="C00000"/>
                </a:solidFill>
                <a:latin typeface="Times New Roman" pitchFamily="18" charset="0"/>
                <a:cs typeface="Times New Roman" pitchFamily="18" charset="0"/>
              </a:rPr>
              <a:t>oldest</a:t>
            </a:r>
            <a:r>
              <a:rPr lang="en-US" sz="2200" dirty="0">
                <a:latin typeface="Times New Roman" pitchFamily="18" charset="0"/>
                <a:cs typeface="Times New Roman" pitchFamily="18" charset="0"/>
              </a:rPr>
              <a:t> seed </a:t>
            </a:r>
            <a:r>
              <a:rPr lang="en-US" sz="2200" dirty="0" smtClean="0">
                <a:latin typeface="Times New Roman" pitchFamily="18" charset="0"/>
                <a:cs typeface="Times New Roman" pitchFamily="18" charset="0"/>
              </a:rPr>
              <a:t>cleaning techniques</a:t>
            </a:r>
            <a:endParaRPr lang="en-US" sz="2200" dirty="0">
              <a:latin typeface="Times New Roman" pitchFamily="18" charset="0"/>
              <a:cs typeface="Times New Roman" pitchFamily="18" charset="0"/>
            </a:endParaRPr>
          </a:p>
          <a:p>
            <a:pPr algn="just">
              <a:lnSpc>
                <a:spcPct val="150000"/>
              </a:lnSpc>
            </a:pP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When done by hand in the </a:t>
            </a:r>
            <a:r>
              <a:rPr lang="en-US" sz="2200" dirty="0" smtClean="0">
                <a:latin typeface="Times New Roman" pitchFamily="18" charset="0"/>
                <a:cs typeface="Times New Roman" pitchFamily="18" charset="0"/>
              </a:rPr>
              <a:t>wind; </a:t>
            </a:r>
            <a:r>
              <a:rPr lang="en-US" sz="2200" dirty="0" smtClean="0">
                <a:solidFill>
                  <a:srgbClr val="FF0000"/>
                </a:solidFill>
                <a:latin typeface="Times New Roman" pitchFamily="18" charset="0"/>
                <a:cs typeface="Times New Roman" pitchFamily="18" charset="0"/>
              </a:rPr>
              <a:t>winnowing</a:t>
            </a:r>
            <a:r>
              <a:rPr lang="en-US" sz="2200" dirty="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lvl="2" algn="just">
              <a:lnSpc>
                <a:spcPct val="150000"/>
              </a:lnSpc>
            </a:pPr>
            <a:r>
              <a:rPr lang="en-US" sz="2200" dirty="0" smtClean="0">
                <a:latin typeface="Times New Roman" pitchFamily="18" charset="0"/>
                <a:cs typeface="Times New Roman" pitchFamily="18" charset="0"/>
              </a:rPr>
              <a:t>The process </a:t>
            </a:r>
            <a:r>
              <a:rPr lang="en-US" sz="2200" dirty="0">
                <a:latin typeface="Times New Roman" pitchFamily="18" charset="0"/>
                <a:cs typeface="Times New Roman" pitchFamily="18" charset="0"/>
              </a:rPr>
              <a:t>of separating the seed from the </a:t>
            </a:r>
            <a:r>
              <a:rPr lang="en-US" sz="2200" dirty="0" smtClean="0">
                <a:latin typeface="Times New Roman" pitchFamily="18" charset="0"/>
                <a:cs typeface="Times New Roman" pitchFamily="18" charset="0"/>
              </a:rPr>
              <a:t>chaff</a:t>
            </a:r>
            <a:endParaRPr lang="en-US" sz="2200" dirty="0">
              <a:latin typeface="Times New Roman" pitchFamily="18" charset="0"/>
              <a:cs typeface="Times New Roman" pitchFamily="18" charset="0"/>
            </a:endParaRPr>
          </a:p>
          <a:p>
            <a:pPr algn="just">
              <a:lnSpc>
                <a:spcPct val="150000"/>
              </a:lnSpc>
            </a:pPr>
            <a:r>
              <a:rPr lang="en-US" sz="2200" dirty="0" smtClean="0">
                <a:latin typeface="Times New Roman" pitchFamily="18" charset="0"/>
                <a:cs typeface="Times New Roman" pitchFamily="18" charset="0"/>
              </a:rPr>
              <a:t>On </a:t>
            </a:r>
            <a:r>
              <a:rPr lang="en-US" sz="2200" dirty="0">
                <a:latin typeface="Times New Roman" pitchFamily="18" charset="0"/>
                <a:cs typeface="Times New Roman" pitchFamily="18" charset="0"/>
              </a:rPr>
              <a:t>a </a:t>
            </a:r>
            <a:r>
              <a:rPr lang="en-US" sz="2200" dirty="0">
                <a:solidFill>
                  <a:srgbClr val="C00000"/>
                </a:solidFill>
                <a:latin typeface="Times New Roman" pitchFamily="18" charset="0"/>
                <a:cs typeface="Times New Roman" pitchFamily="18" charset="0"/>
              </a:rPr>
              <a:t>small-to-medium scale</a:t>
            </a:r>
            <a:r>
              <a:rPr lang="en-US" sz="2200" dirty="0">
                <a:latin typeface="Times New Roman" pitchFamily="18" charset="0"/>
                <a:cs typeface="Times New Roman" pitchFamily="18" charset="0"/>
              </a:rPr>
              <a:t> this is a very </a:t>
            </a:r>
            <a:r>
              <a:rPr lang="en-US" sz="2200" dirty="0">
                <a:solidFill>
                  <a:srgbClr val="C00000"/>
                </a:solidFill>
                <a:latin typeface="Times New Roman" pitchFamily="18" charset="0"/>
                <a:cs typeface="Times New Roman" pitchFamily="18" charset="0"/>
              </a:rPr>
              <a:t>effective</a:t>
            </a:r>
            <a:r>
              <a:rPr lang="en-US" sz="2200" dirty="0">
                <a:latin typeface="Times New Roman" pitchFamily="18" charset="0"/>
                <a:cs typeface="Times New Roman" pitchFamily="18" charset="0"/>
              </a:rPr>
              <a:t> method to quickly clean seed. </a:t>
            </a:r>
            <a:endParaRPr lang="en-US" sz="2200" dirty="0" smtClean="0">
              <a:latin typeface="Times New Roman" pitchFamily="18" charset="0"/>
              <a:cs typeface="Times New Roman" pitchFamily="18" charset="0"/>
            </a:endParaRPr>
          </a:p>
          <a:p>
            <a:pPr algn="just">
              <a:lnSpc>
                <a:spcPct val="150000"/>
              </a:lnSpc>
            </a:pPr>
            <a:endParaRPr lang="en-US" sz="22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350818"/>
            <a:ext cx="3429000" cy="543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724400"/>
            <a:ext cx="17811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2556484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b="1" dirty="0">
                <a:latin typeface="Times New Roman" pitchFamily="18" charset="0"/>
                <a:cs typeface="Times New Roman" pitchFamily="18" charset="0"/>
              </a:rPr>
              <a:t>Separation based on size </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914401"/>
            <a:ext cx="8229600" cy="2819400"/>
          </a:xfrm>
        </p:spPr>
        <p:txBody>
          <a:bodyPr>
            <a:normAutofit/>
          </a:bodyPr>
          <a:lstStyle/>
          <a:p>
            <a:pPr algn="just">
              <a:lnSpc>
                <a:spcPct val="150000"/>
              </a:lnSpc>
            </a:pPr>
            <a:r>
              <a:rPr lang="en-US" sz="2200" dirty="0" smtClean="0">
                <a:latin typeface="Times New Roman" pitchFamily="18" charset="0"/>
                <a:cs typeface="Times New Roman" pitchFamily="18" charset="0"/>
              </a:rPr>
              <a:t>Screens </a:t>
            </a:r>
            <a:r>
              <a:rPr lang="en-US" sz="2200" dirty="0">
                <a:latin typeface="Times New Roman" pitchFamily="18" charset="0"/>
                <a:cs typeface="Times New Roman" pitchFamily="18" charset="0"/>
              </a:rPr>
              <a:t>with </a:t>
            </a:r>
            <a:r>
              <a:rPr lang="en-US" sz="2200" dirty="0">
                <a:solidFill>
                  <a:srgbClr val="C00000"/>
                </a:solidFill>
                <a:latin typeface="Times New Roman" pitchFamily="18" charset="0"/>
                <a:cs typeface="Times New Roman" pitchFamily="18" charset="0"/>
              </a:rPr>
              <a:t>various hole sizes </a:t>
            </a:r>
            <a:endParaRPr lang="en-US" sz="2200" dirty="0" smtClean="0">
              <a:solidFill>
                <a:srgbClr val="C00000"/>
              </a:solidFill>
              <a:latin typeface="Times New Roman" pitchFamily="18" charset="0"/>
              <a:cs typeface="Times New Roman" pitchFamily="18" charset="0"/>
            </a:endParaRPr>
          </a:p>
          <a:p>
            <a:pPr algn="just">
              <a:lnSpc>
                <a:spcPct val="150000"/>
              </a:lnSpc>
            </a:pPr>
            <a:r>
              <a:rPr lang="en-US" sz="2200" dirty="0" smtClean="0">
                <a:latin typeface="Times New Roman" pitchFamily="18" charset="0"/>
                <a:cs typeface="Times New Roman" pitchFamily="18" charset="0"/>
              </a:rPr>
              <a:t>Screens </a:t>
            </a:r>
            <a:r>
              <a:rPr lang="en-US" sz="2200" dirty="0">
                <a:latin typeface="Times New Roman" pitchFamily="18" charset="0"/>
                <a:cs typeface="Times New Roman" pitchFamily="18" charset="0"/>
              </a:rPr>
              <a:t>are used to either permit the crop seed </a:t>
            </a:r>
            <a:r>
              <a:rPr lang="en-US" sz="2200" dirty="0">
                <a:solidFill>
                  <a:srgbClr val="C00000"/>
                </a:solidFill>
                <a:latin typeface="Times New Roman" pitchFamily="18" charset="0"/>
                <a:cs typeface="Times New Roman" pitchFamily="18" charset="0"/>
              </a:rPr>
              <a:t>to pass through </a:t>
            </a:r>
            <a:r>
              <a:rPr lang="en-US" sz="2200" dirty="0" smtClean="0">
                <a:latin typeface="Times New Roman" pitchFamily="18" charset="0"/>
                <a:cs typeface="Times New Roman" pitchFamily="18" charset="0"/>
              </a:rPr>
              <a:t>or </a:t>
            </a:r>
            <a:r>
              <a:rPr lang="en-US" sz="2200" dirty="0">
                <a:solidFill>
                  <a:srgbClr val="C00000"/>
                </a:solidFill>
                <a:latin typeface="Times New Roman" pitchFamily="18" charset="0"/>
                <a:cs typeface="Times New Roman" pitchFamily="18" charset="0"/>
              </a:rPr>
              <a:t>to retain </a:t>
            </a:r>
            <a:r>
              <a:rPr lang="en-US" sz="2200" dirty="0">
                <a:latin typeface="Times New Roman" pitchFamily="18" charset="0"/>
                <a:cs typeface="Times New Roman" pitchFamily="18" charset="0"/>
              </a:rPr>
              <a:t>the crop seed on top of the screen </a:t>
            </a:r>
            <a:endParaRPr lang="en-US" sz="2200" dirty="0" smtClean="0">
              <a:latin typeface="Times New Roman" pitchFamily="18" charset="0"/>
              <a:cs typeface="Times New Roman" pitchFamily="18" charset="0"/>
            </a:endParaRPr>
          </a:p>
          <a:p>
            <a:pPr algn="just">
              <a:lnSpc>
                <a:spcPct val="150000"/>
              </a:lnSpc>
            </a:pPr>
            <a:r>
              <a:rPr lang="en-US" sz="2200" dirty="0" smtClean="0">
                <a:latin typeface="Times New Roman" pitchFamily="18" charset="0"/>
                <a:cs typeface="Times New Roman" pitchFamily="18" charset="0"/>
              </a:rPr>
              <a:t>Hand-held </a:t>
            </a:r>
            <a:r>
              <a:rPr lang="en-US" sz="2200" dirty="0">
                <a:latin typeface="Times New Roman" pitchFamily="18" charset="0"/>
                <a:cs typeface="Times New Roman" pitchFamily="18" charset="0"/>
              </a:rPr>
              <a:t>screens are very useful for </a:t>
            </a:r>
            <a:r>
              <a:rPr lang="en-US" sz="2200" dirty="0">
                <a:solidFill>
                  <a:srgbClr val="C00000"/>
                </a:solidFill>
                <a:latin typeface="Times New Roman" pitchFamily="18" charset="0"/>
                <a:cs typeface="Times New Roman" pitchFamily="18" charset="0"/>
              </a:rPr>
              <a:t>small to medium scale seed cleaning.</a:t>
            </a:r>
          </a:p>
          <a:p>
            <a:pPr algn="just">
              <a:lnSpc>
                <a:spcPct val="150000"/>
              </a:lnSpc>
            </a:pPr>
            <a:endParaRPr lang="en-US" sz="22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581400"/>
            <a:ext cx="3505200" cy="2999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stretch>
            <a:fillRect/>
          </a:stretch>
        </p:blipFill>
        <p:spPr>
          <a:xfrm>
            <a:off x="1653265" y="3609109"/>
            <a:ext cx="3888425" cy="2971799"/>
          </a:xfrm>
          <a:prstGeom prst="rect">
            <a:avLst/>
          </a:prstGeom>
        </p:spPr>
      </p:pic>
      <p:sp>
        <p:nvSpPr>
          <p:cNvPr id="6" name="Footer Placeholder 5"/>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4294565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80899" y="13855"/>
            <a:ext cx="8229600" cy="993775"/>
          </a:xfrm>
        </p:spPr>
        <p:txBody>
          <a:bodyPr/>
          <a:lstStyle/>
          <a:p>
            <a:pPr eaLnBrk="1" hangingPunct="1"/>
            <a:r>
              <a:rPr lang="en-GB" altLang="en-US" sz="3200" b="1" dirty="0" smtClean="0">
                <a:latin typeface="Times New Roman" pitchFamily="18" charset="0"/>
                <a:cs typeface="Times New Roman" pitchFamily="18" charset="0"/>
              </a:rPr>
              <a:t>Seed treatment</a:t>
            </a:r>
            <a:endParaRPr lang="en-US" altLang="en-US" sz="3200" b="1" dirty="0" smtClean="0">
              <a:latin typeface="Times New Roman" pitchFamily="18" charset="0"/>
              <a:cs typeface="Times New Roman" pitchFamily="18" charset="0"/>
            </a:endParaRPr>
          </a:p>
        </p:txBody>
      </p:sp>
      <p:sp>
        <p:nvSpPr>
          <p:cNvPr id="137219" name="Rectangle 3"/>
          <p:cNvSpPr>
            <a:spLocks noGrp="1" noChangeArrowheads="1"/>
          </p:cNvSpPr>
          <p:nvPr>
            <p:ph idx="1"/>
          </p:nvPr>
        </p:nvSpPr>
        <p:spPr>
          <a:xfrm>
            <a:off x="152400" y="914400"/>
            <a:ext cx="8229600" cy="5000625"/>
          </a:xfrm>
        </p:spPr>
        <p:txBody>
          <a:bodyPr>
            <a:noAutofit/>
          </a:bodyPr>
          <a:lstStyle/>
          <a:p>
            <a:pPr algn="just"/>
            <a:r>
              <a:rPr lang="en-US" sz="2150" dirty="0" smtClean="0">
                <a:latin typeface="Times New Roman" pitchFamily="18" charset="0"/>
                <a:cs typeface="Times New Roman" pitchFamily="18" charset="0"/>
              </a:rPr>
              <a:t>Application of </a:t>
            </a:r>
            <a:r>
              <a:rPr lang="en-US" sz="2150" dirty="0">
                <a:latin typeface="Times New Roman" pitchFamily="18" charset="0"/>
                <a:cs typeface="Times New Roman" pitchFamily="18" charset="0"/>
              </a:rPr>
              <a:t>pesticides </a:t>
            </a:r>
            <a:r>
              <a:rPr lang="en-US" sz="2150" dirty="0" smtClean="0">
                <a:latin typeface="Times New Roman" pitchFamily="18" charset="0"/>
                <a:cs typeface="Times New Roman" pitchFamily="18" charset="0"/>
              </a:rPr>
              <a:t>to </a:t>
            </a:r>
            <a:r>
              <a:rPr lang="en-US" sz="2150" dirty="0">
                <a:latin typeface="Times New Roman" pitchFamily="18" charset="0"/>
                <a:cs typeface="Times New Roman" pitchFamily="18" charset="0"/>
              </a:rPr>
              <a:t>seeds to </a:t>
            </a:r>
            <a:r>
              <a:rPr lang="en-US" sz="2150" dirty="0">
                <a:solidFill>
                  <a:srgbClr val="C00000"/>
                </a:solidFill>
                <a:latin typeface="Times New Roman" pitchFamily="18" charset="0"/>
                <a:cs typeface="Times New Roman" pitchFamily="18" charset="0"/>
              </a:rPr>
              <a:t>disinfect and disinfest </a:t>
            </a:r>
            <a:r>
              <a:rPr lang="en-US" sz="2150" dirty="0">
                <a:latin typeface="Times New Roman" pitchFamily="18" charset="0"/>
                <a:cs typeface="Times New Roman" pitchFamily="18" charset="0"/>
              </a:rPr>
              <a:t>them from various seed born and soil born </a:t>
            </a:r>
            <a:r>
              <a:rPr lang="en-US" sz="2150" dirty="0" smtClean="0">
                <a:latin typeface="Times New Roman" pitchFamily="18" charset="0"/>
                <a:cs typeface="Times New Roman" pitchFamily="18" charset="0"/>
              </a:rPr>
              <a:t>pathogens and insect </a:t>
            </a:r>
            <a:r>
              <a:rPr lang="en-US" sz="2150" dirty="0">
                <a:latin typeface="Times New Roman" pitchFamily="18" charset="0"/>
                <a:cs typeface="Times New Roman" pitchFamily="18" charset="0"/>
              </a:rPr>
              <a:t>pests. </a:t>
            </a:r>
          </a:p>
          <a:p>
            <a:pPr marL="0" indent="0" algn="just">
              <a:buNone/>
            </a:pPr>
            <a:r>
              <a:rPr lang="en-US" sz="2150" b="1" dirty="0" smtClean="0">
                <a:latin typeface="Times New Roman" pitchFamily="18" charset="0"/>
                <a:cs typeface="Times New Roman" pitchFamily="18" charset="0"/>
              </a:rPr>
              <a:t>Purposes;</a:t>
            </a:r>
          </a:p>
          <a:p>
            <a:pPr algn="just"/>
            <a:r>
              <a:rPr lang="en-US" sz="2150" dirty="0" smtClean="0">
                <a:latin typeface="Times New Roman" pitchFamily="18" charset="0"/>
                <a:cs typeface="Times New Roman" pitchFamily="18" charset="0"/>
              </a:rPr>
              <a:t>To combat </a:t>
            </a:r>
            <a:r>
              <a:rPr lang="en-US" sz="2150" dirty="0">
                <a:solidFill>
                  <a:srgbClr val="C00000"/>
                </a:solidFill>
                <a:latin typeface="Times New Roman" pitchFamily="18" charset="0"/>
                <a:cs typeface="Times New Roman" pitchFamily="18" charset="0"/>
              </a:rPr>
              <a:t>seed borne </a:t>
            </a:r>
            <a:r>
              <a:rPr lang="en-US" sz="2150" dirty="0">
                <a:latin typeface="Times New Roman" pitchFamily="18" charset="0"/>
                <a:cs typeface="Times New Roman" pitchFamily="18" charset="0"/>
              </a:rPr>
              <a:t>diseases and insect pests.</a:t>
            </a:r>
          </a:p>
          <a:p>
            <a:pPr lvl="0" algn="just"/>
            <a:r>
              <a:rPr lang="en-US" sz="2150" dirty="0">
                <a:latin typeface="Times New Roman" pitchFamily="18" charset="0"/>
                <a:cs typeface="Times New Roman" pitchFamily="18" charset="0"/>
              </a:rPr>
              <a:t>Protection of seeds against </a:t>
            </a:r>
            <a:r>
              <a:rPr lang="en-US" sz="2150" dirty="0" smtClean="0">
                <a:solidFill>
                  <a:srgbClr val="C00000"/>
                </a:solidFill>
                <a:latin typeface="Times New Roman" pitchFamily="18" charset="0"/>
                <a:cs typeface="Times New Roman" pitchFamily="18" charset="0"/>
              </a:rPr>
              <a:t>soil </a:t>
            </a:r>
            <a:r>
              <a:rPr lang="en-US" sz="2150" dirty="0">
                <a:solidFill>
                  <a:srgbClr val="C00000"/>
                </a:solidFill>
                <a:latin typeface="Times New Roman" pitchFamily="18" charset="0"/>
                <a:cs typeface="Times New Roman" pitchFamily="18" charset="0"/>
              </a:rPr>
              <a:t>or </a:t>
            </a:r>
            <a:r>
              <a:rPr lang="en-US" sz="2150" dirty="0" smtClean="0">
                <a:solidFill>
                  <a:srgbClr val="C00000"/>
                </a:solidFill>
                <a:latin typeface="Times New Roman" pitchFamily="18" charset="0"/>
                <a:cs typeface="Times New Roman" pitchFamily="18" charset="0"/>
              </a:rPr>
              <a:t>air born </a:t>
            </a:r>
            <a:r>
              <a:rPr lang="en-US" sz="2150" dirty="0" smtClean="0">
                <a:latin typeface="Times New Roman" pitchFamily="18" charset="0"/>
                <a:cs typeface="Times New Roman" pitchFamily="18" charset="0"/>
              </a:rPr>
              <a:t>diseases  </a:t>
            </a:r>
          </a:p>
          <a:p>
            <a:pPr lvl="0" algn="just"/>
            <a:r>
              <a:rPr lang="en-US" sz="2150" dirty="0" smtClean="0">
                <a:solidFill>
                  <a:srgbClr val="C00000"/>
                </a:solidFill>
                <a:latin typeface="Times New Roman" pitchFamily="18" charset="0"/>
                <a:cs typeface="Times New Roman" pitchFamily="18" charset="0"/>
              </a:rPr>
              <a:t>Specialized</a:t>
            </a:r>
            <a:r>
              <a:rPr lang="en-US" sz="2150" dirty="0" smtClean="0">
                <a:latin typeface="Times New Roman" pitchFamily="18" charset="0"/>
                <a:cs typeface="Times New Roman" pitchFamily="18" charset="0"/>
              </a:rPr>
              <a:t> </a:t>
            </a:r>
            <a:r>
              <a:rPr lang="en-US" sz="2150" dirty="0">
                <a:latin typeface="Times New Roman" pitchFamily="18" charset="0"/>
                <a:cs typeface="Times New Roman" pitchFamily="18" charset="0"/>
              </a:rPr>
              <a:t>seed treatments </a:t>
            </a:r>
            <a:endParaRPr lang="en-US" sz="2150" dirty="0" smtClean="0">
              <a:latin typeface="Times New Roman" pitchFamily="18" charset="0"/>
              <a:cs typeface="Times New Roman" pitchFamily="18" charset="0"/>
            </a:endParaRPr>
          </a:p>
          <a:p>
            <a:pPr lvl="2" algn="just"/>
            <a:r>
              <a:rPr lang="en-US" sz="2150" dirty="0" smtClean="0">
                <a:latin typeface="Times New Roman" pitchFamily="18" charset="0"/>
                <a:cs typeface="Times New Roman" pitchFamily="18" charset="0"/>
              </a:rPr>
              <a:t>seed coating</a:t>
            </a:r>
          </a:p>
          <a:p>
            <a:pPr lvl="2" algn="just"/>
            <a:r>
              <a:rPr lang="en-US" sz="2150" dirty="0" smtClean="0">
                <a:latin typeface="Times New Roman" pitchFamily="18" charset="0"/>
                <a:cs typeface="Times New Roman" pitchFamily="18" charset="0"/>
              </a:rPr>
              <a:t>pelleting</a:t>
            </a:r>
          </a:p>
          <a:p>
            <a:pPr lvl="2" algn="just"/>
            <a:r>
              <a:rPr lang="en-US" sz="2150" dirty="0" smtClean="0">
                <a:latin typeface="Times New Roman" pitchFamily="18" charset="0"/>
                <a:cs typeface="Times New Roman" pitchFamily="18" charset="0"/>
              </a:rPr>
              <a:t>scarification </a:t>
            </a:r>
          </a:p>
          <a:p>
            <a:pPr lvl="2" algn="just"/>
            <a:r>
              <a:rPr lang="en-US" sz="2150" dirty="0" smtClean="0">
                <a:latin typeface="Times New Roman" pitchFamily="18" charset="0"/>
                <a:cs typeface="Times New Roman" pitchFamily="18" charset="0"/>
              </a:rPr>
              <a:t>Blending</a:t>
            </a:r>
          </a:p>
          <a:p>
            <a:pPr lvl="2" algn="just"/>
            <a:r>
              <a:rPr lang="en-US" sz="2150" dirty="0" smtClean="0">
                <a:latin typeface="Times New Roman" pitchFamily="18" charset="0"/>
                <a:cs typeface="Times New Roman" pitchFamily="18" charset="0"/>
              </a:rPr>
              <a:t>aid </a:t>
            </a:r>
            <a:r>
              <a:rPr lang="en-US" sz="2150" dirty="0">
                <a:latin typeface="Times New Roman" pitchFamily="18" charset="0"/>
                <a:cs typeface="Times New Roman" pitchFamily="18" charset="0"/>
              </a:rPr>
              <a:t>in germination.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120" y="2829560"/>
            <a:ext cx="2324100" cy="402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710113"/>
            <a:ext cx="3427356" cy="214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5699" y="2850342"/>
            <a:ext cx="2557639"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344295287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Method of Seed Treatment  </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1219200"/>
            <a:ext cx="8534400" cy="4525963"/>
          </a:xfrm>
        </p:spPr>
        <p:txBody>
          <a:bodyPr>
            <a:noAutofit/>
          </a:bodyPr>
          <a:lstStyle/>
          <a:p>
            <a:pPr marL="514350" indent="-514350" algn="just">
              <a:lnSpc>
                <a:spcPct val="150000"/>
              </a:lnSpc>
              <a:buAutoNum type="arabicPeriod"/>
            </a:pPr>
            <a:r>
              <a:rPr lang="en-US" sz="2200" b="1" dirty="0" smtClean="0">
                <a:latin typeface="Times New Roman" pitchFamily="18" charset="0"/>
                <a:cs typeface="Times New Roman" pitchFamily="18" charset="0"/>
              </a:rPr>
              <a:t>Mechanical </a:t>
            </a:r>
            <a:r>
              <a:rPr lang="en-US" sz="2200" b="1" dirty="0">
                <a:latin typeface="Times New Roman" pitchFamily="18" charset="0"/>
                <a:cs typeface="Times New Roman" pitchFamily="18" charset="0"/>
              </a:rPr>
              <a:t>methods</a:t>
            </a:r>
            <a:r>
              <a:rPr lang="en-US" sz="2200" dirty="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lvl="1" algn="just">
              <a:lnSpc>
                <a:spcPct val="150000"/>
              </a:lnSpc>
            </a:pPr>
            <a:r>
              <a:rPr lang="en-US" sz="2200" dirty="0">
                <a:latin typeface="Times New Roman" pitchFamily="18" charset="0"/>
                <a:cs typeface="Times New Roman" pitchFamily="18" charset="0"/>
              </a:rPr>
              <a:t>T</a:t>
            </a:r>
            <a:r>
              <a:rPr lang="en-US" sz="2200" dirty="0" smtClean="0">
                <a:latin typeface="Times New Roman" pitchFamily="18" charset="0"/>
                <a:cs typeface="Times New Roman" pitchFamily="18" charset="0"/>
              </a:rPr>
              <a:t>o </a:t>
            </a:r>
            <a:r>
              <a:rPr lang="en-US" sz="2200" dirty="0">
                <a:latin typeface="Times New Roman" pitchFamily="18" charset="0"/>
                <a:cs typeface="Times New Roman" pitchFamily="18" charset="0"/>
              </a:rPr>
              <a:t>remove </a:t>
            </a:r>
            <a:r>
              <a:rPr lang="en-US" sz="2200" dirty="0">
                <a:solidFill>
                  <a:srgbClr val="C00000"/>
                </a:solidFill>
                <a:latin typeface="Times New Roman" pitchFamily="18" charset="0"/>
                <a:cs typeface="Times New Roman" pitchFamily="18" charset="0"/>
              </a:rPr>
              <a:t>infectious materials </a:t>
            </a:r>
            <a:r>
              <a:rPr lang="en-US" sz="2200" dirty="0">
                <a:latin typeface="Times New Roman" pitchFamily="18" charset="0"/>
                <a:cs typeface="Times New Roman" pitchFamily="18" charset="0"/>
              </a:rPr>
              <a:t>mixed with seeds</a:t>
            </a:r>
            <a:r>
              <a:rPr lang="en-US" sz="2200" dirty="0" smtClean="0">
                <a:latin typeface="Times New Roman" pitchFamily="18" charset="0"/>
                <a:cs typeface="Times New Roman" pitchFamily="18" charset="0"/>
              </a:rPr>
              <a:t>.</a:t>
            </a:r>
          </a:p>
          <a:p>
            <a:pPr lvl="1" algn="just">
              <a:lnSpc>
                <a:spcPct val="150000"/>
              </a:lnSpc>
            </a:pPr>
            <a:r>
              <a:rPr lang="en-US" sz="2200" dirty="0" smtClean="0">
                <a:latin typeface="Times New Roman" pitchFamily="18" charset="0"/>
                <a:cs typeface="Times New Roman" pitchFamily="18" charset="0"/>
              </a:rPr>
              <a:t>Mechanically </a:t>
            </a:r>
            <a:r>
              <a:rPr lang="en-US" sz="2200" dirty="0">
                <a:latin typeface="Times New Roman" pitchFamily="18" charset="0"/>
                <a:cs typeface="Times New Roman" pitchFamily="18" charset="0"/>
              </a:rPr>
              <a:t>treated seed is </a:t>
            </a:r>
            <a:r>
              <a:rPr lang="en-US" sz="2200" dirty="0">
                <a:solidFill>
                  <a:srgbClr val="C00000"/>
                </a:solidFill>
                <a:latin typeface="Times New Roman" pitchFamily="18" charset="0"/>
                <a:cs typeface="Times New Roman" pitchFamily="18" charset="0"/>
              </a:rPr>
              <a:t>not completely free</a:t>
            </a:r>
            <a:r>
              <a:rPr lang="en-US" sz="2200" dirty="0">
                <a:latin typeface="Times New Roman" pitchFamily="18" charset="0"/>
                <a:cs typeface="Times New Roman" pitchFamily="18" charset="0"/>
              </a:rPr>
              <a:t> from pathogens and requires further treatment.</a:t>
            </a:r>
          </a:p>
          <a:p>
            <a:pPr marL="0" indent="0" algn="just">
              <a:lnSpc>
                <a:spcPct val="150000"/>
              </a:lnSpc>
              <a:buNone/>
            </a:pPr>
            <a:r>
              <a:rPr lang="en-US" sz="2200" b="1" dirty="0">
                <a:latin typeface="Times New Roman" pitchFamily="18" charset="0"/>
                <a:cs typeface="Times New Roman" pitchFamily="18" charset="0"/>
              </a:rPr>
              <a:t>2. </a:t>
            </a:r>
            <a:r>
              <a:rPr lang="en-US" sz="2200" b="1" dirty="0" smtClean="0">
                <a:latin typeface="Times New Roman" pitchFamily="18" charset="0"/>
                <a:cs typeface="Times New Roman" pitchFamily="18" charset="0"/>
              </a:rPr>
              <a:t> Physical </a:t>
            </a:r>
            <a:r>
              <a:rPr lang="en-US" sz="2200" b="1" dirty="0">
                <a:latin typeface="Times New Roman" pitchFamily="18" charset="0"/>
                <a:cs typeface="Times New Roman" pitchFamily="18" charset="0"/>
              </a:rPr>
              <a:t>methods: </a:t>
            </a:r>
            <a:endParaRPr lang="en-US" sz="2200" b="1" dirty="0" smtClean="0">
              <a:latin typeface="Times New Roman" pitchFamily="18" charset="0"/>
              <a:cs typeface="Times New Roman" pitchFamily="18" charset="0"/>
            </a:endParaRPr>
          </a:p>
          <a:p>
            <a:pPr lvl="1" algn="just">
              <a:lnSpc>
                <a:spcPct val="150000"/>
              </a:lnSpc>
            </a:pPr>
            <a:r>
              <a:rPr lang="en-US" sz="2200" dirty="0" smtClean="0">
                <a:latin typeface="Times New Roman" pitchFamily="18" charset="0"/>
                <a:cs typeface="Times New Roman" pitchFamily="18" charset="0"/>
              </a:rPr>
              <a:t>Primarily used to </a:t>
            </a:r>
            <a:r>
              <a:rPr lang="en-US" sz="2200" dirty="0">
                <a:solidFill>
                  <a:srgbClr val="C00000"/>
                </a:solidFill>
                <a:latin typeface="Times New Roman" pitchFamily="18" charset="0"/>
                <a:cs typeface="Times New Roman" pitchFamily="18" charset="0"/>
              </a:rPr>
              <a:t>kill pathogens rooted deep in to the seeds. </a:t>
            </a:r>
            <a:endParaRPr lang="en-US" sz="2200" dirty="0" smtClean="0">
              <a:solidFill>
                <a:srgbClr val="C00000"/>
              </a:solidFill>
              <a:latin typeface="Times New Roman" pitchFamily="18" charset="0"/>
              <a:cs typeface="Times New Roman" pitchFamily="18" charset="0"/>
            </a:endParaRPr>
          </a:p>
          <a:p>
            <a:pPr lvl="1" algn="just">
              <a:lnSpc>
                <a:spcPct val="150000"/>
              </a:lnSpc>
            </a:pPr>
            <a:r>
              <a:rPr lang="en-US" sz="2200" dirty="0" smtClean="0">
                <a:latin typeface="Times New Roman" pitchFamily="18" charset="0"/>
                <a:cs typeface="Times New Roman" pitchFamily="18" charset="0"/>
              </a:rPr>
              <a:t>Include </a:t>
            </a:r>
            <a:r>
              <a:rPr lang="en-US" sz="2200" dirty="0" smtClean="0">
                <a:solidFill>
                  <a:srgbClr val="C00000"/>
                </a:solidFill>
                <a:latin typeface="Times New Roman" pitchFamily="18" charset="0"/>
                <a:cs typeface="Times New Roman" pitchFamily="18" charset="0"/>
              </a:rPr>
              <a:t>hot </a:t>
            </a:r>
            <a:r>
              <a:rPr lang="en-US" sz="2200" dirty="0">
                <a:solidFill>
                  <a:srgbClr val="C00000"/>
                </a:solidFill>
                <a:latin typeface="Times New Roman" pitchFamily="18" charset="0"/>
                <a:cs typeface="Times New Roman" pitchFamily="18" charset="0"/>
              </a:rPr>
              <a:t>water and soak water </a:t>
            </a:r>
            <a:r>
              <a:rPr lang="en-US" sz="2200" dirty="0">
                <a:latin typeface="Times New Roman" pitchFamily="18" charset="0"/>
                <a:cs typeface="Times New Roman" pitchFamily="18" charset="0"/>
              </a:rPr>
              <a:t>treatments </a:t>
            </a:r>
            <a:r>
              <a:rPr lang="en-US" sz="2200" dirty="0" smtClean="0">
                <a:latin typeface="Times New Roman" pitchFamily="18" charset="0"/>
                <a:cs typeface="Times New Roman" pitchFamily="18" charset="0"/>
              </a:rPr>
              <a:t>(</a:t>
            </a:r>
            <a:r>
              <a:rPr lang="en-US" sz="2200" dirty="0">
                <a:latin typeface="Times New Roman" pitchFamily="18" charset="0"/>
                <a:cs typeface="Times New Roman" pitchFamily="18" charset="0"/>
              </a:rPr>
              <a:t>more </a:t>
            </a:r>
            <a:r>
              <a:rPr lang="en-US" sz="2200" dirty="0" smtClean="0">
                <a:latin typeface="Times New Roman" pitchFamily="18" charset="0"/>
                <a:cs typeface="Times New Roman" pitchFamily="18" charset="0"/>
              </a:rPr>
              <a:t>practical) and </a:t>
            </a:r>
            <a:r>
              <a:rPr lang="en-US" sz="2200" dirty="0">
                <a:latin typeface="Times New Roman" pitchFamily="18" charset="0"/>
                <a:cs typeface="Times New Roman" pitchFamily="18" charset="0"/>
              </a:rPr>
              <a:t>ultraviolet, infrared, x-ray </a:t>
            </a:r>
            <a:endParaRPr lang="en-US" sz="2200" dirty="0" smtClean="0">
              <a:latin typeface="Times New Roman" pitchFamily="18" charset="0"/>
              <a:cs typeface="Times New Roman" pitchFamily="18" charset="0"/>
            </a:endParaRPr>
          </a:p>
          <a:p>
            <a:pPr lvl="1" algn="just">
              <a:lnSpc>
                <a:spcPct val="150000"/>
              </a:lnSpc>
            </a:pPr>
            <a:r>
              <a:rPr lang="en-US" sz="2200" dirty="0" smtClean="0">
                <a:latin typeface="Times New Roman" pitchFamily="18" charset="0"/>
                <a:cs typeface="Times New Roman" pitchFamily="18" charset="0"/>
              </a:rPr>
              <a:t>Do not </a:t>
            </a:r>
            <a:r>
              <a:rPr lang="en-US" sz="2200" dirty="0">
                <a:latin typeface="Times New Roman" pitchFamily="18" charset="0"/>
                <a:cs typeface="Times New Roman" pitchFamily="18" charset="0"/>
              </a:rPr>
              <a:t>protect seeds against </a:t>
            </a:r>
            <a:r>
              <a:rPr lang="en-US" sz="2200" dirty="0">
                <a:solidFill>
                  <a:srgbClr val="C00000"/>
                </a:solidFill>
                <a:latin typeface="Times New Roman" pitchFamily="18" charset="0"/>
                <a:cs typeface="Times New Roman" pitchFamily="18" charset="0"/>
              </a:rPr>
              <a:t>soil born </a:t>
            </a:r>
            <a:r>
              <a:rPr lang="en-US" sz="2200" dirty="0" smtClean="0">
                <a:solidFill>
                  <a:srgbClr val="C00000"/>
                </a:solidFill>
                <a:latin typeface="Times New Roman" pitchFamily="18" charset="0"/>
                <a:cs typeface="Times New Roman" pitchFamily="18" charset="0"/>
              </a:rPr>
              <a:t>organisms</a:t>
            </a:r>
            <a:endParaRPr lang="en-US" sz="2200" dirty="0">
              <a:solidFill>
                <a:srgbClr val="C00000"/>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40348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1143000"/>
          </a:xfrm>
        </p:spPr>
        <p:txBody>
          <a:bodyPr>
            <a:normAutofit/>
          </a:bodyPr>
          <a:lstStyle/>
          <a:p>
            <a:r>
              <a:rPr lang="en-US" sz="3200" dirty="0">
                <a:latin typeface="Times New Roman" pitchFamily="18" charset="0"/>
                <a:cs typeface="Times New Roman" pitchFamily="18" charset="0"/>
              </a:rPr>
              <a:t>3. Chemical </a:t>
            </a:r>
            <a:r>
              <a:rPr lang="en-US" sz="3200" dirty="0" smtClean="0">
                <a:latin typeface="Times New Roman" pitchFamily="18" charset="0"/>
                <a:cs typeface="Times New Roman" pitchFamily="18" charset="0"/>
              </a:rPr>
              <a:t>methods (seed dressing)</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1191491"/>
            <a:ext cx="8686800" cy="1066800"/>
          </a:xfrm>
        </p:spPr>
        <p:txBody>
          <a:bodyPr>
            <a:noAutofit/>
          </a:bodyPr>
          <a:lstStyle/>
          <a:p>
            <a:pPr algn="just"/>
            <a:r>
              <a:rPr lang="en-US" sz="2200" dirty="0" smtClean="0">
                <a:solidFill>
                  <a:srgbClr val="C00000"/>
                </a:solidFill>
                <a:latin typeface="Times New Roman" pitchFamily="18" charset="0"/>
                <a:cs typeface="Times New Roman" pitchFamily="18" charset="0"/>
              </a:rPr>
              <a:t>Insecticide/Fungicide treatment</a:t>
            </a:r>
            <a:r>
              <a:rPr lang="en-US" sz="2200" dirty="0">
                <a:solidFill>
                  <a:srgbClr val="C00000"/>
                </a:solidFill>
                <a:latin typeface="Times New Roman" pitchFamily="18" charset="0"/>
                <a:cs typeface="Times New Roman" pitchFamily="18" charset="0"/>
              </a:rPr>
              <a:t>, pelleting, priming and rhizobium inoculation. </a:t>
            </a:r>
            <a:endParaRPr lang="en-US" sz="2200" dirty="0">
              <a:latin typeface="Times New Roman" pitchFamily="18" charset="0"/>
              <a:cs typeface="Times New Roman" pitchFamily="18" charset="0"/>
            </a:endParaRPr>
          </a:p>
          <a:p>
            <a:pPr algn="just"/>
            <a:endParaRPr lang="en-US" sz="2200" dirty="0">
              <a:latin typeface="Times New Roman" pitchFamily="18" charset="0"/>
              <a:cs typeface="Times New Roman" pitchFamily="18" charset="0"/>
            </a:endParaRPr>
          </a:p>
          <a:p>
            <a:pPr marL="0" indent="0" algn="just">
              <a:buNone/>
            </a:pPr>
            <a:endParaRPr lang="en-US" sz="22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905000"/>
            <a:ext cx="3447059"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2133600"/>
            <a:ext cx="5223163" cy="3816429"/>
          </a:xfrm>
          <a:prstGeom prst="rect">
            <a:avLst/>
          </a:prstGeom>
        </p:spPr>
        <p:txBody>
          <a:bodyPr wrap="square">
            <a:spAutoFit/>
          </a:bodyPr>
          <a:lstStyle/>
          <a:p>
            <a:pPr marL="342900" indent="-342900" algn="just">
              <a:buFont typeface="Wingdings" pitchFamily="2" charset="2"/>
              <a:buChar char="v"/>
            </a:pPr>
            <a:r>
              <a:rPr lang="en-US" sz="2200" dirty="0">
                <a:latin typeface="Times New Roman" pitchFamily="18" charset="0"/>
                <a:cs typeface="Times New Roman" pitchFamily="18" charset="0"/>
              </a:rPr>
              <a:t>Ideally, the chemical should combine the following characteristics:</a:t>
            </a:r>
          </a:p>
          <a:p>
            <a:pPr marL="800100" lvl="1" indent="-342900" algn="just">
              <a:buFont typeface="Arial" pitchFamily="34" charset="0"/>
              <a:buChar char="•"/>
            </a:pPr>
            <a:r>
              <a:rPr lang="en-US" sz="2200" dirty="0">
                <a:latin typeface="Times New Roman" pitchFamily="18" charset="0"/>
                <a:cs typeface="Times New Roman" pitchFamily="18" charset="0"/>
              </a:rPr>
              <a:t>Effective against all the major pathogenic organisms;</a:t>
            </a:r>
          </a:p>
          <a:p>
            <a:pPr marL="800100" lvl="1" indent="-342900" algn="just">
              <a:buFont typeface="Arial" pitchFamily="34" charset="0"/>
              <a:buChar char="•"/>
            </a:pPr>
            <a:r>
              <a:rPr lang="en-US" sz="2200" dirty="0">
                <a:solidFill>
                  <a:srgbClr val="FF0000"/>
                </a:solidFill>
                <a:latin typeface="Times New Roman" pitchFamily="18" charset="0"/>
                <a:cs typeface="Times New Roman" pitchFamily="18" charset="0"/>
              </a:rPr>
              <a:t>Non-toxic</a:t>
            </a:r>
            <a:r>
              <a:rPr lang="en-US" sz="2200" dirty="0">
                <a:latin typeface="Times New Roman" pitchFamily="18" charset="0"/>
                <a:cs typeface="Times New Roman" pitchFamily="18" charset="0"/>
              </a:rPr>
              <a:t> to the plant and people, if misused</a:t>
            </a:r>
          </a:p>
          <a:p>
            <a:pPr marL="800100" lvl="1" indent="-342900" algn="just">
              <a:buFont typeface="Arial" pitchFamily="34" charset="0"/>
              <a:buChar char="•"/>
            </a:pPr>
            <a:r>
              <a:rPr lang="en-US" sz="2200" dirty="0">
                <a:latin typeface="Times New Roman" pitchFamily="18" charset="0"/>
                <a:cs typeface="Times New Roman" pitchFamily="18" charset="0"/>
              </a:rPr>
              <a:t>Environmental </a:t>
            </a:r>
            <a:r>
              <a:rPr lang="en-US" sz="2200" dirty="0">
                <a:solidFill>
                  <a:srgbClr val="FF0000"/>
                </a:solidFill>
                <a:latin typeface="Times New Roman" pitchFamily="18" charset="0"/>
                <a:cs typeface="Times New Roman" pitchFamily="18" charset="0"/>
              </a:rPr>
              <a:t>safe</a:t>
            </a:r>
            <a:r>
              <a:rPr lang="en-US" sz="2200" dirty="0">
                <a:latin typeface="Times New Roman" pitchFamily="18" charset="0"/>
                <a:cs typeface="Times New Roman" pitchFamily="18" charset="0"/>
              </a:rPr>
              <a:t> (persistence)</a:t>
            </a:r>
          </a:p>
          <a:p>
            <a:pPr marL="800100" lvl="1" indent="-342900" algn="just">
              <a:buFont typeface="Arial" pitchFamily="34" charset="0"/>
              <a:buChar char="•"/>
            </a:pPr>
            <a:r>
              <a:rPr lang="en-US" sz="2200" dirty="0">
                <a:solidFill>
                  <a:srgbClr val="FF0000"/>
                </a:solidFill>
                <a:latin typeface="Times New Roman" pitchFamily="18" charset="0"/>
                <a:cs typeface="Times New Roman" pitchFamily="18" charset="0"/>
              </a:rPr>
              <a:t>Stable</a:t>
            </a:r>
            <a:r>
              <a:rPr lang="en-US" sz="2200" dirty="0">
                <a:latin typeface="Times New Roman" pitchFamily="18" charset="0"/>
                <a:cs typeface="Times New Roman" pitchFamily="18" charset="0"/>
              </a:rPr>
              <a:t> during the storage period</a:t>
            </a:r>
          </a:p>
          <a:p>
            <a:pPr marL="800100" lvl="1" indent="-342900" algn="just">
              <a:buFont typeface="Arial" pitchFamily="34" charset="0"/>
              <a:buChar char="•"/>
            </a:pPr>
            <a:r>
              <a:rPr lang="en-US" sz="2200" dirty="0">
                <a:solidFill>
                  <a:srgbClr val="FF0000"/>
                </a:solidFill>
                <a:latin typeface="Times New Roman" pitchFamily="18" charset="0"/>
                <a:cs typeface="Times New Roman" pitchFamily="18" charset="0"/>
              </a:rPr>
              <a:t>Systematic</a:t>
            </a:r>
            <a:r>
              <a:rPr lang="en-US" sz="2200" dirty="0">
                <a:latin typeface="Times New Roman" pitchFamily="18" charset="0"/>
                <a:cs typeface="Times New Roman" pitchFamily="18" charset="0"/>
              </a:rPr>
              <a:t> in the plant to increase its effective life</a:t>
            </a:r>
          </a:p>
          <a:p>
            <a:pPr marL="800100" lvl="1" indent="-342900" algn="just">
              <a:buFont typeface="Arial" pitchFamily="34" charset="0"/>
              <a:buChar char="•"/>
            </a:pPr>
            <a:r>
              <a:rPr lang="en-US" sz="2200" dirty="0">
                <a:latin typeface="Times New Roman" pitchFamily="18" charset="0"/>
                <a:cs typeface="Times New Roman" pitchFamily="18" charset="0"/>
              </a:rPr>
              <a:t>Economically competitive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7964" y="3962399"/>
            <a:ext cx="3443986" cy="214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2948885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900545"/>
          </a:xfrm>
        </p:spPr>
        <p:txBody>
          <a:bodyPr/>
          <a:lstStyle/>
          <a:p>
            <a:r>
              <a:rPr lang="en-US" sz="3200" b="1" dirty="0">
                <a:latin typeface="Times New Roman" pitchFamily="18" charset="0"/>
                <a:cs typeface="Times New Roman" pitchFamily="18" charset="0"/>
              </a:rPr>
              <a:t>Seed processing </a:t>
            </a:r>
            <a:endParaRPr lang="en-US" sz="3200" dirty="0"/>
          </a:p>
        </p:txBody>
      </p:sp>
      <p:sp>
        <p:nvSpPr>
          <p:cNvPr id="3" name="Content Placeholder 2"/>
          <p:cNvSpPr>
            <a:spLocks noGrp="1"/>
          </p:cNvSpPr>
          <p:nvPr>
            <p:ph idx="1"/>
          </p:nvPr>
        </p:nvSpPr>
        <p:spPr>
          <a:xfrm>
            <a:off x="685800" y="914400"/>
            <a:ext cx="7848600" cy="2057400"/>
          </a:xfrm>
        </p:spPr>
        <p:txBody>
          <a:bodyPr>
            <a:noAutofit/>
          </a:bodyPr>
          <a:lstStyle/>
          <a:p>
            <a:pPr algn="just">
              <a:lnSpc>
                <a:spcPct val="150000"/>
              </a:lnSpc>
            </a:pPr>
            <a:r>
              <a:rPr lang="en-US" sz="2200" dirty="0" smtClean="0">
                <a:latin typeface="Times New Roman" pitchFamily="18" charset="0"/>
                <a:cs typeface="Times New Roman" pitchFamily="18" charset="0"/>
              </a:rPr>
              <a:t>Proper </a:t>
            </a:r>
            <a:r>
              <a:rPr lang="en-US" sz="2200" dirty="0">
                <a:latin typeface="Times New Roman" pitchFamily="18" charset="0"/>
                <a:cs typeface="Times New Roman" pitchFamily="18" charset="0"/>
              </a:rPr>
              <a:t>post-harvest processing is critical to </a:t>
            </a:r>
            <a:r>
              <a:rPr lang="en-US" sz="2200" dirty="0">
                <a:solidFill>
                  <a:srgbClr val="C00000"/>
                </a:solidFill>
                <a:latin typeface="Times New Roman" pitchFamily="18" charset="0"/>
                <a:cs typeface="Times New Roman" pitchFamily="18" charset="0"/>
              </a:rPr>
              <a:t>maximize yield, longevity, vigor, and overall quality of the seed crop</a:t>
            </a:r>
            <a:r>
              <a:rPr lang="en-US" sz="2200" dirty="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algn="just">
              <a:lnSpc>
                <a:spcPct val="150000"/>
              </a:lnSpc>
            </a:pPr>
            <a:r>
              <a:rPr lang="en-US" sz="2200" dirty="0" smtClean="0">
                <a:latin typeface="Times New Roman" pitchFamily="18" charset="0"/>
                <a:cs typeface="Times New Roman" pitchFamily="18" charset="0"/>
              </a:rPr>
              <a:t>Post-harvest </a:t>
            </a:r>
            <a:r>
              <a:rPr lang="en-US" sz="2200" dirty="0">
                <a:latin typeface="Times New Roman" pitchFamily="18" charset="0"/>
                <a:cs typeface="Times New Roman" pitchFamily="18" charset="0"/>
              </a:rPr>
              <a:t>practices require special </a:t>
            </a:r>
            <a:r>
              <a:rPr lang="en-US" sz="2200" dirty="0">
                <a:solidFill>
                  <a:srgbClr val="C00000"/>
                </a:solidFill>
                <a:latin typeface="Times New Roman" pitchFamily="18" charset="0"/>
                <a:cs typeface="Times New Roman" pitchFamily="18" charset="0"/>
              </a:rPr>
              <a:t>skills and </a:t>
            </a:r>
            <a:r>
              <a:rPr lang="en-US" sz="2200" dirty="0" smtClean="0">
                <a:solidFill>
                  <a:srgbClr val="C00000"/>
                </a:solidFill>
                <a:latin typeface="Times New Roman" pitchFamily="18" charset="0"/>
                <a:cs typeface="Times New Roman" pitchFamily="18" charset="0"/>
              </a:rPr>
              <a:t>knowledge</a:t>
            </a:r>
            <a:endParaRPr lang="en-US" altLang="en-US" sz="2200" dirty="0">
              <a:latin typeface="Times New Roman" pitchFamily="18" charset="0"/>
              <a:cs typeface="Times New Roman" pitchFamily="18" charset="0"/>
            </a:endParaRPr>
          </a:p>
          <a:p>
            <a:pPr algn="just">
              <a:lnSpc>
                <a:spcPct val="150000"/>
              </a:lnSpc>
            </a:pPr>
            <a:endParaRPr lang="en-US" sz="2200" dirty="0">
              <a:latin typeface="Times New Roman" pitchFamily="18" charset="0"/>
              <a:cs typeface="Times New Roman" pitchFamily="18" charset="0"/>
            </a:endParaRPr>
          </a:p>
          <a:p>
            <a:pPr>
              <a:lnSpc>
                <a:spcPct val="150000"/>
              </a:lnSpc>
            </a:pPr>
            <a:endParaRPr lang="en-US" sz="2200" dirty="0"/>
          </a:p>
        </p:txBody>
      </p:sp>
      <p:pic>
        <p:nvPicPr>
          <p:cNvPr id="1026" name="Picture 2"/>
          <p:cNvPicPr>
            <a:picLocks noChangeAspect="1" noChangeArrowheads="1"/>
          </p:cNvPicPr>
          <p:nvPr/>
        </p:nvPicPr>
        <p:blipFill>
          <a:blip r:embed="rId2"/>
          <a:srcRect/>
          <a:stretch>
            <a:fillRect/>
          </a:stretch>
        </p:blipFill>
        <p:spPr bwMode="auto">
          <a:xfrm>
            <a:off x="5257800" y="2819400"/>
            <a:ext cx="3652055" cy="2467128"/>
          </a:xfrm>
          <a:prstGeom prst="rect">
            <a:avLst/>
          </a:prstGeom>
          <a:noFill/>
          <a:ln w="9525">
            <a:noFill/>
            <a:miter lim="800000"/>
            <a:headEnd/>
            <a:tailEnd/>
          </a:ln>
          <a:effectLst/>
        </p:spPr>
      </p:pic>
      <p:sp>
        <p:nvSpPr>
          <p:cNvPr id="5" name="Rectangle 4"/>
          <p:cNvSpPr/>
          <p:nvPr/>
        </p:nvSpPr>
        <p:spPr>
          <a:xfrm>
            <a:off x="69273" y="2703016"/>
            <a:ext cx="5334000" cy="4154984"/>
          </a:xfrm>
          <a:prstGeom prst="rect">
            <a:avLst/>
          </a:prstGeom>
        </p:spPr>
        <p:txBody>
          <a:bodyPr wrap="square">
            <a:spAutoFit/>
          </a:bodyPr>
          <a:lstStyle/>
          <a:p>
            <a:pPr algn="just">
              <a:lnSpc>
                <a:spcPct val="150000"/>
              </a:lnSpc>
              <a:buFont typeface="Wingdings" pitchFamily="2" charset="2"/>
              <a:buChar char="v"/>
            </a:pPr>
            <a:r>
              <a:rPr lang="en-GB" altLang="en-US" sz="2200" dirty="0" smtClean="0">
                <a:solidFill>
                  <a:srgbClr val="0000FF"/>
                </a:solidFill>
                <a:latin typeface="Times New Roman" pitchFamily="18" charset="0"/>
                <a:cs typeface="Times New Roman" pitchFamily="18" charset="0"/>
              </a:rPr>
              <a:t>Seed lots received from the field</a:t>
            </a:r>
            <a:r>
              <a:rPr lang="en-GB" altLang="en-US" sz="2200" dirty="0" smtClean="0">
                <a:latin typeface="Times New Roman" pitchFamily="18" charset="0"/>
                <a:cs typeface="Times New Roman" pitchFamily="18" charset="0"/>
              </a:rPr>
              <a:t> </a:t>
            </a:r>
          </a:p>
          <a:p>
            <a:pPr marL="800100" lvl="1" indent="-342900" algn="just">
              <a:lnSpc>
                <a:spcPct val="150000"/>
              </a:lnSpc>
              <a:buFont typeface="Arial" pitchFamily="34" charset="0"/>
              <a:buChar char="•"/>
            </a:pPr>
            <a:r>
              <a:rPr lang="en-GB" altLang="en-US" sz="2200" dirty="0" smtClean="0">
                <a:latin typeface="Times New Roman" pitchFamily="18" charset="0"/>
                <a:cs typeface="Times New Roman" pitchFamily="18" charset="0"/>
              </a:rPr>
              <a:t>Often at high MC</a:t>
            </a:r>
          </a:p>
          <a:p>
            <a:pPr marL="800100" lvl="1" indent="-342900" algn="just">
              <a:lnSpc>
                <a:spcPct val="150000"/>
              </a:lnSpc>
              <a:buFont typeface="Arial" pitchFamily="34" charset="0"/>
              <a:buChar char="•"/>
            </a:pPr>
            <a:r>
              <a:rPr lang="en-GB" altLang="en-US" sz="2200" dirty="0" smtClean="0">
                <a:latin typeface="Times New Roman" pitchFamily="18" charset="0"/>
                <a:cs typeface="Times New Roman" pitchFamily="18" charset="0"/>
              </a:rPr>
              <a:t>Contain trash materials</a:t>
            </a:r>
          </a:p>
          <a:p>
            <a:pPr marL="800100" lvl="1" indent="-342900" algn="just">
              <a:lnSpc>
                <a:spcPct val="150000"/>
              </a:lnSpc>
              <a:buFont typeface="Arial" pitchFamily="34" charset="0"/>
              <a:buChar char="•"/>
            </a:pPr>
            <a:r>
              <a:rPr lang="en-GB" altLang="en-US" sz="2200" dirty="0" smtClean="0">
                <a:latin typeface="Times New Roman" pitchFamily="18" charset="0"/>
                <a:cs typeface="Times New Roman" pitchFamily="18" charset="0"/>
              </a:rPr>
              <a:t>Contain inert material and weed seeds</a:t>
            </a:r>
          </a:p>
          <a:p>
            <a:pPr marL="800100" lvl="1" indent="-342900" algn="just">
              <a:lnSpc>
                <a:spcPct val="150000"/>
              </a:lnSpc>
              <a:buFont typeface="Arial" pitchFamily="34" charset="0"/>
              <a:buChar char="•"/>
            </a:pPr>
            <a:r>
              <a:rPr lang="en-GB" altLang="en-US" sz="2200" dirty="0" smtClean="0">
                <a:latin typeface="Times New Roman" pitchFamily="18" charset="0"/>
                <a:cs typeface="Times New Roman" pitchFamily="18" charset="0"/>
              </a:rPr>
              <a:t>Mixed with damaged/broken seeds</a:t>
            </a:r>
          </a:p>
          <a:p>
            <a:pPr marL="800100" lvl="1" indent="-342900" algn="just">
              <a:lnSpc>
                <a:spcPct val="150000"/>
              </a:lnSpc>
              <a:buFont typeface="Arial" pitchFamily="34" charset="0"/>
              <a:buChar char="•"/>
            </a:pPr>
            <a:r>
              <a:rPr lang="en-GB" altLang="en-US" sz="2200" dirty="0" smtClean="0">
                <a:latin typeface="Times New Roman" pitchFamily="18" charset="0"/>
                <a:cs typeface="Times New Roman" pitchFamily="18" charset="0"/>
              </a:rPr>
              <a:t>May be contaminated with off type seeds</a:t>
            </a:r>
          </a:p>
          <a:p>
            <a:pPr marL="800100" lvl="1" indent="-342900" algn="just">
              <a:lnSpc>
                <a:spcPct val="150000"/>
              </a:lnSpc>
              <a:buFont typeface="Arial" pitchFamily="34" charset="0"/>
              <a:buChar char="•"/>
            </a:pPr>
            <a:r>
              <a:rPr lang="en-GB" altLang="en-US" sz="2200" dirty="0" smtClean="0">
                <a:latin typeface="Times New Roman" pitchFamily="18" charset="0"/>
                <a:cs typeface="Times New Roman" pitchFamily="18" charset="0"/>
              </a:rPr>
              <a:t>May be mixed with other crop seeds </a:t>
            </a:r>
            <a:endParaRPr lang="en-US" dirty="0"/>
          </a:p>
        </p:txBody>
      </p:sp>
      <p:sp>
        <p:nvSpPr>
          <p:cNvPr id="4" name="Footer Placeholder 3"/>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2011509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Seed Grading </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1143000"/>
            <a:ext cx="8229600" cy="4525963"/>
          </a:xfrm>
        </p:spPr>
        <p:txBody>
          <a:bodyPr>
            <a:normAutofit/>
          </a:bodyPr>
          <a:lstStyle/>
          <a:p>
            <a:pPr algn="just">
              <a:lnSpc>
                <a:spcPct val="150000"/>
              </a:lnSpc>
            </a:pPr>
            <a:r>
              <a:rPr lang="en-US" sz="2400" u="sng" dirty="0" smtClean="0">
                <a:solidFill>
                  <a:schemeClr val="accent1">
                    <a:lumMod val="75000"/>
                  </a:schemeClr>
                </a:solidFill>
                <a:latin typeface="Times New Roman" pitchFamily="18" charset="0"/>
                <a:cs typeface="Times New Roman" pitchFamily="18" charset="0"/>
              </a:rPr>
              <a:t>Objective</a:t>
            </a:r>
            <a:r>
              <a:rPr lang="en-US" sz="2400" dirty="0" smtClean="0">
                <a:latin typeface="Times New Roman" pitchFamily="18" charset="0"/>
                <a:cs typeface="Times New Roman" pitchFamily="18" charset="0"/>
              </a:rPr>
              <a:t>; to </a:t>
            </a:r>
            <a:r>
              <a:rPr lang="en-US" sz="2400" dirty="0">
                <a:latin typeface="Times New Roman" pitchFamily="18" charset="0"/>
                <a:cs typeface="Times New Roman" pitchFamily="18" charset="0"/>
              </a:rPr>
              <a:t>produce sound </a:t>
            </a:r>
            <a:r>
              <a:rPr lang="en-US" sz="2400" dirty="0">
                <a:solidFill>
                  <a:srgbClr val="C00000"/>
                </a:solidFill>
                <a:latin typeface="Times New Roman" pitchFamily="18" charset="0"/>
                <a:cs typeface="Times New Roman" pitchFamily="18" charset="0"/>
              </a:rPr>
              <a:t>even-sized and uniformly shaped </a:t>
            </a:r>
            <a:r>
              <a:rPr lang="en-US" sz="2400" dirty="0" smtClean="0">
                <a:latin typeface="Times New Roman" pitchFamily="18" charset="0"/>
                <a:cs typeface="Times New Roman" pitchFamily="18" charset="0"/>
              </a:rPr>
              <a:t>seed. </a:t>
            </a:r>
          </a:p>
          <a:p>
            <a:pPr algn="just">
              <a:lnSpc>
                <a:spcPct val="150000"/>
              </a:lnSpc>
            </a:pP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also improves the </a:t>
            </a:r>
            <a:r>
              <a:rPr lang="en-US" sz="2400" dirty="0">
                <a:solidFill>
                  <a:srgbClr val="C00000"/>
                </a:solidFill>
                <a:latin typeface="Times New Roman" pitchFamily="18" charset="0"/>
                <a:cs typeface="Times New Roman" pitchFamily="18" charset="0"/>
              </a:rPr>
              <a:t>appearance</a:t>
            </a:r>
            <a:r>
              <a:rPr lang="en-US" sz="2400" dirty="0">
                <a:latin typeface="Times New Roman" pitchFamily="18" charset="0"/>
                <a:cs typeface="Times New Roman" pitchFamily="18" charset="0"/>
              </a:rPr>
              <a:t> of processed seed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Most </a:t>
            </a:r>
            <a:r>
              <a:rPr lang="en-US" sz="2400" dirty="0">
                <a:latin typeface="Times New Roman" pitchFamily="18" charset="0"/>
                <a:cs typeface="Times New Roman" pitchFamily="18" charset="0"/>
              </a:rPr>
              <a:t>seed cleaning machines </a:t>
            </a:r>
            <a:r>
              <a:rPr lang="en-US" sz="2400" dirty="0">
                <a:solidFill>
                  <a:srgbClr val="C00000"/>
                </a:solidFill>
                <a:latin typeface="Times New Roman" pitchFamily="18" charset="0"/>
                <a:cs typeface="Times New Roman" pitchFamily="18" charset="0"/>
              </a:rPr>
              <a:t>simultaneously</a:t>
            </a:r>
            <a:r>
              <a:rPr lang="en-US" sz="2400" dirty="0">
                <a:latin typeface="Times New Roman" pitchFamily="18" charset="0"/>
                <a:cs typeface="Times New Roman" pitchFamily="18" charset="0"/>
              </a:rPr>
              <a:t> grade the seed </a:t>
            </a:r>
            <a:r>
              <a:rPr lang="en-US" sz="2400" dirty="0" smtClean="0">
                <a:latin typeface="Times New Roman" pitchFamily="18" charset="0"/>
                <a:cs typeface="Times New Roman" pitchFamily="18" charset="0"/>
              </a:rPr>
              <a:t>based </a:t>
            </a:r>
            <a:r>
              <a:rPr lang="en-US" sz="2400" dirty="0">
                <a:latin typeface="Times New Roman" pitchFamily="18" charset="0"/>
                <a:cs typeface="Times New Roman" pitchFamily="18" charset="0"/>
              </a:rPr>
              <a:t>on uniform size and shape.</a:t>
            </a:r>
          </a:p>
          <a:p>
            <a:pPr algn="just">
              <a:lnSpc>
                <a:spcPct val="150000"/>
              </a:lnSpc>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2815808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709"/>
            <a:ext cx="6324600" cy="1143000"/>
          </a:xfrm>
        </p:spPr>
        <p:txBody>
          <a:bodyPr>
            <a:normAutofit/>
          </a:bodyPr>
          <a:lstStyle/>
          <a:p>
            <a:r>
              <a:rPr lang="en-US" sz="3200" dirty="0">
                <a:latin typeface="Times New Roman" pitchFamily="18" charset="0"/>
                <a:cs typeface="Times New Roman" pitchFamily="18" charset="0"/>
              </a:rPr>
              <a:t>Seed </a:t>
            </a:r>
            <a:r>
              <a:rPr lang="en-US" sz="3200" dirty="0" smtClean="0">
                <a:latin typeface="Times New Roman" pitchFamily="18" charset="0"/>
                <a:cs typeface="Times New Roman" pitchFamily="18" charset="0"/>
              </a:rPr>
              <a:t>Packing and labeling </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609600" y="762000"/>
            <a:ext cx="7696200" cy="3733800"/>
          </a:xfrm>
        </p:spPr>
        <p:txBody>
          <a:bodyPr>
            <a:normAutofit fontScale="92500"/>
          </a:bodyPr>
          <a:lstStyle/>
          <a:p>
            <a:pPr algn="just">
              <a:lnSpc>
                <a:spcPct val="150000"/>
              </a:lnSpc>
            </a:pP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package must be able to </a:t>
            </a:r>
            <a:r>
              <a:rPr lang="en-US" sz="2200" dirty="0">
                <a:solidFill>
                  <a:srgbClr val="C00000"/>
                </a:solidFill>
                <a:latin typeface="Times New Roman" pitchFamily="18" charset="0"/>
                <a:cs typeface="Times New Roman" pitchFamily="18" charset="0"/>
              </a:rPr>
              <a:t>protect the seed from physical </a:t>
            </a:r>
            <a:r>
              <a:rPr lang="en-US" sz="2200" dirty="0" smtClean="0">
                <a:solidFill>
                  <a:srgbClr val="C00000"/>
                </a:solidFill>
                <a:latin typeface="Times New Roman" pitchFamily="18" charset="0"/>
                <a:cs typeface="Times New Roman" pitchFamily="18" charset="0"/>
              </a:rPr>
              <a:t>climatological and </a:t>
            </a:r>
            <a:r>
              <a:rPr lang="en-US" sz="2200" dirty="0">
                <a:solidFill>
                  <a:srgbClr val="C00000"/>
                </a:solidFill>
                <a:latin typeface="Times New Roman" pitchFamily="18" charset="0"/>
                <a:cs typeface="Times New Roman" pitchFamily="18" charset="0"/>
              </a:rPr>
              <a:t>biological </a:t>
            </a:r>
            <a:r>
              <a:rPr lang="en-US" sz="2200" dirty="0" smtClean="0">
                <a:solidFill>
                  <a:srgbClr val="C00000"/>
                </a:solidFill>
                <a:latin typeface="Times New Roman" pitchFamily="18" charset="0"/>
                <a:cs typeface="Times New Roman" pitchFamily="18" charset="0"/>
              </a:rPr>
              <a:t>damage</a:t>
            </a:r>
            <a:r>
              <a:rPr lang="en-US" sz="2200" dirty="0">
                <a:solidFill>
                  <a:srgbClr val="C00000"/>
                </a:solidFill>
                <a:latin typeface="Times New Roman" pitchFamily="18" charset="0"/>
                <a:cs typeface="Times New Roman" pitchFamily="18" charset="0"/>
              </a:rPr>
              <a:t>. </a:t>
            </a:r>
            <a:endParaRPr lang="en-US" sz="2200" dirty="0" smtClean="0">
              <a:solidFill>
                <a:srgbClr val="C00000"/>
              </a:solidFill>
              <a:latin typeface="Times New Roman" pitchFamily="18" charset="0"/>
              <a:cs typeface="Times New Roman" pitchFamily="18" charset="0"/>
            </a:endParaRPr>
          </a:p>
          <a:p>
            <a:pPr algn="just">
              <a:lnSpc>
                <a:spcPct val="150000"/>
              </a:lnSpc>
            </a:pP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package therefore serves as a:</a:t>
            </a:r>
          </a:p>
          <a:p>
            <a:pPr lvl="1" algn="just">
              <a:lnSpc>
                <a:spcPct val="150000"/>
              </a:lnSpc>
            </a:pPr>
            <a:r>
              <a:rPr lang="en-US" sz="2200" dirty="0">
                <a:latin typeface="Times New Roman" pitchFamily="18" charset="0"/>
                <a:cs typeface="Times New Roman" pitchFamily="18" charset="0"/>
              </a:rPr>
              <a:t>Convenient unit of handling, purchase, transport and storage</a:t>
            </a:r>
          </a:p>
          <a:p>
            <a:pPr lvl="1" algn="just">
              <a:lnSpc>
                <a:spcPct val="150000"/>
              </a:lnSpc>
            </a:pPr>
            <a:r>
              <a:rPr lang="en-US" sz="2200" dirty="0">
                <a:latin typeface="Times New Roman" pitchFamily="18" charset="0"/>
                <a:cs typeface="Times New Roman" pitchFamily="18" charset="0"/>
              </a:rPr>
              <a:t>Protection against contamination, mechanical damage and loss</a:t>
            </a:r>
          </a:p>
          <a:p>
            <a:pPr lvl="1" algn="just">
              <a:lnSpc>
                <a:spcPct val="150000"/>
              </a:lnSpc>
            </a:pPr>
            <a:r>
              <a:rPr lang="en-US" sz="2200" dirty="0">
                <a:latin typeface="Times New Roman" pitchFamily="18" charset="0"/>
                <a:cs typeface="Times New Roman" pitchFamily="18" charset="0"/>
              </a:rPr>
              <a:t>Suitable environment for </a:t>
            </a:r>
            <a:r>
              <a:rPr lang="en-US" sz="2200" dirty="0">
                <a:solidFill>
                  <a:srgbClr val="C00000"/>
                </a:solidFill>
                <a:latin typeface="Times New Roman" pitchFamily="18" charset="0"/>
                <a:cs typeface="Times New Roman" pitchFamily="18" charset="0"/>
              </a:rPr>
              <a:t>storage</a:t>
            </a:r>
            <a:r>
              <a:rPr lang="en-US" sz="2200" dirty="0">
                <a:latin typeface="Times New Roman" pitchFamily="18" charset="0"/>
                <a:cs typeface="Times New Roman" pitchFamily="18" charset="0"/>
              </a:rPr>
              <a:t> </a:t>
            </a:r>
          </a:p>
          <a:p>
            <a:pPr lvl="1" algn="just">
              <a:lnSpc>
                <a:spcPct val="150000"/>
              </a:lnSpc>
            </a:pPr>
            <a:r>
              <a:rPr lang="en-US" sz="2200" dirty="0">
                <a:latin typeface="Times New Roman" pitchFamily="18" charset="0"/>
                <a:cs typeface="Times New Roman" pitchFamily="18" charset="0"/>
              </a:rPr>
              <a:t>Sales promoter (</a:t>
            </a:r>
            <a:r>
              <a:rPr lang="en-US" sz="2200" dirty="0">
                <a:solidFill>
                  <a:srgbClr val="C00000"/>
                </a:solidFill>
                <a:latin typeface="Times New Roman" pitchFamily="18" charset="0"/>
                <a:cs typeface="Times New Roman" pitchFamily="18" charset="0"/>
              </a:rPr>
              <a:t>information and advertisement</a:t>
            </a:r>
            <a:r>
              <a:rPr lang="en-US" sz="2200" dirty="0">
                <a:latin typeface="Times New Roman" pitchFamily="18" charset="0"/>
                <a:cs typeface="Times New Roman" pitchFamily="18" charset="0"/>
              </a:rPr>
              <a:t>)</a:t>
            </a:r>
          </a:p>
          <a:p>
            <a:pPr algn="just">
              <a:lnSpc>
                <a:spcPct val="150000"/>
              </a:lnSpc>
            </a:pPr>
            <a:endParaRPr lang="en-US" sz="22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1682" y="4495800"/>
            <a:ext cx="3124200" cy="2137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66" y="4419600"/>
            <a:ext cx="5722434" cy="221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2712009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0" y="1295400"/>
            <a:ext cx="5257800" cy="4525963"/>
          </a:xfrm>
        </p:spPr>
        <p:txBody>
          <a:bodyPr>
            <a:normAutofit fontScale="85000" lnSpcReduction="10000"/>
          </a:bodyPr>
          <a:lstStyle/>
          <a:p>
            <a:pPr algn="just">
              <a:lnSpc>
                <a:spcPct val="150000"/>
              </a:lnSpc>
            </a:pPr>
            <a:r>
              <a:rPr lang="en-US" sz="2400" dirty="0" smtClean="0">
                <a:solidFill>
                  <a:srgbClr val="C00000"/>
                </a:solidFill>
                <a:latin typeface="Times New Roman" pitchFamily="18" charset="0"/>
                <a:cs typeface="Times New Roman" pitchFamily="18" charset="0"/>
              </a:rPr>
              <a:t>Information</a:t>
            </a:r>
            <a:r>
              <a:rPr lang="en-US" sz="2400" dirty="0" smtClean="0">
                <a:latin typeface="Times New Roman" pitchFamily="18" charset="0"/>
                <a:cs typeface="Times New Roman" pitchFamily="18" charset="0"/>
              </a:rPr>
              <a:t> about </a:t>
            </a:r>
            <a:r>
              <a:rPr lang="en-US" sz="2400" dirty="0">
                <a:latin typeface="Times New Roman" pitchFamily="18" charset="0"/>
                <a:cs typeface="Times New Roman" pitchFamily="18" charset="0"/>
              </a:rPr>
              <a:t>the contents of a </a:t>
            </a:r>
            <a:r>
              <a:rPr lang="en-US" sz="2400" dirty="0" smtClean="0">
                <a:solidFill>
                  <a:srgbClr val="C00000"/>
                </a:solidFill>
                <a:latin typeface="Times New Roman" pitchFamily="18" charset="0"/>
                <a:cs typeface="Times New Roman" pitchFamily="18" charset="0"/>
              </a:rPr>
              <a:t>package</a:t>
            </a:r>
            <a:r>
              <a:rPr lang="en-US" sz="2400" dirty="0" smtClean="0">
                <a:latin typeface="Times New Roman" pitchFamily="18" charset="0"/>
                <a:cs typeface="Times New Roman" pitchFamily="18" charset="0"/>
              </a:rPr>
              <a:t> including:</a:t>
            </a:r>
            <a:endParaRPr lang="en-US" sz="2400" dirty="0">
              <a:latin typeface="Times New Roman" pitchFamily="18" charset="0"/>
              <a:cs typeface="Times New Roman" pitchFamily="18" charset="0"/>
            </a:endParaRPr>
          </a:p>
          <a:p>
            <a:pPr lvl="1" algn="just">
              <a:lnSpc>
                <a:spcPct val="150000"/>
              </a:lnSpc>
            </a:pPr>
            <a:r>
              <a:rPr lang="en-US" sz="2400" dirty="0">
                <a:latin typeface="Times New Roman" pitchFamily="18" charset="0"/>
                <a:cs typeface="Times New Roman" pitchFamily="18" charset="0"/>
              </a:rPr>
              <a:t>The name of the species (crop name)</a:t>
            </a:r>
          </a:p>
          <a:p>
            <a:pPr lvl="1" algn="just">
              <a:lnSpc>
                <a:spcPct val="150000"/>
              </a:lnSpc>
            </a:pPr>
            <a:r>
              <a:rPr lang="en-US" sz="2400" dirty="0">
                <a:latin typeface="Times New Roman" pitchFamily="18" charset="0"/>
                <a:cs typeface="Times New Roman" pitchFamily="18" charset="0"/>
              </a:rPr>
              <a:t>The cultivar</a:t>
            </a:r>
          </a:p>
          <a:p>
            <a:pPr lvl="1" algn="just">
              <a:lnSpc>
                <a:spcPct val="150000"/>
              </a:lnSpc>
            </a:pPr>
            <a:r>
              <a:rPr lang="en-US" sz="2400" dirty="0">
                <a:latin typeface="Times New Roman" pitchFamily="18" charset="0"/>
                <a:cs typeface="Times New Roman" pitchFamily="18" charset="0"/>
              </a:rPr>
              <a:t>The grade and the lot reference number</a:t>
            </a:r>
          </a:p>
          <a:p>
            <a:pPr lvl="1" algn="just">
              <a:lnSpc>
                <a:spcPct val="150000"/>
              </a:lnSpc>
            </a:pPr>
            <a:r>
              <a:rPr lang="en-US" sz="2400" dirty="0">
                <a:latin typeface="Times New Roman" pitchFamily="18" charset="0"/>
                <a:cs typeface="Times New Roman" pitchFamily="18" charset="0"/>
              </a:rPr>
              <a:t>Date of sealing </a:t>
            </a:r>
          </a:p>
          <a:p>
            <a:pPr lvl="1" algn="just">
              <a:lnSpc>
                <a:spcPct val="150000"/>
              </a:lnSpc>
            </a:pPr>
            <a:r>
              <a:rPr lang="en-US" sz="2400" dirty="0">
                <a:latin typeface="Times New Roman" pitchFamily="18" charset="0"/>
                <a:cs typeface="Times New Roman" pitchFamily="18" charset="0"/>
              </a:rPr>
              <a:t>Production year and season </a:t>
            </a:r>
          </a:p>
          <a:p>
            <a:pPr lvl="1" algn="just">
              <a:lnSpc>
                <a:spcPct val="150000"/>
              </a:lnSpc>
            </a:pPr>
            <a:r>
              <a:rPr lang="en-US" sz="2400" dirty="0">
                <a:latin typeface="Times New Roman" pitchFamily="18" charset="0"/>
                <a:cs typeface="Times New Roman" pitchFamily="18" charset="0"/>
              </a:rPr>
              <a:t>Minimum germination %</a:t>
            </a:r>
          </a:p>
          <a:p>
            <a:pPr lvl="1" algn="just">
              <a:lnSpc>
                <a:spcPct val="150000"/>
              </a:lnSpc>
            </a:pPr>
            <a:r>
              <a:rPr lang="en-US" sz="2400" dirty="0">
                <a:latin typeface="Times New Roman" pitchFamily="18" charset="0"/>
                <a:cs typeface="Times New Roman" pitchFamily="18" charset="0"/>
              </a:rPr>
              <a:t>Quantity </a:t>
            </a:r>
          </a:p>
          <a:p>
            <a:pPr algn="just">
              <a:lnSpc>
                <a:spcPct val="150000"/>
              </a:lnSpc>
            </a:pPr>
            <a:endParaRPr lang="en-U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9255" y="2057400"/>
            <a:ext cx="393469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Cont..</a:t>
            </a:r>
            <a:endPar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4" name="Footer Placeholder 3"/>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2083323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249382"/>
            <a:ext cx="5562600" cy="1143000"/>
          </a:xfrm>
        </p:spPr>
        <p:txBody>
          <a:bodyPr>
            <a:normAutofit fontScale="90000"/>
          </a:bodyPr>
          <a:lstStyle/>
          <a:p>
            <a:r>
              <a:rPr lang="en-US" sz="3600" dirty="0">
                <a:latin typeface="Times New Roman" pitchFamily="18" charset="0"/>
                <a:cs typeface="Times New Roman" pitchFamily="18" charset="0"/>
              </a:rPr>
              <a:t>Seed Storage</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0" y="1143000"/>
            <a:ext cx="5105400" cy="4495800"/>
          </a:xfrm>
        </p:spPr>
        <p:txBody>
          <a:bodyPr>
            <a:noAutofit/>
          </a:bodyPr>
          <a:lstStyle/>
          <a:p>
            <a:pPr algn="just">
              <a:lnSpc>
                <a:spcPct val="150000"/>
              </a:lnSpc>
            </a:pPr>
            <a:r>
              <a:rPr lang="en-US" sz="2200" dirty="0">
                <a:latin typeface="Times New Roman" pitchFamily="18" charset="0"/>
                <a:cs typeface="Times New Roman" pitchFamily="18" charset="0"/>
              </a:rPr>
              <a:t>The storage life of seeds </a:t>
            </a:r>
            <a:r>
              <a:rPr lang="en-US" sz="2200" dirty="0" smtClean="0">
                <a:solidFill>
                  <a:srgbClr val="C00000"/>
                </a:solidFill>
                <a:latin typeface="Times New Roman" pitchFamily="18" charset="0"/>
                <a:cs typeface="Times New Roman" pitchFamily="18" charset="0"/>
              </a:rPr>
              <a:t>varies</a:t>
            </a:r>
            <a:r>
              <a:rPr lang="en-US" sz="2200" dirty="0" smtClean="0">
                <a:latin typeface="Times New Roman" pitchFamily="18" charset="0"/>
                <a:cs typeface="Times New Roman" pitchFamily="18" charset="0"/>
              </a:rPr>
              <a:t> with </a:t>
            </a:r>
          </a:p>
          <a:p>
            <a:pPr lvl="1" algn="just">
              <a:lnSpc>
                <a:spcPct val="150000"/>
              </a:lnSpc>
            </a:pPr>
            <a:r>
              <a:rPr lang="en-US" sz="2200" dirty="0" smtClean="0">
                <a:latin typeface="Times New Roman" pitchFamily="18" charset="0"/>
                <a:cs typeface="Times New Roman" pitchFamily="18" charset="0"/>
              </a:rPr>
              <a:t>Crop type</a:t>
            </a:r>
          </a:p>
          <a:p>
            <a:pPr lvl="1" algn="just">
              <a:lnSpc>
                <a:spcPct val="150000"/>
              </a:lnSpc>
            </a:pP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M</a:t>
            </a:r>
            <a:r>
              <a:rPr lang="en-US" sz="2200" dirty="0" smtClean="0">
                <a:latin typeface="Times New Roman" pitchFamily="18" charset="0"/>
                <a:cs typeface="Times New Roman" pitchFamily="18" charset="0"/>
              </a:rPr>
              <a:t>aturity </a:t>
            </a:r>
            <a:r>
              <a:rPr lang="en-US" sz="2200" dirty="0">
                <a:latin typeface="Times New Roman" pitchFamily="18" charset="0"/>
                <a:cs typeface="Times New Roman" pitchFamily="18" charset="0"/>
              </a:rPr>
              <a:t>at </a:t>
            </a:r>
            <a:r>
              <a:rPr lang="en-US" sz="2200" dirty="0" smtClean="0">
                <a:latin typeface="Times New Roman" pitchFamily="18" charset="0"/>
                <a:cs typeface="Times New Roman" pitchFamily="18" charset="0"/>
              </a:rPr>
              <a:t>harvest</a:t>
            </a:r>
          </a:p>
          <a:p>
            <a:pPr lvl="1" algn="just">
              <a:lnSpc>
                <a:spcPct val="150000"/>
              </a:lnSpc>
            </a:pPr>
            <a:r>
              <a:rPr lang="en-US" sz="2200" dirty="0">
                <a:solidFill>
                  <a:srgbClr val="0070C0"/>
                </a:solidFill>
                <a:latin typeface="Times New Roman" pitchFamily="18" charset="0"/>
                <a:cs typeface="Times New Roman" pitchFamily="18" charset="0"/>
              </a:rPr>
              <a:t>S</a:t>
            </a:r>
            <a:r>
              <a:rPr lang="en-US" sz="2200" dirty="0" smtClean="0">
                <a:solidFill>
                  <a:srgbClr val="0070C0"/>
                </a:solidFill>
                <a:latin typeface="Times New Roman" pitchFamily="18" charset="0"/>
                <a:cs typeface="Times New Roman" pitchFamily="18" charset="0"/>
              </a:rPr>
              <a:t>torage </a:t>
            </a:r>
            <a:r>
              <a:rPr lang="en-US" sz="2200" dirty="0">
                <a:solidFill>
                  <a:srgbClr val="0070C0"/>
                </a:solidFill>
                <a:latin typeface="Times New Roman" pitchFamily="18" charset="0"/>
                <a:cs typeface="Times New Roman" pitchFamily="18" charset="0"/>
              </a:rPr>
              <a:t>temperature and </a:t>
            </a:r>
            <a:r>
              <a:rPr lang="en-US" sz="2200" dirty="0" smtClean="0">
                <a:solidFill>
                  <a:srgbClr val="0070C0"/>
                </a:solidFill>
                <a:latin typeface="Times New Roman" pitchFamily="18" charset="0"/>
                <a:cs typeface="Times New Roman" pitchFamily="18" charset="0"/>
              </a:rPr>
              <a:t>RH</a:t>
            </a:r>
          </a:p>
          <a:p>
            <a:pPr lvl="1" algn="just">
              <a:lnSpc>
                <a:spcPct val="150000"/>
              </a:lnSpc>
            </a:pPr>
            <a:r>
              <a:rPr lang="en-US" sz="2200" dirty="0">
                <a:solidFill>
                  <a:srgbClr val="0070C0"/>
                </a:solidFill>
                <a:latin typeface="Times New Roman" pitchFamily="18" charset="0"/>
                <a:cs typeface="Times New Roman" pitchFamily="18" charset="0"/>
              </a:rPr>
              <a:t>M</a:t>
            </a:r>
            <a:r>
              <a:rPr lang="en-US" sz="2200" dirty="0" smtClean="0">
                <a:solidFill>
                  <a:srgbClr val="0070C0"/>
                </a:solidFill>
                <a:latin typeface="Times New Roman" pitchFamily="18" charset="0"/>
                <a:cs typeface="Times New Roman" pitchFamily="18" charset="0"/>
              </a:rPr>
              <a:t>oisture </a:t>
            </a:r>
            <a:r>
              <a:rPr lang="en-US" sz="2200" dirty="0">
                <a:solidFill>
                  <a:srgbClr val="0070C0"/>
                </a:solidFill>
                <a:latin typeface="Times New Roman" pitchFamily="18" charset="0"/>
                <a:cs typeface="Times New Roman" pitchFamily="18" charset="0"/>
              </a:rPr>
              <a:t>content </a:t>
            </a:r>
            <a:r>
              <a:rPr lang="en-US" sz="2200" dirty="0">
                <a:latin typeface="Times New Roman" pitchFamily="18" charset="0"/>
                <a:cs typeface="Times New Roman" pitchFamily="18" charset="0"/>
              </a:rPr>
              <a:t>of </a:t>
            </a:r>
            <a:r>
              <a:rPr lang="en-US" sz="2200" dirty="0" smtClean="0">
                <a:latin typeface="Times New Roman" pitchFamily="18" charset="0"/>
                <a:cs typeface="Times New Roman" pitchFamily="18" charset="0"/>
              </a:rPr>
              <a:t>seeds</a:t>
            </a:r>
          </a:p>
          <a:p>
            <a:pPr lvl="1" algn="just">
              <a:lnSpc>
                <a:spcPct val="150000"/>
              </a:lnSpc>
            </a:pPr>
            <a:r>
              <a:rPr lang="en-US" sz="2200" dirty="0">
                <a:latin typeface="Times New Roman" pitchFamily="18" charset="0"/>
                <a:cs typeface="Times New Roman" pitchFamily="18" charset="0"/>
              </a:rPr>
              <a:t>H</a:t>
            </a:r>
            <a:r>
              <a:rPr lang="en-US" sz="2200" dirty="0" smtClean="0">
                <a:latin typeface="Times New Roman" pitchFamily="18" charset="0"/>
                <a:cs typeface="Times New Roman" pitchFamily="18" charset="0"/>
              </a:rPr>
              <a:t>arvesting </a:t>
            </a:r>
            <a:r>
              <a:rPr lang="en-US" sz="2200" dirty="0">
                <a:latin typeface="Times New Roman" pitchFamily="18" charset="0"/>
                <a:cs typeface="Times New Roman" pitchFamily="18" charset="0"/>
              </a:rPr>
              <a:t>and processing conditions</a:t>
            </a:r>
            <a:r>
              <a:rPr lang="en-US" sz="2200" dirty="0" smtClean="0">
                <a:latin typeface="Times New Roman" pitchFamily="18" charset="0"/>
                <a:cs typeface="Times New Roman" pitchFamily="18" charset="0"/>
              </a:rPr>
              <a:t>,</a:t>
            </a:r>
          </a:p>
          <a:p>
            <a:pPr lvl="1" algn="just">
              <a:lnSpc>
                <a:spcPct val="150000"/>
              </a:lnSpc>
            </a:pPr>
            <a:r>
              <a:rPr lang="en-US" sz="2200" dirty="0">
                <a:latin typeface="Times New Roman" pitchFamily="18" charset="0"/>
                <a:cs typeface="Times New Roman" pitchFamily="18" charset="0"/>
              </a:rPr>
              <a:t>M</a:t>
            </a:r>
            <a:r>
              <a:rPr lang="en-US" sz="2200" dirty="0" smtClean="0">
                <a:latin typeface="Times New Roman" pitchFamily="18" charset="0"/>
                <a:cs typeface="Times New Roman" pitchFamily="18" charset="0"/>
              </a:rPr>
              <a:t>echanical </a:t>
            </a:r>
            <a:r>
              <a:rPr lang="en-US" sz="2200" dirty="0">
                <a:latin typeface="Times New Roman" pitchFamily="18" charset="0"/>
                <a:cs typeface="Times New Roman" pitchFamily="18" charset="0"/>
              </a:rPr>
              <a:t>damages </a:t>
            </a:r>
            <a:endParaRPr lang="en-US" sz="2200" dirty="0" smtClean="0">
              <a:latin typeface="Times New Roman" pitchFamily="18" charset="0"/>
              <a:cs typeface="Times New Roman" pitchFamily="18" charset="0"/>
            </a:endParaRPr>
          </a:p>
          <a:p>
            <a:pPr marL="0" indent="0" algn="just">
              <a:lnSpc>
                <a:spcPct val="150000"/>
              </a:lnSpc>
              <a:buNone/>
            </a:pPr>
            <a:endParaRPr lang="en-US" sz="22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048000"/>
            <a:ext cx="3837391" cy="290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5917745"/>
            <a:ext cx="6193619" cy="539378"/>
          </a:xfrm>
          <a:prstGeom prst="rect">
            <a:avLst/>
          </a:prstGeom>
        </p:spPr>
        <p:txBody>
          <a:bodyPr wrap="none">
            <a:spAutoFit/>
          </a:bodyPr>
          <a:lstStyle/>
          <a:p>
            <a:pPr algn="just">
              <a:lnSpc>
                <a:spcPct val="150000"/>
              </a:lnSpc>
            </a:pPr>
            <a:r>
              <a:rPr lang="en-US" sz="2200" b="1" u="sng" dirty="0" smtClean="0">
                <a:solidFill>
                  <a:srgbClr val="C00000"/>
                </a:solidFill>
                <a:latin typeface="Times New Roman" pitchFamily="18" charset="0"/>
                <a:cs typeface="Times New Roman" pitchFamily="18" charset="0"/>
              </a:rPr>
              <a:t>NB</a:t>
            </a:r>
            <a:r>
              <a:rPr lang="en-US" sz="2200" dirty="0" smtClean="0">
                <a:solidFill>
                  <a:srgbClr val="C00000"/>
                </a:solidFill>
                <a:latin typeface="Times New Roman" pitchFamily="18" charset="0"/>
                <a:cs typeface="Times New Roman" pitchFamily="18" charset="0"/>
              </a:rPr>
              <a:t>: Temperature</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and </a:t>
            </a:r>
            <a:r>
              <a:rPr lang="en-US" sz="2200" dirty="0">
                <a:solidFill>
                  <a:srgbClr val="C00000"/>
                </a:solidFill>
                <a:latin typeface="Times New Roman" pitchFamily="18" charset="0"/>
                <a:cs typeface="Times New Roman" pitchFamily="18" charset="0"/>
              </a:rPr>
              <a:t>RH</a:t>
            </a:r>
            <a:r>
              <a:rPr lang="en-US" sz="2200" dirty="0">
                <a:latin typeface="Times New Roman" pitchFamily="18" charset="0"/>
                <a:cs typeface="Times New Roman" pitchFamily="18" charset="0"/>
              </a:rPr>
              <a:t> are most important factors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762000"/>
            <a:ext cx="2487732" cy="1863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3740811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latin typeface="Times New Roman" pitchFamily="18" charset="0"/>
                <a:cs typeface="Times New Roman" pitchFamily="18" charset="0"/>
              </a:rPr>
              <a:t>Cont..</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838200"/>
            <a:ext cx="8229600" cy="1143000"/>
          </a:xfrm>
        </p:spPr>
        <p:txBody>
          <a:bodyPr>
            <a:normAutofit/>
          </a:bodyPr>
          <a:lstStyle/>
          <a:p>
            <a:pPr algn="just"/>
            <a:r>
              <a:rPr lang="en-US" sz="2000" dirty="0">
                <a:latin typeface="Times New Roman" pitchFamily="18" charset="0"/>
                <a:cs typeface="Times New Roman" pitchFamily="18" charset="0"/>
              </a:rPr>
              <a:t>High humidity levels cause seeds to </a:t>
            </a:r>
            <a:r>
              <a:rPr lang="en-US" sz="2000" dirty="0">
                <a:solidFill>
                  <a:srgbClr val="C00000"/>
                </a:solidFill>
                <a:latin typeface="Times New Roman" pitchFamily="18" charset="0"/>
                <a:cs typeface="Times New Roman" pitchFamily="18" charset="0"/>
              </a:rPr>
              <a:t>increase their respiration rate </a:t>
            </a:r>
            <a:r>
              <a:rPr lang="en-US" sz="2000" dirty="0">
                <a:latin typeface="Times New Roman" pitchFamily="18" charset="0"/>
                <a:cs typeface="Times New Roman" pitchFamily="18" charset="0"/>
              </a:rPr>
              <a:t>and use their storage energy. </a:t>
            </a:r>
          </a:p>
          <a:p>
            <a:pPr algn="just"/>
            <a:r>
              <a:rPr lang="en-US" sz="2000" dirty="0">
                <a:latin typeface="Times New Roman" pitchFamily="18" charset="0"/>
                <a:cs typeface="Times New Roman" pitchFamily="18" charset="0"/>
              </a:rPr>
              <a:t>Furthermore, high </a:t>
            </a:r>
            <a:r>
              <a:rPr lang="en-US" sz="2000" dirty="0">
                <a:solidFill>
                  <a:srgbClr val="C00000"/>
                </a:solidFill>
                <a:latin typeface="Times New Roman" pitchFamily="18" charset="0"/>
                <a:cs typeface="Times New Roman" pitchFamily="18" charset="0"/>
              </a:rPr>
              <a:t>incidence of storage fungi and insect </a:t>
            </a:r>
            <a:r>
              <a:rPr lang="en-US" sz="2000" dirty="0">
                <a:latin typeface="Times New Roman" pitchFamily="18" charset="0"/>
                <a:cs typeface="Times New Roman" pitchFamily="18" charset="0"/>
              </a:rPr>
              <a:t>pests.</a:t>
            </a:r>
          </a:p>
          <a:p>
            <a:pPr algn="just"/>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05891"/>
            <a:ext cx="4911690" cy="4562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562600" y="2286000"/>
            <a:ext cx="3352800" cy="1323439"/>
          </a:xfrm>
          <a:prstGeom prst="rect">
            <a:avLst/>
          </a:prstGeom>
        </p:spPr>
        <p:txBody>
          <a:bodyPr wrap="square">
            <a:spAutoFit/>
          </a:bodyPr>
          <a:lstStyle/>
          <a:p>
            <a:pPr marL="285750" indent="-285750" algn="just">
              <a:buFont typeface="Arial" pitchFamily="34" charset="0"/>
              <a:buChar char="•"/>
            </a:pPr>
            <a:r>
              <a:rPr lang="en-US" sz="2000" dirty="0">
                <a:latin typeface="Times New Roman" pitchFamily="18" charset="0"/>
                <a:cs typeface="Times New Roman" pitchFamily="18" charset="0"/>
              </a:rPr>
              <a:t>Thus, the seeds should be dried (</a:t>
            </a:r>
            <a:r>
              <a:rPr lang="en-US" sz="2000" dirty="0">
                <a:solidFill>
                  <a:srgbClr val="C00000"/>
                </a:solidFill>
                <a:latin typeface="Times New Roman" pitchFamily="18" charset="0"/>
                <a:cs typeface="Times New Roman" pitchFamily="18" charset="0"/>
              </a:rPr>
              <a:t>around 5- 8 %) </a:t>
            </a:r>
            <a:r>
              <a:rPr lang="en-US" sz="2000" dirty="0">
                <a:latin typeface="Times New Roman" pitchFamily="18" charset="0"/>
                <a:cs typeface="Times New Roman" pitchFamily="18" charset="0"/>
              </a:rPr>
              <a:t>depending on type of crops </a:t>
            </a:r>
            <a:r>
              <a:rPr lang="en-US" sz="2000" dirty="0">
                <a:solidFill>
                  <a:srgbClr val="C00000"/>
                </a:solidFill>
                <a:latin typeface="Times New Roman" pitchFamily="18" charset="0"/>
                <a:cs typeface="Times New Roman" pitchFamily="18" charset="0"/>
              </a:rPr>
              <a:t>before </a:t>
            </a:r>
            <a:r>
              <a:rPr lang="en-US" sz="2000" dirty="0" smtClean="0">
                <a:solidFill>
                  <a:srgbClr val="C00000"/>
                </a:solidFill>
                <a:latin typeface="Times New Roman" pitchFamily="18" charset="0"/>
                <a:cs typeface="Times New Roman" pitchFamily="18" charset="0"/>
              </a:rPr>
              <a:t>storage</a:t>
            </a:r>
            <a:endParaRPr lang="en-US" sz="2000" dirty="0">
              <a:solidFill>
                <a:srgbClr val="C00000"/>
              </a:solidFill>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2582723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350" y="274638"/>
            <a:ext cx="8229600" cy="868362"/>
          </a:xfrm>
        </p:spPr>
        <p:txBody>
          <a:bodyPr>
            <a:normAutofit/>
          </a:bodyPr>
          <a:lstStyle/>
          <a:p>
            <a:r>
              <a:rPr lang="en-US" sz="3200" dirty="0" smtClean="0">
                <a:latin typeface="Times New Roman" pitchFamily="18" charset="0"/>
                <a:cs typeface="Times New Roman" pitchFamily="18" charset="0"/>
              </a:rPr>
              <a:t>Cont..</a:t>
            </a:r>
            <a:endParaRPr lang="en-US" sz="32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862690"/>
            <a:ext cx="4729003" cy="381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1143000"/>
            <a:ext cx="8653350" cy="1555041"/>
          </a:xfrm>
          <a:prstGeom prst="rect">
            <a:avLst/>
          </a:prstGeom>
        </p:spPr>
        <p:txBody>
          <a:bodyPr wrap="square">
            <a:spAutoFit/>
          </a:bodyPr>
          <a:lstStyle/>
          <a:p>
            <a:pPr marL="800100" lvl="1" indent="-342900" algn="just">
              <a:lnSpc>
                <a:spcPct val="150000"/>
              </a:lnSpc>
              <a:buFont typeface="Arial" pitchFamily="34" charset="0"/>
              <a:buChar char="•"/>
            </a:pPr>
            <a:r>
              <a:rPr lang="en-US" sz="2200" dirty="0">
                <a:latin typeface="Times New Roman" pitchFamily="18" charset="0"/>
                <a:cs typeface="Times New Roman" pitchFamily="18" charset="0"/>
              </a:rPr>
              <a:t>For every rise of </a:t>
            </a:r>
            <a:r>
              <a:rPr lang="en-US" sz="2200" dirty="0">
                <a:solidFill>
                  <a:srgbClr val="C00000"/>
                </a:solidFill>
                <a:latin typeface="Times New Roman" pitchFamily="18" charset="0"/>
                <a:cs typeface="Times New Roman" pitchFamily="18" charset="0"/>
              </a:rPr>
              <a:t>5°C </a:t>
            </a:r>
            <a:r>
              <a:rPr lang="en-US" sz="2200" dirty="0">
                <a:latin typeface="Times New Roman" pitchFamily="18" charset="0"/>
                <a:cs typeface="Times New Roman" pitchFamily="18" charset="0"/>
              </a:rPr>
              <a:t>in the range of 0 to 40</a:t>
            </a:r>
            <a:r>
              <a:rPr lang="en-US" sz="2200" baseline="30000" dirty="0">
                <a:latin typeface="Times New Roman" pitchFamily="18" charset="0"/>
                <a:cs typeface="Times New Roman" pitchFamily="18" charset="0"/>
              </a:rPr>
              <a:t>0</a:t>
            </a:r>
            <a:r>
              <a:rPr lang="en-US" sz="2200" dirty="0">
                <a:latin typeface="Times New Roman" pitchFamily="18" charset="0"/>
                <a:cs typeface="Times New Roman" pitchFamily="18" charset="0"/>
              </a:rPr>
              <a:t> C, seed life is </a:t>
            </a:r>
            <a:r>
              <a:rPr lang="en-US" sz="2200" dirty="0">
                <a:solidFill>
                  <a:srgbClr val="C00000"/>
                </a:solidFill>
                <a:latin typeface="Times New Roman" pitchFamily="18" charset="0"/>
                <a:cs typeface="Times New Roman" pitchFamily="18" charset="0"/>
              </a:rPr>
              <a:t>reduced by half</a:t>
            </a:r>
            <a:r>
              <a:rPr lang="en-US" sz="2200" dirty="0">
                <a:latin typeface="Times New Roman" pitchFamily="18" charset="0"/>
                <a:cs typeface="Times New Roman" pitchFamily="18" charset="0"/>
              </a:rPr>
              <a:t>, </a:t>
            </a:r>
          </a:p>
          <a:p>
            <a:pPr marL="800100" lvl="1" indent="-342900" algn="just">
              <a:lnSpc>
                <a:spcPct val="150000"/>
              </a:lnSpc>
              <a:buFont typeface="Arial" pitchFamily="34" charset="0"/>
              <a:buChar char="•"/>
            </a:pPr>
            <a:r>
              <a:rPr lang="en-US" sz="2200" dirty="0">
                <a:latin typeface="Times New Roman" pitchFamily="18" charset="0"/>
                <a:cs typeface="Times New Roman" pitchFamily="18" charset="0"/>
              </a:rPr>
              <a:t>Low temperature storage  to </a:t>
            </a:r>
            <a:r>
              <a:rPr lang="en-US" sz="2200" dirty="0" smtClean="0">
                <a:latin typeface="Times New Roman" pitchFamily="18" charset="0"/>
                <a:cs typeface="Times New Roman" pitchFamily="18" charset="0"/>
              </a:rPr>
              <a:t>store vegetable seeds</a:t>
            </a:r>
            <a:r>
              <a:rPr lang="en-US" sz="2200" dirty="0" smtClean="0">
                <a:solidFill>
                  <a:srgbClr val="C00000"/>
                </a:solidFill>
                <a:latin typeface="Times New Roman" pitchFamily="18" charset="0"/>
                <a:cs typeface="Times New Roman" pitchFamily="18" charset="0"/>
              </a:rPr>
              <a:t> longer</a:t>
            </a:r>
            <a:endParaRPr lang="en-US" sz="2200" dirty="0">
              <a:solidFill>
                <a:srgbClr val="C00000"/>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33316474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noAutofit/>
          </a:bodyPr>
          <a:lstStyle/>
          <a:p>
            <a:r>
              <a:rPr lang="en-US" sz="2200" dirty="0">
                <a:latin typeface="Times New Roman" pitchFamily="18" charset="0"/>
                <a:cs typeface="Times New Roman" pitchFamily="18" charset="0"/>
              </a:rPr>
              <a:t>Table 1. Satisfactory moisture level of seeds to be stored in vapor proof containers</a:t>
            </a:r>
            <a:r>
              <a:rPr lang="en-US" sz="2200" b="1" dirty="0">
                <a:latin typeface="Times New Roman" pitchFamily="18" charset="0"/>
                <a:cs typeface="Times New Roman" pitchFamily="18" charset="0"/>
              </a:rPr>
              <a:t/>
            </a:r>
            <a:br>
              <a:rPr lang="en-US" sz="2200" b="1" dirty="0">
                <a:latin typeface="Times New Roman" pitchFamily="18" charset="0"/>
                <a:cs typeface="Times New Roman" pitchFamily="18" charset="0"/>
              </a:rPr>
            </a:br>
            <a:endParaRPr lang="en-US" sz="22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46754339"/>
              </p:ext>
            </p:extLst>
          </p:nvPr>
        </p:nvGraphicFramePr>
        <p:xfrm>
          <a:off x="685800" y="1371600"/>
          <a:ext cx="6934200" cy="4727446"/>
        </p:xfrm>
        <a:graphic>
          <a:graphicData uri="http://schemas.openxmlformats.org/drawingml/2006/table">
            <a:tbl>
              <a:tblPr firstRow="1" firstCol="1" bandRow="1">
                <a:tableStyleId>{0505E3EF-67EA-436B-97B2-0124C06EBD24}</a:tableStyleId>
              </a:tblPr>
              <a:tblGrid>
                <a:gridCol w="4595923">
                  <a:extLst>
                    <a:ext uri="{9D8B030D-6E8A-4147-A177-3AD203B41FA5}">
                      <a16:colId xmlns="" xmlns:a16="http://schemas.microsoft.com/office/drawing/2014/main" val="20000"/>
                    </a:ext>
                  </a:extLst>
                </a:gridCol>
                <a:gridCol w="2338277">
                  <a:extLst>
                    <a:ext uri="{9D8B030D-6E8A-4147-A177-3AD203B41FA5}">
                      <a16:colId xmlns="" xmlns:a16="http://schemas.microsoft.com/office/drawing/2014/main" val="20001"/>
                    </a:ext>
                  </a:extLst>
                </a:gridCol>
              </a:tblGrid>
              <a:tr h="931316">
                <a:tc>
                  <a:txBody>
                    <a:bodyPr/>
                    <a:lstStyle/>
                    <a:p>
                      <a:pPr marL="0" marR="0" algn="just">
                        <a:lnSpc>
                          <a:spcPct val="115000"/>
                        </a:lnSpc>
                        <a:spcBef>
                          <a:spcPts val="0"/>
                        </a:spcBef>
                        <a:spcAft>
                          <a:spcPts val="0"/>
                        </a:spcAft>
                      </a:pPr>
                      <a:r>
                        <a:rPr lang="en-US" sz="2400" dirty="0">
                          <a:effectLst/>
                        </a:rPr>
                        <a:t>Vegetable types </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Maximum seed moisture (%)</a:t>
                      </a:r>
                      <a:endParaRPr lang="en-US" sz="2400">
                        <a:effectLst/>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0"/>
                  </a:ext>
                </a:extLst>
              </a:tr>
              <a:tr h="759226">
                <a:tc>
                  <a:txBody>
                    <a:bodyPr/>
                    <a:lstStyle/>
                    <a:p>
                      <a:pPr marL="0" marR="0" algn="just">
                        <a:lnSpc>
                          <a:spcPct val="115000"/>
                        </a:lnSpc>
                        <a:spcBef>
                          <a:spcPts val="0"/>
                        </a:spcBef>
                        <a:spcAft>
                          <a:spcPts val="0"/>
                        </a:spcAft>
                      </a:pPr>
                      <a:r>
                        <a:rPr lang="en-US" sz="2400">
                          <a:effectLst/>
                        </a:rPr>
                        <a:t>Cabbage and other brassicas </a:t>
                      </a:r>
                      <a:endParaRPr lang="en-US" sz="24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5</a:t>
                      </a:r>
                      <a:endParaRPr lang="en-US" sz="2400">
                        <a:effectLst/>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1"/>
                  </a:ext>
                </a:extLst>
              </a:tr>
              <a:tr h="759226">
                <a:tc>
                  <a:txBody>
                    <a:bodyPr/>
                    <a:lstStyle/>
                    <a:p>
                      <a:pPr marL="0" marR="0" algn="just">
                        <a:lnSpc>
                          <a:spcPct val="115000"/>
                        </a:lnSpc>
                        <a:spcBef>
                          <a:spcPts val="0"/>
                        </a:spcBef>
                        <a:spcAft>
                          <a:spcPts val="0"/>
                        </a:spcAft>
                      </a:pPr>
                      <a:r>
                        <a:rPr lang="en-US" sz="2400">
                          <a:effectLst/>
                        </a:rPr>
                        <a:t>Carrot, parsnip, parsley </a:t>
                      </a:r>
                      <a:endParaRPr lang="en-US" sz="24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7</a:t>
                      </a:r>
                      <a:endParaRPr lang="en-US" sz="2400">
                        <a:effectLst/>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2"/>
                  </a:ext>
                </a:extLst>
              </a:tr>
              <a:tr h="759226">
                <a:tc>
                  <a:txBody>
                    <a:bodyPr/>
                    <a:lstStyle/>
                    <a:p>
                      <a:pPr marL="0" marR="0" algn="just">
                        <a:lnSpc>
                          <a:spcPct val="115000"/>
                        </a:lnSpc>
                        <a:spcBef>
                          <a:spcPts val="0"/>
                        </a:spcBef>
                        <a:spcAft>
                          <a:spcPts val="0"/>
                        </a:spcAft>
                      </a:pPr>
                      <a:r>
                        <a:rPr lang="en-US" sz="2400">
                          <a:effectLst/>
                        </a:rPr>
                        <a:t>Beetroot and swiss chard </a:t>
                      </a:r>
                      <a:endParaRPr lang="en-US" sz="24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7.5</a:t>
                      </a:r>
                      <a:endParaRPr lang="en-US" sz="2400">
                        <a:effectLst/>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3"/>
                  </a:ext>
                </a:extLst>
              </a:tr>
              <a:tr h="759226">
                <a:tc>
                  <a:txBody>
                    <a:bodyPr/>
                    <a:lstStyle/>
                    <a:p>
                      <a:pPr marL="0" marR="0" algn="just">
                        <a:lnSpc>
                          <a:spcPct val="115000"/>
                        </a:lnSpc>
                        <a:spcBef>
                          <a:spcPts val="0"/>
                        </a:spcBef>
                        <a:spcAft>
                          <a:spcPts val="0"/>
                        </a:spcAft>
                      </a:pPr>
                      <a:r>
                        <a:rPr lang="en-US" sz="2400">
                          <a:effectLst/>
                        </a:rPr>
                        <a:t>Spinach </a:t>
                      </a:r>
                      <a:endParaRPr lang="en-US" sz="24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8</a:t>
                      </a:r>
                      <a:endParaRPr lang="en-US" sz="2400">
                        <a:effectLst/>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4"/>
                  </a:ext>
                </a:extLst>
              </a:tr>
              <a:tr h="759226">
                <a:tc>
                  <a:txBody>
                    <a:bodyPr/>
                    <a:lstStyle/>
                    <a:p>
                      <a:pPr marL="0" marR="0" algn="just">
                        <a:lnSpc>
                          <a:spcPct val="115000"/>
                        </a:lnSpc>
                        <a:spcBef>
                          <a:spcPts val="0"/>
                        </a:spcBef>
                        <a:spcAft>
                          <a:spcPts val="0"/>
                        </a:spcAft>
                      </a:pPr>
                      <a:r>
                        <a:rPr lang="en-US" sz="2400">
                          <a:effectLst/>
                        </a:rPr>
                        <a:t>Lettuce </a:t>
                      </a:r>
                      <a:endParaRPr lang="en-US" sz="24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5.5 </a:t>
                      </a:r>
                      <a:endParaRPr lang="en-US" sz="2400" dirty="0">
                        <a:effectLst/>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5"/>
                  </a:ext>
                </a:extLst>
              </a:tr>
            </a:tbl>
          </a:graphicData>
        </a:graphic>
      </p:graphicFrame>
      <p:sp>
        <p:nvSpPr>
          <p:cNvPr id="3" name="Footer Placeholder 2"/>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575836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96634" y="762000"/>
            <a:ext cx="7883237" cy="1047210"/>
          </a:xfrm>
          <a:prstGeom prst="rect">
            <a:avLst/>
          </a:prstGeom>
        </p:spPr>
        <p:txBody>
          <a:bodyPr wrap="square">
            <a:spAutoFit/>
          </a:bodyPr>
          <a:lstStyle/>
          <a:p>
            <a:pPr marL="285750" indent="-285750" algn="just">
              <a:lnSpc>
                <a:spcPct val="150000"/>
              </a:lnSpc>
              <a:buFont typeface="Arial" pitchFamily="34" charset="0"/>
              <a:buChar char="•"/>
            </a:pPr>
            <a:r>
              <a:rPr lang="en-US" sz="2200" dirty="0">
                <a:latin typeface="Times New Roman" pitchFamily="18" charset="0"/>
                <a:cs typeface="Times New Roman" pitchFamily="18" charset="0"/>
              </a:rPr>
              <a:t>It is also possible to keep the seeds </a:t>
            </a:r>
            <a:r>
              <a:rPr lang="en-US" sz="2200" dirty="0" smtClean="0">
                <a:latin typeface="Times New Roman" pitchFamily="18" charset="0"/>
                <a:cs typeface="Times New Roman" pitchFamily="18" charset="0"/>
              </a:rPr>
              <a:t>longer</a:t>
            </a:r>
          </a:p>
          <a:p>
            <a:pPr marL="285750" indent="-285750" algn="just">
              <a:lnSpc>
                <a:spcPct val="150000"/>
              </a:lnSpc>
              <a:buFont typeface="Arial" pitchFamily="34" charset="0"/>
              <a:buChar char="•"/>
            </a:pPr>
            <a:r>
              <a:rPr lang="en-US" sz="2200" dirty="0" smtClean="0">
                <a:latin typeface="Times New Roman" pitchFamily="18" charset="0"/>
                <a:cs typeface="Times New Roman" pitchFamily="18" charset="0"/>
              </a:rPr>
              <a:t>But, </a:t>
            </a:r>
            <a:r>
              <a:rPr lang="en-US" sz="2200" dirty="0">
                <a:solidFill>
                  <a:srgbClr val="C00000"/>
                </a:solidFill>
                <a:latin typeface="Times New Roman" pitchFamily="18" charset="0"/>
                <a:cs typeface="Times New Roman" pitchFamily="18" charset="0"/>
              </a:rPr>
              <a:t>germination capacity </a:t>
            </a:r>
            <a:r>
              <a:rPr lang="en-US" sz="2200" dirty="0">
                <a:latin typeface="Times New Roman" pitchFamily="18" charset="0"/>
                <a:cs typeface="Times New Roman" pitchFamily="18" charset="0"/>
              </a:rPr>
              <a:t>will be progressively </a:t>
            </a:r>
            <a:r>
              <a:rPr lang="en-US" sz="2200" dirty="0" smtClean="0">
                <a:solidFill>
                  <a:srgbClr val="C00000"/>
                </a:solidFill>
                <a:latin typeface="Times New Roman" pitchFamily="18" charset="0"/>
                <a:cs typeface="Times New Roman" pitchFamily="18" charset="0"/>
              </a:rPr>
              <a:t>lowered</a:t>
            </a:r>
            <a:endParaRPr lang="en-US" sz="2200" dirty="0">
              <a:solidFill>
                <a:srgbClr val="C00000"/>
              </a:solidFill>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955499149"/>
              </p:ext>
            </p:extLst>
          </p:nvPr>
        </p:nvGraphicFramePr>
        <p:xfrm>
          <a:off x="533400" y="3048000"/>
          <a:ext cx="6781800" cy="3429000"/>
        </p:xfrm>
        <a:graphic>
          <a:graphicData uri="http://schemas.openxmlformats.org/drawingml/2006/table">
            <a:tbl>
              <a:tblPr firstRow="1" firstCol="1" bandRow="1">
                <a:tableStyleId>{0505E3EF-67EA-436B-97B2-0124C06EBD24}</a:tableStyleId>
              </a:tblPr>
              <a:tblGrid>
                <a:gridCol w="4953000">
                  <a:extLst>
                    <a:ext uri="{9D8B030D-6E8A-4147-A177-3AD203B41FA5}">
                      <a16:colId xmlns="" xmlns:a16="http://schemas.microsoft.com/office/drawing/2014/main" val="20000"/>
                    </a:ext>
                  </a:extLst>
                </a:gridCol>
                <a:gridCol w="1828800">
                  <a:extLst>
                    <a:ext uri="{9D8B030D-6E8A-4147-A177-3AD203B41FA5}">
                      <a16:colId xmlns="" xmlns:a16="http://schemas.microsoft.com/office/drawing/2014/main" val="20001"/>
                    </a:ext>
                  </a:extLst>
                </a:gridCol>
              </a:tblGrid>
              <a:tr h="507770">
                <a:tc>
                  <a:txBody>
                    <a:bodyPr/>
                    <a:lstStyle/>
                    <a:p>
                      <a:pPr marL="0" marR="0" algn="l">
                        <a:lnSpc>
                          <a:spcPct val="115000"/>
                        </a:lnSpc>
                        <a:spcBef>
                          <a:spcPts val="0"/>
                        </a:spcBef>
                        <a:spcAft>
                          <a:spcPts val="0"/>
                        </a:spcAft>
                      </a:pPr>
                      <a:r>
                        <a:rPr lang="en-US" sz="2400" dirty="0">
                          <a:effectLst/>
                        </a:rPr>
                        <a:t>Vegetable types </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2400">
                          <a:effectLst/>
                        </a:rPr>
                        <a:t>Years </a:t>
                      </a:r>
                      <a:endParaRPr lang="en-US" sz="2400">
                        <a:effectLst/>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0"/>
                  </a:ext>
                </a:extLst>
              </a:tr>
              <a:tr h="1047133">
                <a:tc>
                  <a:txBody>
                    <a:bodyPr/>
                    <a:lstStyle/>
                    <a:p>
                      <a:pPr marL="0" marR="0" algn="l">
                        <a:lnSpc>
                          <a:spcPct val="115000"/>
                        </a:lnSpc>
                        <a:spcBef>
                          <a:spcPts val="0"/>
                        </a:spcBef>
                        <a:spcAft>
                          <a:spcPts val="0"/>
                        </a:spcAft>
                      </a:pPr>
                      <a:r>
                        <a:rPr lang="en-US" sz="2400" dirty="0">
                          <a:effectLst/>
                        </a:rPr>
                        <a:t>Beetroot, Cabbage, Cauliflower, Swiss chard </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2400">
                          <a:effectLst/>
                        </a:rPr>
                        <a:t>4</a:t>
                      </a:r>
                      <a:endParaRPr lang="en-US" sz="2400">
                        <a:effectLst/>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1"/>
                  </a:ext>
                </a:extLst>
              </a:tr>
              <a:tr h="858557">
                <a:tc>
                  <a:txBody>
                    <a:bodyPr/>
                    <a:lstStyle/>
                    <a:p>
                      <a:pPr marL="0" marR="0" algn="l">
                        <a:lnSpc>
                          <a:spcPct val="115000"/>
                        </a:lnSpc>
                        <a:spcBef>
                          <a:spcPts val="0"/>
                        </a:spcBef>
                        <a:spcAft>
                          <a:spcPts val="0"/>
                        </a:spcAft>
                      </a:pPr>
                      <a:r>
                        <a:rPr lang="en-US" sz="2400" dirty="0">
                          <a:effectLst/>
                        </a:rPr>
                        <a:t>Carrot, Chinese cabbage, kohl </a:t>
                      </a:r>
                      <a:r>
                        <a:rPr lang="en-US" sz="2400" dirty="0" err="1">
                          <a:effectLst/>
                        </a:rPr>
                        <a:t>rabi</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2400">
                          <a:effectLst/>
                        </a:rPr>
                        <a:t>3</a:t>
                      </a:r>
                      <a:endParaRPr lang="en-US" sz="2400">
                        <a:effectLst/>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2"/>
                  </a:ext>
                </a:extLst>
              </a:tr>
              <a:tr h="507770">
                <a:tc>
                  <a:txBody>
                    <a:bodyPr/>
                    <a:lstStyle/>
                    <a:p>
                      <a:pPr marL="0" marR="0" algn="l">
                        <a:lnSpc>
                          <a:spcPct val="115000"/>
                        </a:lnSpc>
                        <a:spcBef>
                          <a:spcPts val="0"/>
                        </a:spcBef>
                        <a:spcAft>
                          <a:spcPts val="0"/>
                        </a:spcAft>
                      </a:pPr>
                      <a:r>
                        <a:rPr lang="en-US" sz="2400">
                          <a:effectLst/>
                        </a:rPr>
                        <a:t>Lettuce </a:t>
                      </a:r>
                      <a:endParaRPr lang="en-US" sz="2400">
                        <a:effectLst/>
                        <a:latin typeface="Times New Roman" pitchFamily="18" charset="0"/>
                        <a:ea typeface="Calibri"/>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2400">
                          <a:effectLst/>
                        </a:rPr>
                        <a:t>6</a:t>
                      </a:r>
                      <a:endParaRPr lang="en-US" sz="2400">
                        <a:effectLst/>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3"/>
                  </a:ext>
                </a:extLst>
              </a:tr>
              <a:tr h="507770">
                <a:tc>
                  <a:txBody>
                    <a:bodyPr/>
                    <a:lstStyle/>
                    <a:p>
                      <a:pPr marL="0" marR="0" algn="l">
                        <a:lnSpc>
                          <a:spcPct val="115000"/>
                        </a:lnSpc>
                        <a:spcBef>
                          <a:spcPts val="0"/>
                        </a:spcBef>
                        <a:spcAft>
                          <a:spcPts val="0"/>
                        </a:spcAft>
                      </a:pPr>
                      <a:r>
                        <a:rPr lang="en-US" sz="2400" dirty="0">
                          <a:effectLst/>
                        </a:rPr>
                        <a:t>Radish </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2400" dirty="0">
                          <a:effectLst/>
                        </a:rPr>
                        <a:t>5</a:t>
                      </a:r>
                      <a:endParaRPr lang="en-US" sz="2400" dirty="0">
                        <a:effectLst/>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4"/>
                  </a:ext>
                </a:extLst>
              </a:tr>
            </a:tbl>
          </a:graphicData>
        </a:graphic>
      </p:graphicFrame>
      <p:sp>
        <p:nvSpPr>
          <p:cNvPr id="8" name="Rectangle 7"/>
          <p:cNvSpPr/>
          <p:nvPr/>
        </p:nvSpPr>
        <p:spPr>
          <a:xfrm>
            <a:off x="457200" y="2057400"/>
            <a:ext cx="7994073" cy="738664"/>
          </a:xfrm>
          <a:prstGeom prst="rect">
            <a:avLst/>
          </a:prstGeom>
        </p:spPr>
        <p:txBody>
          <a:bodyPr wrap="square">
            <a:spAutoFit/>
          </a:bodyPr>
          <a:lstStyle/>
          <a:p>
            <a:pPr algn="just"/>
            <a:r>
              <a:rPr lang="en-US" sz="2100" dirty="0">
                <a:latin typeface="Times New Roman" pitchFamily="18" charset="0"/>
                <a:cs typeface="Times New Roman" pitchFamily="18" charset="0"/>
              </a:rPr>
              <a:t>Table 2. Life expectancy of vegetable seeds under favorable storage condition</a:t>
            </a:r>
            <a:endParaRPr lang="en-US" sz="2100" b="1" dirty="0">
              <a:latin typeface="Times New Roman" pitchFamily="18" charset="0"/>
              <a:cs typeface="Times New Roman" pitchFamily="18" charset="0"/>
            </a:endParaRPr>
          </a:p>
        </p:txBody>
      </p:sp>
      <p:sp>
        <p:nvSpPr>
          <p:cNvPr id="5" name="Title 1"/>
          <p:cNvSpPr>
            <a:spLocks noGrp="1"/>
          </p:cNvSpPr>
          <p:nvPr>
            <p:ph type="title"/>
          </p:nvPr>
        </p:nvSpPr>
        <p:spPr>
          <a:xfrm>
            <a:off x="0" y="76200"/>
            <a:ext cx="8229600" cy="868362"/>
          </a:xfrm>
        </p:spPr>
        <p:txBody>
          <a:bodyPr>
            <a:normAutofit/>
          </a:bodyPr>
          <a:lstStyle/>
          <a:p>
            <a:r>
              <a:rPr lang="en-US" sz="3200" dirty="0" smtClean="0">
                <a:latin typeface="Times New Roman" pitchFamily="18" charset="0"/>
                <a:cs typeface="Times New Roman" pitchFamily="18" charset="0"/>
              </a:rPr>
              <a:t>Cont..</a:t>
            </a:r>
            <a:endParaRPr lang="en-US" sz="32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36441377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Seed </a:t>
            </a:r>
            <a:r>
              <a:rPr lang="en-US" sz="3200" dirty="0">
                <a:latin typeface="Times New Roman" pitchFamily="18" charset="0"/>
                <a:cs typeface="Times New Roman" pitchFamily="18" charset="0"/>
              </a:rPr>
              <a:t>Marketing and Distribution</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382000" cy="5715000"/>
          </a:xfrm>
        </p:spPr>
        <p:txBody>
          <a:bodyPr>
            <a:noAutofit/>
          </a:bodyPr>
          <a:lstStyle/>
          <a:p>
            <a:pPr>
              <a:lnSpc>
                <a:spcPct val="150000"/>
              </a:lnSpc>
            </a:pPr>
            <a:r>
              <a:rPr lang="en-US" sz="2000" dirty="0" smtClean="0">
                <a:latin typeface="Times New Roman" pitchFamily="18" charset="0"/>
                <a:cs typeface="Times New Roman" pitchFamily="18" charset="0"/>
              </a:rPr>
              <a:t>One of </a:t>
            </a:r>
            <a:r>
              <a:rPr lang="en-US" sz="2000" dirty="0">
                <a:latin typeface="Times New Roman" pitchFamily="18" charset="0"/>
                <a:cs typeface="Times New Roman" pitchFamily="18" charset="0"/>
              </a:rPr>
              <a:t>the </a:t>
            </a:r>
            <a:r>
              <a:rPr lang="en-US" sz="2000" dirty="0">
                <a:solidFill>
                  <a:srgbClr val="C00000"/>
                </a:solidFill>
                <a:latin typeface="Times New Roman" pitchFamily="18" charset="0"/>
                <a:cs typeface="Times New Roman" pitchFamily="18" charset="0"/>
              </a:rPr>
              <a:t>key components in seed industry </a:t>
            </a:r>
            <a:r>
              <a:rPr lang="en-US" sz="2000" dirty="0">
                <a:latin typeface="Times New Roman" pitchFamily="18" charset="0"/>
                <a:cs typeface="Times New Roman" pitchFamily="18" charset="0"/>
              </a:rPr>
              <a:t>which protects the interest of all parties (</a:t>
            </a:r>
            <a:r>
              <a:rPr lang="en-US" sz="2000" dirty="0">
                <a:solidFill>
                  <a:srgbClr val="0070C0"/>
                </a:solidFill>
                <a:latin typeface="Times New Roman" pitchFamily="18" charset="0"/>
                <a:cs typeface="Times New Roman" pitchFamily="18" charset="0"/>
              </a:rPr>
              <a:t>breeders, seed producers, seed distributors and farmers</a:t>
            </a:r>
            <a:r>
              <a:rPr lang="en-US" sz="2000" dirty="0">
                <a:latin typeface="Times New Roman" pitchFamily="18" charset="0"/>
                <a:cs typeface="Times New Roman" pitchFamily="18" charset="0"/>
              </a:rPr>
              <a:t>) involved in seed business. </a:t>
            </a:r>
            <a:r>
              <a:rPr lang="en-US" sz="2000" dirty="0" smtClean="0">
                <a:latin typeface="Times New Roman" pitchFamily="18" charset="0"/>
                <a:cs typeface="Times New Roman" pitchFamily="18" charset="0"/>
              </a:rPr>
              <a:t>                   </a:t>
            </a:r>
          </a:p>
          <a:p>
            <a:pPr>
              <a:lnSpc>
                <a:spcPct val="150000"/>
              </a:lnSpc>
            </a:pPr>
            <a:r>
              <a:rPr lang="en-US" sz="2000" dirty="0" smtClean="0">
                <a:latin typeface="Times New Roman" pitchFamily="18" charset="0"/>
                <a:cs typeface="Times New Roman" pitchFamily="18" charset="0"/>
              </a:rPr>
              <a:t>Generally</a:t>
            </a:r>
            <a:r>
              <a:rPr lang="en-US" sz="2000" dirty="0">
                <a:latin typeface="Times New Roman" pitchFamily="18" charset="0"/>
                <a:cs typeface="Times New Roman" pitchFamily="18" charset="0"/>
              </a:rPr>
              <a:t>, marketing is an activity directed at </a:t>
            </a:r>
            <a:r>
              <a:rPr lang="en-US" sz="2000" dirty="0">
                <a:solidFill>
                  <a:srgbClr val="C00000"/>
                </a:solidFill>
                <a:latin typeface="Times New Roman" pitchFamily="18" charset="0"/>
                <a:cs typeface="Times New Roman" pitchFamily="18" charset="0"/>
              </a:rPr>
              <a:t>satisfying needs and wants through the exchange process.</a:t>
            </a:r>
          </a:p>
          <a:p>
            <a:pPr>
              <a:lnSpc>
                <a:spcPct val="150000"/>
              </a:lnSpc>
            </a:pPr>
            <a:r>
              <a:rPr lang="en-US" sz="2000" dirty="0">
                <a:latin typeface="Times New Roman" pitchFamily="18" charset="0"/>
                <a:cs typeface="Times New Roman" pitchFamily="18" charset="0"/>
              </a:rPr>
              <a:t>There are four basic </a:t>
            </a:r>
            <a:r>
              <a:rPr lang="en-US" sz="2000" dirty="0">
                <a:solidFill>
                  <a:srgbClr val="C00000"/>
                </a:solidFill>
                <a:latin typeface="Times New Roman" pitchFamily="18" charset="0"/>
                <a:cs typeface="Times New Roman" pitchFamily="18" charset="0"/>
              </a:rPr>
              <a:t>components</a:t>
            </a:r>
            <a:r>
              <a:rPr lang="en-US" sz="2000" dirty="0">
                <a:latin typeface="Times New Roman" pitchFamily="18" charset="0"/>
                <a:cs typeface="Times New Roman" pitchFamily="18" charset="0"/>
              </a:rPr>
              <a:t> in seed marketing:</a:t>
            </a:r>
          </a:p>
          <a:p>
            <a:pPr lvl="1">
              <a:lnSpc>
                <a:spcPct val="150000"/>
              </a:lnSpc>
            </a:pPr>
            <a:r>
              <a:rPr lang="en-US" sz="2000" dirty="0" smtClean="0">
                <a:latin typeface="Times New Roman" pitchFamily="18" charset="0"/>
                <a:cs typeface="Times New Roman" pitchFamily="18" charset="0"/>
              </a:rPr>
              <a:t>Producers </a:t>
            </a:r>
            <a:endParaRPr lang="en-US" sz="2000" dirty="0">
              <a:latin typeface="Times New Roman" pitchFamily="18" charset="0"/>
              <a:cs typeface="Times New Roman" pitchFamily="18" charset="0"/>
            </a:endParaRPr>
          </a:p>
          <a:p>
            <a:pPr lvl="1">
              <a:lnSpc>
                <a:spcPct val="150000"/>
              </a:lnSpc>
            </a:pPr>
            <a:r>
              <a:rPr lang="en-US" sz="2000" dirty="0" smtClean="0">
                <a:latin typeface="Times New Roman" pitchFamily="18" charset="0"/>
                <a:cs typeface="Times New Roman" pitchFamily="18" charset="0"/>
              </a:rPr>
              <a:t>Product (Seed) </a:t>
            </a:r>
          </a:p>
          <a:p>
            <a:pPr lvl="1">
              <a:lnSpc>
                <a:spcPct val="150000"/>
              </a:lnSpc>
            </a:pPr>
            <a:r>
              <a:rPr lang="en-US" sz="2000" dirty="0" smtClean="0">
                <a:latin typeface="Times New Roman" pitchFamily="18" charset="0"/>
                <a:cs typeface="Times New Roman" pitchFamily="18" charset="0"/>
              </a:rPr>
              <a:t>Customers</a:t>
            </a:r>
          </a:p>
          <a:p>
            <a:pPr lvl="1" algn="just">
              <a:lnSpc>
                <a:spcPct val="150000"/>
              </a:lnSpc>
            </a:pPr>
            <a:r>
              <a:rPr lang="en-US" sz="2000" dirty="0" smtClean="0">
                <a:latin typeface="Times New Roman" pitchFamily="18" charset="0"/>
                <a:cs typeface="Times New Roman" pitchFamily="18" charset="0"/>
              </a:rPr>
              <a:t>Competitor:  </a:t>
            </a:r>
            <a:r>
              <a:rPr lang="en-US" sz="2000" dirty="0">
                <a:latin typeface="Times New Roman" pitchFamily="18" charset="0"/>
                <a:cs typeface="Times New Roman" pitchFamily="18" charset="0"/>
              </a:rPr>
              <a:t>Any other seed producing and supplying agencies.</a:t>
            </a:r>
            <a:endParaRPr lang="en-US" sz="2000" dirty="0" smtClean="0">
              <a:latin typeface="Times New Roman" pitchFamily="18" charset="0"/>
              <a:cs typeface="Times New Roman" pitchFamily="18" charset="0"/>
            </a:endParaRPr>
          </a:p>
          <a:p>
            <a:pPr lvl="3" algn="just">
              <a:lnSpc>
                <a:spcPct val="150000"/>
              </a:lnSpc>
            </a:pPr>
            <a:r>
              <a:rPr lang="en-US" dirty="0" smtClean="0">
                <a:latin typeface="Times New Roman" pitchFamily="18" charset="0"/>
                <a:cs typeface="Times New Roman" pitchFamily="18" charset="0"/>
              </a:rPr>
              <a:t>offer seed of a higher quality, in right place, right quantity, at right time and acceptable price.</a:t>
            </a:r>
          </a:p>
          <a:p>
            <a:pPr lvl="1">
              <a:lnSpc>
                <a:spcPct val="150000"/>
              </a:lnSpc>
            </a:pPr>
            <a:endParaRPr lang="en-US" sz="20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8687472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Seed Marketing Activities</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1066800" y="1219200"/>
            <a:ext cx="7848600" cy="4572000"/>
          </a:xfrm>
        </p:spPr>
        <p:txBody>
          <a:bodyPr>
            <a:normAutofit/>
          </a:bodyPr>
          <a:lstStyle/>
          <a:p>
            <a:pPr lvl="0" algn="just">
              <a:lnSpc>
                <a:spcPct val="150000"/>
              </a:lnSpc>
            </a:pPr>
            <a:r>
              <a:rPr lang="en-US" sz="2400" dirty="0" smtClean="0">
                <a:latin typeface="Times New Roman" pitchFamily="18" charset="0"/>
                <a:cs typeface="Times New Roman" pitchFamily="18" charset="0"/>
              </a:rPr>
              <a:t>Establishment </a:t>
            </a:r>
            <a:r>
              <a:rPr lang="en-US" sz="2400" dirty="0">
                <a:latin typeface="Times New Roman" pitchFamily="18" charset="0"/>
                <a:cs typeface="Times New Roman" pitchFamily="18" charset="0"/>
              </a:rPr>
              <a:t>of </a:t>
            </a:r>
            <a:r>
              <a:rPr lang="en-US" sz="2400" dirty="0">
                <a:solidFill>
                  <a:srgbClr val="C00000"/>
                </a:solidFill>
                <a:latin typeface="Times New Roman" pitchFamily="18" charset="0"/>
                <a:cs typeface="Times New Roman" pitchFamily="18" charset="0"/>
              </a:rPr>
              <a:t>marketing strategy</a:t>
            </a:r>
          </a:p>
          <a:p>
            <a:pPr lvl="0" algn="just">
              <a:lnSpc>
                <a:spcPct val="150000"/>
              </a:lnSpc>
            </a:pPr>
            <a:r>
              <a:rPr lang="en-US" sz="2400" dirty="0">
                <a:latin typeface="Times New Roman" pitchFamily="18" charset="0"/>
                <a:cs typeface="Times New Roman" pitchFamily="18" charset="0"/>
              </a:rPr>
              <a:t>Determination of </a:t>
            </a:r>
            <a:r>
              <a:rPr lang="en-US" sz="2400" dirty="0">
                <a:solidFill>
                  <a:srgbClr val="C00000"/>
                </a:solidFill>
                <a:latin typeface="Times New Roman" pitchFamily="18" charset="0"/>
                <a:cs typeface="Times New Roman" pitchFamily="18" charset="0"/>
              </a:rPr>
              <a:t>consumers’ </a:t>
            </a:r>
            <a:r>
              <a:rPr lang="en-US" sz="2400" dirty="0" smtClean="0">
                <a:solidFill>
                  <a:srgbClr val="C00000"/>
                </a:solidFill>
                <a:latin typeface="Times New Roman" pitchFamily="18" charset="0"/>
                <a:cs typeface="Times New Roman" pitchFamily="18" charset="0"/>
              </a:rPr>
              <a:t>need</a:t>
            </a:r>
            <a:endParaRPr lang="en-US" sz="2400" dirty="0">
              <a:solidFill>
                <a:srgbClr val="C00000"/>
              </a:solidFill>
              <a:latin typeface="Times New Roman" pitchFamily="18" charset="0"/>
              <a:cs typeface="Times New Roman" pitchFamily="18" charset="0"/>
            </a:endParaRPr>
          </a:p>
          <a:p>
            <a:pPr lvl="0" algn="just">
              <a:lnSpc>
                <a:spcPct val="150000"/>
              </a:lnSpc>
            </a:pPr>
            <a:r>
              <a:rPr lang="en-US" sz="2400" dirty="0">
                <a:latin typeface="Times New Roman" pitchFamily="18" charset="0"/>
                <a:cs typeface="Times New Roman" pitchFamily="18" charset="0"/>
              </a:rPr>
              <a:t>Accumulation of seed to satisfy needs </a:t>
            </a:r>
          </a:p>
          <a:p>
            <a:pPr lvl="0" algn="just">
              <a:lnSpc>
                <a:spcPct val="150000"/>
              </a:lnSpc>
            </a:pPr>
            <a:r>
              <a:rPr lang="en-US" sz="2400" dirty="0">
                <a:solidFill>
                  <a:srgbClr val="C00000"/>
                </a:solidFill>
                <a:latin typeface="Times New Roman" pitchFamily="18" charset="0"/>
                <a:cs typeface="Times New Roman" pitchFamily="18" charset="0"/>
              </a:rPr>
              <a:t>Communication</a:t>
            </a:r>
            <a:r>
              <a:rPr lang="en-US" sz="2400" dirty="0">
                <a:latin typeface="Times New Roman" pitchFamily="18" charset="0"/>
                <a:cs typeface="Times New Roman" pitchFamily="18" charset="0"/>
              </a:rPr>
              <a:t> with potential consumers</a:t>
            </a:r>
          </a:p>
          <a:p>
            <a:pPr lvl="0" algn="just">
              <a:lnSpc>
                <a:spcPct val="150000"/>
              </a:lnSpc>
            </a:pPr>
            <a:r>
              <a:rPr lang="en-US" sz="2400" dirty="0">
                <a:latin typeface="Times New Roman" pitchFamily="18" charset="0"/>
                <a:cs typeface="Times New Roman" pitchFamily="18" charset="0"/>
              </a:rPr>
              <a:t>Setting appropriate </a:t>
            </a:r>
            <a:r>
              <a:rPr lang="en-US" sz="2400" dirty="0">
                <a:solidFill>
                  <a:srgbClr val="C00000"/>
                </a:solidFill>
                <a:latin typeface="Times New Roman" pitchFamily="18" charset="0"/>
                <a:cs typeface="Times New Roman" pitchFamily="18" charset="0"/>
              </a:rPr>
              <a:t>price</a:t>
            </a:r>
            <a:r>
              <a:rPr lang="en-US" sz="2400" dirty="0">
                <a:latin typeface="Times New Roman" pitchFamily="18" charset="0"/>
                <a:cs typeface="Times New Roman" pitchFamily="18" charset="0"/>
              </a:rPr>
              <a:t>	</a:t>
            </a:r>
          </a:p>
          <a:p>
            <a:pPr lvl="0" algn="just">
              <a:lnSpc>
                <a:spcPct val="150000"/>
              </a:lnSpc>
            </a:pPr>
            <a:r>
              <a:rPr lang="en-US" sz="2400" dirty="0">
                <a:latin typeface="Times New Roman" pitchFamily="18" charset="0"/>
                <a:cs typeface="Times New Roman" pitchFamily="18" charset="0"/>
              </a:rPr>
              <a:t>Seed </a:t>
            </a:r>
            <a:r>
              <a:rPr lang="en-US" sz="2400" dirty="0">
                <a:solidFill>
                  <a:srgbClr val="C00000"/>
                </a:solidFill>
                <a:latin typeface="Times New Roman" pitchFamily="18" charset="0"/>
                <a:cs typeface="Times New Roman" pitchFamily="18" charset="0"/>
              </a:rPr>
              <a:t>selling &amp; distribution </a:t>
            </a:r>
            <a:r>
              <a:rPr lang="en-US" sz="2400" dirty="0">
                <a:latin typeface="Times New Roman" pitchFamily="18" charset="0"/>
                <a:cs typeface="Times New Roman" pitchFamily="18" charset="0"/>
              </a:rPr>
              <a:t>of seed to the consumer </a:t>
            </a:r>
          </a:p>
          <a:p>
            <a:pPr algn="just">
              <a:lnSpc>
                <a:spcPct val="150000"/>
              </a:lnSpc>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3425785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447800" y="0"/>
            <a:ext cx="5943600" cy="838200"/>
          </a:xfrm>
        </p:spPr>
        <p:txBody>
          <a:bodyPr/>
          <a:lstStyle/>
          <a:p>
            <a:pPr eaLnBrk="1" hangingPunct="1"/>
            <a:r>
              <a:rPr lang="en-US" altLang="en-US" sz="3200" dirty="0" smtClean="0">
                <a:latin typeface="Times New Roman" pitchFamily="18" charset="0"/>
                <a:cs typeface="Times New Roman" pitchFamily="18" charset="0"/>
              </a:rPr>
              <a:t>Cont..</a:t>
            </a:r>
          </a:p>
        </p:txBody>
      </p:sp>
      <p:sp>
        <p:nvSpPr>
          <p:cNvPr id="128003" name="Rectangle 3"/>
          <p:cNvSpPr>
            <a:spLocks noGrp="1" noChangeArrowheads="1"/>
          </p:cNvSpPr>
          <p:nvPr>
            <p:ph idx="1"/>
          </p:nvPr>
        </p:nvSpPr>
        <p:spPr>
          <a:xfrm>
            <a:off x="152400" y="2057400"/>
            <a:ext cx="3733800" cy="2971800"/>
          </a:xfrm>
        </p:spPr>
        <p:txBody>
          <a:bodyPr>
            <a:noAutofit/>
          </a:bodyPr>
          <a:lstStyle/>
          <a:p>
            <a:pPr algn="just"/>
            <a:r>
              <a:rPr lang="en-US" sz="2200" u="sng" dirty="0" smtClean="0">
                <a:solidFill>
                  <a:srgbClr val="0070C0"/>
                </a:solidFill>
                <a:latin typeface="Times New Roman" pitchFamily="18" charset="0"/>
                <a:cs typeface="Times New Roman" pitchFamily="18" charset="0"/>
              </a:rPr>
              <a:t>Objectives</a:t>
            </a:r>
            <a:r>
              <a:rPr lang="en-US" sz="2200" dirty="0" smtClean="0">
                <a:latin typeface="Times New Roman" pitchFamily="18" charset="0"/>
                <a:cs typeface="Times New Roman" pitchFamily="18" charset="0"/>
              </a:rPr>
              <a:t>; removal of </a:t>
            </a:r>
          </a:p>
          <a:p>
            <a:pPr lvl="1" algn="just"/>
            <a:r>
              <a:rPr lang="en-US" sz="2200" dirty="0" smtClean="0">
                <a:latin typeface="Times New Roman" pitchFamily="18" charset="0"/>
                <a:cs typeface="Times New Roman" pitchFamily="18" charset="0"/>
              </a:rPr>
              <a:t>plant </a:t>
            </a:r>
            <a:r>
              <a:rPr lang="en-US" sz="2200" dirty="0">
                <a:latin typeface="Times New Roman" pitchFamily="18" charset="0"/>
                <a:cs typeface="Times New Roman" pitchFamily="18" charset="0"/>
              </a:rPr>
              <a:t>and non-plant </a:t>
            </a:r>
            <a:r>
              <a:rPr lang="en-US" sz="2200" dirty="0" smtClean="0">
                <a:latin typeface="Times New Roman" pitchFamily="18" charset="0"/>
                <a:cs typeface="Times New Roman" pitchFamily="18" charset="0"/>
              </a:rPr>
              <a:t>debris</a:t>
            </a:r>
          </a:p>
          <a:p>
            <a:pPr lvl="1" algn="just"/>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seeds of other crops </a:t>
            </a:r>
            <a:endParaRPr lang="en-US" sz="2200" dirty="0" smtClean="0">
              <a:latin typeface="Times New Roman" pitchFamily="18" charset="0"/>
              <a:cs typeface="Times New Roman" pitchFamily="18" charset="0"/>
            </a:endParaRPr>
          </a:p>
          <a:p>
            <a:pPr lvl="1" algn="just"/>
            <a:r>
              <a:rPr lang="en-US" sz="2200" dirty="0" smtClean="0">
                <a:latin typeface="Times New Roman" pitchFamily="18" charset="0"/>
                <a:cs typeface="Times New Roman" pitchFamily="18" charset="0"/>
              </a:rPr>
              <a:t>Weed seeds or </a:t>
            </a:r>
          </a:p>
          <a:p>
            <a:pPr lvl="1" algn="just"/>
            <a:r>
              <a:rPr lang="en-US" sz="2200" dirty="0" smtClean="0">
                <a:latin typeface="Times New Roman" pitchFamily="18" charset="0"/>
                <a:cs typeface="Times New Roman" pitchFamily="18" charset="0"/>
              </a:rPr>
              <a:t>unacceptable </a:t>
            </a:r>
            <a:r>
              <a:rPr lang="en-US" sz="2200" dirty="0">
                <a:latin typeface="Times New Roman" pitchFamily="18" charset="0"/>
                <a:cs typeface="Times New Roman" pitchFamily="18" charset="0"/>
              </a:rPr>
              <a:t>seeds of the same origin.</a:t>
            </a:r>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125988" y="1828800"/>
            <a:ext cx="490088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914399"/>
            <a:ext cx="7848600" cy="830997"/>
          </a:xfrm>
          <a:prstGeom prst="rect">
            <a:avLst/>
          </a:prstGeom>
        </p:spPr>
        <p:txBody>
          <a:bodyPr wrap="square">
            <a:spAutoFit/>
          </a:bodyPr>
          <a:lstStyle/>
          <a:p>
            <a:pPr marL="285750" indent="-285750" algn="just">
              <a:buFont typeface="Arial" pitchFamily="34" charset="0"/>
              <a:buChar char="•"/>
            </a:pPr>
            <a:r>
              <a:rPr lang="en-US" sz="2400" b="1" dirty="0">
                <a:latin typeface="Times New Roman" pitchFamily="18" charset="0"/>
                <a:cs typeface="Times New Roman" pitchFamily="18" charset="0"/>
              </a:rPr>
              <a:t>Seed processing </a:t>
            </a:r>
            <a:r>
              <a:rPr lang="en-US" sz="2400" dirty="0">
                <a:latin typeface="Times New Roman" pitchFamily="18" charset="0"/>
                <a:cs typeface="Times New Roman" pitchFamily="18" charset="0"/>
              </a:rPr>
              <a:t>includes all steps involved in the </a:t>
            </a:r>
            <a:r>
              <a:rPr lang="en-US" sz="2400" dirty="0">
                <a:solidFill>
                  <a:srgbClr val="C00000"/>
                </a:solidFill>
                <a:latin typeface="Times New Roman" pitchFamily="18" charset="0"/>
                <a:cs typeface="Times New Roman" pitchFamily="18" charset="0"/>
              </a:rPr>
              <a:t>preparation of harvested seed for </a:t>
            </a:r>
            <a:r>
              <a:rPr lang="en-US" sz="2400" dirty="0" smtClean="0">
                <a:solidFill>
                  <a:srgbClr val="C00000"/>
                </a:solidFill>
                <a:latin typeface="Times New Roman" pitchFamily="18" charset="0"/>
                <a:cs typeface="Times New Roman" pitchFamily="18" charset="0"/>
              </a:rPr>
              <a:t>storage and/or marketing</a:t>
            </a:r>
            <a:r>
              <a:rPr lang="en-US" sz="2400" dirty="0">
                <a:solidFill>
                  <a:srgbClr val="C00000"/>
                </a:solidFill>
                <a:latin typeface="Times New Roman" pitchFamily="18" charset="0"/>
                <a:cs typeface="Times New Roman" pitchFamily="18" charset="0"/>
              </a:rPr>
              <a:t>. </a:t>
            </a:r>
          </a:p>
        </p:txBody>
      </p:sp>
      <p:sp>
        <p:nvSpPr>
          <p:cNvPr id="3" name="Footer Placeholder 2"/>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265601569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436"/>
            <a:ext cx="8229600" cy="762000"/>
          </a:xfrm>
        </p:spPr>
        <p:txBody>
          <a:bodyPr>
            <a:normAutofit fontScale="90000"/>
          </a:bodyPr>
          <a:lstStyle/>
          <a:p>
            <a:r>
              <a:rPr lang="en-US" sz="3200" dirty="0">
                <a:latin typeface="Times New Roman" pitchFamily="18" charset="0"/>
                <a:cs typeface="Times New Roman" pitchFamily="18" charset="0"/>
              </a:rPr>
              <a:t>Seed Marketing Research/study</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066800"/>
            <a:ext cx="8686800" cy="5715000"/>
          </a:xfrm>
        </p:spPr>
        <p:txBody>
          <a:bodyPr>
            <a:noAutofit/>
          </a:bodyPr>
          <a:lstStyle/>
          <a:p>
            <a:pPr>
              <a:lnSpc>
                <a:spcPct val="150000"/>
              </a:lnSpc>
            </a:pPr>
            <a:r>
              <a:rPr lang="en-US" sz="2200" dirty="0" smtClean="0">
                <a:latin typeface="Times New Roman" pitchFamily="18" charset="0"/>
                <a:cs typeface="Times New Roman" pitchFamily="18" charset="0"/>
              </a:rPr>
              <a:t>Marketing </a:t>
            </a:r>
            <a:r>
              <a:rPr lang="en-US" sz="2200" dirty="0">
                <a:latin typeface="Times New Roman" pitchFamily="18" charset="0"/>
                <a:cs typeface="Times New Roman" pitchFamily="18" charset="0"/>
              </a:rPr>
              <a:t>demand </a:t>
            </a:r>
            <a:r>
              <a:rPr lang="en-US" sz="2200" dirty="0" smtClean="0">
                <a:latin typeface="Times New Roman" pitchFamily="18" charset="0"/>
                <a:cs typeface="Times New Roman" pitchFamily="18" charset="0"/>
              </a:rPr>
              <a:t>forecast</a:t>
            </a:r>
            <a:endParaRPr lang="en-US" sz="2200" dirty="0">
              <a:latin typeface="Times New Roman" pitchFamily="18" charset="0"/>
              <a:cs typeface="Times New Roman" pitchFamily="18" charset="0"/>
            </a:endParaRPr>
          </a:p>
          <a:p>
            <a:pPr lvl="1">
              <a:lnSpc>
                <a:spcPct val="150000"/>
              </a:lnSpc>
            </a:pPr>
            <a:r>
              <a:rPr lang="en-US" sz="2200" dirty="0">
                <a:latin typeface="Times New Roman" pitchFamily="18" charset="0"/>
                <a:cs typeface="Times New Roman" pitchFamily="18" charset="0"/>
              </a:rPr>
              <a:t>Who are the </a:t>
            </a:r>
            <a:r>
              <a:rPr lang="en-US" sz="2200" dirty="0" smtClean="0">
                <a:latin typeface="Times New Roman" pitchFamily="18" charset="0"/>
                <a:cs typeface="Times New Roman" pitchFamily="18" charset="0"/>
              </a:rPr>
              <a:t>customers (</a:t>
            </a:r>
            <a:r>
              <a:rPr lang="en-US" sz="2200" dirty="0" smtClean="0">
                <a:solidFill>
                  <a:srgbClr val="C00000"/>
                </a:solidFill>
                <a:latin typeface="Times New Roman" pitchFamily="18" charset="0"/>
                <a:cs typeface="Times New Roman" pitchFamily="18" charset="0"/>
              </a:rPr>
              <a:t>target groups</a:t>
            </a:r>
            <a:r>
              <a:rPr lang="en-US" sz="2200" dirty="0" smtClean="0">
                <a:latin typeface="Times New Roman" pitchFamily="18" charset="0"/>
                <a:cs typeface="Times New Roman" pitchFamily="18" charset="0"/>
              </a:rPr>
              <a:t>)</a:t>
            </a:r>
          </a:p>
          <a:p>
            <a:pPr lvl="1">
              <a:lnSpc>
                <a:spcPct val="150000"/>
              </a:lnSpc>
            </a:pPr>
            <a:r>
              <a:rPr lang="en-US" sz="2200" dirty="0" smtClean="0">
                <a:latin typeface="Times New Roman" pitchFamily="18" charset="0"/>
                <a:cs typeface="Times New Roman" pitchFamily="18" charset="0"/>
              </a:rPr>
              <a:t>Geographical </a:t>
            </a:r>
            <a:r>
              <a:rPr lang="en-US" sz="2200" dirty="0" smtClean="0">
                <a:solidFill>
                  <a:srgbClr val="C00000"/>
                </a:solidFill>
                <a:latin typeface="Times New Roman" pitchFamily="18" charset="0"/>
                <a:cs typeface="Times New Roman" pitchFamily="18" charset="0"/>
              </a:rPr>
              <a:t>location</a:t>
            </a:r>
          </a:p>
          <a:p>
            <a:pPr lvl="1">
              <a:lnSpc>
                <a:spcPct val="150000"/>
              </a:lnSpc>
            </a:pPr>
            <a:r>
              <a:rPr lang="en-US" sz="2200" dirty="0" smtClean="0">
                <a:latin typeface="Times New Roman" pitchFamily="18" charset="0"/>
                <a:cs typeface="Times New Roman" pitchFamily="18" charset="0"/>
              </a:rPr>
              <a:t>Total </a:t>
            </a:r>
            <a:r>
              <a:rPr lang="en-US" sz="2200" dirty="0">
                <a:latin typeface="Times New Roman" pitchFamily="18" charset="0"/>
                <a:cs typeface="Times New Roman" pitchFamily="18" charset="0"/>
              </a:rPr>
              <a:t>cultivated area, seed rate, quality replacement period </a:t>
            </a:r>
            <a:endParaRPr lang="en-US" sz="2200" dirty="0" smtClean="0">
              <a:latin typeface="Times New Roman" pitchFamily="18" charset="0"/>
              <a:cs typeface="Times New Roman" pitchFamily="18" charset="0"/>
            </a:endParaRPr>
          </a:p>
          <a:p>
            <a:pPr lvl="1">
              <a:lnSpc>
                <a:spcPct val="150000"/>
              </a:lnSpc>
            </a:pPr>
            <a:r>
              <a:rPr lang="en-US" sz="2200" dirty="0" smtClean="0">
                <a:latin typeface="Times New Roman" pitchFamily="18" charset="0"/>
                <a:cs typeface="Times New Roman" pitchFamily="18" charset="0"/>
              </a:rPr>
              <a:t>Impact </a:t>
            </a:r>
            <a:r>
              <a:rPr lang="en-US" sz="2200" dirty="0">
                <a:latin typeface="Times New Roman" pitchFamily="18" charset="0"/>
                <a:cs typeface="Times New Roman" pitchFamily="18" charset="0"/>
              </a:rPr>
              <a:t>of </a:t>
            </a:r>
            <a:r>
              <a:rPr lang="en-US" sz="2200" dirty="0">
                <a:solidFill>
                  <a:srgbClr val="C00000"/>
                </a:solidFill>
                <a:latin typeface="Times New Roman" pitchFamily="18" charset="0"/>
                <a:cs typeface="Times New Roman" pitchFamily="18" charset="0"/>
              </a:rPr>
              <a:t>extension efforts </a:t>
            </a:r>
            <a:r>
              <a:rPr lang="en-US" sz="2200" dirty="0" smtClean="0">
                <a:latin typeface="Times New Roman" pitchFamily="18" charset="0"/>
                <a:cs typeface="Times New Roman" pitchFamily="18" charset="0"/>
              </a:rPr>
              <a:t>(improved </a:t>
            </a:r>
            <a:r>
              <a:rPr lang="en-US" sz="2200" dirty="0">
                <a:solidFill>
                  <a:srgbClr val="C00000"/>
                </a:solidFill>
                <a:latin typeface="Times New Roman" pitchFamily="18" charset="0"/>
                <a:cs typeface="Times New Roman" pitchFamily="18" charset="0"/>
              </a:rPr>
              <a:t>production techniques, and </a:t>
            </a:r>
            <a:r>
              <a:rPr lang="en-US" sz="2200" dirty="0" smtClean="0">
                <a:solidFill>
                  <a:srgbClr val="C00000"/>
                </a:solidFill>
                <a:latin typeface="Times New Roman" pitchFamily="18" charset="0"/>
                <a:cs typeface="Times New Roman" pitchFamily="18" charset="0"/>
              </a:rPr>
              <a:t>promotion</a:t>
            </a:r>
            <a:r>
              <a:rPr lang="en-US" sz="2200" dirty="0">
                <a:solidFill>
                  <a:srgbClr val="C00000"/>
                </a:solidFill>
                <a:latin typeface="Times New Roman" pitchFamily="18" charset="0"/>
                <a:cs typeface="Times New Roman" pitchFamily="18" charset="0"/>
              </a:rPr>
              <a:t>)</a:t>
            </a:r>
            <a:endParaRPr lang="en-US" sz="2200" dirty="0" smtClean="0">
              <a:solidFill>
                <a:srgbClr val="C00000"/>
              </a:solidFill>
              <a:latin typeface="Times New Roman" pitchFamily="18" charset="0"/>
              <a:cs typeface="Times New Roman" pitchFamily="18" charset="0"/>
            </a:endParaRPr>
          </a:p>
          <a:p>
            <a:pPr lvl="1">
              <a:lnSpc>
                <a:spcPct val="150000"/>
              </a:lnSpc>
            </a:pPr>
            <a:r>
              <a:rPr lang="en-US" sz="2200" dirty="0" smtClean="0">
                <a:latin typeface="Times New Roman" pitchFamily="18" charset="0"/>
                <a:cs typeface="Times New Roman" pitchFamily="18" charset="0"/>
              </a:rPr>
              <a:t>Cultivar </a:t>
            </a:r>
            <a:r>
              <a:rPr lang="en-US" sz="2200" dirty="0">
                <a:solidFill>
                  <a:srgbClr val="C00000"/>
                </a:solidFill>
                <a:latin typeface="Times New Roman" pitchFamily="18" charset="0"/>
                <a:cs typeface="Times New Roman" pitchFamily="18" charset="0"/>
              </a:rPr>
              <a:t>preference</a:t>
            </a:r>
            <a:r>
              <a:rPr lang="en-US" sz="2200" dirty="0">
                <a:latin typeface="Times New Roman" pitchFamily="18" charset="0"/>
                <a:cs typeface="Times New Roman" pitchFamily="18" charset="0"/>
              </a:rPr>
              <a:t>, package size, kind of packaging, quality and </a:t>
            </a:r>
            <a:r>
              <a:rPr lang="en-US" sz="2200" dirty="0" smtClean="0">
                <a:solidFill>
                  <a:srgbClr val="FF0000"/>
                </a:solidFill>
                <a:latin typeface="Times New Roman" pitchFamily="18" charset="0"/>
                <a:cs typeface="Times New Roman" pitchFamily="18" charset="0"/>
              </a:rPr>
              <a:t>price</a:t>
            </a:r>
          </a:p>
          <a:p>
            <a:pPr lvl="1">
              <a:lnSpc>
                <a:spcPct val="150000"/>
              </a:lnSpc>
            </a:pPr>
            <a:r>
              <a:rPr lang="en-US" sz="2200" dirty="0" smtClean="0">
                <a:latin typeface="Times New Roman" pitchFamily="18" charset="0"/>
                <a:cs typeface="Times New Roman" pitchFamily="18" charset="0"/>
              </a:rPr>
              <a:t>Number </a:t>
            </a:r>
            <a:r>
              <a:rPr lang="en-US" sz="2200" dirty="0">
                <a:latin typeface="Times New Roman" pitchFamily="18" charset="0"/>
                <a:cs typeface="Times New Roman" pitchFamily="18" charset="0"/>
              </a:rPr>
              <a:t>and size of </a:t>
            </a:r>
            <a:r>
              <a:rPr lang="en-US" sz="2200" dirty="0" smtClean="0">
                <a:solidFill>
                  <a:srgbClr val="C00000"/>
                </a:solidFill>
                <a:latin typeface="Times New Roman" pitchFamily="18" charset="0"/>
                <a:cs typeface="Times New Roman" pitchFamily="18" charset="0"/>
              </a:rPr>
              <a:t>competitors</a:t>
            </a:r>
          </a:p>
          <a:p>
            <a:pPr lvl="1">
              <a:lnSpc>
                <a:spcPct val="150000"/>
              </a:lnSpc>
            </a:pPr>
            <a:r>
              <a:rPr lang="en-US" sz="2200" dirty="0" smtClean="0">
                <a:latin typeface="Times New Roman" pitchFamily="18" charset="0"/>
                <a:cs typeface="Times New Roman" pitchFamily="18" charset="0"/>
              </a:rPr>
              <a:t>Kinds </a:t>
            </a:r>
            <a:r>
              <a:rPr lang="en-US" sz="2200" dirty="0">
                <a:latin typeface="Times New Roman" pitchFamily="18" charset="0"/>
                <a:cs typeface="Times New Roman" pitchFamily="18" charset="0"/>
              </a:rPr>
              <a:t>of </a:t>
            </a:r>
            <a:r>
              <a:rPr lang="en-US" sz="2200" dirty="0">
                <a:solidFill>
                  <a:srgbClr val="C00000"/>
                </a:solidFill>
                <a:latin typeface="Times New Roman" pitchFamily="18" charset="0"/>
                <a:cs typeface="Times New Roman" pitchFamily="18" charset="0"/>
              </a:rPr>
              <a:t>publicity</a:t>
            </a:r>
            <a:r>
              <a:rPr lang="en-US" sz="2200" dirty="0">
                <a:latin typeface="Times New Roman" pitchFamily="18" charset="0"/>
                <a:cs typeface="Times New Roman" pitchFamily="18" charset="0"/>
              </a:rPr>
              <a:t> and sale </a:t>
            </a:r>
            <a:r>
              <a:rPr lang="en-US" sz="2200" dirty="0" smtClean="0">
                <a:solidFill>
                  <a:srgbClr val="C00000"/>
                </a:solidFill>
                <a:latin typeface="Times New Roman" pitchFamily="18" charset="0"/>
                <a:cs typeface="Times New Roman" pitchFamily="18" charset="0"/>
              </a:rPr>
              <a:t>promotion</a:t>
            </a:r>
            <a:r>
              <a:rPr lang="en-US" sz="2200" dirty="0" smtClean="0">
                <a:latin typeface="Times New Roman" pitchFamily="18" charset="0"/>
                <a:cs typeface="Times New Roman" pitchFamily="18" charset="0"/>
              </a:rPr>
              <a:t> that are </a:t>
            </a:r>
            <a:r>
              <a:rPr lang="en-US" sz="2200" dirty="0" smtClean="0">
                <a:solidFill>
                  <a:srgbClr val="C00000"/>
                </a:solidFill>
                <a:latin typeface="Times New Roman" pitchFamily="18" charset="0"/>
                <a:cs typeface="Times New Roman" pitchFamily="18" charset="0"/>
              </a:rPr>
              <a:t>most effective</a:t>
            </a:r>
          </a:p>
          <a:p>
            <a:pPr marL="0" indent="0">
              <a:lnSpc>
                <a:spcPct val="150000"/>
              </a:lnSpc>
              <a:buNone/>
            </a:pPr>
            <a:endParaRPr lang="en-US" sz="22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42010955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3200" dirty="0" smtClean="0">
                <a:latin typeface="Times New Roman" pitchFamily="18" charset="0"/>
                <a:cs typeface="Times New Roman" pitchFamily="18" charset="0"/>
              </a:rPr>
              <a:t>Seed </a:t>
            </a:r>
            <a:r>
              <a:rPr lang="en-US" sz="3200" dirty="0">
                <a:latin typeface="Times New Roman" pitchFamily="18" charset="0"/>
                <a:cs typeface="Times New Roman" pitchFamily="18" charset="0"/>
              </a:rPr>
              <a:t>Pricing </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990600"/>
            <a:ext cx="8610600" cy="5715000"/>
          </a:xfrm>
        </p:spPr>
        <p:txBody>
          <a:bodyPr>
            <a:noAutofit/>
          </a:bodyPr>
          <a:lstStyle/>
          <a:p>
            <a:pPr algn="just"/>
            <a:r>
              <a:rPr lang="en-US" sz="2200" dirty="0" smtClean="0">
                <a:latin typeface="Times New Roman" pitchFamily="18" charset="0"/>
                <a:cs typeface="Times New Roman" pitchFamily="18" charset="0"/>
              </a:rPr>
              <a:t>Set the </a:t>
            </a:r>
            <a:r>
              <a:rPr lang="en-US" sz="2200" dirty="0">
                <a:latin typeface="Times New Roman" pitchFamily="18" charset="0"/>
                <a:cs typeface="Times New Roman" pitchFamily="18" charset="0"/>
              </a:rPr>
              <a:t>price </a:t>
            </a:r>
            <a:r>
              <a:rPr lang="en-US" sz="2200" dirty="0" smtClean="0">
                <a:latin typeface="Times New Roman" pitchFamily="18" charset="0"/>
                <a:cs typeface="Times New Roman" pitchFamily="18" charset="0"/>
              </a:rPr>
              <a:t>based </a:t>
            </a:r>
            <a:r>
              <a:rPr lang="en-US" sz="2200" dirty="0">
                <a:latin typeface="Times New Roman" pitchFamily="18" charset="0"/>
                <a:cs typeface="Times New Roman" pitchFamily="18" charset="0"/>
              </a:rPr>
              <a:t>on total </a:t>
            </a:r>
            <a:r>
              <a:rPr lang="en-US" sz="2200" dirty="0">
                <a:solidFill>
                  <a:srgbClr val="FF0000"/>
                </a:solidFill>
                <a:latin typeface="Times New Roman" pitchFamily="18" charset="0"/>
                <a:cs typeface="Times New Roman" pitchFamily="18" charset="0"/>
              </a:rPr>
              <a:t>cost of seed production</a:t>
            </a:r>
            <a:r>
              <a:rPr lang="en-US" sz="2200" dirty="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Generally</a:t>
            </a:r>
            <a:r>
              <a:rPr lang="en-US" sz="2200" dirty="0">
                <a:latin typeface="Times New Roman" pitchFamily="18" charset="0"/>
                <a:cs typeface="Times New Roman" pitchFamily="18" charset="0"/>
              </a:rPr>
              <a:t>, high quality seed should be priced higher than grain. </a:t>
            </a:r>
            <a:endParaRPr lang="en-US" sz="2200" dirty="0" smtClean="0">
              <a:latin typeface="Times New Roman" pitchFamily="18" charset="0"/>
              <a:cs typeface="Times New Roman" pitchFamily="18" charset="0"/>
            </a:endParaRPr>
          </a:p>
          <a:p>
            <a:pPr algn="just"/>
            <a:r>
              <a:rPr lang="en-US" sz="2200" b="1" dirty="0" smtClean="0">
                <a:latin typeface="Times New Roman" pitchFamily="18" charset="0"/>
                <a:cs typeface="Times New Roman" pitchFamily="18" charset="0"/>
              </a:rPr>
              <a:t>Factors </a:t>
            </a:r>
            <a:r>
              <a:rPr lang="en-US" sz="2200" b="1" dirty="0">
                <a:latin typeface="Times New Roman" pitchFamily="18" charset="0"/>
                <a:cs typeface="Times New Roman" pitchFamily="18" charset="0"/>
              </a:rPr>
              <a:t>to be considered in price setting for certified seed:</a:t>
            </a:r>
            <a:endParaRPr lang="en-US" sz="2200" dirty="0">
              <a:latin typeface="Times New Roman" pitchFamily="18" charset="0"/>
              <a:cs typeface="Times New Roman" pitchFamily="18" charset="0"/>
            </a:endParaRPr>
          </a:p>
          <a:p>
            <a:pPr lvl="1" algn="just"/>
            <a:r>
              <a:rPr lang="en-US" sz="2200" dirty="0">
                <a:latin typeface="Times New Roman" pitchFamily="18" charset="0"/>
                <a:cs typeface="Times New Roman" pitchFamily="18" charset="0"/>
              </a:rPr>
              <a:t>Mating system of the </a:t>
            </a:r>
            <a:r>
              <a:rPr lang="en-US" sz="2200" dirty="0" smtClean="0">
                <a:latin typeface="Times New Roman" pitchFamily="18" charset="0"/>
                <a:cs typeface="Times New Roman" pitchFamily="18" charset="0"/>
              </a:rPr>
              <a:t>crop </a:t>
            </a:r>
          </a:p>
          <a:p>
            <a:pPr lvl="1" algn="just"/>
            <a:r>
              <a:rPr lang="en-US" sz="2200" dirty="0" smtClean="0">
                <a:latin typeface="Times New Roman" pitchFamily="18" charset="0"/>
                <a:cs typeface="Times New Roman" pitchFamily="18" charset="0"/>
              </a:rPr>
              <a:t>Seed rate  </a:t>
            </a:r>
          </a:p>
          <a:p>
            <a:pPr lvl="1" algn="just"/>
            <a:r>
              <a:rPr lang="en-US" sz="2200" dirty="0" smtClean="0">
                <a:latin typeface="Times New Roman" pitchFamily="18" charset="0"/>
                <a:cs typeface="Times New Roman" pitchFamily="18" charset="0"/>
              </a:rPr>
              <a:t>Multiplicative </a:t>
            </a:r>
            <a:r>
              <a:rPr lang="en-US" sz="2200" dirty="0">
                <a:latin typeface="Times New Roman" pitchFamily="18" charset="0"/>
                <a:cs typeface="Times New Roman" pitchFamily="18" charset="0"/>
              </a:rPr>
              <a:t>factors of the </a:t>
            </a:r>
            <a:r>
              <a:rPr lang="en-US" sz="2200" dirty="0" smtClean="0">
                <a:latin typeface="Times New Roman" pitchFamily="18" charset="0"/>
                <a:cs typeface="Times New Roman" pitchFamily="18" charset="0"/>
              </a:rPr>
              <a:t>crop </a:t>
            </a:r>
          </a:p>
          <a:p>
            <a:pPr lvl="1" algn="just"/>
            <a:r>
              <a:rPr lang="en-US" sz="2200" dirty="0" smtClean="0">
                <a:latin typeface="Times New Roman" pitchFamily="18" charset="0"/>
                <a:cs typeface="Times New Roman" pitchFamily="18" charset="0"/>
              </a:rPr>
              <a:t>Level </a:t>
            </a:r>
            <a:r>
              <a:rPr lang="en-US" sz="2200" dirty="0">
                <a:latin typeface="Times New Roman" pitchFamily="18" charset="0"/>
                <a:cs typeface="Times New Roman" pitchFamily="18" charset="0"/>
              </a:rPr>
              <a:t>of market orientation of crop </a:t>
            </a:r>
            <a:r>
              <a:rPr lang="en-US" sz="2200" dirty="0" smtClean="0">
                <a:latin typeface="Times New Roman" pitchFamily="18" charset="0"/>
                <a:cs typeface="Times New Roman" pitchFamily="18" charset="0"/>
              </a:rPr>
              <a:t>production </a:t>
            </a:r>
          </a:p>
          <a:p>
            <a:pPr lvl="1" algn="just"/>
            <a:r>
              <a:rPr lang="en-US" sz="2200" dirty="0" smtClean="0">
                <a:latin typeface="Times New Roman" pitchFamily="18" charset="0"/>
                <a:cs typeface="Times New Roman" pitchFamily="18" charset="0"/>
              </a:rPr>
              <a:t>Difficulty </a:t>
            </a:r>
            <a:r>
              <a:rPr lang="en-US" sz="2200" dirty="0">
                <a:latin typeface="Times New Roman" pitchFamily="18" charset="0"/>
                <a:cs typeface="Times New Roman" pitchFamily="18" charset="0"/>
              </a:rPr>
              <a:t>to store as vegetable and fruits </a:t>
            </a:r>
            <a:r>
              <a:rPr lang="en-US" sz="2200" dirty="0" smtClean="0">
                <a:latin typeface="Times New Roman" pitchFamily="18" charset="0"/>
                <a:cs typeface="Times New Roman" pitchFamily="18" charset="0"/>
              </a:rPr>
              <a:t>–low </a:t>
            </a:r>
            <a:r>
              <a:rPr lang="en-US" sz="2200" dirty="0">
                <a:latin typeface="Times New Roman" pitchFamily="18" charset="0"/>
                <a:cs typeface="Times New Roman" pitchFamily="18" charset="0"/>
              </a:rPr>
              <a:t>price </a:t>
            </a:r>
          </a:p>
          <a:p>
            <a:pPr lvl="1" algn="just"/>
            <a:r>
              <a:rPr lang="en-US" sz="2200" dirty="0">
                <a:latin typeface="Times New Roman" pitchFamily="18" charset="0"/>
                <a:cs typeface="Times New Roman" pitchFamily="18" charset="0"/>
              </a:rPr>
              <a:t>Difficulty to produce </a:t>
            </a:r>
            <a:r>
              <a:rPr lang="en-US" sz="2200" dirty="0" smtClean="0">
                <a:latin typeface="Times New Roman" pitchFamily="18" charset="0"/>
                <a:cs typeface="Times New Roman" pitchFamily="18" charset="0"/>
              </a:rPr>
              <a:t>seed - </a:t>
            </a:r>
            <a:r>
              <a:rPr lang="en-US" sz="2200" dirty="0">
                <a:latin typeface="Times New Roman" pitchFamily="18" charset="0"/>
                <a:cs typeface="Times New Roman" pitchFamily="18" charset="0"/>
              </a:rPr>
              <a:t>high price</a:t>
            </a:r>
          </a:p>
          <a:p>
            <a:pPr lvl="1" algn="just"/>
            <a:r>
              <a:rPr lang="en-US" sz="2200" dirty="0">
                <a:latin typeface="Times New Roman" pitchFamily="18" charset="0"/>
                <a:cs typeface="Times New Roman" pitchFamily="18" charset="0"/>
              </a:rPr>
              <a:t>High incidence of seed transmitted </a:t>
            </a:r>
            <a:r>
              <a:rPr lang="en-US" sz="2200" dirty="0" smtClean="0">
                <a:latin typeface="Times New Roman" pitchFamily="18" charset="0"/>
                <a:cs typeface="Times New Roman" pitchFamily="18" charset="0"/>
              </a:rPr>
              <a:t>disease - high </a:t>
            </a:r>
            <a:r>
              <a:rPr lang="en-US" sz="2200" dirty="0">
                <a:latin typeface="Times New Roman" pitchFamily="18" charset="0"/>
                <a:cs typeface="Times New Roman" pitchFamily="18" charset="0"/>
              </a:rPr>
              <a:t>price</a:t>
            </a:r>
          </a:p>
          <a:p>
            <a:pPr lvl="1" algn="just"/>
            <a:r>
              <a:rPr lang="en-US" sz="2200" dirty="0">
                <a:latin typeface="Times New Roman" pitchFamily="18" charset="0"/>
                <a:cs typeface="Times New Roman" pitchFamily="18" charset="0"/>
              </a:rPr>
              <a:t>Specific advantage of seed treatment such as insecticides, fungicides, inoculants, primers </a:t>
            </a:r>
            <a:r>
              <a:rPr lang="en-US" sz="2200" dirty="0" smtClean="0">
                <a:latin typeface="Times New Roman" pitchFamily="18" charset="0"/>
                <a:cs typeface="Times New Roman" pitchFamily="18" charset="0"/>
              </a:rPr>
              <a:t>etc. - </a:t>
            </a:r>
            <a:r>
              <a:rPr lang="en-US" sz="2200" dirty="0">
                <a:latin typeface="Times New Roman" pitchFamily="18" charset="0"/>
                <a:cs typeface="Times New Roman" pitchFamily="18" charset="0"/>
              </a:rPr>
              <a:t>high price</a:t>
            </a:r>
          </a:p>
          <a:p>
            <a:pPr algn="just"/>
            <a:endParaRPr lang="en-US" sz="22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530205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28600"/>
            <a:ext cx="8229600" cy="1066800"/>
          </a:xfrm>
        </p:spPr>
        <p:txBody>
          <a:bodyPr>
            <a:normAutofit/>
          </a:bodyPr>
          <a:lstStyle/>
          <a:p>
            <a:r>
              <a:rPr lang="en-US" sz="3200" dirty="0" smtClean="0">
                <a:latin typeface="Times New Roman" pitchFamily="18" charset="0"/>
                <a:cs typeface="Times New Roman" pitchFamily="18" charset="0"/>
              </a:rPr>
              <a:t>Seed </a:t>
            </a:r>
            <a:r>
              <a:rPr lang="en-US" sz="3200" dirty="0">
                <a:latin typeface="Times New Roman" pitchFamily="18" charset="0"/>
                <a:cs typeface="Times New Roman" pitchFamily="18" charset="0"/>
              </a:rPr>
              <a:t>Distribution and Selling </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42900" y="1143000"/>
            <a:ext cx="8343900" cy="1371600"/>
          </a:xfrm>
        </p:spPr>
        <p:txBody>
          <a:bodyPr>
            <a:normAutofit/>
          </a:bodyPr>
          <a:lstStyle/>
          <a:p>
            <a:pPr algn="just">
              <a:lnSpc>
                <a:spcPct val="150000"/>
              </a:lnSpc>
            </a:pPr>
            <a:r>
              <a:rPr lang="en-US" sz="2200" dirty="0" smtClean="0">
                <a:latin typeface="Times New Roman" pitchFamily="18" charset="0"/>
                <a:cs typeface="Times New Roman" pitchFamily="18" charset="0"/>
              </a:rPr>
              <a:t>Seeds </a:t>
            </a:r>
            <a:r>
              <a:rPr lang="en-US" sz="2200" dirty="0">
                <a:latin typeface="Times New Roman" pitchFamily="18" charset="0"/>
                <a:cs typeface="Times New Roman" pitchFamily="18" charset="0"/>
              </a:rPr>
              <a:t>pass from the </a:t>
            </a:r>
            <a:r>
              <a:rPr lang="en-US" sz="2200" dirty="0">
                <a:solidFill>
                  <a:srgbClr val="C00000"/>
                </a:solidFill>
                <a:latin typeface="Times New Roman" pitchFamily="18" charset="0"/>
                <a:cs typeface="Times New Roman" pitchFamily="18" charset="0"/>
              </a:rPr>
              <a:t>producers to the users </a:t>
            </a:r>
            <a:r>
              <a:rPr lang="en-US" sz="2200" dirty="0">
                <a:latin typeface="Times New Roman" pitchFamily="18" charset="0"/>
                <a:cs typeface="Times New Roman" pitchFamily="18" charset="0"/>
              </a:rPr>
              <a:t>through </a:t>
            </a:r>
            <a:r>
              <a:rPr lang="en-US" sz="2200" dirty="0">
                <a:solidFill>
                  <a:srgbClr val="C00000"/>
                </a:solidFill>
                <a:latin typeface="Times New Roman" pitchFamily="18" charset="0"/>
                <a:cs typeface="Times New Roman" pitchFamily="18" charset="0"/>
              </a:rPr>
              <a:t>marketing channels. </a:t>
            </a:r>
          </a:p>
        </p:txBody>
      </p:sp>
      <p:pic>
        <p:nvPicPr>
          <p:cNvPr id="4" name="Picture 3"/>
          <p:cNvPicPr/>
          <p:nvPr/>
        </p:nvPicPr>
        <p:blipFill>
          <a:blip r:embed="rId2"/>
          <a:stretch>
            <a:fillRect/>
          </a:stretch>
        </p:blipFill>
        <p:spPr>
          <a:xfrm>
            <a:off x="152400" y="2705100"/>
            <a:ext cx="8762998" cy="1447800"/>
          </a:xfrm>
          <a:prstGeom prst="rect">
            <a:avLst/>
          </a:prstGeom>
        </p:spPr>
      </p:pic>
      <p:sp>
        <p:nvSpPr>
          <p:cNvPr id="5" name="Footer Placeholder 4"/>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1241620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709"/>
            <a:ext cx="8229600" cy="962891"/>
          </a:xfrm>
        </p:spPr>
        <p:txBody>
          <a:bodyPr>
            <a:normAutofit/>
          </a:bodyPr>
          <a:lstStyle/>
          <a:p>
            <a:r>
              <a:rPr lang="en-US" sz="3200" dirty="0" smtClean="0">
                <a:latin typeface="Times New Roman" pitchFamily="18" charset="0"/>
                <a:cs typeface="Times New Roman" pitchFamily="18" charset="0"/>
              </a:rPr>
              <a:t>Cont..</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914400"/>
            <a:ext cx="8382000" cy="5181600"/>
          </a:xfrm>
        </p:spPr>
        <p:txBody>
          <a:bodyPr>
            <a:normAutofit/>
          </a:bodyPr>
          <a:lstStyle/>
          <a:p>
            <a:pPr algn="just">
              <a:lnSpc>
                <a:spcPct val="150000"/>
              </a:lnSpc>
            </a:pPr>
            <a:r>
              <a:rPr lang="en-US" sz="2200" dirty="0">
                <a:latin typeface="Times New Roman" pitchFamily="18" charset="0"/>
                <a:cs typeface="Times New Roman" pitchFamily="18" charset="0"/>
              </a:rPr>
              <a:t>Arrangement of seed distribution chains with </a:t>
            </a:r>
            <a:r>
              <a:rPr lang="en-US" sz="2200" dirty="0" smtClean="0">
                <a:solidFill>
                  <a:srgbClr val="C00000"/>
                </a:solidFill>
                <a:latin typeface="Times New Roman" pitchFamily="18" charset="0"/>
                <a:cs typeface="Times New Roman" pitchFamily="18" charset="0"/>
              </a:rPr>
              <a:t>wholesaler </a:t>
            </a:r>
            <a:r>
              <a:rPr lang="en-US" sz="2200" dirty="0">
                <a:solidFill>
                  <a:srgbClr val="C00000"/>
                </a:solidFill>
                <a:latin typeface="Times New Roman" pitchFamily="18" charset="0"/>
                <a:cs typeface="Times New Roman" pitchFamily="18" charset="0"/>
              </a:rPr>
              <a:t>retailer network has the following benefits</a:t>
            </a:r>
          </a:p>
          <a:p>
            <a:pPr lvl="2" algn="just">
              <a:lnSpc>
                <a:spcPct val="150000"/>
              </a:lnSpc>
            </a:pPr>
            <a:r>
              <a:rPr lang="en-US" sz="2200" dirty="0">
                <a:latin typeface="Times New Roman" pitchFamily="18" charset="0"/>
                <a:cs typeface="Times New Roman" pitchFamily="18" charset="0"/>
              </a:rPr>
              <a:t>Timely </a:t>
            </a:r>
            <a:r>
              <a:rPr lang="en-US" sz="2200" dirty="0" smtClean="0">
                <a:latin typeface="Times New Roman" pitchFamily="18" charset="0"/>
                <a:cs typeface="Times New Roman" pitchFamily="18" charset="0"/>
              </a:rPr>
              <a:t>delivery</a:t>
            </a:r>
          </a:p>
          <a:p>
            <a:pPr lvl="2" algn="just">
              <a:lnSpc>
                <a:spcPct val="150000"/>
              </a:lnSpc>
            </a:pPr>
            <a:r>
              <a:rPr lang="en-US" sz="2200" dirty="0" smtClean="0">
                <a:latin typeface="Times New Roman" pitchFamily="18" charset="0"/>
                <a:cs typeface="Times New Roman" pitchFamily="18" charset="0"/>
              </a:rPr>
              <a:t>Selling </a:t>
            </a:r>
            <a:r>
              <a:rPr lang="en-US" sz="2200" dirty="0">
                <a:latin typeface="Times New Roman" pitchFamily="18" charset="0"/>
                <a:cs typeface="Times New Roman" pitchFamily="18" charset="0"/>
              </a:rPr>
              <a:t>initially set </a:t>
            </a:r>
            <a:r>
              <a:rPr lang="en-US" sz="2200" dirty="0" smtClean="0">
                <a:latin typeface="Times New Roman" pitchFamily="18" charset="0"/>
                <a:cs typeface="Times New Roman" pitchFamily="18" charset="0"/>
              </a:rPr>
              <a:t>price</a:t>
            </a:r>
          </a:p>
          <a:p>
            <a:pPr lvl="2" algn="just">
              <a:lnSpc>
                <a:spcPct val="150000"/>
              </a:lnSpc>
            </a:pPr>
            <a:r>
              <a:rPr lang="en-US" sz="2200" dirty="0" smtClean="0">
                <a:latin typeface="Times New Roman" pitchFamily="18" charset="0"/>
                <a:cs typeface="Times New Roman" pitchFamily="18" charset="0"/>
              </a:rPr>
              <a:t>More </a:t>
            </a:r>
            <a:r>
              <a:rPr lang="en-US" sz="2200" dirty="0">
                <a:latin typeface="Times New Roman" pitchFamily="18" charset="0"/>
                <a:cs typeface="Times New Roman" pitchFamily="18" charset="0"/>
              </a:rPr>
              <a:t>effective than direct distribution by </a:t>
            </a:r>
            <a:r>
              <a:rPr lang="en-US" sz="2200" dirty="0" smtClean="0">
                <a:latin typeface="Times New Roman" pitchFamily="18" charset="0"/>
                <a:cs typeface="Times New Roman" pitchFamily="18" charset="0"/>
              </a:rPr>
              <a:t>producers</a:t>
            </a:r>
          </a:p>
          <a:p>
            <a:pPr lvl="2" algn="just">
              <a:lnSpc>
                <a:spcPct val="150000"/>
              </a:lnSpc>
            </a:pPr>
            <a:r>
              <a:rPr lang="en-US" sz="2200" dirty="0" smtClean="0">
                <a:latin typeface="Times New Roman" pitchFamily="18" charset="0"/>
                <a:cs typeface="Times New Roman" pitchFamily="18" charset="0"/>
              </a:rPr>
              <a:t>Feedback </a:t>
            </a:r>
            <a:r>
              <a:rPr lang="en-US" sz="2200" dirty="0">
                <a:latin typeface="Times New Roman" pitchFamily="18" charset="0"/>
                <a:cs typeface="Times New Roman" pitchFamily="18" charset="0"/>
              </a:rPr>
              <a:t>mechanism for establishing market demand </a:t>
            </a:r>
            <a:endParaRPr lang="en-US" sz="2200" dirty="0" smtClean="0">
              <a:latin typeface="Times New Roman" pitchFamily="18" charset="0"/>
              <a:cs typeface="Times New Roman" pitchFamily="18" charset="0"/>
            </a:endParaRPr>
          </a:p>
          <a:p>
            <a:pPr lvl="2" algn="just">
              <a:lnSpc>
                <a:spcPct val="150000"/>
              </a:lnSpc>
            </a:pPr>
            <a:r>
              <a:rPr lang="en-US" sz="2200" dirty="0" smtClean="0">
                <a:latin typeface="Times New Roman" pitchFamily="18" charset="0"/>
                <a:cs typeface="Times New Roman" pitchFamily="18" charset="0"/>
              </a:rPr>
              <a:t>Cost </a:t>
            </a:r>
            <a:r>
              <a:rPr lang="en-US" sz="2200" dirty="0">
                <a:latin typeface="Times New Roman" pitchFamily="18" charset="0"/>
                <a:cs typeface="Times New Roman" pitchFamily="18" charset="0"/>
              </a:rPr>
              <a:t>effective for both seller and buyer- </a:t>
            </a:r>
            <a:r>
              <a:rPr lang="en-US" sz="2200" dirty="0">
                <a:solidFill>
                  <a:srgbClr val="C00000"/>
                </a:solidFill>
                <a:latin typeface="Times New Roman" pitchFamily="18" charset="0"/>
                <a:cs typeface="Times New Roman" pitchFamily="18" charset="0"/>
              </a:rPr>
              <a:t>share financial load of logistic costs </a:t>
            </a:r>
          </a:p>
          <a:p>
            <a:pPr algn="just">
              <a:lnSpc>
                <a:spcPct val="150000"/>
              </a:lnSpc>
            </a:pPr>
            <a:endParaRPr lang="en-US" sz="22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995173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a:bodyPr>
          <a:lstStyle/>
          <a:p>
            <a:r>
              <a:rPr lang="en-US" sz="3200" dirty="0" smtClean="0">
                <a:latin typeface="Times New Roman" pitchFamily="18" charset="0"/>
                <a:cs typeface="Times New Roman" pitchFamily="18" charset="0"/>
              </a:rPr>
              <a:t>Cont.. </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1219200"/>
            <a:ext cx="8382000" cy="4572000"/>
          </a:xfrm>
        </p:spPr>
        <p:txBody>
          <a:bodyPr>
            <a:normAutofit/>
          </a:bodyPr>
          <a:lstStyle/>
          <a:p>
            <a:pPr algn="just"/>
            <a:r>
              <a:rPr lang="en-US" sz="2400" b="1" dirty="0" smtClean="0">
                <a:latin typeface="Times New Roman" pitchFamily="18" charset="0"/>
                <a:cs typeface="Times New Roman" pitchFamily="18" charset="0"/>
              </a:rPr>
              <a:t>Types of </a:t>
            </a:r>
            <a:r>
              <a:rPr lang="en-US" sz="2400" b="1" dirty="0">
                <a:latin typeface="Times New Roman" pitchFamily="18" charset="0"/>
                <a:cs typeface="Times New Roman" pitchFamily="18" charset="0"/>
              </a:rPr>
              <a:t>seed distribution systems in Ethiopia </a:t>
            </a:r>
            <a:endParaRPr lang="en-US" sz="2400" dirty="0">
              <a:latin typeface="Times New Roman" pitchFamily="18" charset="0"/>
              <a:cs typeface="Times New Roman" pitchFamily="18" charset="0"/>
            </a:endParaRPr>
          </a:p>
          <a:p>
            <a:pPr lvl="1" algn="just"/>
            <a:r>
              <a:rPr lang="en-US" sz="2400" dirty="0">
                <a:latin typeface="Times New Roman" pitchFamily="18" charset="0"/>
                <a:cs typeface="Times New Roman" pitchFamily="18" charset="0"/>
              </a:rPr>
              <a:t>Farmer to farmer </a:t>
            </a:r>
            <a:endParaRPr lang="en-US" sz="2400" dirty="0" smtClean="0">
              <a:latin typeface="Times New Roman" pitchFamily="18" charset="0"/>
              <a:cs typeface="Times New Roman" pitchFamily="18" charset="0"/>
            </a:endParaRPr>
          </a:p>
          <a:p>
            <a:pPr lvl="1" algn="just"/>
            <a:r>
              <a:rPr lang="en-US" sz="2400" dirty="0" smtClean="0">
                <a:latin typeface="Times New Roman" pitchFamily="18" charset="0"/>
                <a:cs typeface="Times New Roman" pitchFamily="18" charset="0"/>
              </a:rPr>
              <a:t>Seed </a:t>
            </a:r>
            <a:r>
              <a:rPr lang="en-US" sz="2400" dirty="0">
                <a:latin typeface="Times New Roman" pitchFamily="18" charset="0"/>
                <a:cs typeface="Times New Roman" pitchFamily="18" charset="0"/>
              </a:rPr>
              <a:t>enterprise (public and </a:t>
            </a:r>
            <a:r>
              <a:rPr lang="en-US" sz="2400" dirty="0" smtClean="0">
                <a:latin typeface="Times New Roman" pitchFamily="18" charset="0"/>
                <a:cs typeface="Times New Roman" pitchFamily="18" charset="0"/>
              </a:rPr>
              <a:t>private)</a:t>
            </a:r>
          </a:p>
          <a:p>
            <a:pPr lvl="1" algn="just"/>
            <a:r>
              <a:rPr lang="en-US" sz="2400" dirty="0">
                <a:latin typeface="Times New Roman" pitchFamily="18" charset="0"/>
                <a:cs typeface="Times New Roman" pitchFamily="18" charset="0"/>
              </a:rPr>
              <a:t>C</a:t>
            </a:r>
            <a:r>
              <a:rPr lang="en-US" sz="2400" dirty="0" smtClean="0">
                <a:latin typeface="Times New Roman" pitchFamily="18" charset="0"/>
                <a:cs typeface="Times New Roman" pitchFamily="18" charset="0"/>
              </a:rPr>
              <a:t>o-operatives</a:t>
            </a:r>
          </a:p>
          <a:p>
            <a:pPr lvl="1" algn="just"/>
            <a:r>
              <a:rPr lang="en-US" sz="2400" dirty="0">
                <a:latin typeface="Times New Roman" pitchFamily="18" charset="0"/>
                <a:cs typeface="Times New Roman" pitchFamily="18" charset="0"/>
              </a:rPr>
              <a:t>M</a:t>
            </a:r>
            <a:r>
              <a:rPr lang="en-US" sz="2400" dirty="0" smtClean="0">
                <a:latin typeface="Times New Roman" pitchFamily="18" charset="0"/>
                <a:cs typeface="Times New Roman" pitchFamily="18" charset="0"/>
              </a:rPr>
              <a:t>inistry </a:t>
            </a:r>
            <a:r>
              <a:rPr lang="en-US" sz="2400" dirty="0">
                <a:latin typeface="Times New Roman" pitchFamily="18" charset="0"/>
                <a:cs typeface="Times New Roman" pitchFamily="18" charset="0"/>
              </a:rPr>
              <a:t>(bureau) of </a:t>
            </a:r>
            <a:r>
              <a:rPr lang="en-US" sz="2400" dirty="0" smtClean="0">
                <a:latin typeface="Times New Roman" pitchFamily="18" charset="0"/>
                <a:cs typeface="Times New Roman" pitchFamily="18" charset="0"/>
              </a:rPr>
              <a:t>agriculture</a:t>
            </a:r>
          </a:p>
          <a:p>
            <a:pPr lvl="1" algn="just"/>
            <a:r>
              <a:rPr lang="en-US" sz="2400" dirty="0" smtClean="0">
                <a:latin typeface="Times New Roman" pitchFamily="18" charset="0"/>
                <a:cs typeface="Times New Roman" pitchFamily="18" charset="0"/>
              </a:rPr>
              <a:t>NGOs</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3375443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idx="1"/>
          </p:nvPr>
        </p:nvSpPr>
        <p:spPr>
          <a:xfrm>
            <a:off x="609600" y="1219200"/>
            <a:ext cx="8229600" cy="4957762"/>
          </a:xfrm>
        </p:spPr>
        <p:txBody>
          <a:bodyPr>
            <a:normAutofit/>
          </a:bodyPr>
          <a:lstStyle/>
          <a:p>
            <a:r>
              <a:rPr lang="en-GB" altLang="en-US" sz="2400" dirty="0" smtClean="0">
                <a:latin typeface="Times New Roman" pitchFamily="18" charset="0"/>
                <a:cs typeface="Times New Roman" pitchFamily="18" charset="0"/>
              </a:rPr>
              <a:t>In general, seed processing </a:t>
            </a:r>
            <a:r>
              <a:rPr lang="en-US" sz="2400" dirty="0" smtClean="0">
                <a:latin typeface="Times New Roman" pitchFamily="18" charset="0"/>
                <a:cs typeface="Times New Roman" pitchFamily="18" charset="0"/>
              </a:rPr>
              <a:t>involves</a:t>
            </a:r>
            <a:r>
              <a:rPr lang="en-US" sz="2400" b="1"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lvl="1"/>
            <a:r>
              <a:rPr lang="en-US" sz="2400" dirty="0">
                <a:latin typeface="Times New Roman" pitchFamily="18" charset="0"/>
                <a:cs typeface="Times New Roman" pitchFamily="18" charset="0"/>
              </a:rPr>
              <a:t>Threshing </a:t>
            </a:r>
          </a:p>
          <a:p>
            <a:pPr lvl="1"/>
            <a:r>
              <a:rPr lang="en-US" sz="2400" dirty="0">
                <a:latin typeface="Times New Roman" pitchFamily="18" charset="0"/>
                <a:cs typeface="Times New Roman" pitchFamily="18" charset="0"/>
              </a:rPr>
              <a:t>Drying </a:t>
            </a:r>
          </a:p>
          <a:p>
            <a:pPr lvl="1"/>
            <a:r>
              <a:rPr lang="en-US" sz="2400" dirty="0">
                <a:latin typeface="Times New Roman" pitchFamily="18" charset="0"/>
                <a:cs typeface="Times New Roman" pitchFamily="18" charset="0"/>
              </a:rPr>
              <a:t>Cleaning</a:t>
            </a:r>
          </a:p>
          <a:p>
            <a:pPr lvl="1"/>
            <a:r>
              <a:rPr lang="en-US" sz="2400" dirty="0" smtClean="0">
                <a:latin typeface="Times New Roman" pitchFamily="18" charset="0"/>
                <a:cs typeface="Times New Roman" pitchFamily="18" charset="0"/>
              </a:rPr>
              <a:t>Treatment (</a:t>
            </a:r>
            <a:r>
              <a:rPr lang="en-US" sz="2400" dirty="0">
                <a:latin typeface="Times New Roman" pitchFamily="18" charset="0"/>
                <a:cs typeface="Times New Roman" pitchFamily="18" charset="0"/>
              </a:rPr>
              <a:t>dressing) </a:t>
            </a:r>
          </a:p>
          <a:p>
            <a:pPr lvl="1"/>
            <a:r>
              <a:rPr lang="en-US" sz="2400" dirty="0">
                <a:latin typeface="Times New Roman" pitchFamily="18" charset="0"/>
                <a:cs typeface="Times New Roman" pitchFamily="18" charset="0"/>
              </a:rPr>
              <a:t>Grading </a:t>
            </a:r>
          </a:p>
          <a:p>
            <a:pPr lvl="1"/>
            <a:r>
              <a:rPr lang="en-US" sz="2400" dirty="0" smtClean="0">
                <a:latin typeface="Times New Roman" pitchFamily="18" charset="0"/>
                <a:cs typeface="Times New Roman" pitchFamily="18" charset="0"/>
              </a:rPr>
              <a:t>Packaging and labeling </a:t>
            </a:r>
            <a:endParaRPr lang="en-US" sz="2400" dirty="0">
              <a:latin typeface="Times New Roman" pitchFamily="18" charset="0"/>
              <a:cs typeface="Times New Roman" pitchFamily="18" charset="0"/>
            </a:endParaRPr>
          </a:p>
          <a:p>
            <a:pPr marL="0" indent="0" eaLnBrk="1" hangingPunct="1">
              <a:buClr>
                <a:schemeClr val="tx1"/>
              </a:buClr>
              <a:buNone/>
            </a:pPr>
            <a:endParaRPr lang="en-US" altLang="en-US" sz="2400" dirty="0" smtClean="0">
              <a:solidFill>
                <a:srgbClr val="FF0066"/>
              </a:solidFill>
              <a:latin typeface="Times New Roman" pitchFamily="18" charset="0"/>
              <a:cs typeface="Times New Roman" pitchFamily="18" charset="0"/>
            </a:endParaRPr>
          </a:p>
        </p:txBody>
      </p:sp>
      <p:sp>
        <p:nvSpPr>
          <p:cNvPr id="6" name="Rectangle 2"/>
          <p:cNvSpPr>
            <a:spLocks noGrp="1" noChangeArrowheads="1"/>
          </p:cNvSpPr>
          <p:nvPr>
            <p:ph type="title"/>
          </p:nvPr>
        </p:nvSpPr>
        <p:spPr>
          <a:xfrm>
            <a:off x="304800" y="152400"/>
            <a:ext cx="8229600" cy="1143000"/>
          </a:xfrm>
        </p:spPr>
        <p:txBody>
          <a:bodyPr/>
          <a:lstStyle/>
          <a:p>
            <a:pPr eaLnBrk="1" hangingPunct="1"/>
            <a:r>
              <a:rPr lang="en-US" altLang="en-US" sz="3200" dirty="0" smtClean="0">
                <a:latin typeface="Times New Roman" pitchFamily="18" charset="0"/>
                <a:cs typeface="Times New Roman" pitchFamily="18" charset="0"/>
              </a:rPr>
              <a:t>Cont..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33378"/>
            <a:ext cx="4115318" cy="306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126612782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27709"/>
            <a:ext cx="8229600" cy="1143000"/>
          </a:xfrm>
        </p:spPr>
        <p:txBody>
          <a:bodyPr>
            <a:normAutofit/>
          </a:bodyPr>
          <a:lstStyle/>
          <a:p>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Threshing</a:t>
            </a:r>
            <a:endParaRPr lang="en-US" altLang="en-US" sz="3200" dirty="0" smtClean="0">
              <a:solidFill>
                <a:srgbClr val="FF0066"/>
              </a:solidFill>
              <a:latin typeface="Times New Roman" pitchFamily="18" charset="0"/>
              <a:cs typeface="Times New Roman" pitchFamily="18" charset="0"/>
            </a:endParaRPr>
          </a:p>
        </p:txBody>
      </p:sp>
      <p:sp>
        <p:nvSpPr>
          <p:cNvPr id="130051" name="Rectangle 3"/>
          <p:cNvSpPr>
            <a:spLocks noGrp="1" noChangeArrowheads="1"/>
          </p:cNvSpPr>
          <p:nvPr>
            <p:ph idx="1"/>
          </p:nvPr>
        </p:nvSpPr>
        <p:spPr>
          <a:xfrm>
            <a:off x="292757" y="990600"/>
            <a:ext cx="8229600" cy="1524000"/>
          </a:xfrm>
        </p:spPr>
        <p:txBody>
          <a:bodyPr>
            <a:normAutofit fontScale="92500"/>
          </a:bodyPr>
          <a:lstStyle/>
          <a:p>
            <a:pPr algn="just">
              <a:lnSpc>
                <a:spcPct val="150000"/>
              </a:lnSpc>
            </a:pPr>
            <a:r>
              <a:rPr lang="en-US" sz="2200" dirty="0" smtClean="0">
                <a:latin typeface="Times New Roman" pitchFamily="18" charset="0"/>
                <a:cs typeface="Times New Roman" pitchFamily="18" charset="0"/>
              </a:rPr>
              <a:t>Separating </a:t>
            </a:r>
            <a:r>
              <a:rPr lang="en-US" sz="2200" dirty="0">
                <a:latin typeface="Times New Roman" pitchFamily="18" charset="0"/>
                <a:cs typeface="Times New Roman" pitchFamily="18" charset="0"/>
              </a:rPr>
              <a:t>the seed from </a:t>
            </a:r>
            <a:r>
              <a:rPr lang="en-US" sz="2200" dirty="0" smtClean="0">
                <a:latin typeface="Times New Roman" pitchFamily="18" charset="0"/>
                <a:cs typeface="Times New Roman" pitchFamily="18" charset="0"/>
              </a:rPr>
              <a:t>panicles/straw/pod.</a:t>
            </a:r>
          </a:p>
          <a:p>
            <a:pPr algn="just">
              <a:lnSpc>
                <a:spcPct val="150000"/>
              </a:lnSpc>
            </a:pPr>
            <a:r>
              <a:rPr lang="en-US" sz="2200" dirty="0" smtClean="0">
                <a:latin typeface="Times New Roman" pitchFamily="18" charset="0"/>
                <a:cs typeface="Times New Roman" pitchFamily="18" charset="0"/>
              </a:rPr>
              <a:t>Minimize </a:t>
            </a:r>
            <a:r>
              <a:rPr lang="en-US" sz="2200" dirty="0" smtClean="0">
                <a:solidFill>
                  <a:srgbClr val="FF0000"/>
                </a:solidFill>
                <a:latin typeface="Times New Roman" pitchFamily="18" charset="0"/>
                <a:cs typeface="Times New Roman" pitchFamily="18" charset="0"/>
              </a:rPr>
              <a:t>physical damage</a:t>
            </a:r>
            <a:r>
              <a:rPr lang="en-US" sz="2200" dirty="0" smtClean="0">
                <a:latin typeface="Times New Roman" pitchFamily="18" charset="0"/>
                <a:cs typeface="Times New Roman" pitchFamily="18" charset="0"/>
              </a:rPr>
              <a:t> (affect </a:t>
            </a:r>
            <a:r>
              <a:rPr lang="en-US" sz="2200" dirty="0">
                <a:latin typeface="Times New Roman" pitchFamily="18" charset="0"/>
                <a:cs typeface="Times New Roman" pitchFamily="18" charset="0"/>
              </a:rPr>
              <a:t>germination or allow disease </a:t>
            </a:r>
            <a:r>
              <a:rPr lang="en-US" sz="2200" dirty="0" smtClean="0">
                <a:latin typeface="Times New Roman" pitchFamily="18" charset="0"/>
                <a:cs typeface="Times New Roman" pitchFamily="18" charset="0"/>
              </a:rPr>
              <a:t>infestation)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84" y="2743200"/>
            <a:ext cx="4468872"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206" y="2708563"/>
            <a:ext cx="3964889"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6278269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304800" y="6927"/>
            <a:ext cx="8229600" cy="1143000"/>
          </a:xfrm>
        </p:spPr>
        <p:txBody>
          <a:bodyPr/>
          <a:lstStyle/>
          <a:p>
            <a:pPr eaLnBrk="1" hangingPunct="1"/>
            <a:r>
              <a:rPr lang="en-GB" altLang="en-US" sz="3200" b="1" dirty="0" smtClean="0">
                <a:solidFill>
                  <a:srgbClr val="FF0000"/>
                </a:solidFill>
                <a:latin typeface="Times New Roman" pitchFamily="18" charset="0"/>
                <a:cs typeface="Times New Roman" pitchFamily="18" charset="0"/>
              </a:rPr>
              <a:t>Seed drying</a:t>
            </a:r>
            <a:endParaRPr lang="en-US" altLang="en-US" sz="3200" b="1" dirty="0" smtClean="0">
              <a:solidFill>
                <a:srgbClr val="FF0000"/>
              </a:solidFill>
              <a:latin typeface="Times New Roman" pitchFamily="18" charset="0"/>
              <a:cs typeface="Times New Roman" pitchFamily="18" charset="0"/>
            </a:endParaRPr>
          </a:p>
        </p:txBody>
      </p:sp>
      <p:sp>
        <p:nvSpPr>
          <p:cNvPr id="131075" name="Rectangle 3"/>
          <p:cNvSpPr>
            <a:spLocks noGrp="1" noChangeArrowheads="1"/>
          </p:cNvSpPr>
          <p:nvPr>
            <p:ph idx="1"/>
          </p:nvPr>
        </p:nvSpPr>
        <p:spPr>
          <a:xfrm>
            <a:off x="568036" y="1142999"/>
            <a:ext cx="7989888" cy="3149469"/>
          </a:xfrm>
        </p:spPr>
        <p:txBody>
          <a:bodyPr>
            <a:noAutofit/>
          </a:bodyPr>
          <a:lstStyle/>
          <a:p>
            <a:pPr algn="just"/>
            <a:r>
              <a:rPr lang="en-US" sz="2200" dirty="0" smtClean="0">
                <a:latin typeface="Times New Roman" pitchFamily="18" charset="0"/>
                <a:cs typeface="Times New Roman" pitchFamily="18" charset="0"/>
              </a:rPr>
              <a:t>Before/after </a:t>
            </a:r>
            <a:r>
              <a:rPr lang="en-US" sz="2200" dirty="0">
                <a:latin typeface="Times New Roman" pitchFamily="18" charset="0"/>
                <a:cs typeface="Times New Roman" pitchFamily="18" charset="0"/>
              </a:rPr>
              <a:t>seed </a:t>
            </a:r>
            <a:r>
              <a:rPr lang="en-US" sz="2200" dirty="0">
                <a:solidFill>
                  <a:srgbClr val="C00000"/>
                </a:solidFill>
                <a:latin typeface="Times New Roman" pitchFamily="18" charset="0"/>
                <a:cs typeface="Times New Roman" pitchFamily="18" charset="0"/>
              </a:rPr>
              <a:t>cleaning</a:t>
            </a:r>
            <a:r>
              <a:rPr lang="en-US" sz="2200" dirty="0">
                <a:latin typeface="Times New Roman" pitchFamily="18" charset="0"/>
                <a:cs typeface="Times New Roman" pitchFamily="18" charset="0"/>
              </a:rPr>
              <a:t> and </a:t>
            </a:r>
            <a:r>
              <a:rPr lang="en-US" sz="2200" dirty="0">
                <a:solidFill>
                  <a:srgbClr val="00B0F0"/>
                </a:solidFill>
                <a:latin typeface="Times New Roman" pitchFamily="18" charset="0"/>
                <a:cs typeface="Times New Roman" pitchFamily="18" charset="0"/>
              </a:rPr>
              <a:t>before storage and packing </a:t>
            </a:r>
            <a:endParaRPr lang="en-US" sz="2200" dirty="0" smtClean="0">
              <a:solidFill>
                <a:srgbClr val="00B0F0"/>
              </a:solidFill>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rate at which a seed lot can be dried depends </a:t>
            </a:r>
            <a:r>
              <a:rPr lang="en-US" sz="2200" dirty="0" smtClean="0">
                <a:latin typeface="Times New Roman" pitchFamily="18" charset="0"/>
                <a:cs typeface="Times New Roman" pitchFamily="18" charset="0"/>
              </a:rPr>
              <a:t>on;</a:t>
            </a:r>
          </a:p>
          <a:p>
            <a:pPr lvl="2" algn="just"/>
            <a:r>
              <a:rPr lang="en-US" sz="2200" dirty="0" smtClean="0">
                <a:latin typeface="Times New Roman" pitchFamily="18" charset="0"/>
                <a:cs typeface="Times New Roman" pitchFamily="18" charset="0"/>
              </a:rPr>
              <a:t>Packing character </a:t>
            </a:r>
            <a:r>
              <a:rPr lang="en-US" sz="2200" dirty="0">
                <a:latin typeface="Times New Roman" pitchFamily="18" charset="0"/>
                <a:cs typeface="Times New Roman" pitchFamily="18" charset="0"/>
              </a:rPr>
              <a:t>of </a:t>
            </a:r>
            <a:r>
              <a:rPr lang="en-US" sz="2200" dirty="0" smtClean="0">
                <a:latin typeface="Times New Roman" pitchFamily="18" charset="0"/>
                <a:cs typeface="Times New Roman" pitchFamily="18" charset="0"/>
              </a:rPr>
              <a:t>crops</a:t>
            </a:r>
          </a:p>
          <a:p>
            <a:pPr lvl="2" algn="just"/>
            <a:r>
              <a:rPr lang="en-US" sz="2200" dirty="0" smtClean="0">
                <a:latin typeface="Times New Roman" pitchFamily="18" charset="0"/>
                <a:cs typeface="Times New Roman" pitchFamily="18" charset="0"/>
              </a:rPr>
              <a:t>Initial moisture </a:t>
            </a:r>
            <a:r>
              <a:rPr lang="en-US" sz="2200" dirty="0">
                <a:latin typeface="Times New Roman" pitchFamily="18" charset="0"/>
                <a:cs typeface="Times New Roman" pitchFamily="18" charset="0"/>
              </a:rPr>
              <a:t>content of the </a:t>
            </a:r>
            <a:r>
              <a:rPr lang="en-US" sz="2200" dirty="0" smtClean="0">
                <a:latin typeface="Times New Roman" pitchFamily="18" charset="0"/>
                <a:cs typeface="Times New Roman" pitchFamily="18" charset="0"/>
              </a:rPr>
              <a:t>seed </a:t>
            </a:r>
          </a:p>
          <a:p>
            <a:pPr algn="just"/>
            <a:r>
              <a:rPr lang="en-US" sz="2200" dirty="0" smtClean="0">
                <a:latin typeface="Times New Roman" pitchFamily="18" charset="0"/>
                <a:cs typeface="Times New Roman" pitchFamily="18" charset="0"/>
              </a:rPr>
              <a:t>Lettuce;  relatively </a:t>
            </a:r>
            <a:r>
              <a:rPr lang="en-US" sz="2200" dirty="0">
                <a:solidFill>
                  <a:srgbClr val="C00000"/>
                </a:solidFill>
                <a:latin typeface="Times New Roman" pitchFamily="18" charset="0"/>
                <a:cs typeface="Times New Roman" pitchFamily="18" charset="0"/>
              </a:rPr>
              <a:t>quick </a:t>
            </a:r>
            <a:r>
              <a:rPr lang="en-US" sz="2200" dirty="0" smtClean="0">
                <a:solidFill>
                  <a:srgbClr val="C00000"/>
                </a:solidFill>
                <a:latin typeface="Times New Roman" pitchFamily="18" charset="0"/>
                <a:cs typeface="Times New Roman" pitchFamily="18" charset="0"/>
              </a:rPr>
              <a:t>drier </a:t>
            </a:r>
          </a:p>
          <a:p>
            <a:pPr algn="just"/>
            <a:r>
              <a:rPr lang="en-US" sz="2200" dirty="0" smtClean="0">
                <a:latin typeface="Times New Roman" pitchFamily="18" charset="0"/>
                <a:cs typeface="Times New Roman" pitchFamily="18" charset="0"/>
              </a:rPr>
              <a:t>Carrot, </a:t>
            </a:r>
            <a:r>
              <a:rPr lang="en-US" sz="2200" dirty="0">
                <a:latin typeface="Times New Roman" pitchFamily="18" charset="0"/>
                <a:cs typeface="Times New Roman" pitchFamily="18" charset="0"/>
              </a:rPr>
              <a:t>beetroot and </a:t>
            </a:r>
            <a:r>
              <a:rPr lang="en-US" sz="2200" dirty="0" err="1">
                <a:latin typeface="Times New Roman" pitchFamily="18" charset="0"/>
                <a:cs typeface="Times New Roman" pitchFamily="18" charset="0"/>
              </a:rPr>
              <a:t>swiss</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chard;  </a:t>
            </a:r>
            <a:r>
              <a:rPr lang="en-US" sz="2200" dirty="0">
                <a:solidFill>
                  <a:srgbClr val="C00000"/>
                </a:solidFill>
                <a:latin typeface="Times New Roman" pitchFamily="18" charset="0"/>
                <a:cs typeface="Times New Roman" pitchFamily="18" charset="0"/>
              </a:rPr>
              <a:t>medium </a:t>
            </a:r>
            <a:r>
              <a:rPr lang="en-US" sz="2200" dirty="0" smtClean="0">
                <a:solidFill>
                  <a:srgbClr val="C00000"/>
                </a:solidFill>
                <a:latin typeface="Times New Roman" pitchFamily="18" charset="0"/>
                <a:cs typeface="Times New Roman" pitchFamily="18" charset="0"/>
              </a:rPr>
              <a:t>driers </a:t>
            </a:r>
          </a:p>
          <a:p>
            <a:pPr algn="just"/>
            <a:r>
              <a:rPr lang="en-US" sz="2200" dirty="0" smtClean="0">
                <a:latin typeface="Times New Roman" pitchFamily="18" charset="0"/>
                <a:cs typeface="Times New Roman" pitchFamily="18" charset="0"/>
              </a:rPr>
              <a:t>Cabbage; </a:t>
            </a:r>
            <a:r>
              <a:rPr lang="en-US" sz="2200" dirty="0" smtClean="0">
                <a:solidFill>
                  <a:srgbClr val="C00000"/>
                </a:solidFill>
                <a:latin typeface="Times New Roman" pitchFamily="18" charset="0"/>
                <a:cs typeface="Times New Roman" pitchFamily="18" charset="0"/>
              </a:rPr>
              <a:t>slow drier </a:t>
            </a:r>
            <a:endParaRPr lang="en-US" sz="2200" dirty="0">
              <a:solidFill>
                <a:srgbClr val="C0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304800" y="4292469"/>
                <a:ext cx="8839200" cy="1346331"/>
              </a:xfrm>
              <a:prstGeom prst="rect">
                <a:avLst/>
              </a:prstGeom>
            </p:spPr>
            <p:txBody>
              <a:bodyPr wrap="square">
                <a:spAutoFit/>
              </a:bodyPr>
              <a:lstStyle/>
              <a:p>
                <a:r>
                  <a:rPr lang="en-US" sz="2000" dirty="0">
                    <a:latin typeface="Times New Roman" pitchFamily="18" charset="0"/>
                    <a:cs typeface="Times New Roman" pitchFamily="18" charset="0"/>
                  </a:rPr>
                  <a:t> </a:t>
                </a:r>
              </a:p>
              <a:p>
                <a:pPr/>
                <a14:m>
                  <m:oMathPara xmlns:m="http://schemas.openxmlformats.org/officeDocument/2006/math">
                    <m:oMathParaPr>
                      <m:jc m:val="center"/>
                    </m:oMathParaPr>
                    <m:oMath xmlns:m="http://schemas.openxmlformats.org/officeDocument/2006/math">
                      <m:r>
                        <m:rPr>
                          <m:sty m:val="p"/>
                        </m:rPr>
                        <a:rPr lang="en-US" sz="2000">
                          <a:latin typeface="Cambria Math"/>
                        </a:rPr>
                        <m:t>Seed</m:t>
                      </m:r>
                      <m:r>
                        <a:rPr lang="en-US" sz="2000">
                          <a:latin typeface="Cambria Math"/>
                        </a:rPr>
                        <m:t> </m:t>
                      </m:r>
                      <m:r>
                        <m:rPr>
                          <m:sty m:val="p"/>
                        </m:rPr>
                        <a:rPr lang="en-US" sz="2000">
                          <a:latin typeface="Cambria Math"/>
                        </a:rPr>
                        <m:t>Moisture</m:t>
                      </m:r>
                      <m:r>
                        <a:rPr lang="en-US" sz="2000">
                          <a:latin typeface="Cambria Math"/>
                        </a:rPr>
                        <m:t> </m:t>
                      </m:r>
                      <m:r>
                        <m:rPr>
                          <m:sty m:val="p"/>
                        </m:rPr>
                        <a:rPr lang="en-US" sz="2000">
                          <a:latin typeface="Cambria Math"/>
                        </a:rPr>
                        <m:t>Content</m:t>
                      </m:r>
                      <m:r>
                        <a:rPr lang="en-US" sz="2000">
                          <a:latin typeface="Cambria Math"/>
                        </a:rPr>
                        <m:t> (% ) = </m:t>
                      </m:r>
                      <m:f>
                        <m:fPr>
                          <m:ctrlPr>
                            <a:rPr lang="en-US" sz="2000" i="1">
                              <a:latin typeface="Cambria Math"/>
                            </a:rPr>
                          </m:ctrlPr>
                        </m:fPr>
                        <m:num>
                          <m:r>
                            <m:rPr>
                              <m:sty m:val="p"/>
                            </m:rPr>
                            <a:rPr lang="en-US" sz="2000">
                              <a:latin typeface="Cambria Math"/>
                            </a:rPr>
                            <m:t>Fresh</m:t>
                          </m:r>
                          <m:r>
                            <a:rPr lang="en-US" sz="2000">
                              <a:latin typeface="Cambria Math"/>
                            </a:rPr>
                            <m:t> </m:t>
                          </m:r>
                          <m:r>
                            <m:rPr>
                              <m:sty m:val="p"/>
                            </m:rPr>
                            <a:rPr lang="en-US" sz="2000">
                              <a:latin typeface="Cambria Math"/>
                            </a:rPr>
                            <m:t>Seed</m:t>
                          </m:r>
                          <m:r>
                            <a:rPr lang="en-US" sz="2000">
                              <a:latin typeface="Cambria Math"/>
                            </a:rPr>
                            <m:t> </m:t>
                          </m:r>
                          <m:r>
                            <m:rPr>
                              <m:sty m:val="p"/>
                            </m:rPr>
                            <a:rPr lang="en-US" sz="2000">
                              <a:latin typeface="Cambria Math"/>
                            </a:rPr>
                            <m:t>Weight</m:t>
                          </m:r>
                          <m:r>
                            <a:rPr lang="en-US" sz="2000">
                              <a:latin typeface="Cambria Math"/>
                            </a:rPr>
                            <m:t> </m:t>
                          </m:r>
                          <m:r>
                            <a:rPr lang="en-US" sz="2000" i="1">
                              <a:latin typeface="Cambria Math"/>
                            </a:rPr>
                            <m:t>−</m:t>
                          </m:r>
                          <m:r>
                            <m:rPr>
                              <m:sty m:val="p"/>
                            </m:rPr>
                            <a:rPr lang="en-US" sz="2000">
                              <a:latin typeface="Cambria Math"/>
                            </a:rPr>
                            <m:t>Dry</m:t>
                          </m:r>
                          <m:r>
                            <a:rPr lang="en-US" sz="2000">
                              <a:latin typeface="Cambria Math"/>
                            </a:rPr>
                            <m:t> </m:t>
                          </m:r>
                          <m:r>
                            <m:rPr>
                              <m:sty m:val="p"/>
                            </m:rPr>
                            <a:rPr lang="en-US" sz="2000">
                              <a:latin typeface="Cambria Math"/>
                            </a:rPr>
                            <m:t>Seed</m:t>
                          </m:r>
                          <m:r>
                            <a:rPr lang="en-US" sz="2000">
                              <a:latin typeface="Cambria Math"/>
                            </a:rPr>
                            <m:t> </m:t>
                          </m:r>
                          <m:r>
                            <m:rPr>
                              <m:sty m:val="p"/>
                            </m:rPr>
                            <a:rPr lang="en-US" sz="2000">
                              <a:latin typeface="Cambria Math"/>
                            </a:rPr>
                            <m:t>Weight</m:t>
                          </m:r>
                          <m:r>
                            <a:rPr lang="en-US" sz="2000">
                              <a:latin typeface="Cambria Math"/>
                            </a:rPr>
                            <m:t> </m:t>
                          </m:r>
                        </m:num>
                        <m:den>
                          <m:r>
                            <m:rPr>
                              <m:sty m:val="p"/>
                            </m:rPr>
                            <a:rPr lang="en-US" sz="2000">
                              <a:latin typeface="Cambria Math"/>
                            </a:rPr>
                            <m:t>Dry</m:t>
                          </m:r>
                          <m:r>
                            <a:rPr lang="en-US" sz="2000">
                              <a:latin typeface="Cambria Math"/>
                            </a:rPr>
                            <m:t> </m:t>
                          </m:r>
                          <m:r>
                            <m:rPr>
                              <m:sty m:val="p"/>
                            </m:rPr>
                            <a:rPr lang="en-US" sz="2000">
                              <a:latin typeface="Cambria Math"/>
                            </a:rPr>
                            <m:t>Seed</m:t>
                          </m:r>
                          <m:r>
                            <a:rPr lang="en-US" sz="2000">
                              <a:latin typeface="Cambria Math"/>
                            </a:rPr>
                            <m:t>  </m:t>
                          </m:r>
                          <m:r>
                            <m:rPr>
                              <m:sty m:val="p"/>
                            </m:rPr>
                            <a:rPr lang="en-US" sz="2000">
                              <a:latin typeface="Cambria Math"/>
                            </a:rPr>
                            <m:t>Weight</m:t>
                          </m:r>
                          <m:r>
                            <a:rPr lang="en-US" sz="2000">
                              <a:latin typeface="Cambria Math"/>
                            </a:rPr>
                            <m:t> </m:t>
                          </m:r>
                        </m:den>
                      </m:f>
                      <m:r>
                        <a:rPr lang="en-US" sz="2000">
                          <a:latin typeface="Cambria Math"/>
                        </a:rPr>
                        <m:t>×100 </m:t>
                      </m:r>
                    </m:oMath>
                  </m:oMathPara>
                </a14:m>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304800" y="4292469"/>
                <a:ext cx="8839200" cy="1346331"/>
              </a:xfrm>
              <a:prstGeom prst="rect">
                <a:avLst/>
              </a:prstGeom>
              <a:blipFill rotWithShape="1">
                <a:blip r:embed="rId2"/>
                <a:stretch>
                  <a:fillRect l="-690" t="-2262" r="-276" b="-7240"/>
                </a:stretch>
              </a:blipFill>
            </p:spPr>
            <p:txBody>
              <a:bodyPr/>
              <a:lstStyle/>
              <a:p>
                <a:r>
                  <a:rPr lang="en-US">
                    <a:noFill/>
                  </a:rPr>
                  <a:t> </a:t>
                </a:r>
              </a:p>
            </p:txBody>
          </p:sp>
        </mc:Fallback>
      </mc:AlternateContent>
      <p:sp>
        <p:nvSpPr>
          <p:cNvPr id="3" name="Rectangle 2"/>
          <p:cNvSpPr/>
          <p:nvPr/>
        </p:nvSpPr>
        <p:spPr>
          <a:xfrm>
            <a:off x="533400" y="5638800"/>
            <a:ext cx="7086600" cy="539378"/>
          </a:xfrm>
          <a:prstGeom prst="rect">
            <a:avLst/>
          </a:prstGeom>
        </p:spPr>
        <p:txBody>
          <a:bodyPr wrap="square">
            <a:spAutoFit/>
          </a:bodyPr>
          <a:lstStyle/>
          <a:p>
            <a:pPr marL="285750" indent="-285750" algn="just">
              <a:lnSpc>
                <a:spcPct val="150000"/>
              </a:lnSpc>
              <a:buFont typeface="Arial" pitchFamily="34" charset="0"/>
              <a:buChar char="•"/>
            </a:pPr>
            <a:r>
              <a:rPr lang="en-US" sz="2200" dirty="0">
                <a:latin typeface="Times New Roman" pitchFamily="18" charset="0"/>
                <a:cs typeface="Times New Roman" pitchFamily="18" charset="0"/>
              </a:rPr>
              <a:t>The drier the seed the </a:t>
            </a:r>
            <a:r>
              <a:rPr lang="en-US" sz="2200" dirty="0" smtClean="0">
                <a:latin typeface="Times New Roman" pitchFamily="18" charset="0"/>
                <a:cs typeface="Times New Roman" pitchFamily="18" charset="0"/>
              </a:rPr>
              <a:t>higher </a:t>
            </a:r>
            <a:r>
              <a:rPr lang="en-US" sz="2200" dirty="0">
                <a:latin typeface="Times New Roman" pitchFamily="18" charset="0"/>
                <a:cs typeface="Times New Roman" pitchFamily="18" charset="0"/>
              </a:rPr>
              <a:t>the </a:t>
            </a:r>
            <a:r>
              <a:rPr lang="en-US" sz="2200" dirty="0">
                <a:solidFill>
                  <a:srgbClr val="C00000"/>
                </a:solidFill>
                <a:latin typeface="Times New Roman" pitchFamily="18" charset="0"/>
                <a:cs typeface="Times New Roman" pitchFamily="18" charset="0"/>
              </a:rPr>
              <a:t>storage life</a:t>
            </a:r>
            <a:r>
              <a:rPr lang="en-US" sz="2200" dirty="0">
                <a:latin typeface="Times New Roman" pitchFamily="18" charset="0"/>
                <a:cs typeface="Times New Roman" pitchFamily="18" charset="0"/>
              </a:rPr>
              <a:t>.</a:t>
            </a:r>
          </a:p>
        </p:txBody>
      </p:sp>
      <p:sp>
        <p:nvSpPr>
          <p:cNvPr id="4" name="Footer Placeholder 3"/>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65771241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09600" y="152400"/>
            <a:ext cx="8229600" cy="1143000"/>
          </a:xfrm>
        </p:spPr>
        <p:txBody>
          <a:bodyPr/>
          <a:lstStyle/>
          <a:p>
            <a:r>
              <a:rPr lang="en-US" sz="3200" b="1" dirty="0">
                <a:latin typeface="Times New Roman" pitchFamily="18" charset="0"/>
                <a:cs typeface="Times New Roman" pitchFamily="18" charset="0"/>
              </a:rPr>
              <a:t>Seed drying methods</a:t>
            </a:r>
            <a:endParaRPr lang="en-US" sz="3200" dirty="0">
              <a:latin typeface="Times New Roman" pitchFamily="18" charset="0"/>
              <a:cs typeface="Times New Roman" pitchFamily="18" charset="0"/>
            </a:endParaRPr>
          </a:p>
        </p:txBody>
      </p:sp>
      <p:sp>
        <p:nvSpPr>
          <p:cNvPr id="132099" name="Rectangle 3"/>
          <p:cNvSpPr>
            <a:spLocks noGrp="1" noChangeArrowheads="1"/>
          </p:cNvSpPr>
          <p:nvPr>
            <p:ph idx="1"/>
          </p:nvPr>
        </p:nvSpPr>
        <p:spPr>
          <a:xfrm>
            <a:off x="457200" y="1268413"/>
            <a:ext cx="8458200" cy="4857750"/>
          </a:xfrm>
        </p:spPr>
        <p:txBody>
          <a:bodyPr>
            <a:noAutofit/>
          </a:bodyPr>
          <a:lstStyle/>
          <a:p>
            <a:pPr marL="0" indent="0" algn="just">
              <a:lnSpc>
                <a:spcPct val="150000"/>
              </a:lnSpc>
              <a:buNone/>
            </a:pPr>
            <a:r>
              <a:rPr lang="en-US" sz="2200" b="1" dirty="0" smtClean="0">
                <a:solidFill>
                  <a:srgbClr val="00B0F0"/>
                </a:solidFill>
                <a:latin typeface="Times New Roman" pitchFamily="18" charset="0"/>
                <a:cs typeface="Times New Roman" pitchFamily="18" charset="0"/>
              </a:rPr>
              <a:t>1</a:t>
            </a:r>
            <a:r>
              <a:rPr lang="en-US" sz="2200" b="1" dirty="0">
                <a:solidFill>
                  <a:srgbClr val="00B0F0"/>
                </a:solidFill>
                <a:latin typeface="Times New Roman" pitchFamily="18" charset="0"/>
                <a:cs typeface="Times New Roman" pitchFamily="18" charset="0"/>
              </a:rPr>
              <a:t>. Sun or shade drying </a:t>
            </a:r>
            <a:endParaRPr lang="en-US" sz="2200" dirty="0">
              <a:solidFill>
                <a:srgbClr val="00B0F0"/>
              </a:solidFill>
              <a:latin typeface="Times New Roman" pitchFamily="18" charset="0"/>
              <a:cs typeface="Times New Roman" pitchFamily="18" charset="0"/>
            </a:endParaRPr>
          </a:p>
          <a:p>
            <a:pPr algn="just">
              <a:lnSpc>
                <a:spcPct val="150000"/>
              </a:lnSpc>
            </a:pPr>
            <a:r>
              <a:rPr lang="en-US" sz="2200" dirty="0">
                <a:latin typeface="Times New Roman" pitchFamily="18" charset="0"/>
                <a:cs typeface="Times New Roman" pitchFamily="18" charset="0"/>
              </a:rPr>
              <a:t>The seed is spread on floor, racks, mats etc. in the </a:t>
            </a:r>
            <a:r>
              <a:rPr lang="en-US" sz="2200" dirty="0">
                <a:solidFill>
                  <a:srgbClr val="C00000"/>
                </a:solidFill>
                <a:latin typeface="Times New Roman" pitchFamily="18" charset="0"/>
                <a:cs typeface="Times New Roman" pitchFamily="18" charset="0"/>
              </a:rPr>
              <a:t>sun or shade </a:t>
            </a:r>
            <a:endParaRPr lang="en-US" sz="2200" dirty="0" smtClean="0">
              <a:solidFill>
                <a:srgbClr val="C00000"/>
              </a:solidFill>
              <a:latin typeface="Times New Roman" pitchFamily="18" charset="0"/>
              <a:cs typeface="Times New Roman" pitchFamily="18" charset="0"/>
            </a:endParaRPr>
          </a:p>
          <a:p>
            <a:pPr algn="just">
              <a:lnSpc>
                <a:spcPct val="150000"/>
              </a:lnSpc>
            </a:pPr>
            <a:r>
              <a:rPr lang="en-US" sz="2200" dirty="0">
                <a:solidFill>
                  <a:srgbClr val="C00000"/>
                </a:solidFill>
                <a:latin typeface="Times New Roman" pitchFamily="18" charset="0"/>
                <a:cs typeface="Times New Roman" pitchFamily="18" charset="0"/>
              </a:rPr>
              <a:t>W</a:t>
            </a:r>
            <a:r>
              <a:rPr lang="en-US" sz="2200" dirty="0" smtClean="0">
                <a:solidFill>
                  <a:srgbClr val="C00000"/>
                </a:solidFill>
                <a:latin typeface="Times New Roman" pitchFamily="18" charset="0"/>
                <a:cs typeface="Times New Roman" pitchFamily="18" charset="0"/>
              </a:rPr>
              <a:t>aterproof</a:t>
            </a:r>
            <a:r>
              <a:rPr lang="en-US" sz="2200" dirty="0" smtClean="0">
                <a:latin typeface="Times New Roman" pitchFamily="18" charset="0"/>
                <a:cs typeface="Times New Roman" pitchFamily="18" charset="0"/>
              </a:rPr>
              <a:t> </a:t>
            </a:r>
            <a:r>
              <a:rPr lang="en-US" sz="2200" dirty="0">
                <a:solidFill>
                  <a:srgbClr val="C00000"/>
                </a:solidFill>
                <a:latin typeface="Times New Roman" pitchFamily="18" charset="0"/>
                <a:cs typeface="Times New Roman" pitchFamily="18" charset="0"/>
              </a:rPr>
              <a:t>base</a:t>
            </a:r>
            <a:r>
              <a:rPr lang="en-US" sz="2200" dirty="0">
                <a:latin typeface="Times New Roman" pitchFamily="18" charset="0"/>
                <a:cs typeface="Times New Roman" pitchFamily="18" charset="0"/>
              </a:rPr>
              <a:t> to avoid transfer of moisture </a:t>
            </a:r>
            <a:endParaRPr lang="en-US" sz="2200" dirty="0" smtClean="0">
              <a:latin typeface="Times New Roman" pitchFamily="18" charset="0"/>
              <a:cs typeface="Times New Roman" pitchFamily="18" charset="0"/>
            </a:endParaRPr>
          </a:p>
          <a:p>
            <a:pPr algn="just">
              <a:lnSpc>
                <a:spcPct val="150000"/>
              </a:lnSpc>
            </a:pPr>
            <a:r>
              <a:rPr lang="en-US" sz="2200" dirty="0" smtClean="0">
                <a:latin typeface="Times New Roman" pitchFamily="18" charset="0"/>
                <a:cs typeface="Times New Roman" pitchFamily="18" charset="0"/>
              </a:rPr>
              <a:t>This </a:t>
            </a:r>
            <a:r>
              <a:rPr lang="en-US" sz="2200" dirty="0">
                <a:latin typeface="Times New Roman" pitchFamily="18" charset="0"/>
                <a:cs typeface="Times New Roman" pitchFamily="18" charset="0"/>
              </a:rPr>
              <a:t>method relies solely on </a:t>
            </a:r>
            <a:r>
              <a:rPr lang="en-US" sz="2200" dirty="0">
                <a:solidFill>
                  <a:srgbClr val="C00000"/>
                </a:solidFill>
                <a:latin typeface="Times New Roman" pitchFamily="18" charset="0"/>
                <a:cs typeface="Times New Roman" pitchFamily="18" charset="0"/>
              </a:rPr>
              <a:t>ambient</a:t>
            </a:r>
            <a:r>
              <a:rPr lang="en-US" sz="2200" dirty="0">
                <a:latin typeface="Times New Roman" pitchFamily="18" charset="0"/>
                <a:cs typeface="Times New Roman" pitchFamily="18" charset="0"/>
              </a:rPr>
              <a:t> </a:t>
            </a:r>
            <a:r>
              <a:rPr lang="en-US" sz="2200" dirty="0">
                <a:solidFill>
                  <a:srgbClr val="C00000"/>
                </a:solidFill>
                <a:latin typeface="Times New Roman" pitchFamily="18" charset="0"/>
                <a:cs typeface="Times New Roman" pitchFamily="18" charset="0"/>
              </a:rPr>
              <a:t>conditions</a:t>
            </a:r>
            <a:r>
              <a:rPr lang="en-US" sz="2200" dirty="0">
                <a:latin typeface="Times New Roman" pitchFamily="18" charset="0"/>
                <a:cs typeface="Times New Roman" pitchFamily="18" charset="0"/>
              </a:rPr>
              <a:t>, which can dry or increase the seed moisture content depending on </a:t>
            </a:r>
            <a:r>
              <a:rPr lang="en-US" sz="2200" dirty="0">
                <a:solidFill>
                  <a:srgbClr val="C00000"/>
                </a:solidFill>
                <a:latin typeface="Times New Roman" pitchFamily="18" charset="0"/>
                <a:cs typeface="Times New Roman" pitchFamily="18" charset="0"/>
              </a:rPr>
              <a:t>wind, temperature and relative humidity. </a:t>
            </a:r>
          </a:p>
          <a:p>
            <a:pPr marL="0" indent="0" algn="just" eaLnBrk="1" hangingPunct="1">
              <a:lnSpc>
                <a:spcPct val="150000"/>
              </a:lnSpc>
              <a:buNone/>
            </a:pPr>
            <a:endParaRPr lang="en-US" altLang="en-US" sz="2200" dirty="0" smtClean="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412315899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a:bodyPr>
          <a:lstStyle/>
          <a:p>
            <a:r>
              <a:rPr lang="en-US" sz="3200" dirty="0" smtClean="0">
                <a:latin typeface="Times New Roman" pitchFamily="18" charset="0"/>
                <a:cs typeface="Times New Roman" pitchFamily="18" charset="0"/>
              </a:rPr>
              <a:t>Cont..</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1143000"/>
            <a:ext cx="8229600" cy="4525963"/>
          </a:xfrm>
        </p:spPr>
        <p:txBody>
          <a:bodyPr>
            <a:normAutofit/>
          </a:bodyPr>
          <a:lstStyle/>
          <a:p>
            <a:pPr marL="0" indent="0" algn="just">
              <a:buNone/>
            </a:pPr>
            <a:r>
              <a:rPr lang="en-US" sz="2200" b="1" dirty="0">
                <a:latin typeface="Times New Roman" pitchFamily="18" charset="0"/>
                <a:cs typeface="Times New Roman" pitchFamily="18" charset="0"/>
              </a:rPr>
              <a:t>Advantages</a:t>
            </a:r>
            <a:endParaRPr lang="en-US" sz="2200" dirty="0">
              <a:latin typeface="Times New Roman" pitchFamily="18" charset="0"/>
              <a:cs typeface="Times New Roman" pitchFamily="18" charset="0"/>
            </a:endParaRPr>
          </a:p>
          <a:p>
            <a:pPr lvl="1" algn="just"/>
            <a:r>
              <a:rPr lang="en-US" sz="2200" dirty="0">
                <a:latin typeface="Times New Roman" pitchFamily="18" charset="0"/>
                <a:cs typeface="Times New Roman" pitchFamily="18" charset="0"/>
              </a:rPr>
              <a:t>Small quantities of seed can </a:t>
            </a:r>
            <a:r>
              <a:rPr lang="en-US" sz="2200" dirty="0" smtClean="0">
                <a:latin typeface="Times New Roman" pitchFamily="18" charset="0"/>
                <a:cs typeface="Times New Roman" pitchFamily="18" charset="0"/>
              </a:rPr>
              <a:t>be </a:t>
            </a:r>
            <a:r>
              <a:rPr lang="en-US" sz="2200" dirty="0">
                <a:latin typeface="Times New Roman" pitchFamily="18" charset="0"/>
                <a:cs typeface="Times New Roman" pitchFamily="18" charset="0"/>
              </a:rPr>
              <a:t>quickly and efficiently dried </a:t>
            </a:r>
            <a:endParaRPr lang="en-US" sz="2200" dirty="0" smtClean="0">
              <a:latin typeface="Times New Roman" pitchFamily="18" charset="0"/>
              <a:cs typeface="Times New Roman" pitchFamily="18" charset="0"/>
            </a:endParaRPr>
          </a:p>
          <a:p>
            <a:pPr lvl="1" algn="just"/>
            <a:r>
              <a:rPr lang="en-US" sz="2200" dirty="0" smtClean="0">
                <a:solidFill>
                  <a:srgbClr val="C00000"/>
                </a:solidFill>
                <a:latin typeface="Times New Roman" pitchFamily="18" charset="0"/>
                <a:cs typeface="Times New Roman" pitchFamily="18" charset="0"/>
              </a:rPr>
              <a:t>Inexpensive</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and requires </a:t>
            </a:r>
            <a:r>
              <a:rPr lang="en-US" sz="2200" dirty="0">
                <a:solidFill>
                  <a:srgbClr val="C00000"/>
                </a:solidFill>
                <a:latin typeface="Times New Roman" pitchFamily="18" charset="0"/>
                <a:cs typeface="Times New Roman" pitchFamily="18" charset="0"/>
              </a:rPr>
              <a:t>minimal supervision </a:t>
            </a:r>
            <a:r>
              <a:rPr lang="en-US" sz="2200" dirty="0">
                <a:latin typeface="Times New Roman" pitchFamily="18" charset="0"/>
                <a:cs typeface="Times New Roman" pitchFamily="18" charset="0"/>
              </a:rPr>
              <a:t>or </a:t>
            </a:r>
            <a:r>
              <a:rPr lang="en-US" sz="2200" dirty="0" smtClean="0">
                <a:latin typeface="Times New Roman" pitchFamily="18" charset="0"/>
                <a:cs typeface="Times New Roman" pitchFamily="18" charset="0"/>
              </a:rPr>
              <a:t>attention</a:t>
            </a:r>
            <a:endParaRPr lang="en-US" sz="2200" dirty="0">
              <a:latin typeface="Times New Roman" pitchFamily="18" charset="0"/>
              <a:cs typeface="Times New Roman" pitchFamily="18" charset="0"/>
            </a:endParaRPr>
          </a:p>
          <a:p>
            <a:pPr marL="0" indent="0" algn="just">
              <a:buNone/>
            </a:pPr>
            <a:r>
              <a:rPr lang="en-US" sz="2200" b="1" dirty="0">
                <a:latin typeface="Times New Roman" pitchFamily="18" charset="0"/>
                <a:cs typeface="Times New Roman" pitchFamily="18" charset="0"/>
              </a:rPr>
              <a:t>Disadvantages</a:t>
            </a:r>
            <a:endParaRPr lang="en-US" sz="2200" dirty="0">
              <a:latin typeface="Times New Roman" pitchFamily="18" charset="0"/>
              <a:cs typeface="Times New Roman" pitchFamily="18" charset="0"/>
            </a:endParaRPr>
          </a:p>
          <a:p>
            <a:pPr lvl="1" algn="just"/>
            <a:r>
              <a:rPr lang="en-US" sz="2200" dirty="0">
                <a:latin typeface="Times New Roman" pitchFamily="18" charset="0"/>
                <a:cs typeface="Times New Roman" pitchFamily="18" charset="0"/>
              </a:rPr>
              <a:t>Weather dependent</a:t>
            </a:r>
          </a:p>
          <a:p>
            <a:pPr lvl="1" algn="just"/>
            <a:r>
              <a:rPr lang="en-US" sz="2200" dirty="0">
                <a:latin typeface="Times New Roman" pitchFamily="18" charset="0"/>
                <a:cs typeface="Times New Roman" pitchFamily="18" charset="0"/>
              </a:rPr>
              <a:t>Incomplete drying in humid environment </a:t>
            </a:r>
          </a:p>
          <a:p>
            <a:pPr lvl="1" algn="just"/>
            <a:r>
              <a:rPr lang="en-US" sz="2200" dirty="0">
                <a:latin typeface="Times New Roman" pitchFamily="18" charset="0"/>
                <a:cs typeface="Times New Roman" pitchFamily="18" charset="0"/>
              </a:rPr>
              <a:t>Some crop seeds are unable to withstand the </a:t>
            </a:r>
            <a:r>
              <a:rPr lang="en-US" sz="2200" dirty="0">
                <a:solidFill>
                  <a:srgbClr val="C00000"/>
                </a:solidFill>
                <a:latin typeface="Times New Roman" pitchFamily="18" charset="0"/>
                <a:cs typeface="Times New Roman" pitchFamily="18" charset="0"/>
              </a:rPr>
              <a:t>high</a:t>
            </a:r>
            <a:r>
              <a:rPr lang="en-US" sz="2200" dirty="0">
                <a:latin typeface="Times New Roman" pitchFamily="18" charset="0"/>
                <a:cs typeface="Times New Roman" pitchFamily="18" charset="0"/>
              </a:rPr>
              <a:t> </a:t>
            </a:r>
            <a:r>
              <a:rPr lang="en-US" sz="2200" dirty="0">
                <a:solidFill>
                  <a:srgbClr val="C00000"/>
                </a:solidFill>
                <a:latin typeface="Times New Roman" pitchFamily="18" charset="0"/>
                <a:cs typeface="Times New Roman" pitchFamily="18" charset="0"/>
              </a:rPr>
              <a:t>temperature</a:t>
            </a:r>
            <a:r>
              <a:rPr lang="en-US" sz="2200" dirty="0">
                <a:latin typeface="Times New Roman" pitchFamily="18" charset="0"/>
                <a:cs typeface="Times New Roman" pitchFamily="18" charset="0"/>
              </a:rPr>
              <a:t> in direct sunlight </a:t>
            </a:r>
          </a:p>
          <a:p>
            <a:pPr lvl="1" algn="just"/>
            <a:r>
              <a:rPr lang="en-US" sz="2200" dirty="0">
                <a:latin typeface="Times New Roman" pitchFamily="18" charset="0"/>
                <a:cs typeface="Times New Roman" pitchFamily="18" charset="0"/>
              </a:rPr>
              <a:t>Unless screened from wind, seed can be </a:t>
            </a:r>
            <a:r>
              <a:rPr lang="en-US" sz="2200" dirty="0">
                <a:solidFill>
                  <a:srgbClr val="C00000"/>
                </a:solidFill>
                <a:latin typeface="Times New Roman" pitchFamily="18" charset="0"/>
                <a:cs typeface="Times New Roman" pitchFamily="18" charset="0"/>
              </a:rPr>
              <a:t>blown away and lost or mixed with others.</a:t>
            </a:r>
          </a:p>
          <a:p>
            <a:endParaRPr lang="en-US" sz="2200" dirty="0"/>
          </a:p>
        </p:txBody>
      </p:sp>
      <p:sp>
        <p:nvSpPr>
          <p:cNvPr id="4" name="Footer Placeholder 3"/>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3541516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a:bodyPr>
          <a:lstStyle/>
          <a:p>
            <a:pPr algn="l"/>
            <a:r>
              <a:rPr lang="en-GB" altLang="en-US" sz="3200" dirty="0" smtClean="0">
                <a:solidFill>
                  <a:srgbClr val="0000FF"/>
                </a:solidFill>
                <a:latin typeface="Times New Roman" pitchFamily="18" charset="0"/>
                <a:cs typeface="Times New Roman" pitchFamily="18" charset="0"/>
              </a:rPr>
              <a:t>2. Forced air drying </a:t>
            </a:r>
            <a:r>
              <a:rPr lang="en-US" sz="3200" b="1" dirty="0" smtClean="0">
                <a:latin typeface="Times New Roman" pitchFamily="18" charset="0"/>
                <a:cs typeface="Times New Roman" pitchFamily="18" charset="0"/>
              </a:rPr>
              <a:t>(</a:t>
            </a:r>
            <a:r>
              <a:rPr lang="en-US" sz="3200" b="1" dirty="0">
                <a:latin typeface="Times New Roman" pitchFamily="18" charset="0"/>
                <a:cs typeface="Times New Roman" pitchFamily="18" charset="0"/>
              </a:rPr>
              <a:t>ventilation drying)</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altLang="en-US" sz="3200" dirty="0" smtClean="0">
              <a:solidFill>
                <a:srgbClr val="0000FF"/>
              </a:solidFill>
              <a:latin typeface="Times New Roman" pitchFamily="18" charset="0"/>
              <a:cs typeface="Times New Roman" pitchFamily="18" charset="0"/>
            </a:endParaRPr>
          </a:p>
        </p:txBody>
      </p:sp>
      <p:sp>
        <p:nvSpPr>
          <p:cNvPr id="134147" name="Rectangle 3"/>
          <p:cNvSpPr>
            <a:spLocks noGrp="1" noChangeArrowheads="1"/>
          </p:cNvSpPr>
          <p:nvPr>
            <p:ph idx="1"/>
          </p:nvPr>
        </p:nvSpPr>
        <p:spPr>
          <a:xfrm>
            <a:off x="381000" y="1143000"/>
            <a:ext cx="8458200" cy="5029200"/>
          </a:xfrm>
        </p:spPr>
        <p:txBody>
          <a:bodyPr>
            <a:noAutofit/>
          </a:bodyPr>
          <a:lstStyle/>
          <a:p>
            <a:pPr algn="just">
              <a:lnSpc>
                <a:spcPct val="200000"/>
              </a:lnSpc>
            </a:pPr>
            <a:r>
              <a:rPr lang="en-US" sz="2200" dirty="0" smtClean="0">
                <a:latin typeface="Times New Roman" pitchFamily="18" charset="0"/>
                <a:cs typeface="Times New Roman" pitchFamily="18" charset="0"/>
              </a:rPr>
              <a:t>Seeds </a:t>
            </a:r>
            <a:r>
              <a:rPr lang="en-US" sz="2200" dirty="0">
                <a:latin typeface="Times New Roman" pitchFamily="18" charset="0"/>
                <a:cs typeface="Times New Roman" pitchFamily="18" charset="0"/>
              </a:rPr>
              <a:t>are spread in </a:t>
            </a:r>
            <a:r>
              <a:rPr lang="en-US" sz="2200" dirty="0">
                <a:solidFill>
                  <a:srgbClr val="C00000"/>
                </a:solidFill>
                <a:latin typeface="Times New Roman" pitchFamily="18" charset="0"/>
                <a:cs typeface="Times New Roman" pitchFamily="18" charset="0"/>
              </a:rPr>
              <a:t>thin layers on bed</a:t>
            </a:r>
            <a:r>
              <a:rPr lang="en-US" sz="2200" dirty="0">
                <a:latin typeface="Times New Roman" pitchFamily="18" charset="0"/>
                <a:cs typeface="Times New Roman" pitchFamily="18" charset="0"/>
              </a:rPr>
              <a:t>, which can be horizontally oriented. </a:t>
            </a:r>
            <a:endParaRPr lang="en-US" sz="2200" dirty="0" smtClean="0">
              <a:latin typeface="Times New Roman" pitchFamily="18" charset="0"/>
              <a:cs typeface="Times New Roman" pitchFamily="18" charset="0"/>
            </a:endParaRPr>
          </a:p>
          <a:p>
            <a:pPr algn="just">
              <a:lnSpc>
                <a:spcPct val="200000"/>
              </a:lnSpc>
            </a:pPr>
            <a:r>
              <a:rPr lang="en-US" sz="2200" dirty="0" smtClean="0">
                <a:latin typeface="Times New Roman" pitchFamily="18" charset="0"/>
                <a:cs typeface="Times New Roman" pitchFamily="18" charset="0"/>
              </a:rPr>
              <a:t>Supporting </a:t>
            </a:r>
            <a:r>
              <a:rPr lang="en-US" sz="2200" dirty="0">
                <a:latin typeface="Times New Roman" pitchFamily="18" charset="0"/>
                <a:cs typeface="Times New Roman" pitchFamily="18" charset="0"/>
              </a:rPr>
              <a:t>beds are made of </a:t>
            </a:r>
            <a:r>
              <a:rPr lang="en-US" sz="2200" dirty="0">
                <a:solidFill>
                  <a:srgbClr val="C00000"/>
                </a:solidFill>
                <a:latin typeface="Times New Roman" pitchFamily="18" charset="0"/>
                <a:cs typeface="Times New Roman" pitchFamily="18" charset="0"/>
              </a:rPr>
              <a:t>perforated materials </a:t>
            </a:r>
            <a:r>
              <a:rPr lang="en-US" sz="2200" dirty="0">
                <a:latin typeface="Times New Roman" pitchFamily="18" charset="0"/>
                <a:cs typeface="Times New Roman" pitchFamily="18" charset="0"/>
              </a:rPr>
              <a:t>(sacking, wood or metal sieves) which permit air movement through the drying seeds. </a:t>
            </a:r>
            <a:endParaRPr lang="en-US" sz="2200" dirty="0" smtClean="0">
              <a:latin typeface="Times New Roman" pitchFamily="18" charset="0"/>
              <a:cs typeface="Times New Roman" pitchFamily="18" charset="0"/>
            </a:endParaRPr>
          </a:p>
          <a:p>
            <a:pPr algn="just">
              <a:lnSpc>
                <a:spcPct val="200000"/>
              </a:lnSpc>
            </a:pP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drier is oriented with the prevailing </a:t>
            </a:r>
            <a:r>
              <a:rPr lang="en-US" sz="2200" dirty="0">
                <a:solidFill>
                  <a:srgbClr val="FF0000"/>
                </a:solidFill>
                <a:latin typeface="Times New Roman" pitchFamily="18" charset="0"/>
                <a:cs typeface="Times New Roman" pitchFamily="18" charset="0"/>
              </a:rPr>
              <a:t>wind direction </a:t>
            </a:r>
            <a:r>
              <a:rPr lang="en-US" sz="2200" dirty="0">
                <a:latin typeface="Times New Roman" pitchFamily="18" charset="0"/>
                <a:cs typeface="Times New Roman" pitchFamily="18" charset="0"/>
              </a:rPr>
              <a:t>and works on the principle of hot air </a:t>
            </a:r>
            <a:r>
              <a:rPr lang="en-US" sz="2200" dirty="0" smtClean="0">
                <a:latin typeface="Times New Roman" pitchFamily="18" charset="0"/>
                <a:cs typeface="Times New Roman" pitchFamily="18" charset="0"/>
              </a:rPr>
              <a:t>rising</a:t>
            </a:r>
            <a:r>
              <a:rPr lang="en-US" sz="2200" dirty="0">
                <a:latin typeface="Times New Roman" pitchFamily="18" charset="0"/>
                <a:cs typeface="Times New Roman" pitchFamily="18" charset="0"/>
              </a:rPr>
              <a:t> </a:t>
            </a:r>
          </a:p>
        </p:txBody>
      </p:sp>
      <p:sp>
        <p:nvSpPr>
          <p:cNvPr id="2" name="Footer Placeholder 1"/>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255293541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771</TotalTime>
  <Words>2011</Words>
  <Application>Microsoft Office PowerPoint</Application>
  <PresentationFormat>On-screen Show (4:3)</PresentationFormat>
  <Paragraphs>299</Paragraphs>
  <Slides>34</Slides>
  <Notes>4</Notes>
  <HiddenSlides>1</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Chapter Five 5. Seed Processing, Storage and Marketing </vt:lpstr>
      <vt:lpstr>Seed processing </vt:lpstr>
      <vt:lpstr>Cont..</vt:lpstr>
      <vt:lpstr>Cont..</vt:lpstr>
      <vt:lpstr> Threshing</vt:lpstr>
      <vt:lpstr>Seed drying</vt:lpstr>
      <vt:lpstr>Seed drying methods</vt:lpstr>
      <vt:lpstr>Cont..</vt:lpstr>
      <vt:lpstr>2. Forced air drying (ventilation drying) </vt:lpstr>
      <vt:lpstr>Cont..</vt:lpstr>
      <vt:lpstr>3. Artificial drying  </vt:lpstr>
      <vt:lpstr>Cont..</vt:lpstr>
      <vt:lpstr>Cont..</vt:lpstr>
      <vt:lpstr>Seed Cleaning </vt:lpstr>
      <vt:lpstr>Separation based on weight (specific gravity)</vt:lpstr>
      <vt:lpstr>Separation based on size  </vt:lpstr>
      <vt:lpstr>Seed treatment</vt:lpstr>
      <vt:lpstr>Method of Seed Treatment   </vt:lpstr>
      <vt:lpstr>3. Chemical methods (seed dressing)</vt:lpstr>
      <vt:lpstr>Seed Grading  </vt:lpstr>
      <vt:lpstr>Seed Packing and labeling  </vt:lpstr>
      <vt:lpstr> </vt:lpstr>
      <vt:lpstr>Seed Storage </vt:lpstr>
      <vt:lpstr>Cont..</vt:lpstr>
      <vt:lpstr>Cont..</vt:lpstr>
      <vt:lpstr>Table 1. Satisfactory moisture level of seeds to be stored in vapor proof containers </vt:lpstr>
      <vt:lpstr>Cont..</vt:lpstr>
      <vt:lpstr>Seed Marketing and Distribution </vt:lpstr>
      <vt:lpstr>Seed Marketing Activities </vt:lpstr>
      <vt:lpstr>Seed Marketing Research/study </vt:lpstr>
      <vt:lpstr>Seed Pricing  </vt:lpstr>
      <vt:lpstr>Seed Distribution and Selling  </vt:lpstr>
      <vt:lpstr>Cont..</vt:lpstr>
      <vt:lpstr>Cont..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kismat</dc:creator>
  <cp:lastModifiedBy>kismat</cp:lastModifiedBy>
  <cp:revision>135</cp:revision>
  <dcterms:created xsi:type="dcterms:W3CDTF">2018-05-11T05:08:11Z</dcterms:created>
  <dcterms:modified xsi:type="dcterms:W3CDTF">2019-07-08T12:51:50Z</dcterms:modified>
</cp:coreProperties>
</file>