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84" r:id="rId15"/>
    <p:sldId id="270" r:id="rId16"/>
    <p:sldId id="271" r:id="rId17"/>
    <p:sldId id="272" r:id="rId18"/>
    <p:sldId id="273" r:id="rId19"/>
    <p:sldId id="274" r:id="rId20"/>
    <p:sldId id="275" r:id="rId21"/>
    <p:sldId id="276" r:id="rId22"/>
    <p:sldId id="277" r:id="rId23"/>
    <p:sldId id="278" r:id="rId24"/>
    <p:sldId id="285" r:id="rId25"/>
    <p:sldId id="279" r:id="rId26"/>
    <p:sldId id="280" r:id="rId27"/>
    <p:sldId id="281" r:id="rId28"/>
    <p:sldId id="282" r:id="rId29"/>
    <p:sldId id="283"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479D6-73D6-4C78-B77D-A06ABBAC627E}" type="datetimeFigureOut">
              <a:rPr lang="en-US" smtClean="0"/>
              <a:pPr/>
              <a:t>7/8/2019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014CB-678C-48E0-BD8C-8D68240B073F}" type="slidenum">
              <a:rPr lang="en-US" smtClean="0"/>
              <a:pPr/>
              <a:t>‹#›</a:t>
            </a:fld>
            <a:endParaRPr lang="en-US"/>
          </a:p>
        </p:txBody>
      </p:sp>
    </p:spTree>
    <p:extLst>
      <p:ext uri="{BB962C8B-B14F-4D97-AF65-F5344CB8AC3E}">
        <p14:creationId xmlns:p14="http://schemas.microsoft.com/office/powerpoint/2010/main" val="404403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CIF (Cost Insurance and Freight) is a trade term requiring the seller to arrange the carriage of goods by sea to a port of destination, and provide buyer with documents necessary to obtain the goods from the carrier </a:t>
            </a:r>
            <a:endParaRPr lang="en-US" dirty="0"/>
          </a:p>
        </p:txBody>
      </p:sp>
      <p:sp>
        <p:nvSpPr>
          <p:cNvPr id="4" name="Slide Number Placeholder 3"/>
          <p:cNvSpPr>
            <a:spLocks noGrp="1"/>
          </p:cNvSpPr>
          <p:nvPr>
            <p:ph type="sldNum" sz="quarter" idx="10"/>
          </p:nvPr>
        </p:nvSpPr>
        <p:spPr/>
        <p:txBody>
          <a:bodyPr/>
          <a:lstStyle/>
          <a:p>
            <a:fld id="{6CC014CB-678C-48E0-BD8C-8D68240B073F}" type="slidenum">
              <a:rPr lang="en-US" smtClean="0"/>
              <a:pPr/>
              <a:t>6</a:t>
            </a:fld>
            <a:endParaRPr lang="en-US"/>
          </a:p>
        </p:txBody>
      </p:sp>
    </p:spTree>
    <p:extLst>
      <p:ext uri="{BB962C8B-B14F-4D97-AF65-F5344CB8AC3E}">
        <p14:creationId xmlns:p14="http://schemas.microsoft.com/office/powerpoint/2010/main" val="156268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Melkasa</a:t>
            </a:r>
            <a:r>
              <a:rPr lang="en-US" sz="1200" b="0" i="0" u="none" strike="noStrike" kern="1200" baseline="0" dirty="0" smtClean="0">
                <a:solidFill>
                  <a:schemeClr val="tx1"/>
                </a:solidFill>
                <a:latin typeface="+mn-lt"/>
                <a:ea typeface="+mn-ea"/>
                <a:cs typeface="+mn-cs"/>
              </a:rPr>
              <a:t> Agricultural Research Center is the main vegetable (tomato, pepper, onion, snap bean) research center. </a:t>
            </a:r>
            <a:r>
              <a:rPr lang="en-US" sz="1200" b="0" i="0" u="none" strike="noStrike" kern="1200" baseline="0" dirty="0" err="1" smtClean="0">
                <a:solidFill>
                  <a:schemeClr val="tx1"/>
                </a:solidFill>
                <a:latin typeface="+mn-lt"/>
                <a:ea typeface="+mn-ea"/>
                <a:cs typeface="+mn-cs"/>
              </a:rPr>
              <a:t>Debre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Zeit</a:t>
            </a:r>
            <a:r>
              <a:rPr lang="en-US" sz="1200" b="0" i="0" u="none" strike="noStrike" kern="1200" baseline="0" dirty="0" smtClean="0">
                <a:solidFill>
                  <a:schemeClr val="tx1"/>
                </a:solidFill>
                <a:latin typeface="+mn-lt"/>
                <a:ea typeface="+mn-ea"/>
                <a:cs typeface="+mn-cs"/>
              </a:rPr>
              <a:t> Agricultural Research Center is working on garlic and shallot. Regional research centers (</a:t>
            </a:r>
            <a:r>
              <a:rPr lang="en-US" sz="1200" b="0" i="0" u="none" strike="noStrike" kern="1200" baseline="0" dirty="0" err="1" smtClean="0">
                <a:solidFill>
                  <a:schemeClr val="tx1"/>
                </a:solidFill>
                <a:latin typeface="+mn-lt"/>
                <a:ea typeface="+mn-ea"/>
                <a:cs typeface="+mn-cs"/>
              </a:rPr>
              <a:t>Bako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Areka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Sinana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Hawassa</a:t>
            </a:r>
            <a:r>
              <a:rPr lang="en-US" sz="1200" b="0" i="0" u="none" strike="noStrike" kern="1200" baseline="0" dirty="0" smtClean="0">
                <a:solidFill>
                  <a:schemeClr val="tx1"/>
                </a:solidFill>
                <a:latin typeface="+mn-lt"/>
                <a:ea typeface="+mn-ea"/>
                <a:cs typeface="+mn-cs"/>
              </a:rPr>
              <a:t>), federal research center (</a:t>
            </a:r>
            <a:r>
              <a:rPr lang="en-US" sz="1200" b="0" i="0" u="none" strike="noStrike" kern="1200" baseline="0" dirty="0" err="1" smtClean="0">
                <a:solidFill>
                  <a:schemeClr val="tx1"/>
                </a:solidFill>
                <a:latin typeface="+mn-lt"/>
                <a:ea typeface="+mn-ea"/>
                <a:cs typeface="+mn-cs"/>
              </a:rPr>
              <a:t>Holeta</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Haramaya</a:t>
            </a:r>
            <a:r>
              <a:rPr lang="en-US" sz="1200" b="0" i="0" u="none" strike="noStrike" kern="1200" baseline="0" dirty="0" smtClean="0">
                <a:solidFill>
                  <a:schemeClr val="tx1"/>
                </a:solidFill>
                <a:latin typeface="+mn-lt"/>
                <a:ea typeface="+mn-ea"/>
                <a:cs typeface="+mn-cs"/>
              </a:rPr>
              <a:t> University focus more on root and tuber crops such as potato, sweet potato, </a:t>
            </a:r>
            <a:r>
              <a:rPr lang="en-US" sz="1200" b="0" i="0" u="none" strike="noStrike" kern="1200" baseline="0" dirty="0" err="1" smtClean="0">
                <a:solidFill>
                  <a:schemeClr val="tx1"/>
                </a:solidFill>
                <a:latin typeface="+mn-lt"/>
                <a:ea typeface="+mn-ea"/>
                <a:cs typeface="+mn-cs"/>
              </a:rPr>
              <a:t>enset</a:t>
            </a:r>
            <a:r>
              <a:rPr lang="en-US" sz="1200" b="0" i="0" u="none" strike="noStrike" kern="1200" baseline="0" dirty="0" smtClean="0">
                <a:solidFill>
                  <a:schemeClr val="tx1"/>
                </a:solidFill>
                <a:latin typeface="+mn-lt"/>
                <a:ea typeface="+mn-ea"/>
                <a:cs typeface="+mn-cs"/>
              </a:rPr>
              <a:t>, taro, yam, and cassava (</a:t>
            </a:r>
            <a:r>
              <a:rPr lang="en-US" sz="1200" b="0" i="0" u="none" strike="noStrike" kern="1200" baseline="0" dirty="0" err="1" smtClean="0">
                <a:solidFill>
                  <a:schemeClr val="tx1"/>
                </a:solidFill>
                <a:latin typeface="+mn-lt"/>
                <a:ea typeface="+mn-ea"/>
                <a:cs typeface="+mn-cs"/>
              </a:rPr>
              <a:t>MoA</a:t>
            </a:r>
            <a:r>
              <a:rPr lang="en-US" sz="1200" b="0" i="0" u="none" strike="noStrike" kern="1200" baseline="0" dirty="0" smtClean="0">
                <a:solidFill>
                  <a:schemeClr val="tx1"/>
                </a:solidFill>
                <a:latin typeface="+mn-lt"/>
                <a:ea typeface="+mn-ea"/>
                <a:cs typeface="+mn-cs"/>
              </a:rPr>
              <a:t>, 2012). </a:t>
            </a:r>
            <a:endParaRPr lang="en-US" dirty="0"/>
          </a:p>
        </p:txBody>
      </p:sp>
      <p:sp>
        <p:nvSpPr>
          <p:cNvPr id="4" name="Slide Number Placeholder 3"/>
          <p:cNvSpPr>
            <a:spLocks noGrp="1"/>
          </p:cNvSpPr>
          <p:nvPr>
            <p:ph type="sldNum" sz="quarter" idx="10"/>
          </p:nvPr>
        </p:nvSpPr>
        <p:spPr/>
        <p:txBody>
          <a:bodyPr/>
          <a:lstStyle/>
          <a:p>
            <a:fld id="{6CC014CB-678C-48E0-BD8C-8D68240B073F}" type="slidenum">
              <a:rPr lang="en-US" smtClean="0"/>
              <a:pPr/>
              <a:t>9</a:t>
            </a:fld>
            <a:endParaRPr lang="en-US"/>
          </a:p>
        </p:txBody>
      </p:sp>
    </p:spTree>
    <p:extLst>
      <p:ext uri="{BB962C8B-B14F-4D97-AF65-F5344CB8AC3E}">
        <p14:creationId xmlns:p14="http://schemas.microsoft.com/office/powerpoint/2010/main" val="9519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Ethiopian Fruit and Vegetable Marketing Enterprise (</a:t>
            </a:r>
            <a:r>
              <a:rPr lang="en-US" sz="1200" b="0" i="0" u="none" strike="noStrike" kern="1200" baseline="0" dirty="0" err="1" smtClean="0">
                <a:solidFill>
                  <a:schemeClr val="tx1"/>
                </a:solidFill>
                <a:latin typeface="+mn-lt"/>
                <a:ea typeface="+mn-ea"/>
                <a:cs typeface="+mn-cs"/>
              </a:rPr>
              <a:t>Etfruit</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80D30D7-7146-458D-ABA4-F93543A304D3}" type="slidenum">
              <a:rPr lang="en-US" smtClean="0"/>
              <a:pPr/>
              <a:t>15</a:t>
            </a:fld>
            <a:endParaRPr lang="en-US"/>
          </a:p>
        </p:txBody>
      </p:sp>
    </p:spTree>
    <p:extLst>
      <p:ext uri="{BB962C8B-B14F-4D97-AF65-F5344CB8AC3E}">
        <p14:creationId xmlns:p14="http://schemas.microsoft.com/office/powerpoint/2010/main" val="346110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EAC27A-D086-424F-BE6B-812749FB69F9}" type="slidenum">
              <a:rPr lang="en-US" smtClean="0"/>
              <a:pPr eaLnBrk="1" hangingPunct="1"/>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326D4-6F39-4EC1-AC00-CE9134C66B0B}"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4190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B7A14-F860-4E7B-B2F6-4B29215DC550}"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204710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3E518-0672-4B7F-B603-6E14ED356B01}"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255460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555EA208-3071-4C84-94B3-BDEC8774ACB3}" type="datetime1">
              <a:rPr lang="en-US" smtClean="0"/>
              <a:t>7/8/2019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AU" smtClean="0"/>
              <a:t>Mengistu W. </a:t>
            </a:r>
            <a:endParaRPr lang="en-AU"/>
          </a:p>
        </p:txBody>
      </p:sp>
      <p:sp>
        <p:nvSpPr>
          <p:cNvPr id="6" name="Slide Number Placeholder 5"/>
          <p:cNvSpPr>
            <a:spLocks noGrp="1"/>
          </p:cNvSpPr>
          <p:nvPr>
            <p:ph type="sldNum" sz="quarter" idx="12"/>
          </p:nvPr>
        </p:nvSpPr>
        <p:spPr/>
        <p:txBody>
          <a:bodyPr/>
          <a:lstStyle>
            <a:lvl1pPr>
              <a:defRPr/>
            </a:lvl1pPr>
          </a:lstStyle>
          <a:p>
            <a:pPr>
              <a:defRPr/>
            </a:pPr>
            <a:fld id="{0B362BB2-D2F6-4C6C-AD5C-C88867EF4169}" type="slidenum">
              <a:rPr lang="en-US"/>
              <a:pPr>
                <a:defRPr/>
              </a:pPr>
              <a:t>‹#›</a:t>
            </a:fld>
            <a:endParaRPr lang="en-US"/>
          </a:p>
        </p:txBody>
      </p:sp>
    </p:spTree>
    <p:extLst>
      <p:ext uri="{BB962C8B-B14F-4D97-AF65-F5344CB8AC3E}">
        <p14:creationId xmlns:p14="http://schemas.microsoft.com/office/powerpoint/2010/main" val="375047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D9BFC-4BE1-4DA5-A916-8A59126FAADF}"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314031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1ED51-F28A-4B68-9277-D434E0ABC9F0}" type="datetime1">
              <a:rPr lang="en-US" smtClean="0"/>
              <a:t>7/8/2019</a:t>
            </a:fld>
            <a:endParaRPr lang="en-US"/>
          </a:p>
        </p:txBody>
      </p:sp>
      <p:sp>
        <p:nvSpPr>
          <p:cNvPr id="5" name="Footer Placeholder 4"/>
          <p:cNvSpPr>
            <a:spLocks noGrp="1"/>
          </p:cNvSpPr>
          <p:nvPr>
            <p:ph type="ftr" sz="quarter" idx="11"/>
          </p:nvPr>
        </p:nvSpPr>
        <p:spPr/>
        <p:txBody>
          <a:bodyPr/>
          <a:lstStyle/>
          <a:p>
            <a:r>
              <a:rPr lang="en-US" smtClean="0"/>
              <a:t>Mengistu W. </a:t>
            </a:r>
            <a:endParaRPr lang="en-US"/>
          </a:p>
        </p:txBody>
      </p:sp>
      <p:sp>
        <p:nvSpPr>
          <p:cNvPr id="6" name="Slide Number Placeholder 5"/>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27476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19050-88A1-4D11-A167-9A45903D851A}"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198182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1D0DC-2711-43FC-9833-50B26CE45EAB}" type="datetime1">
              <a:rPr lang="en-US" smtClean="0"/>
              <a:t>7/8/2019</a:t>
            </a:fld>
            <a:endParaRPr lang="en-US"/>
          </a:p>
        </p:txBody>
      </p:sp>
      <p:sp>
        <p:nvSpPr>
          <p:cNvPr id="8" name="Footer Placeholder 7"/>
          <p:cNvSpPr>
            <a:spLocks noGrp="1"/>
          </p:cNvSpPr>
          <p:nvPr>
            <p:ph type="ftr" sz="quarter" idx="11"/>
          </p:nvPr>
        </p:nvSpPr>
        <p:spPr/>
        <p:txBody>
          <a:bodyPr/>
          <a:lstStyle/>
          <a:p>
            <a:r>
              <a:rPr lang="en-US" smtClean="0"/>
              <a:t>Mengistu W. </a:t>
            </a:r>
            <a:endParaRPr lang="en-US"/>
          </a:p>
        </p:txBody>
      </p:sp>
      <p:sp>
        <p:nvSpPr>
          <p:cNvPr id="9" name="Slide Number Placeholder 8"/>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371098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B14C5-0AC4-42E5-B9BC-7200D786E73E}" type="datetime1">
              <a:rPr lang="en-US" smtClean="0"/>
              <a:t>7/8/2019</a:t>
            </a:fld>
            <a:endParaRPr lang="en-US"/>
          </a:p>
        </p:txBody>
      </p:sp>
      <p:sp>
        <p:nvSpPr>
          <p:cNvPr id="4" name="Footer Placeholder 3"/>
          <p:cNvSpPr>
            <a:spLocks noGrp="1"/>
          </p:cNvSpPr>
          <p:nvPr>
            <p:ph type="ftr" sz="quarter" idx="11"/>
          </p:nvPr>
        </p:nvSpPr>
        <p:spPr/>
        <p:txBody>
          <a:bodyPr/>
          <a:lstStyle/>
          <a:p>
            <a:r>
              <a:rPr lang="en-US" smtClean="0"/>
              <a:t>Mengistu W. </a:t>
            </a:r>
            <a:endParaRPr lang="en-US"/>
          </a:p>
        </p:txBody>
      </p:sp>
      <p:sp>
        <p:nvSpPr>
          <p:cNvPr id="5" name="Slide Number Placeholder 4"/>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241853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21ACC-2BE1-4EA7-A3C6-4BEEAE980BB6}" type="datetime1">
              <a:rPr lang="en-US" smtClean="0"/>
              <a:t>7/8/2019</a:t>
            </a:fld>
            <a:endParaRPr lang="en-US"/>
          </a:p>
        </p:txBody>
      </p:sp>
      <p:sp>
        <p:nvSpPr>
          <p:cNvPr id="3" name="Footer Placeholder 2"/>
          <p:cNvSpPr>
            <a:spLocks noGrp="1"/>
          </p:cNvSpPr>
          <p:nvPr>
            <p:ph type="ftr" sz="quarter" idx="11"/>
          </p:nvPr>
        </p:nvSpPr>
        <p:spPr/>
        <p:txBody>
          <a:bodyPr/>
          <a:lstStyle/>
          <a:p>
            <a:r>
              <a:rPr lang="en-US" smtClean="0"/>
              <a:t>Mengistu W. </a:t>
            </a:r>
            <a:endParaRPr lang="en-US"/>
          </a:p>
        </p:txBody>
      </p:sp>
      <p:sp>
        <p:nvSpPr>
          <p:cNvPr id="4" name="Slide Number Placeholder 3"/>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89741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4A85F-24B5-4CE6-A8D8-554EEFD7A547}"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10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C58A-A2A7-48F5-BAAC-90AA833E0C32}" type="datetime1">
              <a:rPr lang="en-US" smtClean="0"/>
              <a:t>7/8/2019</a:t>
            </a:fld>
            <a:endParaRPr lang="en-US"/>
          </a:p>
        </p:txBody>
      </p:sp>
      <p:sp>
        <p:nvSpPr>
          <p:cNvPr id="6" name="Footer Placeholder 5"/>
          <p:cNvSpPr>
            <a:spLocks noGrp="1"/>
          </p:cNvSpPr>
          <p:nvPr>
            <p:ph type="ftr" sz="quarter" idx="11"/>
          </p:nvPr>
        </p:nvSpPr>
        <p:spPr/>
        <p:txBody>
          <a:bodyPr/>
          <a:lstStyle/>
          <a:p>
            <a:r>
              <a:rPr lang="en-US" smtClean="0"/>
              <a:t>Mengistu W. </a:t>
            </a:r>
            <a:endParaRPr lang="en-US"/>
          </a:p>
        </p:txBody>
      </p:sp>
      <p:sp>
        <p:nvSpPr>
          <p:cNvPr id="7" name="Slide Number Placeholder 6"/>
          <p:cNvSpPr>
            <a:spLocks noGrp="1"/>
          </p:cNvSpPr>
          <p:nvPr>
            <p:ph type="sldNum" sz="quarter" idx="12"/>
          </p:nvPr>
        </p:nvSpPr>
        <p:spPr/>
        <p:txBody>
          <a:bodyPr/>
          <a:lstStyle/>
          <a:p>
            <a:fld id="{76A2107A-7DBC-4730-94F1-6EBC49B7E811}" type="slidenum">
              <a:rPr lang="en-US" smtClean="0"/>
              <a:pPr/>
              <a:t>‹#›</a:t>
            </a:fld>
            <a:endParaRPr lang="en-US"/>
          </a:p>
        </p:txBody>
      </p:sp>
    </p:spTree>
    <p:extLst>
      <p:ext uri="{BB962C8B-B14F-4D97-AF65-F5344CB8AC3E}">
        <p14:creationId xmlns:p14="http://schemas.microsoft.com/office/powerpoint/2010/main" val="129788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34045-9504-4304-B296-B5463C33A7A7}" type="datetime1">
              <a:rPr lang="en-US" smtClean="0"/>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Mengistu W.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2107A-7DBC-4730-94F1-6EBC49B7E811}" type="slidenum">
              <a:rPr lang="en-US" smtClean="0"/>
              <a:pPr/>
              <a:t>‹#›</a:t>
            </a:fld>
            <a:endParaRPr lang="en-US"/>
          </a:p>
        </p:txBody>
      </p:sp>
    </p:spTree>
    <p:extLst>
      <p:ext uri="{BB962C8B-B14F-4D97-AF65-F5344CB8AC3E}">
        <p14:creationId xmlns:p14="http://schemas.microsoft.com/office/powerpoint/2010/main" val="1662047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lickr.com/photos/lives_ethiopia/16891188866"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0"/>
            <a:ext cx="8382000" cy="16764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altLang="en-US" sz="3200" b="1" dirty="0" smtClean="0">
                <a:latin typeface="Imprint MT Shadow" pitchFamily="82" charset="0"/>
                <a:cs typeface="Arabic Typesetting" pitchFamily="66" charset="-78"/>
              </a:rPr>
              <a:t>Chapter Four </a:t>
            </a:r>
          </a:p>
          <a:p>
            <a:pPr>
              <a:lnSpc>
                <a:spcPct val="150000"/>
              </a:lnSpc>
            </a:pPr>
            <a:r>
              <a:rPr lang="en-US" altLang="en-US" sz="3200" b="1" dirty="0" smtClean="0">
                <a:latin typeface="Imprint MT Shadow" pitchFamily="82" charset="0"/>
                <a:cs typeface="Arabic Typesetting" pitchFamily="66" charset="-78"/>
              </a:rPr>
              <a:t>Seed Production in Selected Vegetable Crops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780309"/>
            <a:ext cx="3114740" cy="233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240" y="4140702"/>
            <a:ext cx="3092960" cy="252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1836" y="1712336"/>
            <a:ext cx="5146963" cy="4524315"/>
          </a:xfrm>
          <a:prstGeom prst="rect">
            <a:avLst/>
          </a:prstGeom>
        </p:spPr>
        <p:txBody>
          <a:bodyPr wrap="square">
            <a:spAutoFit/>
          </a:bodyPr>
          <a:lstStyle/>
          <a:p>
            <a:pPr algn="just">
              <a:lnSpc>
                <a:spcPct val="150000"/>
              </a:lnSpc>
            </a:pPr>
            <a:r>
              <a:rPr lang="en-US" sz="2400" dirty="0" smtClean="0">
                <a:effectLst>
                  <a:outerShdw blurRad="38100" dist="38100" dir="2700000" algn="tl">
                    <a:srgbClr val="000000">
                      <a:alpha val="43137"/>
                    </a:srgbClr>
                  </a:outerShdw>
                </a:effectLst>
                <a:latin typeface="Imprint MT Shadow" pitchFamily="82" charset="0"/>
                <a:cs typeface="Arabic Typesetting" pitchFamily="66" charset="-78"/>
              </a:rPr>
              <a:t>Outline </a:t>
            </a: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Introduction </a:t>
            </a: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Tomato (</a:t>
            </a:r>
            <a:r>
              <a:rPr lang="en-US" sz="2400" i="1" dirty="0" err="1" smtClean="0">
                <a:latin typeface="Imprint MT Shadow" pitchFamily="82" charset="0"/>
                <a:cs typeface="Arabic Typesetting" pitchFamily="66" charset="-78"/>
              </a:rPr>
              <a:t>Lycopersicon</a:t>
            </a:r>
            <a:r>
              <a:rPr lang="en-US" sz="2400" i="1" dirty="0" smtClean="0">
                <a:latin typeface="Imprint MT Shadow" pitchFamily="82" charset="0"/>
                <a:cs typeface="Arabic Typesetting" pitchFamily="66" charset="-78"/>
              </a:rPr>
              <a:t> </a:t>
            </a:r>
            <a:r>
              <a:rPr lang="en-US" sz="2400" i="1" dirty="0" err="1" smtClean="0">
                <a:latin typeface="Imprint MT Shadow" pitchFamily="82" charset="0"/>
                <a:cs typeface="Arabic Typesetting" pitchFamily="66" charset="-78"/>
              </a:rPr>
              <a:t>esculentum</a:t>
            </a:r>
            <a:r>
              <a:rPr lang="en-US" sz="2400" dirty="0" smtClean="0">
                <a:latin typeface="Imprint MT Shadow" pitchFamily="82" charset="0"/>
                <a:cs typeface="Arabic Typesetting" pitchFamily="66" charset="-78"/>
              </a:rPr>
              <a:t>)</a:t>
            </a: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Onion (</a:t>
            </a:r>
            <a:r>
              <a:rPr lang="en-US" sz="2400" i="1" dirty="0" smtClean="0">
                <a:latin typeface="Imprint MT Shadow" pitchFamily="82" charset="0"/>
                <a:cs typeface="Arabic Typesetting" pitchFamily="66" charset="-78"/>
              </a:rPr>
              <a:t>Allium </a:t>
            </a:r>
            <a:r>
              <a:rPr lang="en-US" sz="2400" i="1" dirty="0" err="1" smtClean="0">
                <a:latin typeface="Imprint MT Shadow" pitchFamily="82" charset="0"/>
                <a:cs typeface="Arabic Typesetting" pitchFamily="66" charset="-78"/>
              </a:rPr>
              <a:t>cepa</a:t>
            </a:r>
            <a:r>
              <a:rPr lang="en-US" sz="2400" i="1" dirty="0" smtClean="0">
                <a:latin typeface="Imprint MT Shadow" pitchFamily="82" charset="0"/>
                <a:cs typeface="Arabic Typesetting" pitchFamily="66" charset="-78"/>
              </a:rPr>
              <a:t> </a:t>
            </a:r>
            <a:r>
              <a:rPr lang="en-US" sz="2400" dirty="0" smtClean="0">
                <a:latin typeface="Imprint MT Shadow" pitchFamily="82" charset="0"/>
                <a:cs typeface="Arabic Typesetting" pitchFamily="66" charset="-78"/>
              </a:rPr>
              <a:t>L.)</a:t>
            </a: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Hot pepper </a:t>
            </a:r>
            <a:r>
              <a:rPr lang="en-US" altLang="en-US" sz="2400" i="1" dirty="0" smtClean="0">
                <a:latin typeface="Imprint MT Shadow" pitchFamily="82" charset="0"/>
                <a:cs typeface="Arabic Typesetting" pitchFamily="66" charset="-78"/>
              </a:rPr>
              <a:t>(Capsicum spp.)</a:t>
            </a:r>
            <a:endParaRPr lang="en-US" sz="2400" dirty="0" smtClean="0">
              <a:latin typeface="Imprint MT Shadow" pitchFamily="82" charset="0"/>
              <a:cs typeface="Arabic Typesetting" pitchFamily="66" charset="-78"/>
            </a:endParaRP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Carrot </a:t>
            </a:r>
            <a:r>
              <a:rPr lang="en-US" sz="2400" i="1" dirty="0" smtClean="0">
                <a:latin typeface="Imprint MT Shadow" pitchFamily="82" charset="0"/>
                <a:cs typeface="Arabic Typesetting" pitchFamily="66" charset="-78"/>
              </a:rPr>
              <a:t>(</a:t>
            </a:r>
            <a:r>
              <a:rPr lang="en-US" sz="2400" i="1" dirty="0" err="1" smtClean="0">
                <a:latin typeface="Imprint MT Shadow" pitchFamily="82" charset="0"/>
                <a:cs typeface="Arabic Typesetting" pitchFamily="66" charset="-78"/>
              </a:rPr>
              <a:t>Daucus</a:t>
            </a:r>
            <a:r>
              <a:rPr lang="en-US" sz="2400" i="1" dirty="0" smtClean="0">
                <a:latin typeface="Imprint MT Shadow" pitchFamily="82" charset="0"/>
                <a:cs typeface="Arabic Typesetting" pitchFamily="66" charset="-78"/>
              </a:rPr>
              <a:t> </a:t>
            </a:r>
            <a:r>
              <a:rPr lang="en-US" sz="2400" i="1" dirty="0" err="1" smtClean="0">
                <a:latin typeface="Imprint MT Shadow" pitchFamily="82" charset="0"/>
                <a:cs typeface="Arabic Typesetting" pitchFamily="66" charset="-78"/>
              </a:rPr>
              <a:t>carota</a:t>
            </a:r>
            <a:r>
              <a:rPr lang="en-US" sz="2400" i="1" dirty="0" smtClean="0">
                <a:latin typeface="Imprint MT Shadow" pitchFamily="82" charset="0"/>
                <a:cs typeface="Arabic Typesetting" pitchFamily="66" charset="-78"/>
              </a:rPr>
              <a:t> L.)</a:t>
            </a:r>
            <a:endParaRPr lang="en-US" sz="2400" dirty="0" smtClean="0">
              <a:latin typeface="Imprint MT Shadow" pitchFamily="82" charset="0"/>
              <a:cs typeface="Arabic Typesetting" pitchFamily="66" charset="-78"/>
            </a:endParaRPr>
          </a:p>
          <a:p>
            <a:pPr marL="285750" indent="-285750" algn="just">
              <a:lnSpc>
                <a:spcPct val="150000"/>
              </a:lnSpc>
              <a:buFont typeface="Arial" pitchFamily="34" charset="0"/>
              <a:buChar char="•"/>
            </a:pPr>
            <a:r>
              <a:rPr lang="en-US" sz="2400" dirty="0" smtClean="0">
                <a:latin typeface="Imprint MT Shadow" pitchFamily="82" charset="0"/>
                <a:cs typeface="Arabic Typesetting" pitchFamily="66" charset="-78"/>
              </a:rPr>
              <a:t>Cabbage (</a:t>
            </a:r>
            <a:r>
              <a:rPr lang="en-US" sz="2400" i="1" dirty="0" smtClean="0">
                <a:latin typeface="Imprint MT Shadow" pitchFamily="82" charset="0"/>
                <a:cs typeface="Arabic Typesetting" pitchFamily="66" charset="-78"/>
              </a:rPr>
              <a:t>Brassica </a:t>
            </a:r>
            <a:r>
              <a:rPr lang="en-US" sz="2400" i="1" dirty="0" err="1" smtClean="0">
                <a:latin typeface="Imprint MT Shadow" pitchFamily="82" charset="0"/>
                <a:cs typeface="Arabic Typesetting" pitchFamily="66" charset="-78"/>
              </a:rPr>
              <a:t>oleracea</a:t>
            </a:r>
            <a:r>
              <a:rPr lang="en-US" sz="2400" i="1" dirty="0" smtClean="0">
                <a:latin typeface="Imprint MT Shadow" pitchFamily="82" charset="0"/>
                <a:cs typeface="Arabic Typesetting" pitchFamily="66" charset="-78"/>
              </a:rPr>
              <a:t> L var. </a:t>
            </a:r>
            <a:r>
              <a:rPr lang="en-US" sz="2400" i="1" dirty="0" err="1" smtClean="0">
                <a:latin typeface="Imprint MT Shadow" pitchFamily="82" charset="0"/>
                <a:cs typeface="Arabic Typesetting" pitchFamily="66" charset="-78"/>
              </a:rPr>
              <a:t>capitata</a:t>
            </a:r>
            <a:r>
              <a:rPr lang="en-US" sz="2400" i="1" dirty="0" smtClean="0">
                <a:latin typeface="Imprint MT Shadow" pitchFamily="82" charset="0"/>
                <a:cs typeface="Arabic Typesetting" pitchFamily="66" charset="-78"/>
              </a:rPr>
              <a:t> L.)</a:t>
            </a:r>
            <a:endParaRPr lang="en-US" sz="2400" dirty="0" smtClean="0">
              <a:latin typeface="Imprint MT Shadow" pitchFamily="82" charset="0"/>
              <a:cs typeface="Arabic Typesetting" pitchFamily="66" charset="-78"/>
            </a:endParaRPr>
          </a:p>
        </p:txBody>
      </p:sp>
    </p:spTree>
    <p:extLst>
      <p:ext uri="{BB962C8B-B14F-4D97-AF65-F5344CB8AC3E}">
        <p14:creationId xmlns:p14="http://schemas.microsoft.com/office/powerpoint/2010/main" val="207788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5" name="Rectangle 4"/>
          <p:cNvSpPr/>
          <p:nvPr/>
        </p:nvSpPr>
        <p:spPr>
          <a:xfrm>
            <a:off x="443345" y="1080655"/>
            <a:ext cx="8243455" cy="2862322"/>
          </a:xfrm>
          <a:prstGeom prst="rect">
            <a:avLst/>
          </a:prstGeom>
        </p:spPr>
        <p:txBody>
          <a:bodyPr wrap="square">
            <a:spAutoFit/>
          </a:bodyPr>
          <a:lstStyle/>
          <a:p>
            <a:pPr marL="342900" indent="-342900" algn="just">
              <a:lnSpc>
                <a:spcPct val="150000"/>
              </a:lnSpc>
              <a:buFont typeface="Arial" pitchFamily="34" charset="0"/>
              <a:buChar char="•"/>
            </a:pPr>
            <a:r>
              <a:rPr lang="en-US" sz="2400" dirty="0">
                <a:latin typeface="Imprint MT Shadow" pitchFamily="82" charset="0"/>
                <a:cs typeface="Times New Roman" pitchFamily="18" charset="0"/>
              </a:rPr>
              <a:t>However, </a:t>
            </a:r>
            <a:r>
              <a:rPr lang="en-US" sz="2400" dirty="0" smtClean="0">
                <a:latin typeface="Imprint MT Shadow" pitchFamily="82" charset="0"/>
                <a:cs typeface="Times New Roman" pitchFamily="18" charset="0"/>
              </a:rPr>
              <a:t>there </a:t>
            </a:r>
            <a:r>
              <a:rPr lang="en-US" sz="2400" dirty="0">
                <a:latin typeface="Imprint MT Shadow" pitchFamily="82" charset="0"/>
                <a:cs typeface="Times New Roman" pitchFamily="18" charset="0"/>
              </a:rPr>
              <a:t>is no organization involved in the </a:t>
            </a:r>
            <a:r>
              <a:rPr lang="en-US" sz="2400" dirty="0">
                <a:solidFill>
                  <a:srgbClr val="FF0000"/>
                </a:solidFill>
                <a:latin typeface="Imprint MT Shadow" pitchFamily="82" charset="0"/>
                <a:cs typeface="Times New Roman" pitchFamily="18" charset="0"/>
              </a:rPr>
              <a:t>multiplication and distribution of vegetable </a:t>
            </a:r>
            <a:r>
              <a:rPr lang="en-US" sz="2400" dirty="0" smtClean="0">
                <a:solidFill>
                  <a:srgbClr val="FF0000"/>
                </a:solidFill>
                <a:latin typeface="Imprint MT Shadow" pitchFamily="82" charset="0"/>
                <a:cs typeface="Times New Roman" pitchFamily="18" charset="0"/>
              </a:rPr>
              <a:t>seeds</a:t>
            </a:r>
          </a:p>
          <a:p>
            <a:pPr marL="342900" indent="-342900" algn="just">
              <a:lnSpc>
                <a:spcPct val="150000"/>
              </a:lnSpc>
              <a:buFont typeface="Arial" pitchFamily="34" charset="0"/>
              <a:buChar char="•"/>
            </a:pPr>
            <a:r>
              <a:rPr lang="en-US" sz="2400" dirty="0" smtClean="0">
                <a:latin typeface="Imprint MT Shadow" pitchFamily="82" charset="0"/>
                <a:cs typeface="Times New Roman" pitchFamily="18" charset="0"/>
              </a:rPr>
              <a:t>Thus, it </a:t>
            </a:r>
            <a:r>
              <a:rPr lang="en-US" sz="2400" dirty="0">
                <a:latin typeface="Imprint MT Shadow" pitchFamily="82" charset="0"/>
                <a:cs typeface="Times New Roman" pitchFamily="18" charset="0"/>
              </a:rPr>
              <a:t>is advisable to </a:t>
            </a:r>
            <a:r>
              <a:rPr lang="en-US" sz="2400" dirty="0">
                <a:solidFill>
                  <a:srgbClr val="FF0000"/>
                </a:solidFill>
                <a:latin typeface="Imprint MT Shadow" pitchFamily="82" charset="0"/>
                <a:cs typeface="Times New Roman" pitchFamily="18" charset="0"/>
              </a:rPr>
              <a:t>train vegetable producers </a:t>
            </a:r>
            <a:r>
              <a:rPr lang="en-US" sz="2400" dirty="0">
                <a:latin typeface="Imprint MT Shadow" pitchFamily="82" charset="0"/>
                <a:cs typeface="Times New Roman" pitchFamily="18" charset="0"/>
              </a:rPr>
              <a:t>on the basic principles of seed production at least for their own requirements. </a:t>
            </a:r>
          </a:p>
        </p:txBody>
      </p:sp>
      <p:pic>
        <p:nvPicPr>
          <p:cNvPr id="6" name="Picture 5" descr="Farmer retailing onion seedlings after planting for his own_Kalu (Photo:ILRI\ Mesfin Tefera)">
            <a:hlinkClick r:id="rId2" tooltip="&quot;Farmer retailing onion seedlings after planting for his own_Kalu (Photo:ILRI\ Mesfin Tefera) by Livestock and Irrigation Value Chains for Ethiopian Smallholders  LIVES, on Flickr&quot;"/>
          </p:cNvPr>
          <p:cNvPicPr/>
          <p:nvPr/>
        </p:nvPicPr>
        <p:blipFill>
          <a:blip r:embed="rId3"/>
          <a:srcRect/>
          <a:stretch>
            <a:fillRect/>
          </a:stretch>
        </p:blipFill>
        <p:spPr bwMode="auto">
          <a:xfrm>
            <a:off x="3124200" y="3581400"/>
            <a:ext cx="5562600" cy="297650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AU" smtClean="0"/>
              <a:t>Mengistu W. </a:t>
            </a:r>
            <a:endParaRPr lang="en-AU"/>
          </a:p>
        </p:txBody>
      </p:sp>
    </p:spTree>
    <p:extLst>
      <p:ext uri="{BB962C8B-B14F-4D97-AF65-F5344CB8AC3E}">
        <p14:creationId xmlns:p14="http://schemas.microsoft.com/office/powerpoint/2010/main" val="4037273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52400"/>
            <a:ext cx="8229600" cy="1143000"/>
          </a:xfrm>
          <a:solidFill>
            <a:srgbClr val="FF0000"/>
          </a:solidFill>
        </p:spPr>
        <p:txBody>
          <a:bodyPr>
            <a:normAutofit/>
          </a:bodyPr>
          <a:lstStyle/>
          <a:p>
            <a:r>
              <a:rPr lang="en-US" altLang="en-US" sz="3200" b="1" dirty="0" smtClean="0">
                <a:latin typeface="Times New Roman" pitchFamily="18" charset="0"/>
                <a:cs typeface="Times New Roman" pitchFamily="18" charset="0"/>
              </a:rPr>
              <a:t>Tomato</a:t>
            </a:r>
            <a:r>
              <a:rPr lang="en-US" altLang="en-US" sz="3200"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a:t>
            </a:r>
            <a:r>
              <a:rPr lang="en-US" sz="3200" b="1" i="1" dirty="0" err="1">
                <a:latin typeface="Times New Roman" pitchFamily="18" charset="0"/>
                <a:cs typeface="Times New Roman" pitchFamily="18" charset="0"/>
              </a:rPr>
              <a:t>Lycopersicon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esculentum</a:t>
            </a:r>
            <a:r>
              <a:rPr lang="en-US" sz="3200" b="1" dirty="0">
                <a:latin typeface="Times New Roman" pitchFamily="18" charset="0"/>
                <a:cs typeface="Times New Roman" pitchFamily="18" charset="0"/>
              </a:rPr>
              <a:t>)</a:t>
            </a:r>
            <a:endParaRPr lang="en-US" altLang="en-US" sz="3200" dirty="0" smtClean="0">
              <a:latin typeface="Times New Roman" pitchFamily="18" charset="0"/>
              <a:cs typeface="Times New Roman" pitchFamily="18" charset="0"/>
            </a:endParaRPr>
          </a:p>
        </p:txBody>
      </p:sp>
      <p:sp>
        <p:nvSpPr>
          <p:cNvPr id="99331" name="Rectangle 3"/>
          <p:cNvSpPr>
            <a:spLocks noGrp="1" noChangeArrowheads="1"/>
          </p:cNvSpPr>
          <p:nvPr>
            <p:ph idx="1"/>
          </p:nvPr>
        </p:nvSpPr>
        <p:spPr>
          <a:xfrm>
            <a:off x="228600" y="1565564"/>
            <a:ext cx="5638800" cy="5029200"/>
          </a:xfrm>
        </p:spPr>
        <p:txBody>
          <a:bodyPr>
            <a:normAutofit/>
          </a:bodyPr>
          <a:lstStyle/>
          <a:p>
            <a:pPr algn="just" eaLnBrk="1" hangingPunct="1">
              <a:lnSpc>
                <a:spcPct val="150000"/>
              </a:lnSpc>
            </a:pPr>
            <a:r>
              <a:rPr lang="en-US" altLang="en-US" sz="2400" dirty="0" smtClean="0">
                <a:latin typeface="Imprint MT Shadow" pitchFamily="82" charset="0"/>
                <a:cs typeface="Times New Roman" pitchFamily="18" charset="0"/>
              </a:rPr>
              <a:t>A </a:t>
            </a:r>
            <a:r>
              <a:rPr lang="en-US" altLang="en-US" sz="2400" u="sng" dirty="0" smtClean="0">
                <a:latin typeface="Imprint MT Shadow" pitchFamily="82" charset="0"/>
                <a:cs typeface="Times New Roman" pitchFamily="18" charset="0"/>
              </a:rPr>
              <a:t>self-pollinated</a:t>
            </a:r>
            <a:r>
              <a:rPr lang="en-US" altLang="en-US" sz="2400" dirty="0" smtClean="0">
                <a:latin typeface="Imprint MT Shadow" pitchFamily="82" charset="0"/>
                <a:cs typeface="Times New Roman" pitchFamily="18" charset="0"/>
              </a:rPr>
              <a:t> crop</a:t>
            </a:r>
          </a:p>
          <a:p>
            <a:pPr algn="just" eaLnBrk="1" hangingPunct="1">
              <a:lnSpc>
                <a:spcPct val="150000"/>
              </a:lnSpc>
            </a:pPr>
            <a:r>
              <a:rPr lang="en-US" altLang="en-US" sz="2400" dirty="0" smtClean="0">
                <a:solidFill>
                  <a:srgbClr val="FF0000"/>
                </a:solidFill>
                <a:latin typeface="Imprint MT Shadow" pitchFamily="82" charset="0"/>
                <a:cs typeface="Times New Roman" pitchFamily="18" charset="0"/>
              </a:rPr>
              <a:t>Insects</a:t>
            </a:r>
            <a:r>
              <a:rPr lang="en-US" altLang="en-US" sz="2400" dirty="0" smtClean="0">
                <a:latin typeface="Imprint MT Shadow" pitchFamily="82" charset="0"/>
                <a:cs typeface="Times New Roman" pitchFamily="18" charset="0"/>
              </a:rPr>
              <a:t> may cause some degree of crossing</a:t>
            </a:r>
          </a:p>
          <a:p>
            <a:pPr algn="just" eaLnBrk="1" hangingPunct="1">
              <a:lnSpc>
                <a:spcPct val="150000"/>
              </a:lnSpc>
            </a:pPr>
            <a:r>
              <a:rPr lang="en-US" altLang="en-US" sz="2400" dirty="0" smtClean="0">
                <a:latin typeface="Imprint MT Shadow" pitchFamily="82" charset="0"/>
                <a:cs typeface="Times New Roman" pitchFamily="18" charset="0"/>
              </a:rPr>
              <a:t>Follows the </a:t>
            </a:r>
            <a:r>
              <a:rPr lang="en-US" altLang="en-US" sz="2400" dirty="0" smtClean="0">
                <a:solidFill>
                  <a:srgbClr val="0000FF"/>
                </a:solidFill>
                <a:latin typeface="Imprint MT Shadow" pitchFamily="82" charset="0"/>
                <a:cs typeface="Times New Roman" pitchFamily="18" charset="0"/>
              </a:rPr>
              <a:t>breeding/improvement methods developed for </a:t>
            </a:r>
            <a:r>
              <a:rPr lang="en-US" altLang="en-US" sz="2400" u="sng" dirty="0" smtClean="0">
                <a:solidFill>
                  <a:srgbClr val="0000FF"/>
                </a:solidFill>
                <a:latin typeface="Imprint MT Shadow" pitchFamily="82" charset="0"/>
                <a:cs typeface="Times New Roman" pitchFamily="18" charset="0"/>
              </a:rPr>
              <a:t>self-pollinated crops </a:t>
            </a:r>
          </a:p>
          <a:p>
            <a:pPr algn="just" eaLnBrk="1" hangingPunct="1">
              <a:lnSpc>
                <a:spcPct val="150000"/>
              </a:lnSpc>
            </a:pPr>
            <a:r>
              <a:rPr lang="en-US" altLang="en-US" sz="2400" dirty="0" smtClean="0">
                <a:latin typeface="Imprint MT Shadow" pitchFamily="82" charset="0"/>
                <a:cs typeface="Times New Roman" pitchFamily="18" charset="0"/>
              </a:rPr>
              <a:t>Varieties have been developed for </a:t>
            </a:r>
            <a:r>
              <a:rPr lang="en-US" altLang="en-US" sz="2400" u="sng" dirty="0" smtClean="0">
                <a:solidFill>
                  <a:srgbClr val="0000FF"/>
                </a:solidFill>
                <a:latin typeface="Imprint MT Shadow" pitchFamily="82" charset="0"/>
                <a:cs typeface="Times New Roman" pitchFamily="18" charset="0"/>
              </a:rPr>
              <a:t>fresh market</a:t>
            </a:r>
            <a:r>
              <a:rPr lang="en-US" altLang="en-US" sz="2400" dirty="0" smtClean="0">
                <a:latin typeface="Imprint MT Shadow" pitchFamily="82" charset="0"/>
                <a:cs typeface="Times New Roman" pitchFamily="18" charset="0"/>
              </a:rPr>
              <a:t> and </a:t>
            </a:r>
            <a:r>
              <a:rPr lang="en-US" altLang="en-US" sz="2400" u="sng" dirty="0" smtClean="0">
                <a:solidFill>
                  <a:srgbClr val="0000FF"/>
                </a:solidFill>
                <a:latin typeface="Imprint MT Shadow" pitchFamily="82" charset="0"/>
                <a:cs typeface="Times New Roman" pitchFamily="18" charset="0"/>
              </a:rPr>
              <a:t>processing (canning)</a:t>
            </a:r>
            <a:r>
              <a:rPr lang="en-US" altLang="en-US" sz="2400" dirty="0" smtClean="0">
                <a:latin typeface="Imprint MT Shadow" pitchFamily="82" charset="0"/>
                <a:cs typeface="Times New Roman"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718" y="1295400"/>
            <a:ext cx="3118573" cy="312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18" y="4430452"/>
            <a:ext cx="3118573" cy="239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936" y="2489981"/>
            <a:ext cx="3118573" cy="195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1081902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11430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382000" cy="1066800"/>
          </a:xfrm>
        </p:spPr>
        <p:txBody>
          <a:bodyPr>
            <a:normAutofit/>
          </a:bodyPr>
          <a:lstStyle/>
          <a:p>
            <a:pPr algn="just"/>
            <a:r>
              <a:rPr lang="en-US" sz="2400" dirty="0">
                <a:latin typeface="Imprint MT Shadow" pitchFamily="82" charset="0"/>
                <a:cs typeface="Times New Roman" pitchFamily="18" charset="0"/>
              </a:rPr>
              <a:t>Different types (growth habit, fruit shape, etc.) of tomato varieties are produced in Ethiopia. </a:t>
            </a:r>
            <a:endParaRPr lang="en-US" sz="2400" dirty="0" smtClean="0">
              <a:latin typeface="Imprint MT Shadow" pitchFamily="82" charset="0"/>
              <a:cs typeface="Times New Roman" pitchFamily="18" charset="0"/>
            </a:endParaRPr>
          </a:p>
          <a:p>
            <a:pPr algn="just"/>
            <a:endParaRPr lang="en-US" sz="2400" dirty="0">
              <a:latin typeface="Imprint MT Shadow" pitchFamily="82" charset="0"/>
              <a:cs typeface="Times New Roman" pitchFamily="18" charset="0"/>
            </a:endParaRPr>
          </a:p>
          <a:p>
            <a:pPr algn="just"/>
            <a:endParaRPr lang="en-US" sz="2400" dirty="0" smtClean="0">
              <a:latin typeface="Imprint MT Shadow" pitchFamily="82" charset="0"/>
              <a:cs typeface="Times New Roman" pitchFamily="18" charset="0"/>
            </a:endParaRPr>
          </a:p>
          <a:p>
            <a:pPr algn="just"/>
            <a:endParaRPr lang="en-US" sz="2400" dirty="0">
              <a:latin typeface="Imprint MT Shadow" pitchFamily="82" charset="0"/>
              <a:cs typeface="Times New Roman" pitchFamily="18" charset="0"/>
            </a:endParaRPr>
          </a:p>
          <a:p>
            <a:pPr algn="just"/>
            <a:endParaRPr lang="en-US" sz="2400" dirty="0" smtClean="0">
              <a:latin typeface="Imprint MT Shadow" pitchFamily="82" charset="0"/>
              <a:cs typeface="Times New Roman" pitchFamily="18" charset="0"/>
            </a:endParaRPr>
          </a:p>
          <a:p>
            <a:pPr algn="just"/>
            <a:endParaRPr lang="en-US" sz="2400" dirty="0" smtClean="0">
              <a:latin typeface="Imprint MT Shadow" pitchFamily="82" charset="0"/>
              <a:cs typeface="Times New Roman" pitchFamily="18" charset="0"/>
            </a:endParaRPr>
          </a:p>
          <a:p>
            <a:pPr algn="just"/>
            <a:endParaRPr lang="en-US" sz="2400" dirty="0">
              <a:latin typeface="Imprint MT Shadow" pitchFamily="82" charset="0"/>
              <a:cs typeface="Times New Roman" pitchFamily="18" charset="0"/>
            </a:endParaRPr>
          </a:p>
        </p:txBody>
      </p:sp>
      <p:pic>
        <p:nvPicPr>
          <p:cNvPr id="5" name="Picture 4"/>
          <p:cNvPicPr/>
          <p:nvPr/>
        </p:nvPicPr>
        <p:blipFill>
          <a:blip r:embed="rId2"/>
          <a:stretch>
            <a:fillRect/>
          </a:stretch>
        </p:blipFill>
        <p:spPr>
          <a:xfrm>
            <a:off x="152400" y="2050473"/>
            <a:ext cx="6096000" cy="374332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14588"/>
            <a:ext cx="258944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5442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8229600" cy="4525963"/>
          </a:xfrm>
        </p:spPr>
        <p:txBody>
          <a:bodyPr>
            <a:normAutofit/>
          </a:bodyPr>
          <a:lstStyle/>
          <a:p>
            <a:pPr algn="just"/>
            <a:r>
              <a:rPr lang="en-US" sz="2400" dirty="0" smtClean="0">
                <a:latin typeface="Imprint MT Shadow" pitchFamily="82" charset="0"/>
                <a:cs typeface="Times New Roman" pitchFamily="18" charset="0"/>
              </a:rPr>
              <a:t>Tall set </a:t>
            </a:r>
            <a:r>
              <a:rPr lang="en-US" sz="2400" dirty="0">
                <a:solidFill>
                  <a:srgbClr val="FF0000"/>
                </a:solidFill>
                <a:latin typeface="Imprint MT Shadow" pitchFamily="82" charset="0"/>
                <a:cs typeface="Times New Roman" pitchFamily="18" charset="0"/>
              </a:rPr>
              <a:t>(indeterminate</a:t>
            </a:r>
            <a:r>
              <a:rPr lang="en-US" sz="2400" dirty="0">
                <a:latin typeface="Imprint MT Shadow" pitchFamily="82" charset="0"/>
                <a:cs typeface="Times New Roman" pitchFamily="18" charset="0"/>
              </a:rPr>
              <a:t>) </a:t>
            </a:r>
            <a:r>
              <a:rPr lang="en-US" sz="2400" dirty="0" smtClean="0">
                <a:latin typeface="Imprint MT Shadow" pitchFamily="82" charset="0"/>
                <a:cs typeface="Times New Roman" pitchFamily="18" charset="0"/>
              </a:rPr>
              <a:t>Vs. the </a:t>
            </a:r>
            <a:r>
              <a:rPr lang="en-US" sz="2400" dirty="0">
                <a:latin typeface="Imprint MT Shadow" pitchFamily="82" charset="0"/>
                <a:cs typeface="Times New Roman" pitchFamily="18" charset="0"/>
              </a:rPr>
              <a:t>short set </a:t>
            </a:r>
            <a:r>
              <a:rPr lang="en-US" sz="2400" dirty="0">
                <a:solidFill>
                  <a:srgbClr val="FF0000"/>
                </a:solidFill>
                <a:latin typeface="Imprint MT Shadow" pitchFamily="82" charset="0"/>
                <a:cs typeface="Times New Roman" pitchFamily="18" charset="0"/>
              </a:rPr>
              <a:t>(determinate). </a:t>
            </a:r>
          </a:p>
          <a:p>
            <a:pPr algn="just"/>
            <a:r>
              <a:rPr lang="en-US" sz="2400" dirty="0">
                <a:latin typeface="Imprint MT Shadow" pitchFamily="82" charset="0"/>
                <a:cs typeface="Times New Roman" pitchFamily="18" charset="0"/>
              </a:rPr>
              <a:t>The determinate types produce more flowers within a given length of vine within a short period </a:t>
            </a:r>
          </a:p>
          <a:p>
            <a:endParaRPr lang="en-US" sz="2400" dirty="0">
              <a:latin typeface="Imprint MT Shadow"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2884475"/>
            <a:ext cx="2551402" cy="255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715000"/>
            <a:ext cx="7696200" cy="830997"/>
          </a:xfrm>
          <a:prstGeom prst="rect">
            <a:avLst/>
          </a:prstGeom>
        </p:spPr>
        <p:txBody>
          <a:bodyPr wrap="square">
            <a:spAutoFit/>
          </a:bodyPr>
          <a:lstStyle/>
          <a:p>
            <a:pPr marL="342900" lvl="0" indent="-342900" algn="just">
              <a:spcBef>
                <a:spcPct val="20000"/>
              </a:spcBef>
              <a:buFont typeface="Arial" pitchFamily="34" charset="0"/>
              <a:buChar char="•"/>
            </a:pPr>
            <a:r>
              <a:rPr lang="en-US" sz="2400" dirty="0">
                <a:solidFill>
                  <a:prstClr val="black"/>
                </a:solidFill>
                <a:latin typeface="Imprint MT Shadow" pitchFamily="82" charset="0"/>
                <a:cs typeface="Times New Roman" pitchFamily="18" charset="0"/>
              </a:rPr>
              <a:t>The indeterminate ones produce fruits and highest yield for long time. </a:t>
            </a:r>
          </a:p>
        </p:txBody>
      </p:sp>
      <p:sp>
        <p:nvSpPr>
          <p:cNvPr id="6" name="AutoShape 4" descr="á¨dwarf vs tall tomato ááµá áá¤á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748660"/>
            <a:ext cx="2114550" cy="282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490263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09"/>
            <a:ext cx="8229600" cy="1143000"/>
          </a:xfrm>
        </p:spPr>
        <p:txBody>
          <a:bodyPr>
            <a:normAutofit/>
          </a:bodyPr>
          <a:lstStyle/>
          <a:p>
            <a:r>
              <a:rPr lang="en-US" altLang="en-US" sz="3200" b="1" dirty="0" smtClean="0">
                <a:latin typeface="Imprint MT Shadow" pitchFamily="82" charset="0"/>
                <a:cs typeface="Times New Roman" pitchFamily="18" charset="0"/>
              </a:rPr>
              <a:t>Growth requirements</a:t>
            </a:r>
            <a:r>
              <a:rPr lang="en-US" altLang="en-US" sz="3200" b="1" u="sng" dirty="0" smtClean="0">
                <a:latin typeface="Imprint MT Shadow" pitchFamily="82" charset="0"/>
                <a:cs typeface="Times New Roman" pitchFamily="18" charset="0"/>
              </a:rPr>
              <a:t> </a:t>
            </a:r>
            <a:r>
              <a:rPr lang="en-US" altLang="en-US" sz="3200" i="1" dirty="0" smtClean="0">
                <a:latin typeface="Imprint MT Shadow" pitchFamily="82" charset="0"/>
                <a:cs typeface="Times New Roman" pitchFamily="18" charset="0"/>
              </a:rPr>
              <a:t/>
            </a:r>
            <a:br>
              <a:rPr lang="en-US" altLang="en-US" sz="3200" i="1" dirty="0" smtClean="0">
                <a:latin typeface="Imprint MT Shadow" pitchFamily="82" charset="0"/>
                <a:cs typeface="Times New Roman" pitchFamily="18" charset="0"/>
              </a:rPr>
            </a:br>
            <a:endParaRPr lang="en-US" sz="3200" dirty="0"/>
          </a:p>
        </p:txBody>
      </p:sp>
      <p:sp>
        <p:nvSpPr>
          <p:cNvPr id="3" name="Content Placeholder 2"/>
          <p:cNvSpPr>
            <a:spLocks noGrp="1"/>
          </p:cNvSpPr>
          <p:nvPr>
            <p:ph idx="1"/>
          </p:nvPr>
        </p:nvSpPr>
        <p:spPr>
          <a:xfrm>
            <a:off x="228600" y="789709"/>
            <a:ext cx="8382000" cy="3429000"/>
          </a:xfrm>
        </p:spPr>
        <p:txBody>
          <a:bodyPr>
            <a:normAutofit/>
          </a:bodyPr>
          <a:lstStyle/>
          <a:p>
            <a:pPr algn="just"/>
            <a:r>
              <a:rPr lang="en-US" sz="2200" dirty="0" smtClean="0">
                <a:latin typeface="Times New Roman" pitchFamily="18" charset="0"/>
                <a:cs typeface="Times New Roman" pitchFamily="18" charset="0"/>
              </a:rPr>
              <a:t>Tomato requires warm, clear, dry conditions</a:t>
            </a:r>
          </a:p>
          <a:p>
            <a:pPr algn="just"/>
            <a:r>
              <a:rPr lang="en-US" sz="2200" dirty="0" smtClean="0">
                <a:latin typeface="Times New Roman" pitchFamily="18" charset="0"/>
                <a:cs typeface="Times New Roman" pitchFamily="18" charset="0"/>
              </a:rPr>
              <a:t>Altitudes 700 to 2000m. </a:t>
            </a:r>
          </a:p>
          <a:p>
            <a:pPr algn="just"/>
            <a:r>
              <a:rPr lang="en-US" sz="2200" dirty="0" smtClean="0">
                <a:latin typeface="Times New Roman" pitchFamily="18" charset="0"/>
                <a:cs typeface="Times New Roman" pitchFamily="18" charset="0"/>
              </a:rPr>
              <a:t>Optimum temperature 24 to 28°C during the day and 14 to 17°C at night. </a:t>
            </a:r>
          </a:p>
          <a:p>
            <a:pPr algn="just"/>
            <a:r>
              <a:rPr lang="en-US" sz="2200" dirty="0" smtClean="0">
                <a:latin typeface="Times New Roman" pitchFamily="18" charset="0"/>
                <a:cs typeface="Times New Roman" pitchFamily="18" charset="0"/>
              </a:rPr>
              <a:t>High temperature above 40°C during the day and 22°C at night can cause </a:t>
            </a:r>
            <a:r>
              <a:rPr lang="en-US" sz="2200" dirty="0" smtClean="0">
                <a:solidFill>
                  <a:srgbClr val="C00000"/>
                </a:solidFill>
                <a:latin typeface="Times New Roman" pitchFamily="18" charset="0"/>
                <a:cs typeface="Times New Roman" pitchFamily="18" charset="0"/>
              </a:rPr>
              <a:t>flower drop, poor fruit set and poor quality seed</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Friable and sandy loam soil with pH of 5.8 to 6.8</a:t>
            </a:r>
          </a:p>
          <a:p>
            <a:pPr algn="just"/>
            <a:endParaRPr lang="en-US"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86809"/>
            <a:ext cx="4267200" cy="282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Mengistu W.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z="3200" i="1" dirty="0" smtClean="0">
                <a:latin typeface="Imprint MT Shadow" pitchFamily="82" charset="0"/>
                <a:cs typeface="Times New Roman" pitchFamily="18" charset="0"/>
              </a:rPr>
              <a:t>Cont..</a:t>
            </a:r>
          </a:p>
        </p:txBody>
      </p:sp>
      <p:sp>
        <p:nvSpPr>
          <p:cNvPr id="100355" name="Rectangle 3"/>
          <p:cNvSpPr>
            <a:spLocks noGrp="1" noChangeArrowheads="1"/>
          </p:cNvSpPr>
          <p:nvPr>
            <p:ph idx="1"/>
          </p:nvPr>
        </p:nvSpPr>
        <p:spPr>
          <a:xfrm>
            <a:off x="457200" y="1052512"/>
            <a:ext cx="8382000" cy="5576887"/>
          </a:xfrm>
        </p:spPr>
        <p:txBody>
          <a:bodyPr>
            <a:normAutofit fontScale="92500"/>
          </a:bodyPr>
          <a:lstStyle/>
          <a:p>
            <a:pPr algn="just" eaLnBrk="1" hangingPunct="1">
              <a:lnSpc>
                <a:spcPct val="150000"/>
              </a:lnSpc>
              <a:buFontTx/>
              <a:buNone/>
            </a:pPr>
            <a:r>
              <a:rPr lang="en-US" altLang="en-US" sz="2400" i="1" dirty="0" smtClean="0">
                <a:solidFill>
                  <a:srgbClr val="FF0000"/>
                </a:solidFill>
                <a:latin typeface="Imprint MT Shadow" pitchFamily="82" charset="0"/>
                <a:cs typeface="Times New Roman" pitchFamily="18" charset="0"/>
              </a:rPr>
              <a:t>Source of seed</a:t>
            </a:r>
            <a:r>
              <a:rPr lang="en-US" altLang="en-US" sz="2400" dirty="0" smtClean="0">
                <a:solidFill>
                  <a:srgbClr val="FF0000"/>
                </a:solidFill>
                <a:latin typeface="Imprint MT Shadow" pitchFamily="82" charset="0"/>
                <a:cs typeface="Times New Roman" pitchFamily="18" charset="0"/>
              </a:rPr>
              <a:t>- </a:t>
            </a:r>
          </a:p>
          <a:p>
            <a:pPr algn="just" eaLnBrk="1" hangingPunct="1">
              <a:lnSpc>
                <a:spcPct val="150000"/>
              </a:lnSpc>
            </a:pPr>
            <a:r>
              <a:rPr lang="en-US" altLang="en-US" sz="2400" dirty="0" smtClean="0">
                <a:latin typeface="Imprint MT Shadow" pitchFamily="82" charset="0"/>
                <a:cs typeface="Times New Roman" pitchFamily="18" charset="0"/>
              </a:rPr>
              <a:t>Obtain breeder's and/or basic seeds from a recognized source (e.g. EARO, ETFRUIT) </a:t>
            </a:r>
            <a:endParaRPr lang="en-US" altLang="en-US" sz="2400" i="1" dirty="0" smtClean="0">
              <a:latin typeface="Imprint MT Shadow" pitchFamily="82" charset="0"/>
              <a:cs typeface="Times New Roman" pitchFamily="18" charset="0"/>
            </a:endParaRPr>
          </a:p>
          <a:p>
            <a:pPr algn="just" eaLnBrk="1" hangingPunct="1">
              <a:lnSpc>
                <a:spcPct val="150000"/>
              </a:lnSpc>
              <a:buFontTx/>
              <a:buNone/>
            </a:pPr>
            <a:r>
              <a:rPr lang="en-US" altLang="en-US" sz="2400" i="1" dirty="0" smtClean="0">
                <a:solidFill>
                  <a:srgbClr val="FF0000"/>
                </a:solidFill>
                <a:latin typeface="Imprint MT Shadow" pitchFamily="82" charset="0"/>
                <a:cs typeface="Times New Roman" pitchFamily="18" charset="0"/>
              </a:rPr>
              <a:t>Seed rate </a:t>
            </a:r>
            <a:r>
              <a:rPr lang="en-US" altLang="en-US" sz="2400" dirty="0" smtClean="0">
                <a:latin typeface="Imprint MT Shadow" pitchFamily="82" charset="0"/>
                <a:cs typeface="Times New Roman" pitchFamily="18" charset="0"/>
              </a:rPr>
              <a:t>: 60 gm/25m</a:t>
            </a:r>
            <a:r>
              <a:rPr lang="en-US" altLang="en-US" sz="2400" baseline="30000" dirty="0" smtClean="0">
                <a:latin typeface="Imprint MT Shadow" pitchFamily="82" charset="0"/>
                <a:cs typeface="Times New Roman" pitchFamily="18" charset="0"/>
              </a:rPr>
              <a:t>2</a:t>
            </a:r>
            <a:r>
              <a:rPr lang="en-US" altLang="en-US" sz="2400" dirty="0" smtClean="0">
                <a:latin typeface="Imprint MT Shadow" pitchFamily="82" charset="0"/>
                <a:cs typeface="Times New Roman" pitchFamily="18" charset="0"/>
              </a:rPr>
              <a:t> </a:t>
            </a:r>
          </a:p>
          <a:p>
            <a:pPr algn="just" eaLnBrk="1" hangingPunct="1">
              <a:lnSpc>
                <a:spcPct val="150000"/>
              </a:lnSpc>
            </a:pPr>
            <a:r>
              <a:rPr lang="en-US" altLang="en-US" sz="2400" dirty="0" smtClean="0">
                <a:latin typeface="Imprint MT Shadow" pitchFamily="82" charset="0"/>
                <a:cs typeface="Times New Roman" pitchFamily="18" charset="0"/>
              </a:rPr>
              <a:t>Sow the seeds in </a:t>
            </a:r>
            <a:r>
              <a:rPr lang="en-US" altLang="en-US" sz="2400" u="sng" dirty="0" smtClean="0">
                <a:solidFill>
                  <a:srgbClr val="0000FF"/>
                </a:solidFill>
                <a:latin typeface="Imprint MT Shadow" pitchFamily="82" charset="0"/>
                <a:cs typeface="Times New Roman" pitchFamily="18" charset="0"/>
              </a:rPr>
              <a:t>raised nursery beds</a:t>
            </a:r>
            <a:r>
              <a:rPr lang="en-US" altLang="en-US" sz="2400" dirty="0" smtClean="0">
                <a:latin typeface="Imprint MT Shadow" pitchFamily="82" charset="0"/>
                <a:cs typeface="Times New Roman" pitchFamily="18" charset="0"/>
              </a:rPr>
              <a:t> (15-20 cm)</a:t>
            </a:r>
            <a:endParaRPr lang="en-US" altLang="en-US" sz="2400" b="1" dirty="0" smtClean="0">
              <a:latin typeface="Imprint MT Shadow" pitchFamily="82" charset="0"/>
              <a:cs typeface="Times New Roman" pitchFamily="18" charset="0"/>
            </a:endParaRPr>
          </a:p>
          <a:p>
            <a:pPr algn="just" eaLnBrk="1" hangingPunct="1">
              <a:lnSpc>
                <a:spcPct val="150000"/>
              </a:lnSpc>
              <a:buFontTx/>
              <a:buNone/>
            </a:pPr>
            <a:r>
              <a:rPr lang="en-US" altLang="en-US" sz="2400" dirty="0" smtClean="0">
                <a:solidFill>
                  <a:srgbClr val="FF0000"/>
                </a:solidFill>
                <a:latin typeface="Imprint MT Shadow" pitchFamily="82" charset="0"/>
                <a:cs typeface="Times New Roman" pitchFamily="18" charset="0"/>
              </a:rPr>
              <a:t>Spacing: </a:t>
            </a:r>
            <a:r>
              <a:rPr lang="en-US" altLang="en-US" sz="2400" dirty="0" smtClean="0">
                <a:latin typeface="Imprint MT Shadow" pitchFamily="82" charset="0"/>
                <a:cs typeface="Times New Roman" pitchFamily="18" charset="0"/>
              </a:rPr>
              <a:t> 4-5 cm b/n rows</a:t>
            </a:r>
            <a:endParaRPr lang="en-US" altLang="en-US" sz="2400" b="1" dirty="0" smtClean="0">
              <a:latin typeface="Imprint MT Shadow" pitchFamily="82" charset="0"/>
              <a:cs typeface="Times New Roman" pitchFamily="18" charset="0"/>
            </a:endParaRPr>
          </a:p>
          <a:p>
            <a:pPr algn="just" eaLnBrk="1" hangingPunct="1">
              <a:lnSpc>
                <a:spcPct val="150000"/>
              </a:lnSpc>
            </a:pPr>
            <a:r>
              <a:rPr lang="en-US" altLang="en-US" sz="2400" dirty="0" smtClean="0">
                <a:latin typeface="Imprint MT Shadow" pitchFamily="82" charset="0"/>
                <a:cs typeface="Times New Roman" pitchFamily="18" charset="0"/>
              </a:rPr>
              <a:t>A total of </a:t>
            </a:r>
            <a:r>
              <a:rPr lang="en-US" altLang="en-US" sz="2400" u="sng" dirty="0" smtClean="0">
                <a:solidFill>
                  <a:srgbClr val="0000FF"/>
                </a:solidFill>
                <a:latin typeface="Imprint MT Shadow" pitchFamily="82" charset="0"/>
                <a:cs typeface="Times New Roman" pitchFamily="18" charset="0"/>
              </a:rPr>
              <a:t>12 nursery beds</a:t>
            </a:r>
            <a:r>
              <a:rPr lang="en-US" altLang="en-US" sz="2400" dirty="0" smtClean="0">
                <a:latin typeface="Imprint MT Shadow" pitchFamily="82" charset="0"/>
                <a:cs typeface="Times New Roman" pitchFamily="18" charset="0"/>
              </a:rPr>
              <a:t> (1 x 5m) are needed to raise enough seedlings to </a:t>
            </a:r>
            <a:r>
              <a:rPr lang="en-US" altLang="en-US" sz="2400" u="sng" dirty="0" smtClean="0">
                <a:solidFill>
                  <a:srgbClr val="0000FF"/>
                </a:solidFill>
                <a:latin typeface="Imprint MT Shadow" pitchFamily="82" charset="0"/>
                <a:cs typeface="Times New Roman" pitchFamily="18" charset="0"/>
              </a:rPr>
              <a:t>transplant 1 ha</a:t>
            </a:r>
            <a:r>
              <a:rPr lang="en-US" altLang="en-US" sz="2400" dirty="0" smtClean="0">
                <a:latin typeface="Imprint MT Shadow" pitchFamily="82" charset="0"/>
                <a:cs typeface="Times New Roman" pitchFamily="18" charset="0"/>
              </a:rPr>
              <a:t>. </a:t>
            </a:r>
          </a:p>
          <a:p>
            <a:pPr algn="just">
              <a:lnSpc>
                <a:spcPct val="150000"/>
              </a:lnSpc>
              <a:buNone/>
            </a:pPr>
            <a:r>
              <a:rPr lang="en-US" altLang="en-US" sz="2400" i="1" dirty="0" smtClean="0">
                <a:solidFill>
                  <a:srgbClr val="FF0000"/>
                </a:solidFill>
                <a:latin typeface="Imprint MT Shadow" pitchFamily="82" charset="0"/>
                <a:cs typeface="Times New Roman" pitchFamily="18" charset="0"/>
              </a:rPr>
              <a:t>Fertilization</a:t>
            </a:r>
            <a:r>
              <a:rPr lang="en-US" altLang="en-US" sz="2400" dirty="0" smtClean="0">
                <a:latin typeface="Imprint MT Shadow" pitchFamily="82" charset="0"/>
                <a:cs typeface="Times New Roman" pitchFamily="18" charset="0"/>
              </a:rPr>
              <a:t> = apply Farm Yard Manure (FYM) during land preparation </a:t>
            </a:r>
            <a:r>
              <a:rPr lang="en-US" sz="2400" dirty="0">
                <a:latin typeface="Imprint MT Shadow" pitchFamily="82" charset="0"/>
                <a:cs typeface="Times New Roman" pitchFamily="18" charset="0"/>
              </a:rPr>
              <a:t>and recommended rate of DAP fertilizer </a:t>
            </a:r>
            <a:endParaRPr lang="en-US" altLang="en-US" sz="2400" dirty="0" smtClean="0">
              <a:latin typeface="Imprint MT Shadow" pitchFamily="8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4521467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smtClean="0">
                <a:solidFill>
                  <a:srgbClr val="0000FF"/>
                </a:solidFill>
                <a:latin typeface="Times New Roman" pitchFamily="18" charset="0"/>
                <a:cs typeface="Times New Roman" pitchFamily="18" charset="0"/>
              </a:rPr>
              <a:t>Nursery beds</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510874" cy="3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1"/>
            <a:ext cx="4039033" cy="3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38695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52400"/>
            <a:ext cx="8229600" cy="1143000"/>
          </a:xfrm>
        </p:spPr>
        <p:txBody>
          <a:bodyPr/>
          <a:lstStyle/>
          <a:p>
            <a:pPr eaLnBrk="1" hangingPunct="1"/>
            <a:r>
              <a:rPr lang="en-US" altLang="en-US" sz="3200" b="1" dirty="0" smtClean="0">
                <a:solidFill>
                  <a:srgbClr val="C00000"/>
                </a:solidFill>
                <a:latin typeface="Imprint MT Shadow" pitchFamily="82" charset="0"/>
                <a:cs typeface="Times New Roman" pitchFamily="18" charset="0"/>
              </a:rPr>
              <a:t>Nursery operations </a:t>
            </a:r>
            <a:r>
              <a:rPr lang="en-US" altLang="en-US" sz="3200" dirty="0" smtClean="0">
                <a:solidFill>
                  <a:srgbClr val="C00000"/>
                </a:solidFill>
                <a:latin typeface="Imprint MT Shadow" pitchFamily="82" charset="0"/>
                <a:cs typeface="Times New Roman" pitchFamily="18" charset="0"/>
              </a:rPr>
              <a:t/>
            </a:r>
            <a:br>
              <a:rPr lang="en-US" altLang="en-US" sz="3200" dirty="0" smtClean="0">
                <a:solidFill>
                  <a:srgbClr val="C00000"/>
                </a:solidFill>
                <a:latin typeface="Imprint MT Shadow" pitchFamily="82" charset="0"/>
                <a:cs typeface="Times New Roman" pitchFamily="18" charset="0"/>
              </a:rPr>
            </a:br>
            <a:endParaRPr lang="en-US" altLang="en-US" sz="3200" dirty="0" smtClean="0">
              <a:solidFill>
                <a:srgbClr val="C00000"/>
              </a:solidFill>
              <a:latin typeface="Imprint MT Shadow" pitchFamily="82" charset="0"/>
              <a:cs typeface="Times New Roman" pitchFamily="18" charset="0"/>
            </a:endParaRPr>
          </a:p>
        </p:txBody>
      </p:sp>
      <p:sp>
        <p:nvSpPr>
          <p:cNvPr id="101379" name="Rectangle 3"/>
          <p:cNvSpPr>
            <a:spLocks noGrp="1" noChangeArrowheads="1"/>
          </p:cNvSpPr>
          <p:nvPr>
            <p:ph idx="1"/>
          </p:nvPr>
        </p:nvSpPr>
        <p:spPr>
          <a:xfrm>
            <a:off x="0" y="914400"/>
            <a:ext cx="8229600" cy="2438400"/>
          </a:xfrm>
        </p:spPr>
        <p:txBody>
          <a:bodyPr>
            <a:normAutofit/>
          </a:bodyPr>
          <a:lstStyle/>
          <a:p>
            <a:pPr algn="just"/>
            <a:r>
              <a:rPr lang="en-US" altLang="en-US" sz="2400" dirty="0" smtClean="0">
                <a:solidFill>
                  <a:srgbClr val="FF0000"/>
                </a:solidFill>
                <a:latin typeface="Imprint MT Shadow" pitchFamily="82" charset="0"/>
                <a:cs typeface="Times New Roman" pitchFamily="18" charset="0"/>
              </a:rPr>
              <a:t>pest, disease and weed management:</a:t>
            </a:r>
            <a:r>
              <a:rPr lang="en-US" altLang="en-US" sz="2400" dirty="0" smtClean="0">
                <a:latin typeface="Imprint MT Shadow" pitchFamily="82" charset="0"/>
                <a:cs typeface="Times New Roman" pitchFamily="18" charset="0"/>
              </a:rPr>
              <a:t> (leaf spot , damping-off, cut worms) </a:t>
            </a:r>
          </a:p>
          <a:p>
            <a:pPr algn="just" eaLnBrk="1" hangingPunct="1"/>
            <a:r>
              <a:rPr lang="en-US" altLang="en-US" sz="2400" dirty="0" smtClean="0">
                <a:latin typeface="Imprint MT Shadow" pitchFamily="82" charset="0"/>
                <a:cs typeface="Times New Roman" pitchFamily="18" charset="0"/>
              </a:rPr>
              <a:t>watering as required</a:t>
            </a:r>
          </a:p>
          <a:p>
            <a:pPr algn="just"/>
            <a:r>
              <a:rPr lang="en-US" altLang="en-US" sz="2400" dirty="0" smtClean="0">
                <a:solidFill>
                  <a:srgbClr val="FF0000"/>
                </a:solidFill>
                <a:latin typeface="Imprint MT Shadow" pitchFamily="82" charset="0"/>
                <a:cs typeface="Times New Roman" pitchFamily="18" charset="0"/>
              </a:rPr>
              <a:t>transplanting:</a:t>
            </a:r>
            <a:r>
              <a:rPr lang="en-US" altLang="en-US" sz="2400" dirty="0" smtClean="0">
                <a:latin typeface="Imprint MT Shadow" pitchFamily="82" charset="0"/>
                <a:cs typeface="Times New Roman" pitchFamily="18" charset="0"/>
              </a:rPr>
              <a:t> 30-35 DAS (days after sowing)</a:t>
            </a:r>
          </a:p>
          <a:p>
            <a:pPr lvl="4" algn="just"/>
            <a:r>
              <a:rPr lang="en-US" altLang="en-US" sz="2400" dirty="0" smtClean="0">
                <a:latin typeface="Imprint MT Shadow" pitchFamily="82" charset="0"/>
                <a:cs typeface="Times New Roman" pitchFamily="18" charset="0"/>
              </a:rPr>
              <a:t>12-15 cm height (of seedlings)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30" y="3124201"/>
            <a:ext cx="4927324" cy="275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09309" y="3200400"/>
            <a:ext cx="3858491" cy="2862322"/>
          </a:xfrm>
          <a:prstGeom prst="rect">
            <a:avLst/>
          </a:prstGeom>
        </p:spPr>
        <p:txBody>
          <a:bodyPr wrap="square">
            <a:spAutoFit/>
          </a:bodyPr>
          <a:lstStyle/>
          <a:p>
            <a:pPr algn="just">
              <a:lnSpc>
                <a:spcPct val="150000"/>
              </a:lnSpc>
            </a:pPr>
            <a:r>
              <a:rPr lang="en-US" altLang="en-US" sz="2000" dirty="0">
                <a:solidFill>
                  <a:srgbClr val="FF0000"/>
                </a:solidFill>
                <a:latin typeface="Imprint MT Shadow" pitchFamily="82" charset="0"/>
                <a:cs typeface="Times New Roman" pitchFamily="18" charset="0"/>
              </a:rPr>
              <a:t>Isolation:</a:t>
            </a:r>
            <a:r>
              <a:rPr lang="en-US" altLang="en-US" sz="2000" dirty="0">
                <a:latin typeface="Imprint MT Shadow" pitchFamily="82" charset="0"/>
                <a:cs typeface="Times New Roman" pitchFamily="18" charset="0"/>
              </a:rPr>
              <a:t>  </a:t>
            </a:r>
            <a:r>
              <a:rPr lang="en-US" altLang="en-US" sz="2000" dirty="0" smtClean="0">
                <a:latin typeface="Imprint MT Shadow" pitchFamily="82" charset="0"/>
                <a:cs typeface="Times New Roman" pitchFamily="18" charset="0"/>
              </a:rPr>
              <a:t>50m </a:t>
            </a:r>
            <a:r>
              <a:rPr lang="en-US" altLang="en-US" sz="2000" dirty="0">
                <a:latin typeface="Imprint MT Shadow" pitchFamily="82" charset="0"/>
                <a:cs typeface="Times New Roman" pitchFamily="18" charset="0"/>
              </a:rPr>
              <a:t>for basic &amp; </a:t>
            </a:r>
            <a:r>
              <a:rPr lang="en-US" altLang="en-US" sz="2000" dirty="0" smtClean="0">
                <a:latin typeface="Imprint MT Shadow" pitchFamily="82" charset="0"/>
                <a:cs typeface="Times New Roman" pitchFamily="18" charset="0"/>
              </a:rPr>
              <a:t>25m </a:t>
            </a:r>
            <a:r>
              <a:rPr lang="en-US" altLang="en-US" sz="2000" dirty="0">
                <a:latin typeface="Imprint MT Shadow" pitchFamily="82" charset="0"/>
                <a:cs typeface="Times New Roman" pitchFamily="18" charset="0"/>
              </a:rPr>
              <a:t>for certified </a:t>
            </a:r>
            <a:r>
              <a:rPr lang="en-US" altLang="en-US" sz="2000" dirty="0" smtClean="0">
                <a:latin typeface="Imprint MT Shadow" pitchFamily="82" charset="0"/>
                <a:cs typeface="Times New Roman" pitchFamily="18" charset="0"/>
              </a:rPr>
              <a:t>seed. </a:t>
            </a:r>
          </a:p>
          <a:p>
            <a:pPr marL="342900" indent="-342900" algn="just">
              <a:lnSpc>
                <a:spcPct val="150000"/>
              </a:lnSpc>
              <a:buFont typeface="Arial" pitchFamily="34" charset="0"/>
              <a:buChar char="•"/>
            </a:pPr>
            <a:r>
              <a:rPr lang="en-US" altLang="en-US" sz="2000" dirty="0" smtClean="0">
                <a:latin typeface="Imprint MT Shadow" pitchFamily="82" charset="0"/>
                <a:cs typeface="Times New Roman" pitchFamily="18" charset="0"/>
              </a:rPr>
              <a:t>10m </a:t>
            </a:r>
            <a:r>
              <a:rPr lang="en-US" altLang="en-US" sz="2000" dirty="0">
                <a:latin typeface="Imprint MT Shadow" pitchFamily="82" charset="0"/>
                <a:cs typeface="Times New Roman" pitchFamily="18" charset="0"/>
              </a:rPr>
              <a:t>may be used if pollinating insects absent</a:t>
            </a:r>
          </a:p>
          <a:p>
            <a:pPr algn="just">
              <a:lnSpc>
                <a:spcPct val="150000"/>
              </a:lnSpc>
            </a:pPr>
            <a:r>
              <a:rPr lang="en-US" altLang="en-US" sz="2000" dirty="0">
                <a:solidFill>
                  <a:srgbClr val="FF0000"/>
                </a:solidFill>
                <a:latin typeface="Imprint MT Shadow" pitchFamily="82" charset="0"/>
                <a:cs typeface="Times New Roman" pitchFamily="18" charset="0"/>
              </a:rPr>
              <a:t>Spacing in the field</a:t>
            </a:r>
            <a:r>
              <a:rPr lang="en-US" altLang="en-US" sz="2000" dirty="0">
                <a:latin typeface="Imprint MT Shadow" pitchFamily="82" charset="0"/>
                <a:cs typeface="Times New Roman" pitchFamily="18" charset="0"/>
              </a:rPr>
              <a:t>: 100 cm x 30 cm (33,330 plants/ha) </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9330557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152400"/>
            <a:ext cx="8229600" cy="850900"/>
          </a:xfrm>
        </p:spPr>
        <p:txBody>
          <a:bodyPr>
            <a:normAutofit/>
          </a:bodyPr>
          <a:lstStyle/>
          <a:p>
            <a:pPr eaLnBrk="1" hangingPunct="1"/>
            <a:r>
              <a:rPr lang="en-US" altLang="en-US" sz="3200" b="1" dirty="0" smtClean="0">
                <a:solidFill>
                  <a:srgbClr val="C00000"/>
                </a:solidFill>
                <a:latin typeface="Times New Roman" pitchFamily="18" charset="0"/>
                <a:cs typeface="Times New Roman" pitchFamily="18" charset="0"/>
              </a:rPr>
              <a:t>Field operations</a:t>
            </a:r>
          </a:p>
        </p:txBody>
      </p:sp>
      <p:sp>
        <p:nvSpPr>
          <p:cNvPr id="102403" name="Rectangle 3"/>
          <p:cNvSpPr>
            <a:spLocks noGrp="1" noChangeArrowheads="1"/>
          </p:cNvSpPr>
          <p:nvPr>
            <p:ph idx="1"/>
          </p:nvPr>
        </p:nvSpPr>
        <p:spPr>
          <a:xfrm>
            <a:off x="228600" y="981075"/>
            <a:ext cx="8686800" cy="5724525"/>
          </a:xfrm>
        </p:spPr>
        <p:txBody>
          <a:bodyPr>
            <a:noAutofit/>
          </a:bodyPr>
          <a:lstStyle/>
          <a:p>
            <a:pPr algn="just">
              <a:lnSpc>
                <a:spcPct val="150000"/>
              </a:lnSpc>
            </a:pPr>
            <a:r>
              <a:rPr lang="en-US" sz="2200" dirty="0">
                <a:latin typeface="Imprint MT Shadow" pitchFamily="82" charset="0"/>
                <a:cs typeface="Times New Roman" pitchFamily="18" charset="0"/>
              </a:rPr>
              <a:t>The field </a:t>
            </a:r>
            <a:r>
              <a:rPr lang="en-US" sz="2200" dirty="0" smtClean="0">
                <a:latin typeface="Imprint MT Shadow" pitchFamily="82" charset="0"/>
                <a:cs typeface="Times New Roman" pitchFamily="18" charset="0"/>
              </a:rPr>
              <a:t>operation for </a:t>
            </a:r>
            <a:r>
              <a:rPr lang="en-US" sz="2200" dirty="0">
                <a:latin typeface="Imprint MT Shadow" pitchFamily="82" charset="0"/>
                <a:cs typeface="Times New Roman" pitchFamily="18" charset="0"/>
              </a:rPr>
              <a:t>seed production is identical whether they are grown for </a:t>
            </a:r>
            <a:r>
              <a:rPr lang="en-US" sz="2200" dirty="0">
                <a:solidFill>
                  <a:srgbClr val="0070C0"/>
                </a:solidFill>
                <a:latin typeface="Imprint MT Shadow" pitchFamily="82" charset="0"/>
                <a:cs typeface="Times New Roman" pitchFamily="18" charset="0"/>
              </a:rPr>
              <a:t>fresh market or processing</a:t>
            </a:r>
            <a:r>
              <a:rPr lang="en-US" sz="2200" dirty="0" smtClean="0">
                <a:latin typeface="Imprint MT Shadow" pitchFamily="82" charset="0"/>
                <a:cs typeface="Times New Roman" pitchFamily="18" charset="0"/>
              </a:rPr>
              <a:t>.</a:t>
            </a:r>
          </a:p>
          <a:p>
            <a:pPr algn="just">
              <a:lnSpc>
                <a:spcPct val="150000"/>
              </a:lnSpc>
            </a:pPr>
            <a:r>
              <a:rPr lang="en-US" sz="2200" dirty="0" smtClean="0">
                <a:latin typeface="Imprint MT Shadow" pitchFamily="82" charset="0"/>
                <a:cs typeface="Times New Roman" pitchFamily="18" charset="0"/>
              </a:rPr>
              <a:t>Grown under </a:t>
            </a:r>
            <a:r>
              <a:rPr lang="en-US" sz="2200" dirty="0">
                <a:solidFill>
                  <a:srgbClr val="0070C0"/>
                </a:solidFill>
                <a:latin typeface="Imprint MT Shadow" pitchFamily="82" charset="0"/>
                <a:cs typeface="Times New Roman" pitchFamily="18" charset="0"/>
              </a:rPr>
              <a:t>irrigation in the dry season</a:t>
            </a:r>
            <a:r>
              <a:rPr lang="en-US" sz="2200" dirty="0">
                <a:latin typeface="Imprint MT Shadow" pitchFamily="82" charset="0"/>
                <a:cs typeface="Times New Roman" pitchFamily="18" charset="0"/>
              </a:rPr>
              <a:t>. </a:t>
            </a:r>
            <a:endParaRPr lang="en-US" sz="2200" dirty="0" smtClean="0">
              <a:latin typeface="Imprint MT Shadow" pitchFamily="82" charset="0"/>
              <a:cs typeface="Times New Roman" pitchFamily="18" charset="0"/>
            </a:endParaRPr>
          </a:p>
          <a:p>
            <a:pPr algn="just">
              <a:lnSpc>
                <a:spcPct val="150000"/>
              </a:lnSpc>
            </a:pPr>
            <a:r>
              <a:rPr lang="en-US" sz="2200" dirty="0" err="1" smtClean="0">
                <a:solidFill>
                  <a:srgbClr val="0070C0"/>
                </a:solidFill>
                <a:latin typeface="Imprint MT Shadow" pitchFamily="82" charset="0"/>
                <a:cs typeface="Times New Roman" pitchFamily="18" charset="0"/>
              </a:rPr>
              <a:t>Rainfed</a:t>
            </a:r>
            <a:r>
              <a:rPr lang="en-US" sz="2200" dirty="0" smtClean="0">
                <a:latin typeface="Imprint MT Shadow" pitchFamily="82" charset="0"/>
                <a:cs typeface="Times New Roman" pitchFamily="18" charset="0"/>
              </a:rPr>
              <a:t>; heavy </a:t>
            </a:r>
            <a:r>
              <a:rPr lang="en-US" sz="2200" dirty="0">
                <a:solidFill>
                  <a:srgbClr val="FF0000"/>
                </a:solidFill>
                <a:latin typeface="Imprint MT Shadow" pitchFamily="82" charset="0"/>
                <a:cs typeface="Times New Roman" pitchFamily="18" charset="0"/>
              </a:rPr>
              <a:t>disease incidence and poor seed set. </a:t>
            </a:r>
          </a:p>
          <a:p>
            <a:pPr algn="just">
              <a:lnSpc>
                <a:spcPct val="150000"/>
              </a:lnSpc>
            </a:pPr>
            <a:r>
              <a:rPr lang="en-US" sz="2200" dirty="0" smtClean="0">
                <a:latin typeface="Imprint MT Shadow" pitchFamily="82" charset="0"/>
                <a:cs typeface="Times New Roman" pitchFamily="18" charset="0"/>
              </a:rPr>
              <a:t>Should be </a:t>
            </a:r>
            <a:r>
              <a:rPr lang="en-US" sz="2200" dirty="0">
                <a:latin typeface="Imprint MT Shadow" pitchFamily="82" charset="0"/>
                <a:cs typeface="Times New Roman" pitchFamily="18" charset="0"/>
              </a:rPr>
              <a:t>grown on the same field ones every </a:t>
            </a:r>
            <a:r>
              <a:rPr lang="en-US" sz="2200" dirty="0">
                <a:solidFill>
                  <a:srgbClr val="C00000"/>
                </a:solidFill>
                <a:latin typeface="Imprint MT Shadow" pitchFamily="82" charset="0"/>
                <a:cs typeface="Times New Roman" pitchFamily="18" charset="0"/>
              </a:rPr>
              <a:t>2 to 3 years</a:t>
            </a:r>
            <a:r>
              <a:rPr lang="en-US" sz="2200" dirty="0">
                <a:latin typeface="Imprint MT Shadow" pitchFamily="82" charset="0"/>
                <a:cs typeface="Times New Roman" pitchFamily="18" charset="0"/>
              </a:rPr>
              <a:t>. </a:t>
            </a:r>
            <a:endParaRPr lang="en-US" sz="2200" dirty="0" smtClean="0">
              <a:latin typeface="Imprint MT Shadow" pitchFamily="82" charset="0"/>
              <a:cs typeface="Times New Roman" pitchFamily="18" charset="0"/>
            </a:endParaRPr>
          </a:p>
          <a:p>
            <a:pPr algn="just">
              <a:lnSpc>
                <a:spcPct val="150000"/>
              </a:lnSpc>
            </a:pPr>
            <a:r>
              <a:rPr lang="en-US" sz="2200" dirty="0" smtClean="0">
                <a:latin typeface="Imprint MT Shadow" pitchFamily="82" charset="0"/>
                <a:cs typeface="Times New Roman" pitchFamily="18" charset="0"/>
              </a:rPr>
              <a:t>Related </a:t>
            </a:r>
            <a:r>
              <a:rPr lang="en-US" sz="2200" dirty="0">
                <a:latin typeface="Imprint MT Shadow" pitchFamily="82" charset="0"/>
                <a:cs typeface="Times New Roman" pitchFamily="18" charset="0"/>
              </a:rPr>
              <a:t>crops such as potatoes and hot pepper should not be used in the years </a:t>
            </a:r>
            <a:r>
              <a:rPr lang="en-US" sz="2200" dirty="0" smtClean="0">
                <a:latin typeface="Imprint MT Shadow" pitchFamily="82" charset="0"/>
                <a:cs typeface="Times New Roman" pitchFamily="18" charset="0"/>
              </a:rPr>
              <a:t>rotation. </a:t>
            </a:r>
          </a:p>
          <a:p>
            <a:pPr algn="just">
              <a:lnSpc>
                <a:spcPct val="150000"/>
              </a:lnSpc>
            </a:pPr>
            <a:r>
              <a:rPr lang="en-US" sz="2200" dirty="0" smtClean="0">
                <a:latin typeface="Imprint MT Shadow" pitchFamily="82" charset="0"/>
                <a:cs typeface="Times New Roman" pitchFamily="18" charset="0"/>
              </a:rPr>
              <a:t>Frequent </a:t>
            </a:r>
            <a:r>
              <a:rPr lang="en-US" sz="2200" dirty="0">
                <a:latin typeface="Imprint MT Shadow" pitchFamily="82" charset="0"/>
                <a:cs typeface="Times New Roman" pitchFamily="18" charset="0"/>
              </a:rPr>
              <a:t>watering, weeding, </a:t>
            </a:r>
            <a:r>
              <a:rPr lang="en-US" sz="2200" dirty="0" smtClean="0">
                <a:latin typeface="Imprint MT Shadow" pitchFamily="82" charset="0"/>
                <a:cs typeface="Times New Roman" pitchFamily="18" charset="0"/>
              </a:rPr>
              <a:t>cultivation</a:t>
            </a:r>
            <a:r>
              <a:rPr lang="en-US" sz="2200" dirty="0">
                <a:latin typeface="Imprint MT Shadow" pitchFamily="82" charset="0"/>
                <a:cs typeface="Times New Roman" pitchFamily="18" charset="0"/>
              </a:rPr>
              <a:t>, disease </a:t>
            </a:r>
            <a:r>
              <a:rPr lang="en-US" sz="2200" dirty="0" smtClean="0">
                <a:latin typeface="Imprint MT Shadow" pitchFamily="82" charset="0"/>
                <a:cs typeface="Times New Roman" pitchFamily="18" charset="0"/>
              </a:rPr>
              <a:t>and </a:t>
            </a:r>
            <a:r>
              <a:rPr lang="en-US" sz="2200" dirty="0">
                <a:latin typeface="Imprint MT Shadow" pitchFamily="82" charset="0"/>
                <a:cs typeface="Times New Roman" pitchFamily="18" charset="0"/>
              </a:rPr>
              <a:t>pest </a:t>
            </a:r>
            <a:r>
              <a:rPr lang="en-US" sz="2200" dirty="0" smtClean="0">
                <a:latin typeface="Imprint MT Shadow" pitchFamily="82" charset="0"/>
                <a:cs typeface="Times New Roman" pitchFamily="18" charset="0"/>
              </a:rPr>
              <a:t>control are </a:t>
            </a:r>
            <a:r>
              <a:rPr lang="en-US" sz="2200" dirty="0">
                <a:latin typeface="Imprint MT Shadow" pitchFamily="82" charset="0"/>
                <a:cs typeface="Times New Roman" pitchFamily="18" charset="0"/>
              </a:rPr>
              <a:t>essential for good seed yield.  </a:t>
            </a:r>
          </a:p>
          <a:p>
            <a:pPr algn="just" eaLnBrk="1" hangingPunct="1">
              <a:lnSpc>
                <a:spcPct val="150000"/>
              </a:lnSpc>
            </a:pPr>
            <a:endParaRPr lang="en-US" altLang="en-US" sz="2200" dirty="0" smtClean="0">
              <a:latin typeface="Imprint MT Shadow" pitchFamily="8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0549053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36"/>
            <a:ext cx="8229600" cy="1032164"/>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60218" y="914400"/>
            <a:ext cx="8305800" cy="1600200"/>
          </a:xfrm>
        </p:spPr>
        <p:txBody>
          <a:bodyPr>
            <a:normAutofit fontScale="85000" lnSpcReduction="10000"/>
          </a:bodyPr>
          <a:lstStyle/>
          <a:p>
            <a:pPr>
              <a:lnSpc>
                <a:spcPct val="150000"/>
              </a:lnSpc>
            </a:pPr>
            <a:r>
              <a:rPr lang="en-US" sz="2800" dirty="0">
                <a:latin typeface="Imprint MT Shadow" pitchFamily="82" charset="0"/>
                <a:cs typeface="Times New Roman" pitchFamily="18" charset="0"/>
              </a:rPr>
              <a:t>Staking is important for </a:t>
            </a:r>
            <a:r>
              <a:rPr lang="en-US" sz="2800" dirty="0">
                <a:solidFill>
                  <a:srgbClr val="C00000"/>
                </a:solidFill>
                <a:latin typeface="Imprint MT Shadow" pitchFamily="82" charset="0"/>
                <a:cs typeface="Times New Roman" pitchFamily="18" charset="0"/>
              </a:rPr>
              <a:t>tall set varieties </a:t>
            </a:r>
            <a:r>
              <a:rPr lang="en-US" sz="2800" dirty="0">
                <a:latin typeface="Imprint MT Shadow" pitchFamily="82" charset="0"/>
                <a:cs typeface="Times New Roman" pitchFamily="18" charset="0"/>
              </a:rPr>
              <a:t>to facilitate management practices and to produce </a:t>
            </a:r>
            <a:r>
              <a:rPr lang="en-US" sz="2800" dirty="0">
                <a:solidFill>
                  <a:srgbClr val="C00000"/>
                </a:solidFill>
                <a:latin typeface="Imprint MT Shadow" pitchFamily="82" charset="0"/>
                <a:cs typeface="Times New Roman" pitchFamily="18" charset="0"/>
              </a:rPr>
              <a:t>high quality </a:t>
            </a:r>
            <a:r>
              <a:rPr lang="en-US" sz="2800" dirty="0" smtClean="0">
                <a:solidFill>
                  <a:srgbClr val="C00000"/>
                </a:solidFill>
                <a:latin typeface="Imprint MT Shadow" pitchFamily="82" charset="0"/>
                <a:cs typeface="Times New Roman" pitchFamily="18" charset="0"/>
              </a:rPr>
              <a:t>seed. </a:t>
            </a:r>
            <a:endParaRPr lang="en-US" sz="2800" dirty="0">
              <a:solidFill>
                <a:srgbClr val="C00000"/>
              </a:solidFill>
              <a:latin typeface="Imprint MT Shadow" pitchFamily="82"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8" y="2224879"/>
            <a:ext cx="3810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889" y="3352800"/>
            <a:ext cx="5054966" cy="338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24879"/>
            <a:ext cx="3258954" cy="225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88873"/>
            <a:ext cx="3684374" cy="22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15990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04800" y="990600"/>
            <a:ext cx="8534400" cy="5181600"/>
          </a:xfrm>
        </p:spPr>
        <p:txBody>
          <a:bodyPr>
            <a:noAutofit/>
          </a:bodyPr>
          <a:lstStyle/>
          <a:p>
            <a:pPr algn="just">
              <a:lnSpc>
                <a:spcPct val="150000"/>
              </a:lnSpc>
            </a:pPr>
            <a:r>
              <a:rPr lang="en-US" sz="2400" dirty="0" smtClean="0">
                <a:latin typeface="Imprint MT Shadow" pitchFamily="82" charset="0"/>
                <a:cs typeface="Arabic Typesetting" pitchFamily="66" charset="-78"/>
              </a:rPr>
              <a:t>Vegetable production is </a:t>
            </a:r>
            <a:r>
              <a:rPr lang="en-US" sz="2400" dirty="0">
                <a:latin typeface="Imprint MT Shadow" pitchFamily="82" charset="0"/>
                <a:cs typeface="Arabic Typesetting" pitchFamily="66" charset="-78"/>
              </a:rPr>
              <a:t>becoming important with </a:t>
            </a:r>
            <a:endParaRPr lang="en-US" sz="2400" dirty="0" smtClean="0">
              <a:latin typeface="Imprint MT Shadow" pitchFamily="82" charset="0"/>
              <a:cs typeface="Arabic Typesetting" pitchFamily="66" charset="-78"/>
            </a:endParaRPr>
          </a:p>
          <a:p>
            <a:pPr lvl="2" algn="just">
              <a:lnSpc>
                <a:spcPct val="150000"/>
              </a:lnSpc>
            </a:pPr>
            <a:r>
              <a:rPr lang="en-US" dirty="0" smtClean="0">
                <a:latin typeface="Imprint MT Shadow" pitchFamily="82" charset="0"/>
                <a:cs typeface="Arabic Typesetting" pitchFamily="66" charset="-78"/>
              </a:rPr>
              <a:t>Expanding irrigated agriculture</a:t>
            </a:r>
          </a:p>
          <a:p>
            <a:pPr lvl="2" algn="just">
              <a:lnSpc>
                <a:spcPct val="150000"/>
              </a:lnSpc>
            </a:pPr>
            <a:r>
              <a:rPr lang="en-US" dirty="0" smtClean="0">
                <a:latin typeface="Imprint MT Shadow" pitchFamily="82" charset="0"/>
                <a:cs typeface="Arabic Typesetting" pitchFamily="66" charset="-78"/>
              </a:rPr>
              <a:t>Source of income</a:t>
            </a:r>
          </a:p>
          <a:p>
            <a:pPr lvl="2" algn="just">
              <a:lnSpc>
                <a:spcPct val="150000"/>
              </a:lnSpc>
            </a:pPr>
            <a:r>
              <a:rPr lang="en-US" dirty="0" smtClean="0">
                <a:latin typeface="Imprint MT Shadow" pitchFamily="82" charset="0"/>
                <a:cs typeface="Arabic Typesetting" pitchFamily="66" charset="-78"/>
              </a:rPr>
              <a:t>Improved food security</a:t>
            </a:r>
          </a:p>
          <a:p>
            <a:pPr lvl="2" algn="just">
              <a:lnSpc>
                <a:spcPct val="150000"/>
              </a:lnSpc>
            </a:pPr>
            <a:r>
              <a:rPr lang="en-US" dirty="0" smtClean="0">
                <a:latin typeface="Imprint MT Shadow" pitchFamily="82" charset="0"/>
                <a:cs typeface="Arabic Typesetting" pitchFamily="66" charset="-78"/>
              </a:rPr>
              <a:t>Sources of </a:t>
            </a:r>
            <a:r>
              <a:rPr lang="en-US" dirty="0">
                <a:latin typeface="Imprint MT Shadow" pitchFamily="82" charset="0"/>
                <a:cs typeface="Arabic Typesetting" pitchFamily="66" charset="-78"/>
              </a:rPr>
              <a:t>raw </a:t>
            </a:r>
            <a:r>
              <a:rPr lang="en-US" dirty="0" smtClean="0">
                <a:latin typeface="Imprint MT Shadow" pitchFamily="82" charset="0"/>
                <a:cs typeface="Arabic Typesetting" pitchFamily="66" charset="-78"/>
              </a:rPr>
              <a:t>materials</a:t>
            </a:r>
          </a:p>
          <a:p>
            <a:pPr lvl="2" algn="just">
              <a:lnSpc>
                <a:spcPct val="150000"/>
              </a:lnSpc>
            </a:pPr>
            <a:r>
              <a:rPr lang="en-US" dirty="0" smtClean="0">
                <a:latin typeface="Imprint MT Shadow" pitchFamily="82" charset="0"/>
                <a:cs typeface="Arabic Typesetting" pitchFamily="66" charset="-78"/>
              </a:rPr>
              <a:t>Generates employment </a:t>
            </a:r>
          </a:p>
          <a:p>
            <a:pPr algn="just">
              <a:lnSpc>
                <a:spcPct val="150000"/>
              </a:lnSpc>
            </a:pPr>
            <a:r>
              <a:rPr lang="en-US" altLang="en-US" sz="2400" dirty="0" smtClean="0">
                <a:latin typeface="Imprint MT Shadow" pitchFamily="82" charset="0"/>
                <a:cs typeface="Arabic Typesetting" pitchFamily="66" charset="-78"/>
              </a:rPr>
              <a:t>Commercial producers are also involved in the </a:t>
            </a:r>
            <a:r>
              <a:rPr lang="en-US" altLang="en-US" sz="2400" dirty="0" smtClean="0">
                <a:solidFill>
                  <a:srgbClr val="FF0000"/>
                </a:solidFill>
                <a:latin typeface="Imprint MT Shadow" pitchFamily="82" charset="0"/>
                <a:cs typeface="Arabic Typesetting" pitchFamily="66" charset="-78"/>
              </a:rPr>
              <a:t>production, processing and marketing </a:t>
            </a:r>
          </a:p>
          <a:p>
            <a:pPr algn="just" eaLnBrk="1" hangingPunct="1">
              <a:lnSpc>
                <a:spcPct val="150000"/>
              </a:lnSpc>
            </a:pPr>
            <a:r>
              <a:rPr lang="en-US" altLang="en-US" sz="2400" dirty="0" smtClean="0">
                <a:solidFill>
                  <a:srgbClr val="C00000"/>
                </a:solidFill>
                <a:latin typeface="Imprint MT Shadow" pitchFamily="82" charset="0"/>
                <a:cs typeface="Arabic Typesetting" pitchFamily="66" charset="-78"/>
              </a:rPr>
              <a:t>Rain fed </a:t>
            </a:r>
            <a:r>
              <a:rPr lang="en-US" altLang="en-US" sz="2400" dirty="0" smtClean="0">
                <a:latin typeface="Imprint MT Shadow" pitchFamily="82" charset="0"/>
                <a:cs typeface="Arabic Typesetting" pitchFamily="66" charset="-78"/>
              </a:rPr>
              <a:t>and </a:t>
            </a:r>
            <a:r>
              <a:rPr lang="en-US" altLang="en-US" sz="2400" dirty="0" smtClean="0">
                <a:solidFill>
                  <a:srgbClr val="C00000"/>
                </a:solidFill>
                <a:latin typeface="Imprint MT Shadow" pitchFamily="82" charset="0"/>
                <a:cs typeface="Arabic Typesetting" pitchFamily="66" charset="-78"/>
              </a:rPr>
              <a:t>irrigated</a:t>
            </a:r>
            <a:r>
              <a:rPr lang="en-US" altLang="en-US" sz="2400" dirty="0" smtClean="0">
                <a:latin typeface="Imprint MT Shadow" pitchFamily="82" charset="0"/>
                <a:cs typeface="Arabic Typesetting" pitchFamily="66" charset="-78"/>
              </a:rPr>
              <a:t> condition</a:t>
            </a:r>
          </a:p>
        </p:txBody>
      </p:sp>
      <p:sp>
        <p:nvSpPr>
          <p:cNvPr id="2" name="Title 1"/>
          <p:cNvSpPr>
            <a:spLocks noGrp="1"/>
          </p:cNvSpPr>
          <p:nvPr>
            <p:ph type="title"/>
          </p:nvPr>
        </p:nvSpPr>
        <p:spPr>
          <a:xfrm>
            <a:off x="304800" y="152400"/>
            <a:ext cx="8229600" cy="1143000"/>
          </a:xfrm>
        </p:spPr>
        <p:txBody>
          <a:bodyPr>
            <a:normAutofit/>
          </a:bodyPr>
          <a:lstStyle/>
          <a:p>
            <a:r>
              <a:rPr lang="en-US" sz="3200" dirty="0" smtClean="0">
                <a:latin typeface="Times New Roman" pitchFamily="18" charset="0"/>
                <a:cs typeface="Times New Roman" pitchFamily="18" charset="0"/>
              </a:rPr>
              <a:t>Introduction </a:t>
            </a:r>
            <a:endParaRPr lang="en-US" sz="32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0653763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9" y="174193"/>
            <a:ext cx="6477000" cy="1143000"/>
          </a:xfrm>
        </p:spPr>
        <p:txBody>
          <a:bodyPr>
            <a:normAutofit/>
          </a:bodyPr>
          <a:lstStyle/>
          <a:p>
            <a:r>
              <a:rPr lang="en-US" altLang="en-US" sz="3200" b="1" dirty="0">
                <a:solidFill>
                  <a:srgbClr val="C00000"/>
                </a:solidFill>
                <a:latin typeface="Times New Roman" pitchFamily="18" charset="0"/>
                <a:cs typeface="Times New Roman" pitchFamily="18" charset="0"/>
              </a:rPr>
              <a:t>Harvesting &amp; extraction of seed</a:t>
            </a:r>
            <a:endParaRPr lang="en-US" sz="3200" dirty="0"/>
          </a:p>
        </p:txBody>
      </p:sp>
      <p:sp>
        <p:nvSpPr>
          <p:cNvPr id="3" name="Content Placeholder 2"/>
          <p:cNvSpPr>
            <a:spLocks noGrp="1"/>
          </p:cNvSpPr>
          <p:nvPr>
            <p:ph idx="1"/>
          </p:nvPr>
        </p:nvSpPr>
        <p:spPr>
          <a:xfrm>
            <a:off x="307975" y="1447800"/>
            <a:ext cx="7616826" cy="1981200"/>
          </a:xfrm>
        </p:spPr>
        <p:txBody>
          <a:bodyPr>
            <a:normAutofit fontScale="92500" lnSpcReduction="20000"/>
          </a:bodyPr>
          <a:lstStyle/>
          <a:p>
            <a:pPr algn="just">
              <a:lnSpc>
                <a:spcPct val="150000"/>
              </a:lnSpc>
            </a:pPr>
            <a:r>
              <a:rPr lang="en-US" sz="2400" dirty="0">
                <a:latin typeface="Imprint MT Shadow" pitchFamily="82" charset="0"/>
                <a:cs typeface="Times New Roman" pitchFamily="18" charset="0"/>
              </a:rPr>
              <a:t>Depending on cultivars high quality fruits could be harvested from </a:t>
            </a:r>
            <a:r>
              <a:rPr lang="en-US" sz="2400" dirty="0">
                <a:solidFill>
                  <a:srgbClr val="0070C0"/>
                </a:solidFill>
                <a:latin typeface="Imprint MT Shadow" pitchFamily="82" charset="0"/>
                <a:cs typeface="Times New Roman" pitchFamily="18" charset="0"/>
              </a:rPr>
              <a:t>90 to 120 days after transplanting </a:t>
            </a:r>
            <a:endParaRPr lang="en-US" sz="2400" dirty="0" smtClean="0">
              <a:solidFill>
                <a:srgbClr val="0070C0"/>
              </a:solidFill>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Good </a:t>
            </a:r>
            <a:r>
              <a:rPr lang="en-US" sz="2400" dirty="0">
                <a:latin typeface="Imprint MT Shadow" pitchFamily="82" charset="0"/>
                <a:cs typeface="Times New Roman" pitchFamily="18" charset="0"/>
              </a:rPr>
              <a:t>fruits selected from </a:t>
            </a:r>
            <a:r>
              <a:rPr lang="en-US" sz="2400" dirty="0">
                <a:solidFill>
                  <a:srgbClr val="0070C0"/>
                </a:solidFill>
                <a:latin typeface="Imprint MT Shadow" pitchFamily="82" charset="0"/>
                <a:cs typeface="Times New Roman" pitchFamily="18" charset="0"/>
              </a:rPr>
              <a:t>healthy and true to </a:t>
            </a:r>
            <a:r>
              <a:rPr lang="en-US" sz="2400" dirty="0" smtClean="0">
                <a:solidFill>
                  <a:srgbClr val="0070C0"/>
                </a:solidFill>
                <a:latin typeface="Imprint MT Shadow" pitchFamily="82" charset="0"/>
                <a:cs typeface="Times New Roman" pitchFamily="18" charset="0"/>
              </a:rPr>
              <a:t>type </a:t>
            </a:r>
            <a:r>
              <a:rPr lang="en-US" sz="2400" dirty="0">
                <a:latin typeface="Imprint MT Shadow" pitchFamily="82" charset="0"/>
                <a:cs typeface="Times New Roman" pitchFamily="18" charset="0"/>
              </a:rPr>
              <a:t>plants should be collected for seed extraction. </a:t>
            </a:r>
            <a:endParaRPr lang="en-US" sz="2400" dirty="0" smtClean="0">
              <a:latin typeface="Imprint MT Shadow" pitchFamily="82" charset="0"/>
              <a:cs typeface="Times New Roman" pitchFamily="18" charset="0"/>
            </a:endParaRPr>
          </a:p>
          <a:p>
            <a:pPr algn="just">
              <a:lnSpc>
                <a:spcPct val="150000"/>
              </a:lnSpc>
            </a:pPr>
            <a:endParaRPr lang="en-US" sz="2400" dirty="0">
              <a:latin typeface="Imprint MT Shadow" pitchFamily="82" charset="0"/>
              <a:cs typeface="Times New Roman" pitchFamily="18" charset="0"/>
            </a:endParaRPr>
          </a:p>
          <a:p>
            <a:pPr algn="just">
              <a:lnSpc>
                <a:spcPct val="150000"/>
              </a:lnSpc>
            </a:pPr>
            <a:endParaRPr lang="en-US" sz="2400" dirty="0" smtClean="0">
              <a:latin typeface="Imprint MT Shadow" pitchFamily="82" charset="0"/>
              <a:cs typeface="Times New Roman" pitchFamily="18" charset="0"/>
            </a:endParaRPr>
          </a:p>
          <a:p>
            <a:pPr algn="just">
              <a:lnSpc>
                <a:spcPct val="150000"/>
              </a:lnSpc>
            </a:pPr>
            <a:endParaRPr lang="en-US" sz="2400" dirty="0" smtClean="0">
              <a:latin typeface="Imprint MT Shadow" pitchFamily="82" charset="0"/>
              <a:cs typeface="Times New Roman" pitchFamily="18" charset="0"/>
            </a:endParaRPr>
          </a:p>
          <a:p>
            <a:pPr algn="just">
              <a:lnSpc>
                <a:spcPct val="150000"/>
              </a:lnSpc>
            </a:pPr>
            <a:endParaRPr lang="en-US" sz="2400" dirty="0" smtClean="0">
              <a:latin typeface="Imprint MT Shadow" pitchFamily="82" charset="0"/>
              <a:cs typeface="Times New Roman" pitchFamily="18" charset="0"/>
            </a:endParaRPr>
          </a:p>
          <a:p>
            <a:pPr algn="just">
              <a:lnSpc>
                <a:spcPct val="150000"/>
              </a:lnSpc>
            </a:pPr>
            <a:endParaRPr lang="en-US" sz="2400" dirty="0">
              <a:latin typeface="Imprint MT Shadow" pitchFamily="82" charset="0"/>
              <a:cs typeface="Times New Roman" pitchFamily="18" charset="0"/>
            </a:endParaRPr>
          </a:p>
          <a:p>
            <a:pPr algn="just">
              <a:lnSpc>
                <a:spcPct val="150000"/>
              </a:lnSpc>
            </a:pPr>
            <a:endParaRPr lang="en-US" sz="2400" dirty="0" smtClean="0">
              <a:latin typeface="Imprint MT Shadow" pitchFamily="82" charset="0"/>
              <a:cs typeface="Times New Roman" pitchFamily="18" charset="0"/>
            </a:endParaRPr>
          </a:p>
          <a:p>
            <a:pPr algn="just">
              <a:lnSpc>
                <a:spcPct val="150000"/>
              </a:lnSpc>
            </a:pPr>
            <a:endParaRPr lang="en-US" sz="2400" dirty="0" smtClean="0">
              <a:latin typeface="Imprint MT Shadow" pitchFamily="82" charset="0"/>
              <a:cs typeface="Times New Roman" pitchFamily="18" charset="0"/>
            </a:endParaRPr>
          </a:p>
        </p:txBody>
      </p:sp>
      <p:sp>
        <p:nvSpPr>
          <p:cNvPr id="5" name="AutoShape 2" descr="á¨determinate and indeterminate tomato ááµá áá¤á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933" y="116321"/>
            <a:ext cx="258535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8" y="3643745"/>
            <a:ext cx="3438925" cy="300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99709" y="3657600"/>
            <a:ext cx="4239491" cy="2123658"/>
          </a:xfrm>
          <a:prstGeom prst="rect">
            <a:avLst/>
          </a:prstGeom>
        </p:spPr>
        <p:txBody>
          <a:bodyPr wrap="square">
            <a:spAutoFit/>
          </a:bodyPr>
          <a:lstStyle/>
          <a:p>
            <a:pPr marL="285750" indent="-285750" algn="just">
              <a:lnSpc>
                <a:spcPct val="150000"/>
              </a:lnSpc>
              <a:buFont typeface="Arial" pitchFamily="34" charset="0"/>
              <a:buChar char="•"/>
            </a:pPr>
            <a:r>
              <a:rPr lang="en-US" sz="2200" dirty="0">
                <a:latin typeface="Imprint MT Shadow" pitchFamily="82" charset="0"/>
                <a:cs typeface="Times New Roman" pitchFamily="18" charset="0"/>
              </a:rPr>
              <a:t>The fruits must be free from </a:t>
            </a:r>
            <a:r>
              <a:rPr lang="en-US" sz="2200" dirty="0">
                <a:solidFill>
                  <a:srgbClr val="0070C0"/>
                </a:solidFill>
                <a:latin typeface="Imprint MT Shadow" pitchFamily="82" charset="0"/>
                <a:cs typeface="Times New Roman" pitchFamily="18" charset="0"/>
              </a:rPr>
              <a:t>diseases, any physical damage </a:t>
            </a:r>
            <a:r>
              <a:rPr lang="en-US" sz="2200" dirty="0">
                <a:latin typeface="Imprint MT Shadow" pitchFamily="82" charset="0"/>
                <a:cs typeface="Times New Roman" pitchFamily="18" charset="0"/>
              </a:rPr>
              <a:t>and must be typical to the variety in color, size, shape, etc. </a:t>
            </a:r>
          </a:p>
        </p:txBody>
      </p:sp>
      <p:sp>
        <p:nvSpPr>
          <p:cNvPr id="7" name="Footer Placeholder 6"/>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14528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872" y="-20782"/>
            <a:ext cx="4991100" cy="1143000"/>
          </a:xfrm>
          <a:noFill/>
        </p:spPr>
        <p:txBody>
          <a:bodyPr/>
          <a:lstStyle/>
          <a:p>
            <a:pPr eaLnBrk="1" hangingPunct="1"/>
            <a:r>
              <a:rPr lang="en-US" altLang="en-US" sz="3200" b="1" dirty="0" smtClean="0">
                <a:solidFill>
                  <a:srgbClr val="C00000"/>
                </a:solidFill>
                <a:latin typeface="Times New Roman" pitchFamily="18" charset="0"/>
                <a:cs typeface="Times New Roman" pitchFamily="18" charset="0"/>
              </a:rPr>
              <a:t>Cont..</a:t>
            </a:r>
          </a:p>
        </p:txBody>
      </p:sp>
      <p:sp>
        <p:nvSpPr>
          <p:cNvPr id="103427" name="Rectangle 3"/>
          <p:cNvSpPr>
            <a:spLocks noGrp="1" noChangeArrowheads="1"/>
          </p:cNvSpPr>
          <p:nvPr>
            <p:ph idx="1"/>
          </p:nvPr>
        </p:nvSpPr>
        <p:spPr>
          <a:xfrm>
            <a:off x="297872" y="1143000"/>
            <a:ext cx="3893128" cy="1905000"/>
          </a:xfrm>
        </p:spPr>
        <p:txBody>
          <a:bodyPr>
            <a:normAutofit/>
          </a:bodyPr>
          <a:lstStyle/>
          <a:p>
            <a:pPr algn="just">
              <a:lnSpc>
                <a:spcPct val="150000"/>
              </a:lnSpc>
            </a:pPr>
            <a:r>
              <a:rPr lang="en-US" sz="2800" dirty="0">
                <a:latin typeface="Imprint MT Shadow" pitchFamily="82" charset="0"/>
                <a:cs typeface="Times New Roman" pitchFamily="18" charset="0"/>
              </a:rPr>
              <a:t>The fruit should be </a:t>
            </a:r>
            <a:r>
              <a:rPr lang="en-US" sz="2800" dirty="0">
                <a:solidFill>
                  <a:srgbClr val="C00000"/>
                </a:solidFill>
                <a:latin typeface="Imprint MT Shadow" pitchFamily="82" charset="0"/>
                <a:cs typeface="Times New Roman" pitchFamily="18" charset="0"/>
              </a:rPr>
              <a:t>red </a:t>
            </a:r>
            <a:r>
              <a:rPr lang="en-US" sz="2800" dirty="0" smtClean="0">
                <a:solidFill>
                  <a:srgbClr val="C00000"/>
                </a:solidFill>
                <a:latin typeface="Imprint MT Shadow" pitchFamily="82" charset="0"/>
                <a:cs typeface="Times New Roman" pitchFamily="18" charset="0"/>
              </a:rPr>
              <a:t>ripen</a:t>
            </a:r>
            <a:endParaRPr lang="en-US" altLang="en-US" sz="2800" i="1" dirty="0" smtClean="0">
              <a:solidFill>
                <a:srgbClr val="C00000"/>
              </a:solidFill>
              <a:latin typeface="Imprint MT Shadow" pitchFamily="82" charset="0"/>
              <a:cs typeface="Times New Roman" pitchFamily="18" charset="0"/>
            </a:endParaRPr>
          </a:p>
          <a:p>
            <a:pPr algn="just">
              <a:lnSpc>
                <a:spcPct val="150000"/>
              </a:lnSpc>
            </a:pPr>
            <a:endParaRPr lang="en-US" altLang="en-US" sz="2800" i="1" dirty="0" smtClean="0">
              <a:latin typeface="Imprint MT Shadow" pitchFamily="82" charset="0"/>
              <a:cs typeface="Times New Roman" pitchFamily="18" charset="0"/>
            </a:endParaRPr>
          </a:p>
          <a:p>
            <a:pPr algn="just" eaLnBrk="1" hangingPunct="1">
              <a:lnSpc>
                <a:spcPct val="150000"/>
              </a:lnSpc>
            </a:pPr>
            <a:endParaRPr lang="en-US" altLang="en-US" sz="2800" b="1" dirty="0" smtClean="0">
              <a:latin typeface="Imprint MT Shadow" pitchFamily="82"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048000"/>
            <a:ext cx="7924801" cy="347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937" y="533400"/>
            <a:ext cx="4627463" cy="225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0894968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76200"/>
            <a:ext cx="8229600" cy="633412"/>
          </a:xfrm>
          <a:noFill/>
        </p:spPr>
        <p:txBody>
          <a:bodyPr/>
          <a:lstStyle/>
          <a:p>
            <a:pPr eaLnBrk="1" hangingPunct="1"/>
            <a:r>
              <a:rPr lang="en-US" altLang="en-US" sz="3200" b="1" dirty="0" smtClean="0">
                <a:solidFill>
                  <a:srgbClr val="C00000"/>
                </a:solidFill>
                <a:latin typeface="Times New Roman" pitchFamily="18" charset="0"/>
                <a:cs typeface="Times New Roman" pitchFamily="18" charset="0"/>
              </a:rPr>
              <a:t>Extraction methods</a:t>
            </a:r>
          </a:p>
        </p:txBody>
      </p:sp>
      <p:sp>
        <p:nvSpPr>
          <p:cNvPr id="104451" name="Rectangle 3"/>
          <p:cNvSpPr>
            <a:spLocks noGrp="1" noChangeArrowheads="1"/>
          </p:cNvSpPr>
          <p:nvPr>
            <p:ph idx="1"/>
          </p:nvPr>
        </p:nvSpPr>
        <p:spPr>
          <a:xfrm>
            <a:off x="304800" y="914400"/>
            <a:ext cx="8686800" cy="5715000"/>
          </a:xfrm>
        </p:spPr>
        <p:txBody>
          <a:bodyPr>
            <a:noAutofit/>
          </a:bodyPr>
          <a:lstStyle/>
          <a:p>
            <a:pPr algn="just"/>
            <a:r>
              <a:rPr lang="en-US" sz="2200" dirty="0">
                <a:latin typeface="Imprint MT Shadow" pitchFamily="82" charset="0"/>
                <a:cs typeface="Times New Roman" pitchFamily="18" charset="0"/>
              </a:rPr>
              <a:t>Since tomato seeds are embodied in a jelly like substances, their extraction requires </a:t>
            </a:r>
            <a:r>
              <a:rPr lang="en-US" sz="2200" dirty="0">
                <a:solidFill>
                  <a:srgbClr val="C00000"/>
                </a:solidFill>
                <a:latin typeface="Imprint MT Shadow" pitchFamily="82" charset="0"/>
                <a:cs typeface="Times New Roman" pitchFamily="18" charset="0"/>
              </a:rPr>
              <a:t>special care</a:t>
            </a:r>
            <a:r>
              <a:rPr lang="en-US" sz="2200" dirty="0">
                <a:latin typeface="Imprint MT Shadow" pitchFamily="82" charset="0"/>
                <a:cs typeface="Times New Roman" pitchFamily="18" charset="0"/>
              </a:rPr>
              <a:t>. </a:t>
            </a:r>
            <a:endParaRPr lang="en-US" altLang="en-US" sz="2200" dirty="0" smtClean="0">
              <a:solidFill>
                <a:srgbClr val="0000FF"/>
              </a:solidFill>
              <a:latin typeface="Imprint MT Shadow" pitchFamily="82" charset="0"/>
              <a:cs typeface="Times New Roman" pitchFamily="18" charset="0"/>
            </a:endParaRPr>
          </a:p>
          <a:p>
            <a:pPr algn="just">
              <a:buNone/>
            </a:pPr>
            <a:r>
              <a:rPr lang="en-US" altLang="en-US" sz="2200" b="1" dirty="0" smtClean="0">
                <a:solidFill>
                  <a:srgbClr val="C00000"/>
                </a:solidFill>
                <a:latin typeface="Imprint MT Shadow" pitchFamily="82" charset="0"/>
                <a:cs typeface="Times New Roman" pitchFamily="18" charset="0"/>
              </a:rPr>
              <a:t>1. Manual extraction</a:t>
            </a:r>
            <a:endParaRPr lang="en-US" altLang="en-US" sz="2200" dirty="0" smtClean="0">
              <a:solidFill>
                <a:srgbClr val="0000FF"/>
              </a:solidFill>
              <a:latin typeface="Imprint MT Shadow" pitchFamily="82" charset="0"/>
              <a:cs typeface="Times New Roman" pitchFamily="18" charset="0"/>
            </a:endParaRPr>
          </a:p>
          <a:p>
            <a:pPr marL="457200" indent="-457200" algn="just">
              <a:buFont typeface="+mj-lt"/>
              <a:buAutoNum type="arabicPeriod"/>
            </a:pPr>
            <a:r>
              <a:rPr lang="en-US" altLang="en-US" sz="2200" dirty="0" smtClean="0">
                <a:latin typeface="Imprint MT Shadow" pitchFamily="82" charset="0"/>
                <a:cs typeface="Times New Roman" pitchFamily="18" charset="0"/>
              </a:rPr>
              <a:t>Harvest the fruits in nylon bags</a:t>
            </a:r>
          </a:p>
          <a:p>
            <a:pPr marL="457200" indent="-457200" algn="just">
              <a:buFont typeface="+mj-lt"/>
              <a:buAutoNum type="arabicPeriod"/>
            </a:pPr>
            <a:r>
              <a:rPr lang="en-US" altLang="en-US" sz="2200" dirty="0" smtClean="0">
                <a:latin typeface="Imprint MT Shadow" pitchFamily="82" charset="0"/>
                <a:cs typeface="Times New Roman" pitchFamily="18" charset="0"/>
              </a:rPr>
              <a:t>Crush the fruits by trampling with feet </a:t>
            </a:r>
          </a:p>
          <a:p>
            <a:pPr marL="457200" indent="-457200" algn="just">
              <a:buFont typeface="+mj-lt"/>
              <a:buAutoNum type="arabicPeriod"/>
            </a:pPr>
            <a:r>
              <a:rPr lang="en-US" altLang="en-US" sz="2200" dirty="0" smtClean="0">
                <a:latin typeface="Imprint MT Shadow" pitchFamily="82" charset="0"/>
                <a:cs typeface="Times New Roman" pitchFamily="18" charset="0"/>
              </a:rPr>
              <a:t>Put the bags of crushed fruits into big plastic containers and allow fermenting</a:t>
            </a:r>
          </a:p>
          <a:p>
            <a:pPr marL="457200" indent="-457200" algn="just">
              <a:buFont typeface="+mj-lt"/>
              <a:buAutoNum type="arabicPeriod"/>
            </a:pPr>
            <a:r>
              <a:rPr lang="en-US" altLang="en-US" sz="2200" dirty="0" smtClean="0">
                <a:latin typeface="Imprint MT Shadow" pitchFamily="82" charset="0"/>
                <a:cs typeface="Times New Roman" pitchFamily="18" charset="0"/>
              </a:rPr>
              <a:t>Take out the mass into an open plastic container (e.g. Buckets) then, fill up the container with water and stir the seeds to allow the pieces of flesh and skin sticking on the seeds to float. </a:t>
            </a:r>
          </a:p>
          <a:p>
            <a:pPr marL="457200" indent="-457200" algn="just">
              <a:buFont typeface="+mj-lt"/>
              <a:buAutoNum type="arabicPeriod"/>
            </a:pPr>
            <a:r>
              <a:rPr lang="en-US" altLang="en-US" sz="2200" dirty="0" smtClean="0">
                <a:latin typeface="Imprint MT Shadow" pitchFamily="82" charset="0"/>
                <a:cs typeface="Times New Roman" pitchFamily="18" charset="0"/>
              </a:rPr>
              <a:t>Incline the container and gently remove the floating flesh and skin, making sure that the seeds remain at the bottom.</a:t>
            </a:r>
          </a:p>
          <a:p>
            <a:pPr marL="457200" indent="-457200" algn="just">
              <a:buFont typeface="+mj-lt"/>
              <a:buAutoNum type="arabicPeriod"/>
            </a:pPr>
            <a:r>
              <a:rPr lang="en-US" altLang="en-US" sz="2200" dirty="0" smtClean="0">
                <a:latin typeface="Imprint MT Shadow" pitchFamily="82" charset="0"/>
                <a:cs typeface="Times New Roman" pitchFamily="18" charset="0"/>
              </a:rPr>
              <a:t>Repeat the washing several times until clean seeds remain at the bottom. </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3899227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71" y="228600"/>
            <a:ext cx="8805429" cy="300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599"/>
            <a:ext cx="8839200"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692979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5646"/>
            <a:ext cx="8229600" cy="1143000"/>
          </a:xfrm>
        </p:spPr>
        <p:txBody>
          <a:bodyPr>
            <a:normAutofit/>
          </a:bodyPr>
          <a:lstStyle/>
          <a:p>
            <a:r>
              <a:rPr lang="en-US" sz="3200" dirty="0" smtClean="0"/>
              <a:t>Cont..</a:t>
            </a:r>
            <a:endParaRPr lang="en-US" sz="3200" dirty="0"/>
          </a:p>
        </p:txBody>
      </p:sp>
      <p:sp>
        <p:nvSpPr>
          <p:cNvPr id="4" name="AutoShape 2" descr="á¨tomato seed storage ááµá áá¤á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43513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49769" y="2070033"/>
            <a:ext cx="6333872" cy="295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961310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152400" y="304800"/>
            <a:ext cx="8229600" cy="831850"/>
          </a:xfrm>
          <a:noFill/>
        </p:spPr>
        <p:txBody>
          <a:bodyPr rtlCol="0">
            <a:noAutofit/>
          </a:bodyPr>
          <a:lstStyle/>
          <a:p>
            <a:pPr eaLnBrk="1" fontAlgn="auto" hangingPunct="1">
              <a:spcAft>
                <a:spcPts val="0"/>
              </a:spcAft>
              <a:defRPr/>
            </a:pPr>
            <a:r>
              <a:rPr lang="en-US" altLang="en-US" sz="3200" b="1" dirty="0" smtClean="0">
                <a:solidFill>
                  <a:srgbClr val="C00000"/>
                </a:solidFill>
                <a:latin typeface="Times New Roman" pitchFamily="18" charset="0"/>
                <a:cs typeface="Times New Roman" pitchFamily="18" charset="0"/>
              </a:rPr>
              <a:t>2. Mechanical extraction </a:t>
            </a:r>
            <a:r>
              <a:rPr lang="en-US" altLang="en-US" sz="3200" dirty="0" smtClean="0">
                <a:solidFill>
                  <a:srgbClr val="C00000"/>
                </a:solidFill>
                <a:latin typeface="Times New Roman" pitchFamily="18" charset="0"/>
                <a:cs typeface="Times New Roman" pitchFamily="18" charset="0"/>
              </a:rPr>
              <a:t/>
            </a:r>
            <a:br>
              <a:rPr lang="en-US" altLang="en-US" sz="3200" dirty="0" smtClean="0">
                <a:solidFill>
                  <a:srgbClr val="C00000"/>
                </a:solidFill>
                <a:latin typeface="Times New Roman" pitchFamily="18" charset="0"/>
                <a:cs typeface="Times New Roman" pitchFamily="18" charset="0"/>
              </a:rPr>
            </a:br>
            <a:endParaRPr lang="en-US" altLang="en-US" sz="3200" dirty="0" smtClean="0">
              <a:solidFill>
                <a:srgbClr val="C00000"/>
              </a:solidFill>
              <a:latin typeface="Times New Roman" pitchFamily="18" charset="0"/>
              <a:cs typeface="Times New Roman" pitchFamily="18" charset="0"/>
            </a:endParaRPr>
          </a:p>
        </p:txBody>
      </p:sp>
      <p:sp>
        <p:nvSpPr>
          <p:cNvPr id="105475" name="Rectangle 3"/>
          <p:cNvSpPr>
            <a:spLocks noGrp="1" noChangeArrowheads="1"/>
          </p:cNvSpPr>
          <p:nvPr>
            <p:ph idx="1"/>
          </p:nvPr>
        </p:nvSpPr>
        <p:spPr>
          <a:xfrm>
            <a:off x="304800" y="914401"/>
            <a:ext cx="8686800" cy="5715000"/>
          </a:xfrm>
        </p:spPr>
        <p:txBody>
          <a:bodyPr>
            <a:normAutofit fontScale="85000" lnSpcReduction="20000"/>
          </a:bodyPr>
          <a:lstStyle/>
          <a:p>
            <a:pPr algn="just">
              <a:lnSpc>
                <a:spcPct val="150000"/>
              </a:lnSpc>
            </a:pPr>
            <a:r>
              <a:rPr lang="en-US" altLang="en-US" sz="2400" dirty="0" smtClean="0">
                <a:latin typeface="Imprint MT Shadow" pitchFamily="82" charset="0"/>
                <a:cs typeface="Times New Roman" pitchFamily="18" charset="0"/>
              </a:rPr>
              <a:t>Mechanical seed extraction is used by </a:t>
            </a:r>
            <a:r>
              <a:rPr lang="en-US" altLang="en-US" sz="2400" u="sng" dirty="0" smtClean="0">
                <a:solidFill>
                  <a:srgbClr val="0000FF"/>
                </a:solidFill>
                <a:latin typeface="Imprint MT Shadow" pitchFamily="82" charset="0"/>
                <a:cs typeface="Times New Roman" pitchFamily="18" charset="0"/>
              </a:rPr>
              <a:t>large-scale operations.</a:t>
            </a:r>
          </a:p>
          <a:p>
            <a:pPr algn="just" eaLnBrk="1" hangingPunct="1">
              <a:lnSpc>
                <a:spcPct val="150000"/>
              </a:lnSpc>
              <a:buFontTx/>
              <a:buNone/>
            </a:pPr>
            <a:r>
              <a:rPr lang="en-US" altLang="en-US" sz="2400" dirty="0" smtClean="0">
                <a:solidFill>
                  <a:srgbClr val="0000FF"/>
                </a:solidFill>
                <a:latin typeface="Imprint MT Shadow" pitchFamily="82" charset="0"/>
                <a:cs typeface="Times New Roman" pitchFamily="18" charset="0"/>
              </a:rPr>
              <a:t>Procedures</a:t>
            </a: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Put the ripe fruits into the mechanical extractor for crushing </a:t>
            </a:r>
            <a:endParaRPr lang="en-US" altLang="en-US" sz="2400" b="1" dirty="0" smtClean="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Collect the crushed mass (seed + gel-mass), i.e., the juice, pulp + seed) into a suitable container such as buckets </a:t>
            </a:r>
            <a:endParaRPr lang="en-US" altLang="en-US" sz="2400" b="1" dirty="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Add 0.7</a:t>
            </a:r>
            <a:r>
              <a:rPr lang="en-US" altLang="en-US" sz="2400" dirty="0">
                <a:latin typeface="Imprint MT Shadow" pitchFamily="82" charset="0"/>
                <a:cs typeface="Times New Roman" pitchFamily="18" charset="0"/>
              </a:rPr>
              <a:t>% </a:t>
            </a:r>
            <a:r>
              <a:rPr lang="en-US" altLang="en-US" sz="2400" dirty="0" err="1">
                <a:latin typeface="Imprint MT Shadow" pitchFamily="82" charset="0"/>
                <a:cs typeface="Times New Roman" pitchFamily="18" charset="0"/>
              </a:rPr>
              <a:t>HCl</a:t>
            </a:r>
            <a:r>
              <a:rPr lang="en-US" altLang="en-US" sz="2400" dirty="0">
                <a:latin typeface="Imprint MT Shadow" pitchFamily="82" charset="0"/>
                <a:cs typeface="Times New Roman" pitchFamily="18" charset="0"/>
              </a:rPr>
              <a:t> at the rate of 7 ml/kg seed gel mass </a:t>
            </a:r>
            <a:endParaRPr lang="en-US" altLang="en-US" sz="2400" dirty="0" smtClean="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Stir for </a:t>
            </a:r>
            <a:r>
              <a:rPr lang="en-US" altLang="en-US" sz="2400" dirty="0">
                <a:latin typeface="Imprint MT Shadow" pitchFamily="82" charset="0"/>
                <a:cs typeface="Times New Roman" pitchFamily="18" charset="0"/>
              </a:rPr>
              <a:t>about 30-40 min., until the gel is dissolved </a:t>
            </a:r>
            <a:endParaRPr lang="en-US" altLang="en-US" sz="2400" dirty="0" smtClean="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Pour </a:t>
            </a:r>
            <a:r>
              <a:rPr lang="en-US" altLang="en-US" sz="2400" dirty="0">
                <a:latin typeface="Imprint MT Shadow" pitchFamily="82" charset="0"/>
                <a:cs typeface="Times New Roman" pitchFamily="18" charset="0"/>
              </a:rPr>
              <a:t>the acid treated seeds into a clean plastic container e.g. Buckets </a:t>
            </a:r>
            <a:endParaRPr lang="en-US" altLang="en-US" sz="2400" dirty="0" smtClean="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Fill in </a:t>
            </a:r>
            <a:r>
              <a:rPr lang="en-US" altLang="en-US" sz="2400" dirty="0">
                <a:latin typeface="Imprint MT Shadow" pitchFamily="82" charset="0"/>
                <a:cs typeface="Times New Roman" pitchFamily="18" charset="0"/>
              </a:rPr>
              <a:t>the container with tap water and stir gently to allow the pulp and skin to </a:t>
            </a:r>
            <a:r>
              <a:rPr lang="en-US" altLang="en-US" sz="2400" dirty="0" smtClean="0">
                <a:latin typeface="Imprint MT Shadow" pitchFamily="82" charset="0"/>
                <a:cs typeface="Times New Roman" pitchFamily="18" charset="0"/>
              </a:rPr>
              <a:t>float</a:t>
            </a: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Incline the </a:t>
            </a:r>
            <a:r>
              <a:rPr lang="en-US" altLang="en-US" sz="2400" dirty="0">
                <a:latin typeface="Imprint MT Shadow" pitchFamily="82" charset="0"/>
                <a:cs typeface="Times New Roman" pitchFamily="18" charset="0"/>
              </a:rPr>
              <a:t>container and remove the floating material </a:t>
            </a:r>
            <a:endParaRPr lang="en-US" altLang="en-US" sz="2400" dirty="0" smtClean="0">
              <a:latin typeface="Imprint MT Shadow" pitchFamily="82" charset="0"/>
              <a:cs typeface="Times New Roman" pitchFamily="18" charset="0"/>
            </a:endParaRPr>
          </a:p>
          <a:p>
            <a:pPr marL="514350" indent="-514350" algn="just" eaLnBrk="1" hangingPunct="1">
              <a:lnSpc>
                <a:spcPct val="150000"/>
              </a:lnSpc>
              <a:buFont typeface="+mj-lt"/>
              <a:buAutoNum type="arabicPeriod"/>
            </a:pPr>
            <a:r>
              <a:rPr lang="en-US" altLang="en-US" sz="2400" dirty="0" smtClean="0">
                <a:latin typeface="Imprint MT Shadow" pitchFamily="82" charset="0"/>
                <a:cs typeface="Times New Roman" pitchFamily="18" charset="0"/>
              </a:rPr>
              <a:t>Collect </a:t>
            </a:r>
            <a:r>
              <a:rPr lang="en-US" altLang="en-US" sz="2400" dirty="0">
                <a:latin typeface="Imprint MT Shadow" pitchFamily="82" charset="0"/>
                <a:cs typeface="Times New Roman" pitchFamily="18" charset="0"/>
              </a:rPr>
              <a:t>the seeds that remain at the bottom of the </a:t>
            </a:r>
            <a:r>
              <a:rPr lang="en-US" altLang="en-US" sz="2400" dirty="0" smtClean="0">
                <a:latin typeface="Imprint MT Shadow" pitchFamily="82" charset="0"/>
                <a:cs typeface="Times New Roman" pitchFamily="18" charset="0"/>
              </a:rPr>
              <a:t>container. </a:t>
            </a:r>
            <a:endParaRPr lang="en-US" altLang="en-US" sz="2400" dirty="0">
              <a:latin typeface="Imprint MT Shadow" pitchFamily="82"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4993411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763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720447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28600"/>
            <a:ext cx="5715001" cy="777875"/>
          </a:xfrm>
          <a:noFill/>
        </p:spPr>
        <p:txBody>
          <a:bodyPr/>
          <a:lstStyle/>
          <a:p>
            <a:pPr eaLnBrk="1" hangingPunct="1"/>
            <a:r>
              <a:rPr lang="en-US" altLang="en-US" sz="3200" b="1" dirty="0" smtClean="0">
                <a:solidFill>
                  <a:srgbClr val="C00000"/>
                </a:solidFill>
                <a:latin typeface="Imprint MT Shadow" pitchFamily="82" charset="0"/>
                <a:cs typeface="Times New Roman" pitchFamily="18" charset="0"/>
              </a:rPr>
              <a:t>Seed drying</a:t>
            </a:r>
          </a:p>
        </p:txBody>
      </p:sp>
      <p:sp>
        <p:nvSpPr>
          <p:cNvPr id="107523" name="Rectangle 3"/>
          <p:cNvSpPr>
            <a:spLocks noGrp="1" noChangeArrowheads="1"/>
          </p:cNvSpPr>
          <p:nvPr>
            <p:ph idx="1"/>
          </p:nvPr>
        </p:nvSpPr>
        <p:spPr>
          <a:xfrm>
            <a:off x="155575" y="1143000"/>
            <a:ext cx="6016624" cy="4953000"/>
          </a:xfrm>
        </p:spPr>
        <p:txBody>
          <a:bodyPr>
            <a:noAutofit/>
          </a:bodyPr>
          <a:lstStyle/>
          <a:p>
            <a:pPr algn="just" eaLnBrk="1" hangingPunct="1"/>
            <a:r>
              <a:rPr lang="en-US" altLang="en-US" sz="2200" dirty="0" smtClean="0">
                <a:latin typeface="Imprint MT Shadow" pitchFamily="82" charset="0"/>
                <a:cs typeface="Times New Roman" pitchFamily="18" charset="0"/>
              </a:rPr>
              <a:t>After washing, seeds should be dried as rapidly as possible</a:t>
            </a:r>
          </a:p>
          <a:p>
            <a:pPr algn="just"/>
            <a:r>
              <a:rPr lang="en-US" sz="2200" dirty="0">
                <a:latin typeface="Imprint MT Shadow" pitchFamily="82" charset="0"/>
                <a:cs typeface="Times New Roman" pitchFamily="18" charset="0"/>
              </a:rPr>
              <a:t>H</a:t>
            </a:r>
            <a:r>
              <a:rPr lang="en-US" sz="2200" dirty="0" smtClean="0">
                <a:latin typeface="Imprint MT Shadow" pitchFamily="82" charset="0"/>
                <a:cs typeface="Times New Roman" pitchFamily="18" charset="0"/>
              </a:rPr>
              <a:t>anging </a:t>
            </a:r>
            <a:r>
              <a:rPr lang="en-US" sz="2200" dirty="0">
                <a:latin typeface="Imprint MT Shadow" pitchFamily="82" charset="0"/>
                <a:cs typeface="Times New Roman" pitchFamily="18" charset="0"/>
              </a:rPr>
              <a:t>the seeds in the shade for a </a:t>
            </a:r>
            <a:r>
              <a:rPr lang="en-US" sz="2200" dirty="0" smtClean="0">
                <a:latin typeface="Imprint MT Shadow" pitchFamily="82" charset="0"/>
                <a:cs typeface="Times New Roman" pitchFamily="18" charset="0"/>
              </a:rPr>
              <a:t>day </a:t>
            </a:r>
          </a:p>
          <a:p>
            <a:pPr algn="just"/>
            <a:r>
              <a:rPr lang="en-US" sz="2200" dirty="0" smtClean="0">
                <a:solidFill>
                  <a:srgbClr val="C00000"/>
                </a:solidFill>
                <a:latin typeface="Imprint MT Shadow" pitchFamily="82" charset="0"/>
                <a:cs typeface="Times New Roman" pitchFamily="18" charset="0"/>
              </a:rPr>
              <a:t>quicker way</a:t>
            </a:r>
            <a:r>
              <a:rPr lang="en-US" sz="2200" dirty="0" smtClean="0">
                <a:latin typeface="Imprint MT Shadow" pitchFamily="82" charset="0"/>
                <a:cs typeface="Times New Roman" pitchFamily="18" charset="0"/>
              </a:rPr>
              <a:t>: place </a:t>
            </a:r>
            <a:r>
              <a:rPr lang="en-US" sz="2200" dirty="0">
                <a:latin typeface="Imprint MT Shadow" pitchFamily="82" charset="0"/>
                <a:cs typeface="Times New Roman" pitchFamily="18" charset="0"/>
              </a:rPr>
              <a:t>the seeds in a spin dryer</a:t>
            </a:r>
            <a:r>
              <a:rPr lang="en-US" sz="2200" dirty="0" smtClean="0">
                <a:latin typeface="Imprint MT Shadow" pitchFamily="82" charset="0"/>
                <a:cs typeface="Times New Roman" pitchFamily="18" charset="0"/>
              </a:rPr>
              <a:t>.</a:t>
            </a:r>
          </a:p>
          <a:p>
            <a:pPr algn="just"/>
            <a:r>
              <a:rPr lang="en-US" sz="2200" dirty="0" smtClean="0">
                <a:latin typeface="Imprint MT Shadow" pitchFamily="82" charset="0"/>
                <a:cs typeface="Times New Roman" pitchFamily="18" charset="0"/>
              </a:rPr>
              <a:t>uniformly </a:t>
            </a:r>
            <a:r>
              <a:rPr lang="en-US" sz="2200" dirty="0">
                <a:latin typeface="Imprint MT Shadow" pitchFamily="82" charset="0"/>
                <a:cs typeface="Times New Roman" pitchFamily="18" charset="0"/>
              </a:rPr>
              <a:t>spread the partially dried </a:t>
            </a:r>
            <a:r>
              <a:rPr lang="en-US" sz="2200" dirty="0" smtClean="0">
                <a:latin typeface="Imprint MT Shadow" pitchFamily="82" charset="0"/>
                <a:cs typeface="Times New Roman" pitchFamily="18" charset="0"/>
              </a:rPr>
              <a:t>seeds</a:t>
            </a:r>
          </a:p>
          <a:p>
            <a:pPr algn="just"/>
            <a:r>
              <a:rPr lang="en-US" sz="2200" dirty="0" smtClean="0">
                <a:solidFill>
                  <a:srgbClr val="0070C0"/>
                </a:solidFill>
                <a:latin typeface="Imprint MT Shadow" pitchFamily="82" charset="0"/>
                <a:cs typeface="Times New Roman" pitchFamily="18" charset="0"/>
              </a:rPr>
              <a:t>Loosen </a:t>
            </a:r>
            <a:r>
              <a:rPr lang="en-US" sz="2200" dirty="0">
                <a:solidFill>
                  <a:srgbClr val="0070C0"/>
                </a:solidFill>
                <a:latin typeface="Imprint MT Shadow" pitchFamily="82" charset="0"/>
                <a:cs typeface="Times New Roman" pitchFamily="18" charset="0"/>
              </a:rPr>
              <a:t>any clumps of </a:t>
            </a:r>
            <a:r>
              <a:rPr lang="en-US" sz="2200" dirty="0" smtClean="0">
                <a:solidFill>
                  <a:srgbClr val="0070C0"/>
                </a:solidFill>
                <a:latin typeface="Imprint MT Shadow" pitchFamily="82" charset="0"/>
                <a:cs typeface="Times New Roman" pitchFamily="18" charset="0"/>
              </a:rPr>
              <a:t>seeds </a:t>
            </a:r>
          </a:p>
          <a:p>
            <a:pPr algn="just"/>
            <a:r>
              <a:rPr lang="en-US" sz="2200" dirty="0" smtClean="0">
                <a:latin typeface="Imprint MT Shadow" pitchFamily="82" charset="0"/>
                <a:cs typeface="Times New Roman" pitchFamily="18" charset="0"/>
              </a:rPr>
              <a:t>Drying </a:t>
            </a:r>
            <a:r>
              <a:rPr lang="en-US" sz="2200" dirty="0">
                <a:latin typeface="Imprint MT Shadow" pitchFamily="82" charset="0"/>
                <a:cs typeface="Times New Roman" pitchFamily="18" charset="0"/>
              </a:rPr>
              <a:t>continues for three to four </a:t>
            </a:r>
            <a:r>
              <a:rPr lang="en-US" sz="2200" dirty="0" smtClean="0">
                <a:latin typeface="Imprint MT Shadow" pitchFamily="82" charset="0"/>
                <a:cs typeface="Times New Roman" pitchFamily="18" charset="0"/>
              </a:rPr>
              <a:t>days (at 28-30°C). </a:t>
            </a:r>
          </a:p>
          <a:p>
            <a:pPr algn="just"/>
            <a:r>
              <a:rPr lang="en-US" sz="2200" dirty="0" smtClean="0">
                <a:latin typeface="Imprint MT Shadow" pitchFamily="82" charset="0"/>
                <a:cs typeface="Times New Roman" pitchFamily="18" charset="0"/>
              </a:rPr>
              <a:t>These </a:t>
            </a:r>
            <a:r>
              <a:rPr lang="en-US" sz="2200" dirty="0">
                <a:latin typeface="Imprint MT Shadow" pitchFamily="82" charset="0"/>
                <a:cs typeface="Times New Roman" pitchFamily="18" charset="0"/>
              </a:rPr>
              <a:t>procedures will get the seeds to the desired 6-8% moisture content.</a:t>
            </a:r>
          </a:p>
        </p:txBody>
      </p:sp>
      <p:sp>
        <p:nvSpPr>
          <p:cNvPr id="2" name="AutoShape 2" descr="á¨tomato seed drying ááµá áá¤á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906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4300538"/>
            <a:ext cx="2591666" cy="21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7" y="289559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0690559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09"/>
            <a:ext cx="8229600" cy="1143000"/>
          </a:xfrm>
        </p:spPr>
        <p:txBody>
          <a:bodyPr/>
          <a:lstStyle/>
          <a:p>
            <a:r>
              <a:rPr lang="en-US" altLang="en-US" sz="3200" dirty="0">
                <a:solidFill>
                  <a:srgbClr val="C00000"/>
                </a:solidFill>
                <a:latin typeface="Imprint MT Shadow" pitchFamily="82" charset="0"/>
                <a:cs typeface="Times New Roman" pitchFamily="18" charset="0"/>
              </a:rPr>
              <a:t>Seed yield</a:t>
            </a:r>
            <a:endParaRPr lang="en-US" sz="3200" dirty="0">
              <a:solidFill>
                <a:srgbClr val="C00000"/>
              </a:solidFill>
              <a:latin typeface="Imprint MT Shadow" pitchFamily="82" charset="0"/>
            </a:endParaRPr>
          </a:p>
        </p:txBody>
      </p:sp>
      <p:sp>
        <p:nvSpPr>
          <p:cNvPr id="3" name="Content Placeholder 2"/>
          <p:cNvSpPr>
            <a:spLocks noGrp="1"/>
          </p:cNvSpPr>
          <p:nvPr>
            <p:ph idx="1"/>
          </p:nvPr>
        </p:nvSpPr>
        <p:spPr>
          <a:xfrm>
            <a:off x="304800" y="1066800"/>
            <a:ext cx="8382000" cy="5334000"/>
          </a:xfrm>
        </p:spPr>
        <p:txBody>
          <a:bodyPr>
            <a:normAutofit/>
          </a:bodyPr>
          <a:lstStyle/>
          <a:p>
            <a:pPr algn="just">
              <a:lnSpc>
                <a:spcPct val="150000"/>
              </a:lnSpc>
            </a:pPr>
            <a:r>
              <a:rPr lang="en-US" sz="2200" dirty="0">
                <a:latin typeface="Imprint MT Shadow" pitchFamily="82" charset="0"/>
                <a:cs typeface="Times New Roman" pitchFamily="18" charset="0"/>
              </a:rPr>
              <a:t>The yield of tomato seed vary considerably with </a:t>
            </a:r>
            <a:r>
              <a:rPr lang="en-US" sz="2200" dirty="0" smtClean="0">
                <a:latin typeface="Imprint MT Shadow" pitchFamily="82" charset="0"/>
                <a:cs typeface="Times New Roman" pitchFamily="18" charset="0"/>
              </a:rPr>
              <a:t>varieties, cultural practice and environment. </a:t>
            </a:r>
          </a:p>
          <a:p>
            <a:pPr lvl="1" algn="just">
              <a:lnSpc>
                <a:spcPct val="150000"/>
              </a:lnSpc>
            </a:pPr>
            <a:r>
              <a:rPr lang="en-US" sz="2200" dirty="0" smtClean="0">
                <a:latin typeface="Imprint MT Shadow" pitchFamily="82" charset="0"/>
                <a:cs typeface="Times New Roman" pitchFamily="18" charset="0"/>
              </a:rPr>
              <a:t>Small </a:t>
            </a:r>
            <a:r>
              <a:rPr lang="en-US" sz="2200" dirty="0">
                <a:latin typeface="Imprint MT Shadow" pitchFamily="82" charset="0"/>
                <a:cs typeface="Times New Roman" pitchFamily="18" charset="0"/>
              </a:rPr>
              <a:t>fruited varieties </a:t>
            </a:r>
            <a:r>
              <a:rPr lang="en-US" sz="2200" dirty="0" smtClean="0">
                <a:latin typeface="Imprint MT Shadow" pitchFamily="82" charset="0"/>
                <a:cs typeface="Times New Roman" pitchFamily="18" charset="0"/>
              </a:rPr>
              <a:t>produce </a:t>
            </a:r>
            <a:r>
              <a:rPr lang="en-US" sz="2200" dirty="0" smtClean="0">
                <a:solidFill>
                  <a:srgbClr val="C00000"/>
                </a:solidFill>
                <a:latin typeface="Imprint MT Shadow" pitchFamily="82" charset="0"/>
                <a:cs typeface="Times New Roman" pitchFamily="18" charset="0"/>
              </a:rPr>
              <a:t>8 </a:t>
            </a:r>
            <a:r>
              <a:rPr lang="en-US" sz="2200" dirty="0">
                <a:solidFill>
                  <a:srgbClr val="C00000"/>
                </a:solidFill>
                <a:latin typeface="Imprint MT Shadow" pitchFamily="82" charset="0"/>
                <a:cs typeface="Times New Roman" pitchFamily="18" charset="0"/>
              </a:rPr>
              <a:t>to 10 </a:t>
            </a:r>
            <a:r>
              <a:rPr lang="en-US" sz="2200" dirty="0" smtClean="0">
                <a:solidFill>
                  <a:srgbClr val="C00000"/>
                </a:solidFill>
                <a:latin typeface="Imprint MT Shadow" pitchFamily="82" charset="0"/>
                <a:cs typeface="Times New Roman" pitchFamily="18" charset="0"/>
              </a:rPr>
              <a:t>fruits</a:t>
            </a:r>
            <a:r>
              <a:rPr lang="en-US" sz="2200" dirty="0" smtClean="0">
                <a:latin typeface="Imprint MT Shadow" pitchFamily="82" charset="0"/>
                <a:cs typeface="Times New Roman" pitchFamily="18" charset="0"/>
              </a:rPr>
              <a:t> </a:t>
            </a:r>
          </a:p>
          <a:p>
            <a:pPr lvl="1" algn="just">
              <a:lnSpc>
                <a:spcPct val="150000"/>
              </a:lnSpc>
            </a:pPr>
            <a:r>
              <a:rPr lang="en-US" sz="2200" dirty="0" smtClean="0">
                <a:latin typeface="Imprint MT Shadow" pitchFamily="82" charset="0"/>
                <a:cs typeface="Times New Roman" pitchFamily="18" charset="0"/>
              </a:rPr>
              <a:t>Large fruited </a:t>
            </a:r>
            <a:r>
              <a:rPr lang="en-US" sz="2200" dirty="0">
                <a:latin typeface="Imprint MT Shadow" pitchFamily="82" charset="0"/>
                <a:cs typeface="Times New Roman" pitchFamily="18" charset="0"/>
              </a:rPr>
              <a:t>produce </a:t>
            </a:r>
            <a:r>
              <a:rPr lang="en-US" sz="2200" dirty="0">
                <a:solidFill>
                  <a:srgbClr val="C00000"/>
                </a:solidFill>
                <a:latin typeface="Imprint MT Shadow" pitchFamily="82" charset="0"/>
                <a:cs typeface="Times New Roman" pitchFamily="18" charset="0"/>
              </a:rPr>
              <a:t>3 to 4 fruits </a:t>
            </a:r>
            <a:r>
              <a:rPr lang="en-US" sz="2200" dirty="0">
                <a:latin typeface="Imprint MT Shadow" pitchFamily="82" charset="0"/>
                <a:cs typeface="Times New Roman" pitchFamily="18" charset="0"/>
              </a:rPr>
              <a:t>per cluster. </a:t>
            </a:r>
            <a:endParaRPr lang="en-US" sz="2200" dirty="0" smtClean="0">
              <a:latin typeface="Imprint MT Shadow" pitchFamily="82" charset="0"/>
              <a:cs typeface="Times New Roman" pitchFamily="18" charset="0"/>
            </a:endParaRPr>
          </a:p>
          <a:p>
            <a:pPr lvl="1" algn="just">
              <a:lnSpc>
                <a:spcPct val="150000"/>
              </a:lnSpc>
            </a:pPr>
            <a:r>
              <a:rPr lang="en-US" sz="2200" dirty="0" smtClean="0">
                <a:latin typeface="Imprint MT Shadow" pitchFamily="82" charset="0"/>
                <a:cs typeface="Times New Roman" pitchFamily="18" charset="0"/>
              </a:rPr>
              <a:t>150 to 300 or more seeds per fruit.</a:t>
            </a:r>
          </a:p>
          <a:p>
            <a:pPr algn="just">
              <a:lnSpc>
                <a:spcPct val="150000"/>
              </a:lnSpc>
            </a:pPr>
            <a:r>
              <a:rPr lang="en-US" sz="2200" dirty="0" smtClean="0">
                <a:latin typeface="Imprint MT Shadow" pitchFamily="82" charset="0"/>
                <a:cs typeface="Times New Roman" pitchFamily="18" charset="0"/>
              </a:rPr>
              <a:t>The </a:t>
            </a:r>
            <a:r>
              <a:rPr lang="en-US" sz="2200" dirty="0">
                <a:latin typeface="Imprint MT Shadow" pitchFamily="82" charset="0"/>
                <a:cs typeface="Times New Roman" pitchFamily="18" charset="0"/>
              </a:rPr>
              <a:t>ratio of fruit to seed yield could vary from about </a:t>
            </a:r>
            <a:r>
              <a:rPr lang="en-US" sz="2200" dirty="0" smtClean="0">
                <a:latin typeface="Imprint MT Shadow" pitchFamily="82" charset="0"/>
                <a:cs typeface="Times New Roman" pitchFamily="18" charset="0"/>
              </a:rPr>
              <a:t>200:1 </a:t>
            </a:r>
            <a:r>
              <a:rPr lang="en-US" sz="2200" dirty="0">
                <a:latin typeface="Imprint MT Shadow" pitchFamily="82" charset="0"/>
                <a:cs typeface="Times New Roman" pitchFamily="18" charset="0"/>
              </a:rPr>
              <a:t>to </a:t>
            </a:r>
            <a:r>
              <a:rPr lang="en-US" sz="2200" dirty="0" smtClean="0">
                <a:latin typeface="Imprint MT Shadow" pitchFamily="82" charset="0"/>
                <a:cs typeface="Times New Roman" pitchFamily="18" charset="0"/>
              </a:rPr>
              <a:t>300 </a:t>
            </a:r>
            <a:r>
              <a:rPr lang="en-US" sz="2200" dirty="0">
                <a:latin typeface="Imprint MT Shadow" pitchFamily="82" charset="0"/>
                <a:cs typeface="Times New Roman" pitchFamily="18" charset="0"/>
              </a:rPr>
              <a:t>:</a:t>
            </a:r>
            <a:r>
              <a:rPr lang="en-US" sz="2200" dirty="0" smtClean="0">
                <a:latin typeface="Imprint MT Shadow" pitchFamily="82" charset="0"/>
                <a:cs typeface="Times New Roman" pitchFamily="18" charset="0"/>
              </a:rPr>
              <a:t>1 </a:t>
            </a:r>
            <a:r>
              <a:rPr lang="en-US" sz="2200" dirty="0">
                <a:latin typeface="Imprint MT Shadow" pitchFamily="82" charset="0"/>
                <a:cs typeface="Times New Roman" pitchFamily="18" charset="0"/>
              </a:rPr>
              <a:t>and even less for some. </a:t>
            </a:r>
            <a:endParaRPr lang="en-US" sz="2200" dirty="0" smtClean="0">
              <a:latin typeface="Imprint MT Shadow" pitchFamily="82" charset="0"/>
              <a:cs typeface="Times New Roman" pitchFamily="18" charset="0"/>
            </a:endParaRPr>
          </a:p>
          <a:p>
            <a:pPr algn="just">
              <a:lnSpc>
                <a:spcPct val="150000"/>
              </a:lnSpc>
            </a:pPr>
            <a:r>
              <a:rPr lang="en-US" sz="2200" dirty="0" smtClean="0">
                <a:solidFill>
                  <a:srgbClr val="C00000"/>
                </a:solidFill>
                <a:latin typeface="Imprint MT Shadow" pitchFamily="82" charset="0"/>
                <a:cs typeface="Times New Roman" pitchFamily="18" charset="0"/>
              </a:rPr>
              <a:t>Seed yield: </a:t>
            </a:r>
            <a:r>
              <a:rPr lang="en-US" sz="2200" dirty="0" smtClean="0">
                <a:latin typeface="Imprint MT Shadow" pitchFamily="82" charset="0"/>
                <a:cs typeface="Times New Roman" pitchFamily="18" charset="0"/>
              </a:rPr>
              <a:t>90 </a:t>
            </a:r>
            <a:r>
              <a:rPr lang="en-US" sz="2200" dirty="0">
                <a:latin typeface="Imprint MT Shadow" pitchFamily="82" charset="0"/>
                <a:cs typeface="Times New Roman" pitchFamily="18" charset="0"/>
              </a:rPr>
              <a:t>to 125 </a:t>
            </a:r>
            <a:r>
              <a:rPr lang="en-US" sz="2200" dirty="0" smtClean="0">
                <a:latin typeface="Imprint MT Shadow" pitchFamily="82" charset="0"/>
                <a:cs typeface="Times New Roman" pitchFamily="18" charset="0"/>
              </a:rPr>
              <a:t>kg/ha</a:t>
            </a:r>
          </a:p>
          <a:p>
            <a:pPr algn="just">
              <a:lnSpc>
                <a:spcPct val="150000"/>
              </a:lnSpc>
            </a:pPr>
            <a:r>
              <a:rPr lang="en-US" sz="2200" dirty="0" smtClean="0">
                <a:latin typeface="Imprint MT Shadow" pitchFamily="82" charset="0"/>
                <a:cs typeface="Times New Roman" pitchFamily="18" charset="0"/>
              </a:rPr>
              <a:t> </a:t>
            </a:r>
            <a:r>
              <a:rPr lang="en-US" sz="2200" dirty="0">
                <a:latin typeface="Imprint MT Shadow" pitchFamily="82" charset="0"/>
                <a:cs typeface="Times New Roman" pitchFamily="18" charset="0"/>
              </a:rPr>
              <a:t>The 1000 seed weigh is about 2.3 to 2.7 </a:t>
            </a:r>
            <a:r>
              <a:rPr lang="en-US" sz="2200" dirty="0" smtClean="0">
                <a:latin typeface="Imprint MT Shadow" pitchFamily="82" charset="0"/>
                <a:cs typeface="Times New Roman" pitchFamily="18" charset="0"/>
              </a:rPr>
              <a:t>g </a:t>
            </a:r>
            <a:endParaRPr lang="en-US" sz="2200" dirty="0">
              <a:latin typeface="Imprint MT Shadow" pitchFamily="82"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481144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457200" y="333375"/>
            <a:ext cx="8229600" cy="792163"/>
          </a:xfrm>
          <a:noFill/>
        </p:spPr>
        <p:txBody>
          <a:bodyPr rtlCol="0">
            <a:noAutofit/>
          </a:bodyPr>
          <a:lstStyle/>
          <a:p>
            <a:pPr eaLnBrk="1" fontAlgn="auto" hangingPunct="1">
              <a:spcAft>
                <a:spcPts val="0"/>
              </a:spcAft>
              <a:defRPr/>
            </a:pPr>
            <a:r>
              <a:rPr lang="en-US" altLang="en-US" sz="3200" b="1" dirty="0" smtClean="0">
                <a:solidFill>
                  <a:srgbClr val="C00000"/>
                </a:solidFill>
                <a:latin typeface="Imprint MT Shadow" pitchFamily="82" charset="0"/>
                <a:cs typeface="Times New Roman" pitchFamily="18" charset="0"/>
              </a:rPr>
              <a:t>Seed</a:t>
            </a:r>
            <a:r>
              <a:rPr lang="en-US" altLang="en-US" sz="3200" b="1" dirty="0" smtClean="0">
                <a:solidFill>
                  <a:srgbClr val="C00000"/>
                </a:solidFill>
                <a:latin typeface="Times New Roman" pitchFamily="18" charset="0"/>
                <a:cs typeface="Times New Roman" pitchFamily="18" charset="0"/>
              </a:rPr>
              <a:t> packaging &amp; storage </a:t>
            </a:r>
            <a:r>
              <a:rPr lang="en-US" altLang="en-US" sz="3200" dirty="0" smtClean="0">
                <a:solidFill>
                  <a:srgbClr val="C00000"/>
                </a:solidFill>
                <a:latin typeface="Times New Roman" pitchFamily="18" charset="0"/>
                <a:cs typeface="Times New Roman" pitchFamily="18" charset="0"/>
              </a:rPr>
              <a:t/>
            </a:r>
            <a:br>
              <a:rPr lang="en-US" altLang="en-US" sz="3200" dirty="0" smtClean="0">
                <a:solidFill>
                  <a:srgbClr val="C00000"/>
                </a:solidFill>
                <a:latin typeface="Times New Roman" pitchFamily="18" charset="0"/>
                <a:cs typeface="Times New Roman" pitchFamily="18" charset="0"/>
              </a:rPr>
            </a:br>
            <a:endParaRPr lang="en-US" altLang="en-US" sz="3200" dirty="0" smtClean="0">
              <a:solidFill>
                <a:srgbClr val="C00000"/>
              </a:solidFill>
              <a:latin typeface="Times New Roman" pitchFamily="18" charset="0"/>
              <a:cs typeface="Times New Roman" pitchFamily="18" charset="0"/>
            </a:endParaRPr>
          </a:p>
        </p:txBody>
      </p:sp>
      <p:sp>
        <p:nvSpPr>
          <p:cNvPr id="108547" name="Rectangle 3"/>
          <p:cNvSpPr>
            <a:spLocks noGrp="1" noChangeArrowheads="1"/>
          </p:cNvSpPr>
          <p:nvPr>
            <p:ph idx="1"/>
          </p:nvPr>
        </p:nvSpPr>
        <p:spPr>
          <a:xfrm>
            <a:off x="457200" y="990600"/>
            <a:ext cx="7696200" cy="3429000"/>
          </a:xfrm>
        </p:spPr>
        <p:txBody>
          <a:bodyPr>
            <a:noAutofit/>
          </a:bodyPr>
          <a:lstStyle/>
          <a:p>
            <a:pPr algn="just">
              <a:lnSpc>
                <a:spcPct val="80000"/>
              </a:lnSpc>
            </a:pPr>
            <a:r>
              <a:rPr lang="en-US" sz="2400" dirty="0" smtClean="0">
                <a:latin typeface="Imprint MT Shadow" pitchFamily="82" charset="0"/>
                <a:cs typeface="Times New Roman" pitchFamily="18" charset="0"/>
              </a:rPr>
              <a:t>The dried </a:t>
            </a:r>
            <a:r>
              <a:rPr lang="en-US" sz="2400" dirty="0">
                <a:latin typeface="Imprint MT Shadow" pitchFamily="82" charset="0"/>
                <a:cs typeface="Times New Roman" pitchFamily="18" charset="0"/>
              </a:rPr>
              <a:t>seed can be stored in plastic or cloth bags </a:t>
            </a:r>
            <a:endParaRPr lang="en-US" sz="2400" dirty="0" smtClean="0">
              <a:latin typeface="Imprint MT Shadow" pitchFamily="82" charset="0"/>
              <a:cs typeface="Times New Roman" pitchFamily="18" charset="0"/>
            </a:endParaRPr>
          </a:p>
          <a:p>
            <a:pPr algn="just">
              <a:lnSpc>
                <a:spcPct val="80000"/>
              </a:lnSpc>
            </a:pPr>
            <a:r>
              <a:rPr lang="en-US" sz="2400" dirty="0" smtClean="0">
                <a:latin typeface="Imprint MT Shadow" pitchFamily="82" charset="0"/>
                <a:cs typeface="Times New Roman" pitchFamily="18" charset="0"/>
              </a:rPr>
              <a:t>Under </a:t>
            </a:r>
            <a:r>
              <a:rPr lang="en-US" sz="2400" dirty="0">
                <a:latin typeface="Imprint MT Shadow" pitchFamily="82" charset="0"/>
                <a:cs typeface="Times New Roman" pitchFamily="18" charset="0"/>
              </a:rPr>
              <a:t>commercial production, </a:t>
            </a:r>
            <a:r>
              <a:rPr lang="en-US" sz="2400" dirty="0" smtClean="0">
                <a:latin typeface="Imprint MT Shadow" pitchFamily="82" charset="0"/>
                <a:cs typeface="Times New Roman" pitchFamily="18" charset="0"/>
              </a:rPr>
              <a:t>better </a:t>
            </a:r>
            <a:r>
              <a:rPr lang="en-US" sz="2400" dirty="0">
                <a:latin typeface="Imprint MT Shadow" pitchFamily="82" charset="0"/>
                <a:cs typeface="Times New Roman" pitchFamily="18" charset="0"/>
              </a:rPr>
              <a:t>stored in </a:t>
            </a:r>
            <a:r>
              <a:rPr lang="en-US" sz="2400" dirty="0">
                <a:solidFill>
                  <a:srgbClr val="0070C0"/>
                </a:solidFill>
                <a:latin typeface="Imprint MT Shadow" pitchFamily="82" charset="0"/>
                <a:cs typeface="Times New Roman" pitchFamily="18" charset="0"/>
              </a:rPr>
              <a:t>a sealed condition. </a:t>
            </a:r>
            <a:endParaRPr lang="en-US" sz="2400" dirty="0" smtClean="0">
              <a:solidFill>
                <a:srgbClr val="0070C0"/>
              </a:solidFill>
              <a:latin typeface="Imprint MT Shadow" pitchFamily="82" charset="0"/>
              <a:cs typeface="Times New Roman" pitchFamily="18" charset="0"/>
            </a:endParaRPr>
          </a:p>
          <a:p>
            <a:pPr algn="just">
              <a:lnSpc>
                <a:spcPct val="80000"/>
              </a:lnSpc>
            </a:pPr>
            <a:r>
              <a:rPr lang="en-US" sz="2400" dirty="0" smtClean="0">
                <a:latin typeface="Imprint MT Shadow" pitchFamily="82" charset="0"/>
                <a:cs typeface="Times New Roman" pitchFamily="18" charset="0"/>
              </a:rPr>
              <a:t>Retain full </a:t>
            </a:r>
            <a:r>
              <a:rPr lang="en-US" sz="2400" dirty="0">
                <a:latin typeface="Imprint MT Shadow" pitchFamily="82" charset="0"/>
                <a:cs typeface="Times New Roman" pitchFamily="18" charset="0"/>
              </a:rPr>
              <a:t>viability for about 3 to 4 years when stored at </a:t>
            </a:r>
            <a:endParaRPr lang="en-US" sz="2400" dirty="0" smtClean="0">
              <a:latin typeface="Imprint MT Shadow" pitchFamily="82" charset="0"/>
              <a:cs typeface="Times New Roman" pitchFamily="18" charset="0"/>
            </a:endParaRPr>
          </a:p>
          <a:p>
            <a:pPr lvl="2" algn="just">
              <a:lnSpc>
                <a:spcPct val="80000"/>
              </a:lnSpc>
            </a:pPr>
            <a:r>
              <a:rPr lang="en-US" dirty="0" smtClean="0">
                <a:latin typeface="Imprint MT Shadow" pitchFamily="82" charset="0"/>
                <a:cs typeface="Times New Roman" pitchFamily="18" charset="0"/>
              </a:rPr>
              <a:t>room </a:t>
            </a:r>
            <a:r>
              <a:rPr lang="en-US" dirty="0">
                <a:latin typeface="Imprint MT Shadow" pitchFamily="82" charset="0"/>
                <a:cs typeface="Times New Roman" pitchFamily="18" charset="0"/>
              </a:rPr>
              <a:t>temperature, </a:t>
            </a:r>
            <a:endParaRPr lang="en-US" dirty="0" smtClean="0">
              <a:latin typeface="Imprint MT Shadow" pitchFamily="82" charset="0"/>
              <a:cs typeface="Times New Roman" pitchFamily="18" charset="0"/>
            </a:endParaRPr>
          </a:p>
          <a:p>
            <a:pPr lvl="2" algn="just">
              <a:lnSpc>
                <a:spcPct val="80000"/>
              </a:lnSpc>
            </a:pPr>
            <a:r>
              <a:rPr lang="en-US" dirty="0" smtClean="0">
                <a:latin typeface="Imprint MT Shadow" pitchFamily="82" charset="0"/>
                <a:cs typeface="Times New Roman" pitchFamily="18" charset="0"/>
              </a:rPr>
              <a:t>low </a:t>
            </a:r>
            <a:r>
              <a:rPr lang="en-US" dirty="0">
                <a:latin typeface="Imprint MT Shadow" pitchFamily="82" charset="0"/>
                <a:cs typeface="Times New Roman" pitchFamily="18" charset="0"/>
              </a:rPr>
              <a:t>moisture content </a:t>
            </a:r>
            <a:r>
              <a:rPr lang="en-US" dirty="0" smtClean="0">
                <a:latin typeface="Imprint MT Shadow" pitchFamily="82" charset="0"/>
                <a:cs typeface="Times New Roman" pitchFamily="18" charset="0"/>
              </a:rPr>
              <a:t>(</a:t>
            </a:r>
            <a:r>
              <a:rPr lang="en-US" dirty="0">
                <a:latin typeface="Imprint MT Shadow" pitchFamily="82" charset="0"/>
                <a:cs typeface="Times New Roman" pitchFamily="18" charset="0"/>
              </a:rPr>
              <a:t>7 to 9% </a:t>
            </a:r>
            <a:r>
              <a:rPr lang="en-US" dirty="0" smtClean="0">
                <a:latin typeface="Imprint MT Shadow" pitchFamily="82" charset="0"/>
                <a:cs typeface="Times New Roman" pitchFamily="18" charset="0"/>
              </a:rPr>
              <a:t>) and </a:t>
            </a:r>
          </a:p>
          <a:p>
            <a:pPr lvl="2" algn="just">
              <a:lnSpc>
                <a:spcPct val="80000"/>
              </a:lnSpc>
            </a:pPr>
            <a:r>
              <a:rPr lang="en-US" dirty="0" smtClean="0">
                <a:latin typeface="Imprint MT Shadow" pitchFamily="82" charset="0"/>
                <a:cs typeface="Times New Roman" pitchFamily="18" charset="0"/>
              </a:rPr>
              <a:t>relative </a:t>
            </a:r>
            <a:r>
              <a:rPr lang="en-US" dirty="0">
                <a:latin typeface="Imprint MT Shadow" pitchFamily="82" charset="0"/>
                <a:cs typeface="Times New Roman" pitchFamily="18" charset="0"/>
              </a:rPr>
              <a:t>humidity up to 70 </a:t>
            </a:r>
            <a:r>
              <a:rPr lang="en-US" dirty="0" smtClean="0">
                <a:latin typeface="Imprint MT Shadow" pitchFamily="82" charset="0"/>
                <a:cs typeface="Times New Roman" pitchFamily="18"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 y="3733800"/>
            <a:ext cx="384016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20225"/>
            <a:ext cx="2819400" cy="280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7685363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458200" cy="5029200"/>
          </a:xfrm>
        </p:spPr>
        <p:txBody>
          <a:bodyPr>
            <a:normAutofit/>
          </a:bodyPr>
          <a:lstStyle/>
          <a:p>
            <a:pPr algn="just">
              <a:lnSpc>
                <a:spcPct val="150000"/>
              </a:lnSpc>
            </a:pPr>
            <a:r>
              <a:rPr lang="en-US" sz="2400" dirty="0">
                <a:latin typeface="Imprint MT Shadow" pitchFamily="82" charset="0"/>
                <a:cs typeface="Times New Roman" pitchFamily="18" charset="0"/>
              </a:rPr>
              <a:t>Generally Ethiopia has </a:t>
            </a:r>
            <a:r>
              <a:rPr lang="en-US" sz="2400" dirty="0">
                <a:solidFill>
                  <a:srgbClr val="FF0000"/>
                </a:solidFill>
                <a:latin typeface="Imprint MT Shadow" pitchFamily="82" charset="0"/>
                <a:cs typeface="Times New Roman" pitchFamily="18" charset="0"/>
              </a:rPr>
              <a:t>favorable climatic conditions </a:t>
            </a:r>
            <a:r>
              <a:rPr lang="en-US" sz="2400" dirty="0">
                <a:latin typeface="Imprint MT Shadow" pitchFamily="82" charset="0"/>
                <a:cs typeface="Times New Roman" pitchFamily="18" charset="0"/>
              </a:rPr>
              <a:t>for seed production </a:t>
            </a:r>
            <a:r>
              <a:rPr lang="en-US" sz="2400" dirty="0" smtClean="0">
                <a:latin typeface="Imprint MT Shadow" pitchFamily="82" charset="0"/>
                <a:cs typeface="Times New Roman" pitchFamily="18" charset="0"/>
              </a:rPr>
              <a:t>(</a:t>
            </a:r>
            <a:r>
              <a:rPr lang="en-US" sz="2400" dirty="0">
                <a:solidFill>
                  <a:srgbClr val="FF0000"/>
                </a:solidFill>
                <a:latin typeface="Imprint MT Shadow" pitchFamily="82" charset="0"/>
                <a:cs typeface="Times New Roman" pitchFamily="18" charset="0"/>
              </a:rPr>
              <a:t>temperate </a:t>
            </a:r>
            <a:r>
              <a:rPr lang="en-US" sz="2400" dirty="0">
                <a:latin typeface="Imprint MT Shadow" pitchFamily="82" charset="0"/>
                <a:cs typeface="Times New Roman" pitchFamily="18" charset="0"/>
              </a:rPr>
              <a:t>to</a:t>
            </a:r>
            <a:r>
              <a:rPr lang="en-US" sz="2400" dirty="0">
                <a:solidFill>
                  <a:srgbClr val="FF0000"/>
                </a:solidFill>
                <a:latin typeface="Imprint MT Shadow" pitchFamily="82" charset="0"/>
                <a:cs typeface="Times New Roman" pitchFamily="18" charset="0"/>
              </a:rPr>
              <a:t> tropical </a:t>
            </a:r>
            <a:r>
              <a:rPr lang="en-US" sz="2400" dirty="0" smtClean="0">
                <a:solidFill>
                  <a:srgbClr val="FF0000"/>
                </a:solidFill>
                <a:latin typeface="Imprint MT Shadow" pitchFamily="82" charset="0"/>
                <a:cs typeface="Times New Roman" pitchFamily="18" charset="0"/>
              </a:rPr>
              <a:t>vegetables</a:t>
            </a:r>
            <a:r>
              <a:rPr lang="en-US" sz="2400" dirty="0" smtClean="0">
                <a:latin typeface="Imprint MT Shadow" pitchFamily="82" charset="0"/>
                <a:cs typeface="Times New Roman" pitchFamily="18" charset="0"/>
              </a:rPr>
              <a:t>) </a:t>
            </a:r>
          </a:p>
          <a:p>
            <a:pPr algn="just">
              <a:lnSpc>
                <a:spcPct val="150000"/>
              </a:lnSpc>
            </a:pPr>
            <a:r>
              <a:rPr lang="en-US" sz="2400" dirty="0" smtClean="0">
                <a:latin typeface="Imprint MT Shadow" pitchFamily="82" charset="0"/>
                <a:cs typeface="Times New Roman" pitchFamily="18" charset="0"/>
              </a:rPr>
              <a:t>The </a:t>
            </a:r>
            <a:r>
              <a:rPr lang="en-US" sz="2400" dirty="0">
                <a:latin typeface="Imprint MT Shadow" pitchFamily="82" charset="0"/>
                <a:cs typeface="Times New Roman" pitchFamily="18" charset="0"/>
              </a:rPr>
              <a:t>successful seed production </a:t>
            </a:r>
            <a:r>
              <a:rPr lang="en-US" sz="2400" dirty="0" smtClean="0">
                <a:latin typeface="Imprint MT Shadow" pitchFamily="82" charset="0"/>
                <a:cs typeface="Times New Roman" pitchFamily="18" charset="0"/>
              </a:rPr>
              <a:t>depends </a:t>
            </a:r>
            <a:r>
              <a:rPr lang="en-US" sz="2400" dirty="0">
                <a:latin typeface="Imprint MT Shadow" pitchFamily="82" charset="0"/>
                <a:cs typeface="Times New Roman" pitchFamily="18" charset="0"/>
              </a:rPr>
              <a:t>on the supply of </a:t>
            </a:r>
            <a:r>
              <a:rPr lang="en-US" sz="2400" dirty="0">
                <a:solidFill>
                  <a:srgbClr val="FF0000"/>
                </a:solidFill>
                <a:latin typeface="Imprint MT Shadow" pitchFamily="82" charset="0"/>
                <a:cs typeface="Times New Roman" pitchFamily="18" charset="0"/>
              </a:rPr>
              <a:t>good quality seed. </a:t>
            </a:r>
            <a:endParaRPr lang="en-US" sz="2400" dirty="0" smtClean="0">
              <a:solidFill>
                <a:srgbClr val="FF0000"/>
              </a:solidFill>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Cultivation </a:t>
            </a:r>
            <a:r>
              <a:rPr lang="en-US" sz="2400" dirty="0">
                <a:latin typeface="Imprint MT Shadow" pitchFamily="82" charset="0"/>
                <a:cs typeface="Times New Roman" pitchFamily="18" charset="0"/>
              </a:rPr>
              <a:t>practices for seed production require </a:t>
            </a:r>
            <a:r>
              <a:rPr lang="en-US" sz="2400" dirty="0">
                <a:solidFill>
                  <a:srgbClr val="FF0000"/>
                </a:solidFill>
                <a:latin typeface="Imprint MT Shadow" pitchFamily="82" charset="0"/>
                <a:cs typeface="Times New Roman" pitchFamily="18" charset="0"/>
              </a:rPr>
              <a:t>more detailed attention and special skills </a:t>
            </a:r>
            <a:r>
              <a:rPr lang="en-US" sz="2400" dirty="0">
                <a:latin typeface="Imprint MT Shadow" pitchFamily="82" charset="0"/>
                <a:cs typeface="Times New Roman" pitchFamily="18" charset="0"/>
              </a:rPr>
              <a:t>compared to field crops. </a:t>
            </a:r>
            <a:endParaRPr lang="en-US" sz="2400" dirty="0" smtClean="0">
              <a:latin typeface="Imprint MT Shadow" pitchFamily="82" charset="0"/>
              <a:cs typeface="Times New Roman" pitchFamily="18" charset="0"/>
            </a:endParaRPr>
          </a:p>
          <a:p>
            <a:pPr lvl="1" algn="just">
              <a:lnSpc>
                <a:spcPct val="150000"/>
              </a:lnSpc>
            </a:pPr>
            <a:r>
              <a:rPr lang="en-US" sz="2000" dirty="0">
                <a:latin typeface="Imprint MT Shadow" pitchFamily="82" charset="0"/>
              </a:rPr>
              <a:t>cultivation practices, propagation, seed extraction, harvesting and </a:t>
            </a:r>
            <a:r>
              <a:rPr lang="en-US" sz="2000" dirty="0" smtClean="0">
                <a:latin typeface="Imprint MT Shadow" pitchFamily="82" charset="0"/>
              </a:rPr>
              <a:t>processing </a:t>
            </a:r>
            <a:endParaRPr lang="en-US" sz="2000" dirty="0" smtClean="0">
              <a:latin typeface="Imprint MT Shadow" pitchFamily="82"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4188841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Imprint MT Shadow" pitchFamily="82" charset="0"/>
              </a:rPr>
              <a:t>Cont..</a:t>
            </a:r>
            <a:endParaRPr lang="en-US" sz="3200" dirty="0">
              <a:latin typeface="Imprint MT Shadow" pitchFamily="82"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4194175"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76800" y="1752600"/>
            <a:ext cx="4267200" cy="2234458"/>
          </a:xfrm>
          <a:prstGeom prst="rect">
            <a:avLst/>
          </a:prstGeom>
        </p:spPr>
        <p:txBody>
          <a:bodyPr wrap="square">
            <a:spAutoFit/>
          </a:bodyPr>
          <a:lstStyle/>
          <a:p>
            <a:pPr marL="342900" lvl="0" indent="-342900" algn="just">
              <a:lnSpc>
                <a:spcPct val="80000"/>
              </a:lnSpc>
              <a:spcBef>
                <a:spcPct val="20000"/>
              </a:spcBef>
              <a:buFont typeface="Arial" pitchFamily="34" charset="0"/>
              <a:buChar char="•"/>
            </a:pPr>
            <a:r>
              <a:rPr lang="en-US" altLang="en-US" sz="2400" dirty="0">
                <a:solidFill>
                  <a:prstClr val="black"/>
                </a:solidFill>
                <a:latin typeface="Imprint MT Shadow" pitchFamily="82" charset="0"/>
                <a:cs typeface="Times New Roman" pitchFamily="18" charset="0"/>
              </a:rPr>
              <a:t>label each container </a:t>
            </a:r>
          </a:p>
          <a:p>
            <a:pPr marL="1143000" lvl="2" indent="-228600" algn="just">
              <a:lnSpc>
                <a:spcPct val="80000"/>
              </a:lnSpc>
              <a:spcBef>
                <a:spcPct val="20000"/>
              </a:spcBef>
              <a:buFont typeface="Arial" pitchFamily="34" charset="0"/>
              <a:buChar char="•"/>
            </a:pPr>
            <a:r>
              <a:rPr lang="en-US" altLang="en-US" sz="2400" dirty="0">
                <a:solidFill>
                  <a:srgbClr val="0000FF"/>
                </a:solidFill>
                <a:latin typeface="Imprint MT Shadow" pitchFamily="82" charset="0"/>
                <a:cs typeface="Times New Roman" pitchFamily="18" charset="0"/>
              </a:rPr>
              <a:t>Name of the variety </a:t>
            </a:r>
          </a:p>
          <a:p>
            <a:pPr marL="1143000" lvl="2" indent="-228600" algn="just">
              <a:lnSpc>
                <a:spcPct val="80000"/>
              </a:lnSpc>
              <a:spcBef>
                <a:spcPct val="20000"/>
              </a:spcBef>
              <a:buFont typeface="Arial" pitchFamily="34" charset="0"/>
              <a:buChar char="•"/>
            </a:pPr>
            <a:r>
              <a:rPr lang="en-US" altLang="en-US" sz="2400" dirty="0">
                <a:solidFill>
                  <a:srgbClr val="0000FF"/>
                </a:solidFill>
                <a:latin typeface="Imprint MT Shadow" pitchFamily="82" charset="0"/>
                <a:cs typeface="Times New Roman" pitchFamily="18" charset="0"/>
              </a:rPr>
              <a:t>Year of production</a:t>
            </a:r>
          </a:p>
          <a:p>
            <a:pPr marL="1143000" lvl="2" indent="-228600" algn="just">
              <a:lnSpc>
                <a:spcPct val="80000"/>
              </a:lnSpc>
              <a:spcBef>
                <a:spcPct val="20000"/>
              </a:spcBef>
              <a:buFont typeface="Arial" pitchFamily="34" charset="0"/>
              <a:buChar char="•"/>
            </a:pPr>
            <a:r>
              <a:rPr lang="en-US" altLang="en-US" sz="2400" dirty="0">
                <a:solidFill>
                  <a:srgbClr val="0000FF"/>
                </a:solidFill>
                <a:latin typeface="Imprint MT Shadow" pitchFamily="82" charset="0"/>
                <a:cs typeface="Times New Roman" pitchFamily="18" charset="0"/>
              </a:rPr>
              <a:t>Seed class </a:t>
            </a:r>
          </a:p>
          <a:p>
            <a:pPr marL="1143000" lvl="2" indent="-228600" algn="just">
              <a:lnSpc>
                <a:spcPct val="80000"/>
              </a:lnSpc>
              <a:spcBef>
                <a:spcPct val="20000"/>
              </a:spcBef>
              <a:buFont typeface="Arial" pitchFamily="34" charset="0"/>
              <a:buChar char="•"/>
            </a:pPr>
            <a:r>
              <a:rPr lang="en-US" altLang="en-US" sz="2400" dirty="0">
                <a:solidFill>
                  <a:srgbClr val="0000FF"/>
                </a:solidFill>
                <a:latin typeface="Imprint MT Shadow" pitchFamily="82" charset="0"/>
                <a:cs typeface="Times New Roman" pitchFamily="18" charset="0"/>
              </a:rPr>
              <a:t>Moisture content,  etc.</a:t>
            </a:r>
          </a:p>
          <a:p>
            <a:pPr marL="342900" lvl="0" indent="-342900" algn="just">
              <a:lnSpc>
                <a:spcPct val="80000"/>
              </a:lnSpc>
              <a:spcBef>
                <a:spcPct val="20000"/>
              </a:spcBef>
              <a:buFont typeface="Arial" pitchFamily="34" charset="0"/>
              <a:buChar char="•"/>
            </a:pPr>
            <a:r>
              <a:rPr lang="en-US" altLang="en-US" sz="2400" dirty="0">
                <a:solidFill>
                  <a:prstClr val="black"/>
                </a:solidFill>
                <a:latin typeface="Imprint MT Shadow" pitchFamily="82" charset="0"/>
                <a:cs typeface="Times New Roman" pitchFamily="18" charset="0"/>
              </a:rPr>
              <a:t>Store in cool and dry place</a:t>
            </a:r>
          </a:p>
        </p:txBody>
      </p:sp>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95559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457200" y="908050"/>
            <a:ext cx="8229600" cy="5797550"/>
          </a:xfrm>
        </p:spPr>
        <p:txBody>
          <a:bodyPr>
            <a:normAutofit/>
          </a:bodyPr>
          <a:lstStyle/>
          <a:p>
            <a:pPr algn="just">
              <a:lnSpc>
                <a:spcPct val="150000"/>
              </a:lnSpc>
            </a:pPr>
            <a:r>
              <a:rPr lang="en-US" altLang="en-US" sz="2400" u="sng" dirty="0" smtClean="0">
                <a:solidFill>
                  <a:srgbClr val="FF0000"/>
                </a:solidFill>
                <a:latin typeface="Imprint MT Shadow" pitchFamily="82" charset="0"/>
                <a:cs typeface="Times New Roman" pitchFamily="18" charset="0"/>
              </a:rPr>
              <a:t>Warm season</a:t>
            </a:r>
            <a:r>
              <a:rPr lang="en-US" altLang="en-US" sz="2400" dirty="0" smtClean="0">
                <a:latin typeface="Imprint MT Shadow" pitchFamily="82" charset="0"/>
                <a:cs typeface="Times New Roman" pitchFamily="18" charset="0"/>
              </a:rPr>
              <a:t> vegetables such as </a:t>
            </a:r>
            <a:r>
              <a:rPr lang="en-US" altLang="en-US" sz="2400" dirty="0" smtClean="0">
                <a:solidFill>
                  <a:srgbClr val="0000FF"/>
                </a:solidFill>
                <a:latin typeface="Imprint MT Shadow" pitchFamily="82" charset="0"/>
                <a:cs typeface="Times New Roman" pitchFamily="18" charset="0"/>
              </a:rPr>
              <a:t>tomato, melon, onion, and capsicum</a:t>
            </a:r>
            <a:r>
              <a:rPr lang="en-US" altLang="en-US" sz="2400" dirty="0" smtClean="0">
                <a:latin typeface="Imprint MT Shadow" pitchFamily="82" charset="0"/>
                <a:cs typeface="Times New Roman" pitchFamily="18" charset="0"/>
              </a:rPr>
              <a:t> are grown in </a:t>
            </a:r>
            <a:r>
              <a:rPr lang="en-US" sz="2400" dirty="0" smtClean="0">
                <a:solidFill>
                  <a:srgbClr val="C00000"/>
                </a:solidFill>
                <a:latin typeface="Imprint MT Shadow" pitchFamily="82" charset="0"/>
                <a:cs typeface="Times New Roman" pitchFamily="18" charset="0"/>
              </a:rPr>
              <a:t>central and upper rift valley </a:t>
            </a:r>
            <a:r>
              <a:rPr lang="en-US" sz="2400" dirty="0">
                <a:latin typeface="Imprint MT Shadow" pitchFamily="82" charset="0"/>
                <a:cs typeface="Times New Roman" pitchFamily="18" charset="0"/>
              </a:rPr>
              <a:t>belt </a:t>
            </a:r>
            <a:r>
              <a:rPr lang="en-US" altLang="en-US" sz="2400" dirty="0" smtClean="0">
                <a:latin typeface="Imprint MT Shadow" pitchFamily="82" charset="0"/>
                <a:cs typeface="Times New Roman" pitchFamily="18" charset="0"/>
              </a:rPr>
              <a:t>under irrigation</a:t>
            </a:r>
          </a:p>
          <a:p>
            <a:pPr algn="just" eaLnBrk="1" hangingPunct="1">
              <a:lnSpc>
                <a:spcPct val="150000"/>
              </a:lnSpc>
            </a:pPr>
            <a:r>
              <a:rPr lang="en-US" altLang="en-US" sz="2400" dirty="0" smtClean="0">
                <a:latin typeface="Imprint MT Shadow" pitchFamily="82" charset="0"/>
                <a:cs typeface="Times New Roman" pitchFamily="18" charset="0"/>
              </a:rPr>
              <a:t>where as </a:t>
            </a:r>
            <a:r>
              <a:rPr lang="en-US" altLang="en-US" sz="2400" u="sng" dirty="0" smtClean="0">
                <a:solidFill>
                  <a:srgbClr val="FF0000"/>
                </a:solidFill>
                <a:latin typeface="Imprint MT Shadow" pitchFamily="82" charset="0"/>
                <a:cs typeface="Times New Roman" pitchFamily="18" charset="0"/>
              </a:rPr>
              <a:t>cool season</a:t>
            </a:r>
            <a:r>
              <a:rPr lang="en-US" altLang="en-US" sz="2400" dirty="0" smtClean="0">
                <a:latin typeface="Imprint MT Shadow" pitchFamily="82" charset="0"/>
                <a:cs typeface="Times New Roman" pitchFamily="18" charset="0"/>
              </a:rPr>
              <a:t> vegetables like </a:t>
            </a:r>
            <a:r>
              <a:rPr lang="en-US" altLang="en-US" sz="2400" dirty="0" smtClean="0">
                <a:solidFill>
                  <a:srgbClr val="0000FF"/>
                </a:solidFill>
                <a:latin typeface="Imprint MT Shadow" pitchFamily="82" charset="0"/>
                <a:cs typeface="Times New Roman" pitchFamily="18" charset="0"/>
              </a:rPr>
              <a:t>cabbage, garlic, shallot, carrot</a:t>
            </a:r>
            <a:r>
              <a:rPr lang="en-US" altLang="en-US" sz="2400" dirty="0" smtClean="0">
                <a:latin typeface="Imprint MT Shadow" pitchFamily="82" charset="0"/>
                <a:cs typeface="Times New Roman" pitchFamily="18" charset="0"/>
              </a:rPr>
              <a:t> etc. are grown in the </a:t>
            </a:r>
            <a:r>
              <a:rPr lang="en-US" altLang="en-US" sz="2400" u="sng" dirty="0" smtClean="0">
                <a:latin typeface="Imprint MT Shadow" pitchFamily="82" charset="0"/>
                <a:cs typeface="Times New Roman" pitchFamily="18" charset="0"/>
              </a:rPr>
              <a:t>high land</a:t>
            </a:r>
            <a:r>
              <a:rPr lang="en-US" altLang="en-US" sz="2400" dirty="0" smtClean="0">
                <a:latin typeface="Imprint MT Shadow" pitchFamily="82" charset="0"/>
                <a:cs typeface="Times New Roman" pitchFamily="18" charset="0"/>
              </a:rPr>
              <a:t> areas </a:t>
            </a:r>
            <a:r>
              <a:rPr lang="en-US" altLang="en-US" sz="2400" dirty="0" smtClean="0">
                <a:solidFill>
                  <a:srgbClr val="FF0000"/>
                </a:solidFill>
                <a:latin typeface="Imprint MT Shadow" pitchFamily="82" charset="0"/>
                <a:cs typeface="Times New Roman" pitchFamily="18" charset="0"/>
              </a:rPr>
              <a:t>above 2000 - 3000m. </a:t>
            </a:r>
          </a:p>
          <a:p>
            <a:pPr eaLnBrk="1" hangingPunct="1">
              <a:lnSpc>
                <a:spcPct val="150000"/>
              </a:lnSpc>
            </a:pPr>
            <a:endParaRPr lang="en-US" altLang="en-US" sz="2400" dirty="0" smtClean="0">
              <a:latin typeface="Imprint MT Shadow" pitchFamily="82" charset="0"/>
              <a:cs typeface="Times New Roman" pitchFamily="18" charset="0"/>
            </a:endParaRPr>
          </a:p>
        </p:txBody>
      </p:sp>
      <p:sp>
        <p:nvSpPr>
          <p:cNvPr id="4" name="Rectangle 3"/>
          <p:cNvSpPr/>
          <p:nvPr/>
        </p:nvSpPr>
        <p:spPr>
          <a:xfrm>
            <a:off x="2057400" y="152400"/>
            <a:ext cx="3581400" cy="742511"/>
          </a:xfrm>
          <a:prstGeom prst="rect">
            <a:avLst/>
          </a:prstGeom>
        </p:spPr>
        <p:txBody>
          <a:bodyPr wrap="square">
            <a:spAutoFit/>
          </a:bodyPr>
          <a:lstStyle/>
          <a:p>
            <a:pPr algn="ctr">
              <a:lnSpc>
                <a:spcPct val="150000"/>
              </a:lnSpc>
            </a:pPr>
            <a:r>
              <a:rPr lang="en-US" altLang="en-US" sz="3200" dirty="0">
                <a:latin typeface="Times New Roman" pitchFamily="18" charset="0"/>
                <a:cs typeface="Times New Roman" pitchFamily="18" charset="0"/>
              </a:rPr>
              <a:t>Cont..</a:t>
            </a:r>
          </a:p>
        </p:txBody>
      </p:sp>
      <p:sp>
        <p:nvSpPr>
          <p:cNvPr id="2" name="AutoShape 2" descr="á¨ethiopian highlands ááµá áá¤á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86" y="3810000"/>
            <a:ext cx="44903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5575" y="4343400"/>
            <a:ext cx="4800601" cy="1477328"/>
          </a:xfrm>
          <a:prstGeom prst="rect">
            <a:avLst/>
          </a:prstGeom>
        </p:spPr>
        <p:txBody>
          <a:bodyPr wrap="square">
            <a:spAutoFit/>
          </a:bodyPr>
          <a:lstStyle/>
          <a:p>
            <a:pPr marL="1200150" lvl="2" indent="-285750" algn="just">
              <a:lnSpc>
                <a:spcPct val="150000"/>
              </a:lnSpc>
              <a:buFont typeface="Arial" pitchFamily="34" charset="0"/>
              <a:buChar char="•"/>
            </a:pPr>
            <a:r>
              <a:rPr lang="en-US" sz="2000" dirty="0" err="1">
                <a:latin typeface="Times New Roman" pitchFamily="18" charset="0"/>
                <a:cs typeface="Times New Roman" pitchFamily="18" charset="0"/>
              </a:rPr>
              <a:t>Bokoji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Arsi</a:t>
            </a:r>
            <a:r>
              <a:rPr lang="en-US" sz="2000" dirty="0">
                <a:latin typeface="Times New Roman" pitchFamily="18" charset="0"/>
                <a:cs typeface="Times New Roman" pitchFamily="18" charset="0"/>
              </a:rPr>
              <a:t> highland) </a:t>
            </a:r>
          </a:p>
          <a:p>
            <a:pPr marL="1200150" lvl="2" indent="-285750" algn="just">
              <a:lnSpc>
                <a:spcPct val="150000"/>
              </a:lnSpc>
              <a:buFont typeface="Arial" pitchFamily="34" charset="0"/>
              <a:buChar char="•"/>
            </a:pPr>
            <a:r>
              <a:rPr lang="en-US" sz="2000" dirty="0" err="1">
                <a:latin typeface="Times New Roman" pitchFamily="18" charset="0"/>
                <a:cs typeface="Times New Roman" pitchFamily="18" charset="0"/>
              </a:rPr>
              <a:t>Ankober</a:t>
            </a:r>
            <a:r>
              <a:rPr lang="en-US" sz="2000" dirty="0">
                <a:latin typeface="Times New Roman" pitchFamily="18" charset="0"/>
                <a:cs typeface="Times New Roman" pitchFamily="18" charset="0"/>
              </a:rPr>
              <a:t> (Northern </a:t>
            </a:r>
            <a:r>
              <a:rPr lang="en-US" sz="2000" dirty="0" err="1">
                <a:latin typeface="Times New Roman" pitchFamily="18" charset="0"/>
                <a:cs typeface="Times New Roman" pitchFamily="18" charset="0"/>
              </a:rPr>
              <a:t>Shoa</a:t>
            </a:r>
            <a:r>
              <a:rPr lang="en-US" sz="2000" dirty="0">
                <a:latin typeface="Times New Roman" pitchFamily="18" charset="0"/>
                <a:cs typeface="Times New Roman" pitchFamily="18" charset="0"/>
              </a:rPr>
              <a:t>)</a:t>
            </a:r>
          </a:p>
          <a:p>
            <a:pPr marL="1200150" lvl="2" indent="-285750" algn="just">
              <a:lnSpc>
                <a:spcPct val="150000"/>
              </a:lnSpc>
              <a:buFont typeface="Arial" pitchFamily="34" charset="0"/>
              <a:buChar char="•"/>
            </a:pPr>
            <a:r>
              <a:rPr lang="en-US" sz="2000" dirty="0">
                <a:latin typeface="Times New Roman" pitchFamily="18" charset="0"/>
                <a:cs typeface="Times New Roman" pitchFamily="18" charset="0"/>
              </a:rPr>
              <a:t>Lai </a:t>
            </a:r>
            <a:r>
              <a:rPr lang="en-US" sz="2000" dirty="0" err="1">
                <a:latin typeface="Times New Roman" pitchFamily="18" charset="0"/>
                <a:cs typeface="Times New Roman" pitchFamily="18" charset="0"/>
              </a:rPr>
              <a:t>Gaint</a:t>
            </a:r>
            <a:r>
              <a:rPr lang="en-US" sz="2000" dirty="0">
                <a:latin typeface="Times New Roman" pitchFamily="18" charset="0"/>
                <a:cs typeface="Times New Roman" pitchFamily="18" charset="0"/>
              </a:rPr>
              <a:t> (Southern </a:t>
            </a:r>
            <a:r>
              <a:rPr lang="en-US" sz="2000" dirty="0" err="1">
                <a:latin typeface="Times New Roman" pitchFamily="18" charset="0"/>
                <a:cs typeface="Times New Roman" pitchFamily="18" charset="0"/>
              </a:rPr>
              <a:t>Gonder</a:t>
            </a:r>
            <a:r>
              <a:rPr lang="en-US" sz="2000" dirty="0">
                <a:latin typeface="Times New Roman" pitchFamily="18" charset="0"/>
                <a:cs typeface="Times New Roman" pitchFamily="18" charset="0"/>
              </a:rPr>
              <a:t>)</a:t>
            </a:r>
            <a:endParaRPr lang="en-US" altLang="en-US" sz="2000" dirty="0">
              <a:solidFill>
                <a:srgbClr val="FF0000"/>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24654263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381000" y="1219200"/>
            <a:ext cx="8458200" cy="5181600"/>
          </a:xfrm>
        </p:spPr>
        <p:txBody>
          <a:bodyPr>
            <a:normAutofit/>
          </a:bodyPr>
          <a:lstStyle/>
          <a:p>
            <a:pPr algn="just">
              <a:lnSpc>
                <a:spcPct val="150000"/>
              </a:lnSpc>
            </a:pPr>
            <a:r>
              <a:rPr lang="en-US" sz="2400" dirty="0">
                <a:latin typeface="Imprint MT Shadow" pitchFamily="82" charset="0"/>
                <a:cs typeface="Times New Roman" pitchFamily="18" charset="0"/>
              </a:rPr>
              <a:t>Horticultural Development Enterprise (HDE) produced </a:t>
            </a:r>
            <a:r>
              <a:rPr lang="en-US" sz="2400" dirty="0">
                <a:solidFill>
                  <a:srgbClr val="FF0000"/>
                </a:solidFill>
                <a:latin typeface="Imprint MT Shadow" pitchFamily="82" charset="0"/>
                <a:cs typeface="Times New Roman" pitchFamily="18" charset="0"/>
              </a:rPr>
              <a:t>229,500 and 2,600 kg</a:t>
            </a:r>
            <a:r>
              <a:rPr lang="en-US" sz="2400" dirty="0">
                <a:latin typeface="Imprint MT Shadow" pitchFamily="82" charset="0"/>
                <a:cs typeface="Times New Roman" pitchFamily="18" charset="0"/>
              </a:rPr>
              <a:t> vegetable and flower seed, </a:t>
            </a:r>
            <a:r>
              <a:rPr lang="en-US" sz="2400" dirty="0" smtClean="0">
                <a:latin typeface="Imprint MT Shadow" pitchFamily="82" charset="0"/>
                <a:cs typeface="Times New Roman" pitchFamily="18" charset="0"/>
              </a:rPr>
              <a:t>respectively</a:t>
            </a:r>
            <a:r>
              <a:rPr lang="en-US" sz="2400" dirty="0">
                <a:latin typeface="Imprint MT Shadow" pitchFamily="82" charset="0"/>
                <a:cs typeface="Times New Roman" pitchFamily="18" charset="0"/>
              </a:rPr>
              <a:t> f</a:t>
            </a:r>
            <a:r>
              <a:rPr lang="en-US" sz="2400" dirty="0" smtClean="0">
                <a:latin typeface="Imprint MT Shadow" pitchFamily="82" charset="0"/>
                <a:cs typeface="Times New Roman" pitchFamily="18" charset="0"/>
              </a:rPr>
              <a:t>rom </a:t>
            </a:r>
            <a:r>
              <a:rPr lang="en-US" sz="2400" dirty="0">
                <a:latin typeface="Imprint MT Shadow" pitchFamily="82" charset="0"/>
                <a:cs typeface="Times New Roman" pitchFamily="18" charset="0"/>
              </a:rPr>
              <a:t>1999 to 2007 </a:t>
            </a:r>
            <a:endParaRPr lang="en-US" sz="2400" dirty="0" smtClean="0">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However, large </a:t>
            </a:r>
            <a:r>
              <a:rPr lang="en-US" sz="2400" dirty="0">
                <a:latin typeface="Imprint MT Shadow" pitchFamily="82" charset="0"/>
                <a:cs typeface="Times New Roman" pitchFamily="18" charset="0"/>
              </a:rPr>
              <a:t>quantity of vegetable seed is </a:t>
            </a:r>
            <a:r>
              <a:rPr lang="en-US" sz="2400" dirty="0">
                <a:solidFill>
                  <a:srgbClr val="FF0000"/>
                </a:solidFill>
                <a:latin typeface="Imprint MT Shadow" pitchFamily="82" charset="0"/>
                <a:cs typeface="Times New Roman" pitchFamily="18" charset="0"/>
              </a:rPr>
              <a:t>imported </a:t>
            </a:r>
            <a:r>
              <a:rPr lang="en-US" sz="2400" dirty="0">
                <a:latin typeface="Imprint MT Shadow" pitchFamily="82" charset="0"/>
                <a:cs typeface="Times New Roman" pitchFamily="18" charset="0"/>
              </a:rPr>
              <a:t>annually. </a:t>
            </a:r>
            <a:endParaRPr lang="en-US" sz="2400" dirty="0" smtClean="0">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This </a:t>
            </a:r>
            <a:r>
              <a:rPr lang="en-US" sz="2400" dirty="0">
                <a:latin typeface="Imprint MT Shadow" pitchFamily="82" charset="0"/>
                <a:cs typeface="Times New Roman" pitchFamily="18" charset="0"/>
              </a:rPr>
              <a:t>situation is of great concern to the country. </a:t>
            </a:r>
          </a:p>
          <a:p>
            <a:pPr algn="just" eaLnBrk="1" hangingPunct="1">
              <a:lnSpc>
                <a:spcPct val="150000"/>
              </a:lnSpc>
              <a:buFontTx/>
              <a:buNone/>
            </a:pPr>
            <a:endParaRPr lang="en-US" altLang="en-US" sz="2400" u="sng" dirty="0" smtClean="0">
              <a:latin typeface="Imprint MT Shadow" pitchFamily="82" charset="0"/>
              <a:cs typeface="Times New Roman" pitchFamily="18" charset="0"/>
            </a:endParaRPr>
          </a:p>
        </p:txBody>
      </p:sp>
      <p:sp>
        <p:nvSpPr>
          <p:cNvPr id="4" name="Rectangle 3"/>
          <p:cNvSpPr/>
          <p:nvPr/>
        </p:nvSpPr>
        <p:spPr>
          <a:xfrm>
            <a:off x="2057400" y="152400"/>
            <a:ext cx="3581400" cy="742511"/>
          </a:xfrm>
          <a:prstGeom prst="rect">
            <a:avLst/>
          </a:prstGeom>
        </p:spPr>
        <p:txBody>
          <a:bodyPr wrap="square">
            <a:spAutoFit/>
          </a:bodyPr>
          <a:lstStyle/>
          <a:p>
            <a:pPr algn="ctr">
              <a:lnSpc>
                <a:spcPct val="150000"/>
              </a:lnSpc>
            </a:pPr>
            <a:r>
              <a:rPr lang="en-US" altLang="en-US" sz="3200" dirty="0">
                <a:latin typeface="Times New Roman" pitchFamily="18" charset="0"/>
                <a:cs typeface="Times New Roman" pitchFamily="18" charset="0"/>
              </a:rPr>
              <a:t>Cont..</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33946669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Table 1 .</a:t>
            </a:r>
            <a:r>
              <a:rPr lang="en-US" sz="2400" dirty="0">
                <a:latin typeface="Times New Roman" pitchFamily="18" charset="0"/>
                <a:cs typeface="Times New Roman" pitchFamily="18" charset="0"/>
              </a:rPr>
              <a:t> Quantity and value of vegetable seed imported from country of consignment in 2012</a:t>
            </a:r>
          </a:p>
        </p:txBody>
      </p:sp>
      <p:pic>
        <p:nvPicPr>
          <p:cNvPr id="4098" name="Picture 2"/>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8126" y="1600201"/>
            <a:ext cx="899587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230640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799"/>
            <a:ext cx="8093610"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45010" y="5486400"/>
            <a:ext cx="8229600" cy="1143000"/>
          </a:xfrm>
        </p:spPr>
        <p:txBody>
          <a:bodyPr>
            <a:normAutofit/>
          </a:bodyPr>
          <a:lstStyle/>
          <a:p>
            <a:r>
              <a:rPr lang="en-US" sz="2200" dirty="0" smtClean="0">
                <a:latin typeface="Times New Roman" pitchFamily="18" charset="0"/>
                <a:cs typeface="Times New Roman" pitchFamily="18" charset="0"/>
              </a:rPr>
              <a:t>Figure1. </a:t>
            </a:r>
            <a:r>
              <a:rPr lang="en-US" sz="2200" dirty="0">
                <a:latin typeface="Times New Roman" pitchFamily="18" charset="0"/>
                <a:cs typeface="Times New Roman" pitchFamily="18" charset="0"/>
              </a:rPr>
              <a:t>Value of vegetable seed import to Ethiopia in the years from 1997 to 2011 </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03727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533400" y="1143000"/>
            <a:ext cx="8305800" cy="5181600"/>
          </a:xfrm>
        </p:spPr>
        <p:txBody>
          <a:bodyPr>
            <a:normAutofit/>
          </a:bodyPr>
          <a:lstStyle/>
          <a:p>
            <a:pPr algn="just">
              <a:lnSpc>
                <a:spcPct val="150000"/>
              </a:lnSpc>
            </a:pPr>
            <a:r>
              <a:rPr lang="en-US" sz="2400" dirty="0" smtClean="0">
                <a:latin typeface="Imprint MT Shadow" pitchFamily="82" charset="0"/>
                <a:cs typeface="Times New Roman" pitchFamily="18" charset="0"/>
              </a:rPr>
              <a:t>Most important vegetables have </a:t>
            </a:r>
            <a:r>
              <a:rPr lang="en-US" sz="2400" dirty="0">
                <a:latin typeface="Imprint MT Shadow" pitchFamily="82" charset="0"/>
                <a:cs typeface="Times New Roman" pitchFamily="18" charset="0"/>
              </a:rPr>
              <a:t>been tested in potential growing sites. </a:t>
            </a:r>
            <a:endParaRPr lang="en-US" sz="2400" dirty="0" smtClean="0">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The </a:t>
            </a:r>
            <a:r>
              <a:rPr lang="en-US" sz="2400" dirty="0">
                <a:latin typeface="Imprint MT Shadow" pitchFamily="82" charset="0"/>
                <a:cs typeface="Times New Roman" pitchFamily="18" charset="0"/>
              </a:rPr>
              <a:t>result indicated that seed of the economically important vegetables </a:t>
            </a:r>
            <a:r>
              <a:rPr lang="en-US" sz="2400" dirty="0">
                <a:solidFill>
                  <a:srgbClr val="FF0000"/>
                </a:solidFill>
                <a:latin typeface="Imprint MT Shadow" pitchFamily="82" charset="0"/>
                <a:cs typeface="Times New Roman" pitchFamily="18" charset="0"/>
              </a:rPr>
              <a:t>could easily be produced </a:t>
            </a:r>
            <a:r>
              <a:rPr lang="en-US" sz="2400" dirty="0">
                <a:latin typeface="Imprint MT Shadow" pitchFamily="82" charset="0"/>
                <a:cs typeface="Times New Roman" pitchFamily="18" charset="0"/>
              </a:rPr>
              <a:t>in the country. </a:t>
            </a:r>
            <a:endParaRPr lang="en-US" sz="2400" dirty="0" smtClean="0">
              <a:latin typeface="Imprint MT Shadow" pitchFamily="82" charset="0"/>
              <a:cs typeface="Times New Roman" pitchFamily="18" charset="0"/>
            </a:endParaRPr>
          </a:p>
          <a:p>
            <a:pPr algn="just">
              <a:lnSpc>
                <a:spcPct val="150000"/>
              </a:lnSpc>
            </a:pPr>
            <a:r>
              <a:rPr lang="en-US" sz="2400" dirty="0" smtClean="0">
                <a:latin typeface="Imprint MT Shadow" pitchFamily="82" charset="0"/>
                <a:cs typeface="Times New Roman" pitchFamily="18" charset="0"/>
              </a:rPr>
              <a:t>This </a:t>
            </a:r>
            <a:r>
              <a:rPr lang="en-US" sz="2400" dirty="0">
                <a:latin typeface="Imprint MT Shadow" pitchFamily="82" charset="0"/>
                <a:cs typeface="Times New Roman" pitchFamily="18" charset="0"/>
              </a:rPr>
              <a:t>indicates that most of the currently imported vegetable seeds could be successfully and easily produced in the country. </a:t>
            </a:r>
          </a:p>
        </p:txBody>
      </p:sp>
      <p:sp>
        <p:nvSpPr>
          <p:cNvPr id="4" name="Rectangle 3"/>
          <p:cNvSpPr/>
          <p:nvPr/>
        </p:nvSpPr>
        <p:spPr>
          <a:xfrm>
            <a:off x="2057400" y="152400"/>
            <a:ext cx="3581400" cy="742511"/>
          </a:xfrm>
          <a:prstGeom prst="rect">
            <a:avLst/>
          </a:prstGeom>
        </p:spPr>
        <p:txBody>
          <a:bodyPr wrap="square">
            <a:spAutoFit/>
          </a:bodyPr>
          <a:lstStyle/>
          <a:p>
            <a:pPr algn="ctr">
              <a:lnSpc>
                <a:spcPct val="150000"/>
              </a:lnSpc>
            </a:pPr>
            <a:r>
              <a:rPr lang="en-US" altLang="en-US" sz="3200" dirty="0">
                <a:latin typeface="Times New Roman" pitchFamily="18" charset="0"/>
                <a:cs typeface="Times New Roman" pitchFamily="18" charset="0"/>
              </a:rPr>
              <a:t>Cont..</a:t>
            </a:r>
          </a:p>
        </p:txBody>
      </p:sp>
      <p:sp>
        <p:nvSpPr>
          <p:cNvPr id="2" name="Footer Placeholder 1"/>
          <p:cNvSpPr>
            <a:spLocks noGrp="1"/>
          </p:cNvSpPr>
          <p:nvPr>
            <p:ph type="ftr" sz="quarter" idx="11"/>
          </p:nvPr>
        </p:nvSpPr>
        <p:spPr/>
        <p:txBody>
          <a:bodyPr/>
          <a:lstStyle/>
          <a:p>
            <a:r>
              <a:rPr lang="en-US" smtClean="0"/>
              <a:t>Mengistu W. </a:t>
            </a:r>
            <a:endParaRPr lang="en-US"/>
          </a:p>
        </p:txBody>
      </p:sp>
    </p:spTree>
    <p:extLst>
      <p:ext uri="{BB962C8B-B14F-4D97-AF65-F5344CB8AC3E}">
        <p14:creationId xmlns:p14="http://schemas.microsoft.com/office/powerpoint/2010/main" val="11797795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57"/>
          <p:cNvSpPr>
            <a:spLocks noGrp="1" noChangeArrowheads="1"/>
          </p:cNvSpPr>
          <p:nvPr>
            <p:ph type="title"/>
          </p:nvPr>
        </p:nvSpPr>
        <p:spPr>
          <a:xfrm>
            <a:off x="304800" y="1"/>
            <a:ext cx="8686800" cy="685800"/>
          </a:xfrm>
          <a:noFill/>
        </p:spPr>
        <p:txBody>
          <a:bodyPr>
            <a:normAutofit/>
          </a:bodyPr>
          <a:lstStyle/>
          <a:p>
            <a:pPr eaLnBrk="1" hangingPunct="1"/>
            <a:r>
              <a:rPr lang="en-US" altLang="en-US" sz="2000" dirty="0" smtClean="0">
                <a:latin typeface="Times New Roman" pitchFamily="18" charset="0"/>
                <a:cs typeface="Times New Roman" pitchFamily="18" charset="0"/>
              </a:rPr>
              <a:t>Table 2. Potential seed yield of different vegetable crops tested in Ethiopia </a:t>
            </a:r>
          </a:p>
        </p:txBody>
      </p:sp>
      <p:graphicFrame>
        <p:nvGraphicFramePr>
          <p:cNvPr id="105872" name="Group 1424"/>
          <p:cNvGraphicFramePr>
            <a:graphicFrameLocks noGrp="1"/>
          </p:cNvGraphicFramePr>
          <p:nvPr>
            <p:ph type="tbl" idx="1"/>
            <p:extLst>
              <p:ext uri="{D42A27DB-BD31-4B8C-83A1-F6EECF244321}">
                <p14:modId xmlns:p14="http://schemas.microsoft.com/office/powerpoint/2010/main" val="2154686362"/>
              </p:ext>
            </p:extLst>
          </p:nvPr>
        </p:nvGraphicFramePr>
        <p:xfrm>
          <a:off x="76200" y="685800"/>
          <a:ext cx="8915399" cy="5882530"/>
        </p:xfrm>
        <a:graphic>
          <a:graphicData uri="http://schemas.openxmlformats.org/drawingml/2006/table">
            <a:tbl>
              <a:tblPr>
                <a:tableStyleId>{D7AC3CCA-C797-4891-BE02-D94E43425B78}</a:tableStyleId>
              </a:tblPr>
              <a:tblGrid>
                <a:gridCol w="682052"/>
                <a:gridCol w="2430861"/>
                <a:gridCol w="2237670"/>
                <a:gridCol w="1696732"/>
                <a:gridCol w="1868084"/>
              </a:tblGrid>
              <a:tr h="100324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itchFamily="18" charset="0"/>
                          <a:cs typeface="Times New Roman" pitchFamily="18" charset="0"/>
                        </a:rPr>
                        <a:t>No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Vegetable crop</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Variety (cultivar)</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Potential average seed yield (qt/ha)</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itchFamily="18" charset="0"/>
                          <a:cs typeface="Times New Roman" pitchFamily="18" charset="0"/>
                        </a:rPr>
                        <a:t>Remarks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anchor="ctr" horzOverflow="overflow"/>
                </a:tc>
              </a:tr>
              <a:tr h="395211">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itchFamily="18" charset="0"/>
                          <a:cs typeface="Times New Roman" pitchFamily="18" charset="0"/>
                        </a:rPr>
                        <a:t>Onion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latin typeface="Times New Roman" pitchFamily="18" charset="0"/>
                          <a:cs typeface="Times New Roman" pitchFamily="18" charset="0"/>
                        </a:rPr>
                        <a:t>Adama</a:t>
                      </a:r>
                      <a:r>
                        <a:rPr kumimoji="0" lang="en-US" sz="2000" u="none" strike="noStrike" cap="none" normalizeH="0" baseline="0" dirty="0" smtClean="0">
                          <a:ln>
                            <a:noFill/>
                          </a:ln>
                          <a:effectLst/>
                          <a:latin typeface="Times New Roman" pitchFamily="18" charset="0"/>
                          <a:cs typeface="Times New Roman" pitchFamily="18" charset="0"/>
                        </a:rPr>
                        <a:t> red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10-13</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395211">
                <a:tc vMerge="1">
                  <a:txBody>
                    <a:bodyPr/>
                    <a:lstStyle/>
                    <a:p>
                      <a:endParaRPr lang="en-US"/>
                    </a:p>
                  </a:txBody>
                  <a:tcPr/>
                </a:tc>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Melkam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11-15</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395211">
                <a:tc vMerge="1">
                  <a:txBody>
                    <a:bodyPr/>
                    <a:lstStyle/>
                    <a:p>
                      <a:endParaRPr lang="en-US"/>
                    </a:p>
                  </a:txBody>
                  <a:tcPr/>
                </a:tc>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*Red Creole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2-6</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69922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Times New Roman" pitchFamily="18" charset="0"/>
                          <a:cs typeface="Times New Roman" pitchFamily="18" charset="0"/>
                        </a:rPr>
                        <a:t>Tomato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smtClean="0">
                          <a:ln>
                            <a:noFill/>
                          </a:ln>
                          <a:effectLst/>
                          <a:latin typeface="Times New Roman" pitchFamily="18" charset="0"/>
                          <a:cs typeface="Times New Roman" pitchFamily="18" charset="0"/>
                        </a:rPr>
                        <a:t>Melka</a:t>
                      </a:r>
                      <a:r>
                        <a:rPr kumimoji="0" lang="en-US" sz="2000" u="none" strike="noStrike" cap="none" normalizeH="0" baseline="0" dirty="0" smtClean="0">
                          <a:ln>
                            <a:noFill/>
                          </a:ln>
                          <a:effectLst/>
                          <a:latin typeface="Times New Roman" pitchFamily="18" charset="0"/>
                          <a:cs typeface="Times New Roman" pitchFamily="18" charset="0"/>
                        </a:rPr>
                        <a:t> shola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1-1.2</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Processing type (cylindrical)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699227">
                <a:tc vMerge="1">
                  <a:txBody>
                    <a:bodyPr/>
                    <a:lstStyle/>
                    <a:p>
                      <a:endParaRPr lang="en-US"/>
                    </a:p>
                  </a:txBody>
                  <a:tcPr/>
                </a:tc>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Marglobe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1-1.5</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Fresh market (globular)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395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Hot pepper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Mareko fana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2-5</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395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4</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Carrot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Chanteny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8-12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r>
              <a:tr h="395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5</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Beet root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Crimson globe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7-9</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6992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6</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Cabbage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Copenhagen Market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3-5</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r>
              <a:tr h="3952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7</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Kale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Local </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latin typeface="Times New Roman" pitchFamily="18" charset="0"/>
                          <a:cs typeface="Times New Roman" pitchFamily="18" charset="0"/>
                        </a:rPr>
                        <a:t>6-7</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5" marB="45715" horzOverflow="overflow"/>
                </a:tc>
              </a:tr>
            </a:tbl>
          </a:graphicData>
        </a:graphic>
      </p:graphicFrame>
      <p:sp>
        <p:nvSpPr>
          <p:cNvPr id="2" name="Footer Placeholder 1"/>
          <p:cNvSpPr>
            <a:spLocks noGrp="1"/>
          </p:cNvSpPr>
          <p:nvPr>
            <p:ph type="ftr" sz="quarter" idx="11"/>
          </p:nvPr>
        </p:nvSpPr>
        <p:spPr/>
        <p:txBody>
          <a:bodyPr/>
          <a:lstStyle/>
          <a:p>
            <a:pPr>
              <a:defRPr/>
            </a:pPr>
            <a:r>
              <a:rPr lang="en-AU" smtClean="0"/>
              <a:t>Mengistu W. </a:t>
            </a:r>
            <a:endParaRPr lang="en-AU"/>
          </a:p>
        </p:txBody>
      </p:sp>
    </p:spTree>
    <p:extLst>
      <p:ext uri="{BB962C8B-B14F-4D97-AF65-F5344CB8AC3E}">
        <p14:creationId xmlns:p14="http://schemas.microsoft.com/office/powerpoint/2010/main" val="5256275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1654</Words>
  <Application>Microsoft Office PowerPoint</Application>
  <PresentationFormat>On-screen Show (4:3)</PresentationFormat>
  <Paragraphs>229</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Introduction </vt:lpstr>
      <vt:lpstr>Cont..</vt:lpstr>
      <vt:lpstr>PowerPoint Presentation</vt:lpstr>
      <vt:lpstr>PowerPoint Presentation</vt:lpstr>
      <vt:lpstr>Table 1 . Quantity and value of vegetable seed imported from country of consignment in 2012</vt:lpstr>
      <vt:lpstr>Figure1. Value of vegetable seed import to Ethiopia in the years from 1997 to 2011 </vt:lpstr>
      <vt:lpstr>PowerPoint Presentation</vt:lpstr>
      <vt:lpstr>Table 2. Potential seed yield of different vegetable crops tested in Ethiopia </vt:lpstr>
      <vt:lpstr>Cont..</vt:lpstr>
      <vt:lpstr>Tomato (Lycopersicon esculentum)</vt:lpstr>
      <vt:lpstr>Cont..</vt:lpstr>
      <vt:lpstr>Cont..</vt:lpstr>
      <vt:lpstr>Growth requirements  </vt:lpstr>
      <vt:lpstr>Cont..</vt:lpstr>
      <vt:lpstr>Nursery beds</vt:lpstr>
      <vt:lpstr>Nursery operations  </vt:lpstr>
      <vt:lpstr>Field operations</vt:lpstr>
      <vt:lpstr>Cont..</vt:lpstr>
      <vt:lpstr>Harvesting &amp; extraction of seed</vt:lpstr>
      <vt:lpstr>Cont..</vt:lpstr>
      <vt:lpstr>Extraction methods</vt:lpstr>
      <vt:lpstr>PowerPoint Presentation</vt:lpstr>
      <vt:lpstr>Cont..</vt:lpstr>
      <vt:lpstr>2. Mechanical extraction  </vt:lpstr>
      <vt:lpstr>PowerPoint Presentation</vt:lpstr>
      <vt:lpstr>Seed drying</vt:lpstr>
      <vt:lpstr>Seed yield</vt:lpstr>
      <vt:lpstr>Seed packaging &amp; storage  </vt:lpstr>
      <vt:lpstr>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kismat</dc:creator>
  <cp:lastModifiedBy>kismat</cp:lastModifiedBy>
  <cp:revision>39</cp:revision>
  <dcterms:created xsi:type="dcterms:W3CDTF">2018-04-22T05:39:31Z</dcterms:created>
  <dcterms:modified xsi:type="dcterms:W3CDTF">2019-07-08T12:50:35Z</dcterms:modified>
</cp:coreProperties>
</file>