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579" r:id="rId2"/>
    <p:sldId id="580" r:id="rId3"/>
    <p:sldId id="289" r:id="rId4"/>
    <p:sldId id="352" r:id="rId5"/>
    <p:sldId id="571" r:id="rId6"/>
    <p:sldId id="335" r:id="rId7"/>
    <p:sldId id="572" r:id="rId8"/>
    <p:sldId id="353" r:id="rId9"/>
    <p:sldId id="354" r:id="rId10"/>
    <p:sldId id="573" r:id="rId11"/>
    <p:sldId id="496" r:id="rId12"/>
    <p:sldId id="333" r:id="rId13"/>
    <p:sldId id="574" r:id="rId14"/>
    <p:sldId id="355" r:id="rId15"/>
    <p:sldId id="575" r:id="rId16"/>
    <p:sldId id="351" r:id="rId17"/>
    <p:sldId id="429" r:id="rId18"/>
    <p:sldId id="432" r:id="rId19"/>
    <p:sldId id="576" r:id="rId20"/>
    <p:sldId id="577" r:id="rId21"/>
    <p:sldId id="433" r:id="rId22"/>
    <p:sldId id="578" r:id="rId23"/>
    <p:sldId id="434" r:id="rId24"/>
    <p:sldId id="581" r:id="rId25"/>
    <p:sldId id="435" r:id="rId26"/>
    <p:sldId id="582" r:id="rId27"/>
    <p:sldId id="437" r:id="rId28"/>
    <p:sldId id="436" r:id="rId29"/>
    <p:sldId id="583" r:id="rId30"/>
    <p:sldId id="430" r:id="rId31"/>
    <p:sldId id="439" r:id="rId32"/>
    <p:sldId id="584" r:id="rId33"/>
    <p:sldId id="585" r:id="rId34"/>
    <p:sldId id="501" r:id="rId35"/>
    <p:sldId id="431" r:id="rId36"/>
    <p:sldId id="586" r:id="rId37"/>
    <p:sldId id="511" r:id="rId38"/>
    <p:sldId id="356" r:id="rId39"/>
    <p:sldId id="520" r:id="rId40"/>
    <p:sldId id="587" r:id="rId41"/>
    <p:sldId id="567" r:id="rId42"/>
    <p:sldId id="358" r:id="rId43"/>
    <p:sldId id="359" r:id="rId44"/>
    <p:sldId id="588" r:id="rId45"/>
    <p:sldId id="360" r:id="rId46"/>
    <p:sldId id="589" r:id="rId47"/>
    <p:sldId id="512" r:id="rId48"/>
    <p:sldId id="513" r:id="rId49"/>
    <p:sldId id="590" r:id="rId50"/>
    <p:sldId id="523" r:id="rId51"/>
    <p:sldId id="569" r:id="rId52"/>
    <p:sldId id="592" r:id="rId53"/>
    <p:sldId id="516" r:id="rId54"/>
    <p:sldId id="593" r:id="rId55"/>
    <p:sldId id="375" r:id="rId56"/>
    <p:sldId id="570" r:id="rId57"/>
    <p:sldId id="524" r:id="rId58"/>
    <p:sldId id="361" r:id="rId59"/>
    <p:sldId id="594" r:id="rId60"/>
    <p:sldId id="534" r:id="rId61"/>
    <p:sldId id="507" r:id="rId62"/>
    <p:sldId id="595" r:id="rId63"/>
    <p:sldId id="526" r:id="rId64"/>
    <p:sldId id="528" r:id="rId65"/>
    <p:sldId id="530" r:id="rId66"/>
    <p:sldId id="531" r:id="rId67"/>
    <p:sldId id="596" r:id="rId68"/>
    <p:sldId id="532" r:id="rId69"/>
    <p:sldId id="362" r:id="rId70"/>
    <p:sldId id="371" r:id="rId71"/>
    <p:sldId id="597" r:id="rId72"/>
    <p:sldId id="363" r:id="rId73"/>
    <p:sldId id="598" r:id="rId74"/>
    <p:sldId id="364" r:id="rId75"/>
    <p:sldId id="599" r:id="rId76"/>
    <p:sldId id="372" r:id="rId77"/>
    <p:sldId id="365" r:id="rId78"/>
    <p:sldId id="600" r:id="rId79"/>
    <p:sldId id="373" r:id="rId80"/>
    <p:sldId id="374" r:id="rId81"/>
    <p:sldId id="366" r:id="rId82"/>
    <p:sldId id="370" r:id="rId83"/>
    <p:sldId id="601" r:id="rId84"/>
    <p:sldId id="377" r:id="rId85"/>
    <p:sldId id="602" r:id="rId86"/>
    <p:sldId id="535" r:id="rId87"/>
    <p:sldId id="603" r:id="rId88"/>
    <p:sldId id="460" r:id="rId89"/>
    <p:sldId id="536" r:id="rId90"/>
    <p:sldId id="604" r:id="rId91"/>
    <p:sldId id="538" r:id="rId92"/>
    <p:sldId id="605" r:id="rId93"/>
    <p:sldId id="537" r:id="rId94"/>
    <p:sldId id="464" r:id="rId95"/>
    <p:sldId id="540" r:id="rId96"/>
    <p:sldId id="539" r:id="rId97"/>
    <p:sldId id="543" r:id="rId98"/>
    <p:sldId id="553" r:id="rId99"/>
    <p:sldId id="544" r:id="rId100"/>
    <p:sldId id="606" r:id="rId101"/>
    <p:sldId id="547" r:id="rId102"/>
    <p:sldId id="545" r:id="rId103"/>
    <p:sldId id="562" r:id="rId104"/>
    <p:sldId id="607" r:id="rId105"/>
    <p:sldId id="548" r:id="rId106"/>
    <p:sldId id="608" r:id="rId107"/>
    <p:sldId id="379" r:id="rId108"/>
    <p:sldId id="609" r:id="rId109"/>
    <p:sldId id="610" r:id="rId110"/>
    <p:sldId id="554" r:id="rId111"/>
    <p:sldId id="423" r:id="rId112"/>
    <p:sldId id="611" r:id="rId113"/>
    <p:sldId id="425" r:id="rId114"/>
    <p:sldId id="551" r:id="rId115"/>
    <p:sldId id="612" r:id="rId116"/>
    <p:sldId id="552" r:id="rId117"/>
    <p:sldId id="613" r:id="rId118"/>
    <p:sldId id="616" r:id="rId119"/>
    <p:sldId id="391" r:id="rId120"/>
    <p:sldId id="614" r:id="rId121"/>
    <p:sldId id="381" r:id="rId122"/>
    <p:sldId id="615" r:id="rId123"/>
    <p:sldId id="555" r:id="rId124"/>
    <p:sldId id="556" r:id="rId125"/>
    <p:sldId id="617" r:id="rId126"/>
    <p:sldId id="382" r:id="rId127"/>
    <p:sldId id="383" r:id="rId128"/>
    <p:sldId id="417" r:id="rId129"/>
    <p:sldId id="618" r:id="rId130"/>
    <p:sldId id="416" r:id="rId131"/>
    <p:sldId id="558" r:id="rId132"/>
    <p:sldId id="419" r:id="rId133"/>
    <p:sldId id="415" r:id="rId134"/>
    <p:sldId id="619" r:id="rId135"/>
    <p:sldId id="384" r:id="rId136"/>
    <p:sldId id="620" r:id="rId137"/>
    <p:sldId id="386" r:id="rId138"/>
    <p:sldId id="621" r:id="rId139"/>
    <p:sldId id="388" r:id="rId140"/>
    <p:sldId id="387" r:id="rId141"/>
    <p:sldId id="622" r:id="rId142"/>
    <p:sldId id="385" r:id="rId143"/>
    <p:sldId id="623" r:id="rId144"/>
    <p:sldId id="392" r:id="rId145"/>
    <p:sldId id="486" r:id="rId146"/>
    <p:sldId id="413" r:id="rId147"/>
    <p:sldId id="624" r:id="rId148"/>
    <p:sldId id="393" r:id="rId149"/>
    <p:sldId id="399" r:id="rId150"/>
    <p:sldId id="625" r:id="rId151"/>
    <p:sldId id="563" r:id="rId152"/>
    <p:sldId id="396" r:id="rId153"/>
    <p:sldId id="626" r:id="rId154"/>
    <p:sldId id="565" r:id="rId155"/>
    <p:sldId id="627" r:id="rId156"/>
    <p:sldId id="397" r:id="rId157"/>
    <p:sldId id="401" r:id="rId158"/>
    <p:sldId id="404" r:id="rId159"/>
    <p:sldId id="628" r:id="rId160"/>
    <p:sldId id="405" r:id="rId161"/>
    <p:sldId id="406" r:id="rId162"/>
    <p:sldId id="629"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950" autoAdjust="0"/>
  </p:normalViewPr>
  <p:slideViewPr>
    <p:cSldViewPr>
      <p:cViewPr>
        <p:scale>
          <a:sx n="55" d="100"/>
          <a:sy n="55" d="100"/>
        </p:scale>
        <p:origin x="-1386" y="-4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88065-8375-4AC7-8AC9-E446E9FC1F5F}" type="datetimeFigureOut">
              <a:rPr lang="en-US" smtClean="0"/>
              <a:pPr/>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BDA35-C09C-4755-91EA-15DAFC5F32F2}" type="slidenum">
              <a:rPr lang="en-US" smtClean="0"/>
              <a:pPr/>
              <a:t>‹#›</a:t>
            </a:fld>
            <a:endParaRPr lang="en-US"/>
          </a:p>
        </p:txBody>
      </p:sp>
    </p:spTree>
    <p:extLst>
      <p:ext uri="{BB962C8B-B14F-4D97-AF65-F5344CB8AC3E}">
        <p14:creationId xmlns:p14="http://schemas.microsoft.com/office/powerpoint/2010/main" xmlns="" val="6226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BBDA35-C09C-4755-91EA-15DAFC5F32F2}" type="slidenum">
              <a:rPr lang="en-US" smtClean="0"/>
              <a:pPr/>
              <a:t>124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BBDA35-C09C-4755-91EA-15DAFC5F32F2}" type="slidenum">
              <a:rPr lang="en-US" smtClean="0"/>
              <a:pPr/>
              <a:t>125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DA35-C09C-4755-91EA-15DAFC5F32F2}" type="slidenum">
              <a:rPr lang="en-US" smtClean="0"/>
              <a:pPr/>
              <a:t>133</a:t>
            </a:fld>
            <a:endParaRPr lang="en-US"/>
          </a:p>
        </p:txBody>
      </p:sp>
    </p:spTree>
    <p:extLst>
      <p:ext uri="{BB962C8B-B14F-4D97-AF65-F5344CB8AC3E}">
        <p14:creationId xmlns:p14="http://schemas.microsoft.com/office/powerpoint/2010/main" xmlns="" val="354909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BBDA35-C09C-4755-91EA-15DAFC5F32F2}" type="slidenum">
              <a:rPr lang="en-US" smtClean="0"/>
              <a:pPr/>
              <a:t>161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94055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8083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47270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6010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120557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82DCB7-B2E9-4BA6-A682-C9DC16A40E5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277948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82DCB7-B2E9-4BA6-A682-C9DC16A40E5C}"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48301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2DCB7-B2E9-4BA6-A682-C9DC16A40E5C}"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18909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2DCB7-B2E9-4BA6-A682-C9DC16A40E5C}"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30177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2DCB7-B2E9-4BA6-A682-C9DC16A40E5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80399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2DCB7-B2E9-4BA6-A682-C9DC16A40E5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159975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2DCB7-B2E9-4BA6-A682-C9DC16A40E5C}" type="datetimeFigureOut">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59871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400800"/>
          </a:xfrm>
        </p:spPr>
        <p:txBody>
          <a:bodyPr>
            <a:normAutofit fontScale="92500"/>
          </a:bodyPr>
          <a:lstStyle/>
          <a:p>
            <a:pPr marL="0" indent="0">
              <a:buNone/>
            </a:pPr>
            <a:r>
              <a:rPr lang="en-US" sz="4800" b="1" dirty="0" smtClean="0">
                <a:latin typeface="Times New Roman" pitchFamily="18" charset="0"/>
                <a:cs typeface="Times New Roman" pitchFamily="18" charset="0"/>
              </a:rPr>
              <a:t>Summary questions on Chapter 4</a:t>
            </a:r>
          </a:p>
          <a:p>
            <a:pPr marL="1143000" lvl="1" indent="-742950">
              <a:buFont typeface="+mj-lt"/>
              <a:buAutoNum type="arabicPeriod"/>
            </a:pPr>
            <a:r>
              <a:rPr lang="en-US" sz="3600" b="1" dirty="0" smtClean="0">
                <a:latin typeface="Times New Roman" pitchFamily="18" charset="0"/>
                <a:cs typeface="Times New Roman" pitchFamily="18" charset="0"/>
              </a:rPr>
              <a:t>List the different types of vegetable farming system</a:t>
            </a:r>
          </a:p>
          <a:p>
            <a:pPr marL="1143000" lvl="1" indent="-742950">
              <a:buFont typeface="+mj-lt"/>
              <a:buAutoNum type="arabicPeriod"/>
            </a:pPr>
            <a:endParaRPr lang="en-US" sz="3600" b="1" dirty="0" smtClean="0">
              <a:latin typeface="Times New Roman" pitchFamily="18" charset="0"/>
              <a:cs typeface="Times New Roman" pitchFamily="18" charset="0"/>
            </a:endParaRPr>
          </a:p>
          <a:p>
            <a:pPr marL="1143000" lvl="1" indent="-742950">
              <a:buFont typeface="+mj-lt"/>
              <a:buAutoNum type="arabicPeriod"/>
            </a:pPr>
            <a:r>
              <a:rPr lang="en-US" sz="3600" b="1" dirty="0" smtClean="0">
                <a:latin typeface="Times New Roman" pitchFamily="18" charset="0"/>
                <a:cs typeface="Times New Roman" pitchFamily="18" charset="0"/>
              </a:rPr>
              <a:t>The difference between different types of farming system</a:t>
            </a:r>
          </a:p>
          <a:p>
            <a:pPr marL="1143000" lvl="1" indent="-742950">
              <a:buFont typeface="+mj-lt"/>
              <a:buAutoNum type="arabicPeriod"/>
            </a:pPr>
            <a:endParaRPr lang="en-US" sz="3600" b="1" dirty="0" smtClean="0">
              <a:latin typeface="Times New Roman" pitchFamily="18" charset="0"/>
              <a:cs typeface="Times New Roman" pitchFamily="18" charset="0"/>
            </a:endParaRPr>
          </a:p>
          <a:p>
            <a:pPr marL="1143000" lvl="1" indent="-742950">
              <a:buFont typeface="+mj-lt"/>
              <a:buAutoNum type="arabicPeriod"/>
            </a:pPr>
            <a:r>
              <a:rPr lang="en-US" sz="3600" b="1" dirty="0" smtClean="0">
                <a:latin typeface="Times New Roman" pitchFamily="18" charset="0"/>
                <a:cs typeface="Times New Roman" pitchFamily="18" charset="0"/>
              </a:rPr>
              <a:t>Is possible to produce different type of vegetables in every where at any time? If yes; in which farming system?</a:t>
            </a:r>
          </a:p>
          <a:p>
            <a:pPr marL="400050" lvl="1" indent="0">
              <a:buNone/>
            </a:pPr>
            <a:endParaRPr lang="en-US" sz="2400" b="1" dirty="0" smtClean="0">
              <a:latin typeface="Times New Roman" pitchFamily="18" charset="0"/>
              <a:cs typeface="Times New Roman" pitchFamily="18" charset="0"/>
            </a:endParaRPr>
          </a:p>
          <a:p>
            <a:pPr marL="0" indent="0">
              <a:buNone/>
            </a:pPr>
            <a:endParaRPr lang="en-US" sz="2800" b="1" dirty="0" smtClean="0">
              <a:latin typeface="Times New Roman" pitchFamily="18" charset="0"/>
              <a:cs typeface="Times New Roman" pitchFamily="18" charset="0"/>
            </a:endParaRPr>
          </a:p>
          <a:p>
            <a:pPr marL="0" indent="0">
              <a:buNone/>
            </a:pPr>
            <a:endParaRPr lang="en-US"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61343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noAutofit/>
          </a:bodyPr>
          <a:lstStyle/>
          <a:p>
            <a:pPr lvl="1"/>
            <a:r>
              <a:rPr lang="en-US" b="1" i="1" dirty="0" smtClean="0">
                <a:latin typeface="Times New Roman" pitchFamily="18" charset="0"/>
                <a:cs typeface="Times New Roman" pitchFamily="18" charset="0"/>
              </a:rPr>
              <a:t>Forced </a:t>
            </a:r>
            <a:r>
              <a:rPr lang="en-US" b="1" i="1" dirty="0">
                <a:latin typeface="Times New Roman" pitchFamily="18" charset="0"/>
                <a:cs typeface="Times New Roman" pitchFamily="18" charset="0"/>
              </a:rPr>
              <a:t>vegetable production for an early market</a:t>
            </a:r>
            <a:r>
              <a:rPr lang="en-US" i="1" dirty="0" smtClean="0">
                <a:latin typeface="Times New Roman" pitchFamily="18" charset="0"/>
                <a:cs typeface="Times New Roman" pitchFamily="18" charset="0"/>
              </a:rPr>
              <a:t>: </a:t>
            </a:r>
          </a:p>
          <a:p>
            <a:pPr lvl="2"/>
            <a:r>
              <a:rPr lang="en-US" sz="2600" dirty="0" smtClean="0">
                <a:latin typeface="Times New Roman" pitchFamily="18" charset="0"/>
                <a:cs typeface="Times New Roman" pitchFamily="18" charset="0"/>
              </a:rPr>
              <a:t>Vegetables </a:t>
            </a:r>
            <a:r>
              <a:rPr lang="en-US" sz="2600" dirty="0">
                <a:latin typeface="Times New Roman" pitchFamily="18" charset="0"/>
                <a:cs typeface="Times New Roman" pitchFamily="18" charset="0"/>
              </a:rPr>
              <a:t>can be grown ‘</a:t>
            </a:r>
            <a:r>
              <a:rPr lang="en-US" sz="2600" b="1" dirty="0">
                <a:latin typeface="Times New Roman" pitchFamily="18" charset="0"/>
                <a:cs typeface="Times New Roman" pitchFamily="18" charset="0"/>
              </a:rPr>
              <a:t>out-of-seaso</a:t>
            </a:r>
            <a:r>
              <a:rPr lang="en-US" sz="2600" dirty="0">
                <a:latin typeface="Times New Roman" pitchFamily="18" charset="0"/>
                <a:cs typeface="Times New Roman" pitchFamily="18" charset="0"/>
              </a:rPr>
              <a:t>n’ in a nursery when conditions are not yet favorable. </a:t>
            </a:r>
            <a:endParaRPr lang="en-US" sz="2600" dirty="0" smtClean="0">
              <a:latin typeface="Times New Roman" pitchFamily="18" charset="0"/>
              <a:cs typeface="Times New Roman" pitchFamily="18" charset="0"/>
            </a:endParaRPr>
          </a:p>
          <a:p>
            <a:pPr lvl="3"/>
            <a:r>
              <a:rPr lang="en-US" sz="2600" dirty="0" smtClean="0">
                <a:latin typeface="Times New Roman" pitchFamily="18" charset="0"/>
                <a:cs typeface="Times New Roman" pitchFamily="18" charset="0"/>
              </a:rPr>
              <a:t>Such </a:t>
            </a:r>
            <a:r>
              <a:rPr lang="en-US" sz="2600" dirty="0">
                <a:latin typeface="Times New Roman" pitchFamily="18" charset="0"/>
                <a:cs typeface="Times New Roman" pitchFamily="18" charset="0"/>
              </a:rPr>
              <a:t>crops will thus mature earlier after </a:t>
            </a:r>
            <a:r>
              <a:rPr lang="en-US" sz="2600" dirty="0" smtClean="0">
                <a:latin typeface="Times New Roman" pitchFamily="18" charset="0"/>
                <a:cs typeface="Times New Roman" pitchFamily="18" charset="0"/>
              </a:rPr>
              <a:t>transplanting &amp; hence </a:t>
            </a:r>
            <a:r>
              <a:rPr lang="en-US" sz="2600" dirty="0">
                <a:latin typeface="Times New Roman" pitchFamily="18" charset="0"/>
                <a:cs typeface="Times New Roman" pitchFamily="18" charset="0"/>
              </a:rPr>
              <a:t>stand to fetch a higher price in the </a:t>
            </a:r>
            <a:r>
              <a:rPr lang="en-US" sz="2600" dirty="0" smtClean="0">
                <a:latin typeface="Times New Roman" pitchFamily="18" charset="0"/>
                <a:cs typeface="Times New Roman" pitchFamily="18" charset="0"/>
              </a:rPr>
              <a:t>market especially when supply </a:t>
            </a:r>
            <a:r>
              <a:rPr lang="en-US" sz="2600" dirty="0">
                <a:latin typeface="Times New Roman" pitchFamily="18" charset="0"/>
                <a:cs typeface="Times New Roman" pitchFamily="18" charset="0"/>
              </a:rPr>
              <a:t>is </a:t>
            </a:r>
            <a:r>
              <a:rPr lang="en-US" sz="2600" dirty="0" smtClean="0">
                <a:latin typeface="Times New Roman" pitchFamily="18" charset="0"/>
                <a:cs typeface="Times New Roman" pitchFamily="18" charset="0"/>
              </a:rPr>
              <a:t>low.</a:t>
            </a:r>
          </a:p>
          <a:p>
            <a:pPr lvl="1"/>
            <a:endParaRPr lang="en-US" sz="2600"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Protection against Temperature extremes</a:t>
            </a:r>
          </a:p>
          <a:p>
            <a:pPr lvl="1"/>
            <a:endParaRPr lang="en-US"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To obtain large number of plant from small area</a:t>
            </a:r>
          </a:p>
          <a:p>
            <a:pPr lvl="1"/>
            <a:endParaRPr lang="en-US"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Etc….</a:t>
            </a:r>
            <a:endParaRPr lang="en-US" b="1" dirty="0"/>
          </a:p>
        </p:txBody>
      </p:sp>
    </p:spTree>
    <p:extLst>
      <p:ext uri="{BB962C8B-B14F-4D97-AF65-F5344CB8AC3E}">
        <p14:creationId xmlns:p14="http://schemas.microsoft.com/office/powerpoint/2010/main" xmlns="" val="40936312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839200" cy="6629400"/>
          </a:xfrm>
        </p:spPr>
        <p:txBody>
          <a:bodyPr>
            <a:normAutofit/>
          </a:bodyPr>
          <a:lstStyle/>
          <a:p>
            <a:pPr lvl="1">
              <a:buFont typeface="Wingdings" pitchFamily="2" charset="2"/>
              <a:buChar char="§"/>
            </a:pPr>
            <a:r>
              <a:rPr lang="en-US" sz="2700" dirty="0">
                <a:latin typeface="Times New Roman" pitchFamily="18" charset="0"/>
                <a:cs typeface="Times New Roman" pitchFamily="18" charset="0"/>
              </a:rPr>
              <a:t>The following things can be considered on </a:t>
            </a:r>
            <a:r>
              <a:rPr lang="en-US" b="1" dirty="0">
                <a:latin typeface="Times New Roman" pitchFamily="18" charset="0"/>
                <a:cs typeface="Times New Roman" pitchFamily="18" charset="0"/>
              </a:rPr>
              <a:t>determining the time/stage for nursery transplanting:</a:t>
            </a:r>
            <a:endParaRPr lang="en-US" sz="2600" b="1" dirty="0">
              <a:latin typeface="Times New Roman" pitchFamily="18" charset="0"/>
              <a:cs typeface="Times New Roman" pitchFamily="18" charset="0"/>
            </a:endParaRPr>
          </a:p>
          <a:p>
            <a:pPr lvl="2">
              <a:buFont typeface="Wingdings" pitchFamily="2" charset="2"/>
              <a:buChar char="§"/>
            </a:pPr>
            <a:r>
              <a:rPr lang="en-US" sz="2600" b="1" dirty="0">
                <a:latin typeface="Times New Roman" pitchFamily="18" charset="0"/>
                <a:cs typeface="Times New Roman" pitchFamily="18" charset="0"/>
              </a:rPr>
              <a:t>Height of seedlings</a:t>
            </a:r>
            <a:r>
              <a:rPr lang="en-US" sz="2500" b="1" dirty="0">
                <a:latin typeface="Times New Roman" pitchFamily="18" charset="0"/>
                <a:cs typeface="Times New Roman" pitchFamily="18" charset="0"/>
              </a:rPr>
              <a:t>: </a:t>
            </a:r>
            <a:r>
              <a:rPr lang="en-US" sz="2500" dirty="0" err="1">
                <a:latin typeface="Times New Roman" pitchFamily="18" charset="0"/>
                <a:cs typeface="Times New Roman" pitchFamily="18" charset="0"/>
              </a:rPr>
              <a:t>eg</a:t>
            </a:r>
            <a:r>
              <a:rPr lang="en-US" sz="2500" dirty="0">
                <a:latin typeface="Times New Roman" pitchFamily="18" charset="0"/>
                <a:cs typeface="Times New Roman" pitchFamily="18" charset="0"/>
              </a:rPr>
              <a:t>. tomatoes, chilies at10-15 cm , cabbage at 12cm, lettuce at 7cm tall &amp; </a:t>
            </a:r>
            <a:r>
              <a:rPr lang="en-US" sz="2500" dirty="0" smtClean="0">
                <a:latin typeface="Times New Roman" pitchFamily="18" charset="0"/>
                <a:cs typeface="Times New Roman" pitchFamily="18" charset="0"/>
              </a:rPr>
              <a:t>eggplants at </a:t>
            </a:r>
            <a:r>
              <a:rPr lang="en-US" sz="2500" dirty="0">
                <a:latin typeface="Times New Roman" pitchFamily="18" charset="0"/>
                <a:cs typeface="Times New Roman" pitchFamily="18" charset="0"/>
              </a:rPr>
              <a:t>least 15cm tall</a:t>
            </a:r>
          </a:p>
          <a:p>
            <a:pPr lvl="2">
              <a:buFont typeface="Wingdings" pitchFamily="2" charset="2"/>
              <a:buChar char="§"/>
            </a:pPr>
            <a:r>
              <a:rPr lang="en-US" sz="2600" b="1" dirty="0">
                <a:latin typeface="Times New Roman" pitchFamily="18" charset="0"/>
                <a:cs typeface="Times New Roman" pitchFamily="18" charset="0"/>
              </a:rPr>
              <a:t> Number of true leaves</a:t>
            </a:r>
            <a:r>
              <a:rPr lang="en-US" sz="2500" b="1" dirty="0">
                <a:latin typeface="Times New Roman" pitchFamily="18" charset="0"/>
                <a:cs typeface="Times New Roman" pitchFamily="18" charset="0"/>
              </a:rPr>
              <a:t>: </a:t>
            </a:r>
            <a:r>
              <a:rPr lang="en-US" sz="2500" dirty="0" err="1">
                <a:latin typeface="Times New Roman" pitchFamily="18" charset="0"/>
                <a:cs typeface="Times New Roman" pitchFamily="18" charset="0"/>
              </a:rPr>
              <a:t>eg</a:t>
            </a:r>
            <a:r>
              <a:rPr lang="en-US" sz="2500" dirty="0">
                <a:latin typeface="Times New Roman" pitchFamily="18" charset="0"/>
                <a:cs typeface="Times New Roman" pitchFamily="18" charset="0"/>
              </a:rPr>
              <a:t>  tomato </a:t>
            </a:r>
            <a:r>
              <a:rPr lang="en-US" sz="2500" dirty="0" smtClean="0">
                <a:latin typeface="Times New Roman" pitchFamily="18" charset="0"/>
                <a:cs typeface="Times New Roman" pitchFamily="18" charset="0"/>
              </a:rPr>
              <a:t>&amp; </a:t>
            </a:r>
            <a:r>
              <a:rPr lang="en-US" sz="2500" dirty="0">
                <a:latin typeface="Times New Roman" pitchFamily="18" charset="0"/>
                <a:cs typeface="Times New Roman" pitchFamily="18" charset="0"/>
              </a:rPr>
              <a:t>eggplant with 2 true leaves, for pepper, cabbage &amp; cauliflower with 3 true leaves, for lettuce with3 to 4 true leaves.</a:t>
            </a:r>
          </a:p>
          <a:p>
            <a:pPr lvl="2">
              <a:buFont typeface="Wingdings" pitchFamily="2" charset="2"/>
              <a:buChar char="§"/>
            </a:pPr>
            <a:r>
              <a:rPr lang="en-US" sz="2600" b="1" dirty="0">
                <a:latin typeface="Times New Roman" pitchFamily="18" charset="0"/>
                <a:cs typeface="Times New Roman" pitchFamily="18" charset="0"/>
              </a:rPr>
              <a:t>Produce good root system</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When the seedlings have produced good root systems</a:t>
            </a:r>
            <a:r>
              <a:rPr lang="en-US" sz="2500" dirty="0" smtClean="0">
                <a:latin typeface="Times New Roman" pitchFamily="18" charset="0"/>
                <a:cs typeface="Times New Roman" pitchFamily="18" charset="0"/>
              </a:rPr>
              <a:t>.</a:t>
            </a:r>
          </a:p>
          <a:p>
            <a:pPr lvl="2">
              <a:buFont typeface="Wingdings" pitchFamily="2" charset="2"/>
              <a:buChar char="§"/>
            </a:pPr>
            <a:r>
              <a:rPr lang="en-US" sz="2600" b="1" dirty="0">
                <a:latin typeface="Times New Roman" pitchFamily="18" charset="0"/>
                <a:cs typeface="Times New Roman" pitchFamily="18" charset="0"/>
              </a:rPr>
              <a:t>Age of seedlings- </a:t>
            </a:r>
            <a:r>
              <a:rPr lang="en-US" sz="2500" dirty="0">
                <a:latin typeface="Times New Roman" pitchFamily="18" charset="0"/>
                <a:cs typeface="Times New Roman" pitchFamily="18" charset="0"/>
              </a:rPr>
              <a:t>Most vegetable seedlings are ready to be moved 4-8 weeks after sowing. </a:t>
            </a:r>
            <a:r>
              <a:rPr lang="en-US" sz="2500" dirty="0" err="1">
                <a:latin typeface="Times New Roman" pitchFamily="18" charset="0"/>
                <a:cs typeface="Times New Roman" pitchFamily="18" charset="0"/>
              </a:rPr>
              <a:t>Eg</a:t>
            </a:r>
            <a:r>
              <a:rPr lang="en-US" sz="2500" dirty="0">
                <a:latin typeface="Times New Roman" pitchFamily="18" charset="0"/>
                <a:cs typeface="Times New Roman" pitchFamily="18" charset="0"/>
              </a:rPr>
              <a:t> for cabbage 3 weeks-old seedlings at about a pair of true leaf stage are convenient to handle &amp; onion at an age of 6-8 weeks.</a:t>
            </a:r>
          </a:p>
          <a:p>
            <a:pPr marL="914400" lvl="2" indent="0">
              <a:buNone/>
            </a:pPr>
            <a:endParaRPr lang="en-US" sz="2500" dirty="0">
              <a:latin typeface="Times New Roman" pitchFamily="18" charset="0"/>
              <a:cs typeface="Times New Roman" pitchFamily="18" charset="0"/>
            </a:endParaRPr>
          </a:p>
          <a:p>
            <a:pPr lvl="1">
              <a:buFont typeface="Wingdings" pitchFamily="2" charset="2"/>
              <a:buChar char="§"/>
            </a:pPr>
            <a:endParaRPr lang="en-US" sz="2500" dirty="0" smtClean="0">
              <a:latin typeface="Times New Roman" pitchFamily="18" charset="0"/>
              <a:cs typeface="Times New Roman" pitchFamily="18" charset="0"/>
            </a:endParaRPr>
          </a:p>
          <a:p>
            <a:pPr lvl="2">
              <a:buFont typeface="Wingdings" pitchFamily="2" charset="2"/>
              <a:buChar char="§"/>
            </a:pPr>
            <a:endParaRPr lang="en-US" sz="2500" dirty="0" smtClean="0">
              <a:latin typeface="Times New Roman" pitchFamily="18" charset="0"/>
              <a:cs typeface="Times New Roman" pitchFamily="18" charset="0"/>
            </a:endParaRPr>
          </a:p>
          <a:p>
            <a:pPr lvl="2">
              <a:buNone/>
            </a:pPr>
            <a:endParaRPr lang="en-US" sz="2500" dirty="0" smtClean="0">
              <a:latin typeface="Times New Roman" pitchFamily="18" charset="0"/>
              <a:cs typeface="Times New Roman" pitchFamily="18" charset="0"/>
            </a:endParaRPr>
          </a:p>
          <a:p>
            <a:pPr lvl="1">
              <a:buNone/>
            </a:pPr>
            <a:endParaRPr lang="en-US" dirty="0"/>
          </a:p>
        </p:txBody>
      </p:sp>
    </p:spTree>
    <p:extLst>
      <p:ext uri="{BB962C8B-B14F-4D97-AF65-F5344CB8AC3E}">
        <p14:creationId xmlns:p14="http://schemas.microsoft.com/office/powerpoint/2010/main" xmlns="" val="21601132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553200"/>
          </a:xfrm>
        </p:spPr>
        <p:txBody>
          <a:bodyPr>
            <a:noAutofit/>
          </a:bodyPr>
          <a:lstStyle/>
          <a:p>
            <a:r>
              <a:rPr lang="en-US" b="1" dirty="0">
                <a:latin typeface="Times New Roman" pitchFamily="18" charset="0"/>
                <a:cs typeface="Times New Roman" pitchFamily="18" charset="0"/>
              </a:rPr>
              <a:t>Ideal Conditions for Transplanting</a:t>
            </a:r>
          </a:p>
          <a:p>
            <a:pPr lvl="1"/>
            <a:r>
              <a:rPr lang="en-US" sz="2700" dirty="0" smtClean="0">
                <a:latin typeface="Times New Roman" pitchFamily="18" charset="0"/>
                <a:cs typeface="Times New Roman" pitchFamily="18" charset="0"/>
              </a:rPr>
              <a:t>The </a:t>
            </a:r>
            <a:r>
              <a:rPr lang="en-US" sz="2700" b="1" dirty="0" smtClean="0">
                <a:latin typeface="Times New Roman" pitchFamily="18" charset="0"/>
                <a:cs typeface="Times New Roman" pitchFamily="18" charset="0"/>
              </a:rPr>
              <a:t>best time </a:t>
            </a:r>
            <a:r>
              <a:rPr lang="en-US" sz="2700" dirty="0" smtClean="0">
                <a:latin typeface="Times New Roman" pitchFamily="18" charset="0"/>
                <a:cs typeface="Times New Roman" pitchFamily="18" charset="0"/>
              </a:rPr>
              <a:t>to carry out transplanting is in the</a:t>
            </a:r>
          </a:p>
          <a:p>
            <a:pPr lvl="2"/>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Late afternoon </a:t>
            </a:r>
            <a:r>
              <a:rPr lang="en-US" sz="2700" dirty="0" smtClean="0">
                <a:latin typeface="Times New Roman" pitchFamily="18" charset="0"/>
                <a:cs typeface="Times New Roman" pitchFamily="18" charset="0"/>
              </a:rPr>
              <a:t>or </a:t>
            </a:r>
            <a:r>
              <a:rPr lang="en-US" sz="2700" b="1" dirty="0" smtClean="0">
                <a:latin typeface="Times New Roman" pitchFamily="18" charset="0"/>
                <a:cs typeface="Times New Roman" pitchFamily="18" charset="0"/>
              </a:rPr>
              <a:t>early evening </a:t>
            </a:r>
            <a:r>
              <a:rPr lang="en-US" sz="2700" dirty="0" smtClean="0">
                <a:latin typeface="Times New Roman" pitchFamily="18" charset="0"/>
                <a:cs typeface="Times New Roman" pitchFamily="18" charset="0"/>
              </a:rPr>
              <a:t>&amp; </a:t>
            </a:r>
          </a:p>
          <a:p>
            <a:pPr lvl="2"/>
            <a:r>
              <a:rPr lang="en-US" sz="2700" b="1" dirty="0" smtClean="0">
                <a:latin typeface="Times New Roman" pitchFamily="18" charset="0"/>
                <a:cs typeface="Times New Roman" pitchFamily="18" charset="0"/>
              </a:rPr>
              <a:t>A cloudy cool weather &amp; </a:t>
            </a:r>
          </a:p>
          <a:p>
            <a:pPr lvl="2"/>
            <a:r>
              <a:rPr lang="en-US" sz="2700" b="1" dirty="0" smtClean="0">
                <a:latin typeface="Times New Roman" pitchFamily="18" charset="0"/>
                <a:cs typeface="Times New Roman" pitchFamily="18" charset="0"/>
              </a:rPr>
              <a:t>Moist but not wet soil</a:t>
            </a:r>
          </a:p>
          <a:p>
            <a:pPr lvl="3"/>
            <a:r>
              <a:rPr lang="en-US" sz="2700" dirty="0" smtClean="0">
                <a:latin typeface="Times New Roman" pitchFamily="18" charset="0"/>
                <a:cs typeface="Times New Roman" pitchFamily="18" charset="0"/>
              </a:rPr>
              <a:t> If not </a:t>
            </a:r>
            <a:r>
              <a:rPr lang="en-US" sz="2700" b="1" dirty="0" smtClean="0">
                <a:latin typeface="Times New Roman" pitchFamily="18" charset="0"/>
                <a:cs typeface="Times New Roman" pitchFamily="18" charset="0"/>
              </a:rPr>
              <a:t>transplanting shock may occur. </a:t>
            </a:r>
          </a:p>
          <a:p>
            <a:pPr lvl="4"/>
            <a:r>
              <a:rPr lang="en-US" sz="2700" b="1" dirty="0" smtClean="0">
                <a:latin typeface="Times New Roman" pitchFamily="18" charset="0"/>
                <a:cs typeface="Times New Roman" pitchFamily="18" charset="0"/>
              </a:rPr>
              <a:t>Transplanting shock </a:t>
            </a:r>
            <a:r>
              <a:rPr lang="en-US" sz="2700" dirty="0" smtClean="0">
                <a:latin typeface="Times New Roman" pitchFamily="18" charset="0"/>
                <a:cs typeface="Times New Roman" pitchFamily="18" charset="0"/>
              </a:rPr>
              <a:t>refers to the temporary growth retardation or mortality of seedlings after transplanting.  </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However, seedlings that are adequately hardened with slightly damage roots recover well when transplanted in a well irrigated field even on a hot day.</a:t>
            </a:r>
          </a:p>
          <a:p>
            <a:pPr marL="800100" lvl="3" indent="-342900"/>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957947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7010400"/>
          </a:xfrm>
        </p:spPr>
        <p:txBody>
          <a:bodyPr>
            <a:noAutofit/>
          </a:bodyPr>
          <a:lstStyle/>
          <a:p>
            <a:pPr marL="0" indent="0" algn="ctr">
              <a:buNone/>
            </a:pPr>
            <a:r>
              <a:rPr lang="en-US" sz="3600" b="1" dirty="0" smtClean="0">
                <a:latin typeface="Times New Roman" pitchFamily="18" charset="0"/>
                <a:cs typeface="Times New Roman" pitchFamily="18" charset="0"/>
              </a:rPr>
              <a:t>Preparation of seedlings &amp; field for planting (Procedures follow during transplanting) </a:t>
            </a:r>
            <a:endParaRPr lang="am-ET" sz="3600" b="1" dirty="0" smtClean="0">
              <a:latin typeface="Times New Roman" pitchFamily="18" charset="0"/>
              <a:cs typeface="Times New Roman" pitchFamily="18" charset="0"/>
            </a:endParaRPr>
          </a:p>
          <a:p>
            <a:pPr lvl="1" indent="-342900">
              <a:buFont typeface="Wingdings" pitchFamily="2" charset="2"/>
              <a:buChar char="§"/>
            </a:pPr>
            <a:r>
              <a:rPr lang="en-US" sz="2600" i="1" dirty="0" smtClean="0">
                <a:latin typeface="Times New Roman" pitchFamily="18" charset="0"/>
                <a:cs typeface="Times New Roman" pitchFamily="18" charset="0"/>
              </a:rPr>
              <a:t>Hardening off </a:t>
            </a:r>
            <a:r>
              <a:rPr lang="en-US" sz="2600" dirty="0" smtClean="0">
                <a:latin typeface="Times New Roman" pitchFamily="18" charset="0"/>
                <a:cs typeface="Times New Roman" pitchFamily="18" charset="0"/>
              </a:rPr>
              <a:t>seedling </a:t>
            </a:r>
            <a:r>
              <a:rPr lang="en-US" sz="2600" dirty="0">
                <a:latin typeface="Times New Roman" pitchFamily="18" charset="0"/>
                <a:cs typeface="Times New Roman" pitchFamily="18" charset="0"/>
              </a:rPr>
              <a:t>before </a:t>
            </a:r>
            <a:r>
              <a:rPr lang="en-US" sz="2600" dirty="0" smtClean="0">
                <a:latin typeface="Times New Roman" pitchFamily="18" charset="0"/>
                <a:cs typeface="Times New Roman" pitchFamily="18" charset="0"/>
              </a:rPr>
              <a:t>transplanting.</a:t>
            </a:r>
            <a:endParaRPr lang="en-US" sz="2600" dirty="0">
              <a:latin typeface="Times New Roman" pitchFamily="18" charset="0"/>
              <a:cs typeface="Times New Roman" pitchFamily="18" charset="0"/>
            </a:endParaRPr>
          </a:p>
          <a:p>
            <a:pPr lvl="1" indent="-342900">
              <a:buFont typeface="Wingdings" pitchFamily="2" charset="2"/>
              <a:buChar char="§"/>
            </a:pPr>
            <a:endParaRPr lang="en-US" sz="2600" dirty="0" smtClean="0">
              <a:latin typeface="Times New Roman" pitchFamily="18" charset="0"/>
              <a:cs typeface="Times New Roman" pitchFamily="18" charset="0"/>
            </a:endParaRPr>
          </a:p>
          <a:p>
            <a:pPr lvl="1" indent="-342900">
              <a:buFont typeface="Wingdings" pitchFamily="2" charset="2"/>
              <a:buChar char="§"/>
            </a:pPr>
            <a:r>
              <a:rPr lang="en-US" sz="2600" dirty="0" smtClean="0">
                <a:latin typeface="Times New Roman" pitchFamily="18" charset="0"/>
                <a:cs typeface="Times New Roman" pitchFamily="18" charset="0"/>
              </a:rPr>
              <a:t>Water </a:t>
            </a:r>
            <a:r>
              <a:rPr lang="en-US" sz="2600" dirty="0">
                <a:latin typeface="Times New Roman" pitchFamily="18" charset="0"/>
                <a:cs typeface="Times New Roman" pitchFamily="18" charset="0"/>
              </a:rPr>
              <a:t>the seedbed </a:t>
            </a:r>
            <a:r>
              <a:rPr lang="en-US" sz="2600" dirty="0" smtClean="0">
                <a:latin typeface="Times New Roman" pitchFamily="18" charset="0"/>
                <a:cs typeface="Times New Roman" pitchFamily="18" charset="0"/>
              </a:rPr>
              <a:t>before (6-12 hours) </a:t>
            </a:r>
            <a:r>
              <a:rPr lang="en-US" sz="2600" dirty="0">
                <a:latin typeface="Times New Roman" pitchFamily="18" charset="0"/>
                <a:cs typeface="Times New Roman" pitchFamily="18" charset="0"/>
              </a:rPr>
              <a:t>lifting the </a:t>
            </a:r>
            <a:r>
              <a:rPr lang="en-US" sz="2600" dirty="0" smtClean="0">
                <a:latin typeface="Times New Roman" pitchFamily="18" charset="0"/>
                <a:cs typeface="Times New Roman" pitchFamily="18" charset="0"/>
              </a:rPr>
              <a:t>seedlings </a:t>
            </a:r>
          </a:p>
          <a:p>
            <a:pPr lvl="2" indent="-342900">
              <a:buFont typeface="Wingdings" pitchFamily="2" charset="2"/>
              <a:buChar char="§"/>
            </a:pPr>
            <a:r>
              <a:rPr lang="en-US" sz="2600" dirty="0" smtClean="0">
                <a:latin typeface="Times New Roman" pitchFamily="18" charset="0"/>
                <a:cs typeface="Times New Roman" pitchFamily="18" charset="0"/>
              </a:rPr>
              <a:t>to ensure that they are fully turgid and that the roots retain plenty of soil when the plants are lifted.</a:t>
            </a:r>
          </a:p>
          <a:p>
            <a:pPr lvl="1" indent="-342900">
              <a:buFont typeface="Wingdings" pitchFamily="2" charset="2"/>
              <a:buChar char="§"/>
            </a:pPr>
            <a:endParaRPr lang="en-US" sz="2600" dirty="0" smtClean="0">
              <a:latin typeface="Times New Roman" pitchFamily="18" charset="0"/>
              <a:cs typeface="Times New Roman" pitchFamily="18" charset="0"/>
            </a:endParaRPr>
          </a:p>
          <a:p>
            <a:pPr lvl="1" indent="-342900">
              <a:buFont typeface="Wingdings" pitchFamily="2" charset="2"/>
              <a:buChar char="§"/>
            </a:pPr>
            <a:r>
              <a:rPr lang="en-US" sz="2600" dirty="0" smtClean="0">
                <a:latin typeface="Times New Roman" pitchFamily="18" charset="0"/>
                <a:cs typeface="Times New Roman" pitchFamily="18" charset="0"/>
              </a:rPr>
              <a:t>A starter fertilizer solution of 0.1% urea is applied to the seedlings just before pull out to</a:t>
            </a:r>
          </a:p>
          <a:p>
            <a:pPr lvl="2" indent="-342900">
              <a:buFont typeface="Wingdings" pitchFamily="2" charset="2"/>
              <a:buChar char="§"/>
            </a:pPr>
            <a:r>
              <a:rPr lang="en-US" sz="2600" dirty="0" smtClean="0">
                <a:latin typeface="Times New Roman" pitchFamily="18" charset="0"/>
                <a:cs typeface="Times New Roman" pitchFamily="18" charset="0"/>
              </a:rPr>
              <a:t> assures a ready supply of nutrients for root recovery before transplanting</a:t>
            </a:r>
          </a:p>
          <a:p>
            <a:pPr marL="400050" lvl="1" indent="0">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5850899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7086600"/>
          </a:xfrm>
        </p:spPr>
        <p:txBody>
          <a:bodyPr>
            <a:normAutofit/>
          </a:bodyPr>
          <a:lstStyle/>
          <a:p>
            <a:pPr lvl="1" indent="-342900">
              <a:buFont typeface="Wingdings" pitchFamily="2" charset="2"/>
              <a:buChar char="§"/>
            </a:pPr>
            <a:r>
              <a:rPr lang="en-US" sz="2600" dirty="0">
                <a:latin typeface="Times New Roman" pitchFamily="18" charset="0"/>
                <a:cs typeface="Times New Roman" pitchFamily="18" charset="0"/>
              </a:rPr>
              <a:t>Seedlings lifted/pull out by using fork. Trimming can be done just remove part of the roots and leaves off (prune off 30% of top leaf) including deformed and diseased root &amp; shoot</a:t>
            </a:r>
          </a:p>
          <a:p>
            <a:pPr lvl="1" indent="-342900">
              <a:buFont typeface="Wingdings" pitchFamily="2" charset="2"/>
              <a:buChar char="§"/>
            </a:pPr>
            <a:endParaRPr lang="en-US" sz="2600" dirty="0" smtClean="0">
              <a:latin typeface="Times New Roman" pitchFamily="18" charset="0"/>
              <a:cs typeface="Times New Roman" pitchFamily="18" charset="0"/>
            </a:endParaRPr>
          </a:p>
          <a:p>
            <a:pPr lvl="1" indent="-342900">
              <a:buFont typeface="Wingdings" pitchFamily="2" charset="2"/>
              <a:buChar char="§"/>
            </a:pPr>
            <a:r>
              <a:rPr lang="en-US" sz="2600" dirty="0" smtClean="0">
                <a:latin typeface="Times New Roman" pitchFamily="18" charset="0"/>
                <a:cs typeface="Times New Roman" pitchFamily="18" charset="0"/>
              </a:rPr>
              <a:t>As </a:t>
            </a:r>
            <a:r>
              <a:rPr lang="en-US" sz="2600" dirty="0">
                <a:latin typeface="Times New Roman" pitchFamily="18" charset="0"/>
                <a:cs typeface="Times New Roman" pitchFamily="18" charset="0"/>
              </a:rPr>
              <a:t>soon as </a:t>
            </a:r>
            <a:r>
              <a:rPr lang="en-US" sz="2600" dirty="0" smtClean="0">
                <a:latin typeface="Times New Roman" pitchFamily="18" charset="0"/>
                <a:cs typeface="Times New Roman" pitchFamily="18" charset="0"/>
              </a:rPr>
              <a:t>lifting; </a:t>
            </a:r>
            <a:r>
              <a:rPr lang="en-US" sz="2600" dirty="0">
                <a:latin typeface="Times New Roman" pitchFamily="18" charset="0"/>
                <a:cs typeface="Times New Roman" pitchFamily="18" charset="0"/>
              </a:rPr>
              <a:t>keep the bare- rooted seedlings in moist  soil  of dig trench &amp; shady location or wrap the plants with banana leaves, plastics </a:t>
            </a:r>
          </a:p>
          <a:p>
            <a:pPr lvl="1" indent="-342900">
              <a:buFont typeface="Wingdings" pitchFamily="2" charset="2"/>
              <a:buChar char="§"/>
            </a:pPr>
            <a:endParaRPr lang="en-US" sz="2600" dirty="0" smtClean="0">
              <a:latin typeface="Times New Roman" pitchFamily="18" charset="0"/>
              <a:cs typeface="Times New Roman" pitchFamily="18" charset="0"/>
            </a:endParaRPr>
          </a:p>
          <a:p>
            <a:pPr lvl="1" indent="-342900">
              <a:buFont typeface="Wingdings" pitchFamily="2" charset="2"/>
              <a:buChar char="§"/>
            </a:pPr>
            <a:r>
              <a:rPr lang="en-US" sz="2600" dirty="0" smtClean="0">
                <a:latin typeface="Times New Roman" pitchFamily="18" charset="0"/>
                <a:cs typeface="Times New Roman" pitchFamily="18" charset="0"/>
              </a:rPr>
              <a:t>Irrigate the prepared transplanting beds (or mother bed) a few hours before planting &amp; dig planting holes or trench  (5 cm deep furrow) in transplanting bed. </a:t>
            </a:r>
          </a:p>
          <a:p>
            <a:pPr marL="0" indent="0">
              <a:buNone/>
            </a:pP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7086600"/>
          </a:xfrm>
        </p:spPr>
        <p:txBody>
          <a:bodyPr>
            <a:normAutofit/>
          </a:bodyPr>
          <a:lstStyle/>
          <a:p>
            <a:pPr lvl="1" indent="-342900">
              <a:buFont typeface="Wingdings" pitchFamily="2" charset="2"/>
              <a:buChar char="§"/>
            </a:pPr>
            <a:r>
              <a:rPr lang="en-US" sz="2600" dirty="0" smtClean="0">
                <a:latin typeface="Times New Roman" pitchFamily="18" charset="0"/>
                <a:cs typeface="Times New Roman" pitchFamily="18" charset="0"/>
              </a:rPr>
              <a:t>Plants are set in the holes or trenches at the same level or slightly deeper than they were growing in the nursery. </a:t>
            </a:r>
          </a:p>
          <a:p>
            <a:pPr lvl="2" indent="-342900">
              <a:buFont typeface="Wingdings" pitchFamily="2" charset="2"/>
              <a:buChar char="§"/>
            </a:pPr>
            <a:r>
              <a:rPr lang="en-US" sz="2600" dirty="0" smtClean="0">
                <a:latin typeface="Times New Roman" pitchFamily="18" charset="0"/>
                <a:cs typeface="Times New Roman" pitchFamily="18" charset="0"/>
              </a:rPr>
              <a:t>During planting; spreading out the roots in several directions &amp; the roots should not be kinked (bent).</a:t>
            </a:r>
          </a:p>
          <a:p>
            <a:pPr marL="742950" lvl="2" indent="-342900">
              <a:buFont typeface="Wingdings" pitchFamily="2" charset="2"/>
              <a:buChar char="§"/>
            </a:pPr>
            <a:endParaRPr lang="en-US" sz="2600" dirty="0" smtClean="0">
              <a:latin typeface="Times New Roman" pitchFamily="18" charset="0"/>
              <a:cs typeface="Times New Roman" pitchFamily="18" charset="0"/>
            </a:endParaRPr>
          </a:p>
          <a:p>
            <a:pPr marL="742950" lvl="2" indent="-342900">
              <a:buFont typeface="Wingdings" pitchFamily="2" charset="2"/>
              <a:buChar char="§"/>
            </a:pPr>
            <a:r>
              <a:rPr lang="en-US" sz="2600" dirty="0" smtClean="0">
                <a:latin typeface="Times New Roman" pitchFamily="18" charset="0"/>
                <a:cs typeface="Times New Roman" pitchFamily="18" charset="0"/>
              </a:rPr>
              <a:t>Refilling the trench or hole with top soil (filled carefully; air space not be created) &amp; press slightly with hands for firming. </a:t>
            </a:r>
          </a:p>
          <a:p>
            <a:pPr marL="1200150" lvl="3" indent="-342900">
              <a:buFont typeface="Wingdings" pitchFamily="2" charset="2"/>
              <a:buChar char="§"/>
            </a:pPr>
            <a:r>
              <a:rPr lang="en-US" sz="2600" b="1" dirty="0" smtClean="0">
                <a:latin typeface="Times New Roman" pitchFamily="18" charset="0"/>
                <a:cs typeface="Times New Roman" pitchFamily="18" charset="0"/>
              </a:rPr>
              <a:t>Generally as the soil has to settle, it is sensible to plant about 10 cm higher than the ground level. </a:t>
            </a:r>
            <a:endParaRPr lang="en-US" sz="2600" dirty="0" smtClean="0">
              <a:latin typeface="Times New Roman" pitchFamily="18" charset="0"/>
              <a:cs typeface="Times New Roman" pitchFamily="18" charset="0"/>
            </a:endParaRPr>
          </a:p>
          <a:p>
            <a:pPr lvl="1" indent="-342900">
              <a:buFont typeface="Wingdings" pitchFamily="2" charset="2"/>
              <a:buChar char="§"/>
            </a:pPr>
            <a:endParaRPr lang="en-US" sz="2600" dirty="0" smtClean="0">
              <a:latin typeface="Times New Roman" pitchFamily="18" charset="0"/>
              <a:cs typeface="Times New Roman" pitchFamily="18" charset="0"/>
            </a:endParaRPr>
          </a:p>
          <a:p>
            <a:pPr lvl="1" indent="-342900">
              <a:buFont typeface="Wingdings" pitchFamily="2" charset="2"/>
              <a:buChar char="§"/>
            </a:pPr>
            <a:r>
              <a:rPr lang="en-US" sz="2600" dirty="0" smtClean="0">
                <a:latin typeface="Times New Roman" pitchFamily="18" charset="0"/>
                <a:cs typeface="Times New Roman" pitchFamily="18" charset="0"/>
              </a:rPr>
              <a:t>Irrigate or Water the plants immediately after transplanting and other cultural practice are applied </a:t>
            </a:r>
          </a:p>
          <a:p>
            <a:pPr lvl="2" indent="-342900">
              <a:buFont typeface="Wingdings" pitchFamily="2" charset="2"/>
              <a:buChar char="§"/>
            </a:pPr>
            <a:r>
              <a:rPr lang="en-US" sz="2600"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Mulch, commercial fertilizer, shade the beds if necessary etc...</a:t>
            </a:r>
            <a:endParaRPr lang="en-US" sz="2600"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2074406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Autofit/>
          </a:bodyPr>
          <a:lstStyle/>
          <a:p>
            <a:r>
              <a:rPr lang="en-US" sz="7200" b="1" dirty="0" smtClean="0">
                <a:latin typeface="Times New Roman" pitchFamily="18" charset="0"/>
                <a:cs typeface="Times New Roman" pitchFamily="18" charset="0"/>
              </a:rPr>
              <a:t>Field Management </a:t>
            </a:r>
            <a:endParaRPr lang="en-US" sz="72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905000"/>
            <a:ext cx="8839200" cy="6248400"/>
          </a:xfrm>
        </p:spPr>
        <p:txBody>
          <a:bodyPr>
            <a:normAutofit/>
          </a:bodyPr>
          <a:lstStyle/>
          <a:p>
            <a:pPr lvl="0"/>
            <a:r>
              <a:rPr lang="en-US" sz="2800" dirty="0" smtClean="0">
                <a:latin typeface="Times New Roman" pitchFamily="18" charset="0"/>
                <a:cs typeface="Times New Roman" pitchFamily="18" charset="0"/>
              </a:rPr>
              <a:t>Most vegetables have </a:t>
            </a:r>
            <a:r>
              <a:rPr lang="en-US" sz="2800" b="1" dirty="0" smtClean="0">
                <a:latin typeface="Times New Roman" pitchFamily="18" charset="0"/>
                <a:cs typeface="Times New Roman" pitchFamily="18" charset="0"/>
              </a:rPr>
              <a:t>short duration </a:t>
            </a:r>
            <a:r>
              <a:rPr lang="en-US" sz="2800" dirty="0" smtClean="0">
                <a:latin typeface="Times New Roman" pitchFamily="18" charset="0"/>
                <a:cs typeface="Times New Roman" pitchFamily="18" charset="0"/>
              </a:rPr>
              <a:t>growth &amp; </a:t>
            </a:r>
            <a:r>
              <a:rPr lang="en-US" sz="2800" b="1" dirty="0" smtClean="0">
                <a:latin typeface="Times New Roman" pitchFamily="18" charset="0"/>
                <a:cs typeface="Times New Roman" pitchFamily="18" charset="0"/>
              </a:rPr>
              <a:t>operations must be</a:t>
            </a:r>
          </a:p>
          <a:p>
            <a:pPr lvl="2"/>
            <a:r>
              <a:rPr lang="en-US" sz="2800" b="1" dirty="0" smtClean="0">
                <a:latin typeface="Times New Roman" pitchFamily="18" charset="0"/>
                <a:cs typeface="Times New Roman" pitchFamily="18" charset="0"/>
              </a:rPr>
              <a:t> Programmed</a:t>
            </a:r>
            <a:r>
              <a:rPr lang="en-US" sz="2800" dirty="0" smtClean="0">
                <a:latin typeface="Times New Roman" pitchFamily="18" charset="0"/>
                <a:cs typeface="Times New Roman" pitchFamily="18" charset="0"/>
              </a:rPr>
              <a:t> to </a:t>
            </a:r>
            <a:r>
              <a:rPr lang="en-US" sz="2800" b="1" dirty="0" smtClean="0">
                <a:latin typeface="Times New Roman" pitchFamily="18" charset="0"/>
                <a:cs typeface="Times New Roman" pitchFamily="18" charset="0"/>
              </a:rPr>
              <a:t>maximize the use of the land resources, water and manpower.</a:t>
            </a:r>
          </a:p>
          <a:p>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Inspection, irrigation, fertilization and other cultural practices certainly </a:t>
            </a:r>
          </a:p>
          <a:p>
            <a:pPr lvl="1"/>
            <a:r>
              <a:rPr lang="en-US" b="1" dirty="0" smtClean="0">
                <a:latin typeface="Times New Roman" pitchFamily="18" charset="0"/>
                <a:cs typeface="Times New Roman" pitchFamily="18" charset="0"/>
              </a:rPr>
              <a:t>determine the successful establishment </a:t>
            </a:r>
            <a:r>
              <a:rPr lang="en-US" dirty="0" smtClean="0">
                <a:latin typeface="Times New Roman" pitchFamily="18" charset="0"/>
                <a:cs typeface="Times New Roman" pitchFamily="18" charset="0"/>
              </a:rPr>
              <a:t>of plants to the final harvest of better crop.</a:t>
            </a:r>
          </a:p>
          <a:p>
            <a:endParaRPr lang="en-US" sz="2700" dirty="0" smtClean="0"/>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934200"/>
          </a:xfrm>
        </p:spPr>
        <p:txBody>
          <a:bodyPr>
            <a:normAutofit/>
          </a:bodyPr>
          <a:lstStyle/>
          <a:p>
            <a:pPr algn="ctr">
              <a:buNone/>
            </a:pPr>
            <a:r>
              <a:rPr lang="en-US" sz="4000" b="1" i="1" dirty="0">
                <a:latin typeface="Times New Roman" pitchFamily="18" charset="0"/>
                <a:cs typeface="Times New Roman" pitchFamily="18" charset="0"/>
              </a:rPr>
              <a:t>5. Irrigation</a:t>
            </a:r>
          </a:p>
          <a:p>
            <a:r>
              <a:rPr lang="en-US" sz="2700" dirty="0">
                <a:latin typeface="Times New Roman" pitchFamily="18" charset="0"/>
                <a:cs typeface="Times New Roman" pitchFamily="18" charset="0"/>
              </a:rPr>
              <a:t>Irrigation of vegetables is necessity in most subtropical &amp; tropical areas particularly in dry season to provide adequate water. </a:t>
            </a:r>
            <a:endParaRPr lang="en-US" sz="2700" dirty="0" smtClean="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Availability </a:t>
            </a:r>
            <a:r>
              <a:rPr lang="en-US" sz="2700" dirty="0">
                <a:latin typeface="Times New Roman" pitchFamily="18" charset="0"/>
                <a:cs typeface="Times New Roman" pitchFamily="18" charset="0"/>
              </a:rPr>
              <a:t>&amp; quality of water key thing in irrigation. It should be made well in advance of planting</a:t>
            </a:r>
            <a:r>
              <a:rPr lang="en-US" sz="2700" dirty="0" smtClean="0">
                <a:latin typeface="Times New Roman" pitchFamily="18" charset="0"/>
                <a:cs typeface="Times New Roman" pitchFamily="18" charset="0"/>
              </a:rPr>
              <a:t>.</a:t>
            </a:r>
          </a:p>
          <a:p>
            <a:endParaRPr lang="en-US" sz="2700" dirty="0">
              <a:latin typeface="Times New Roman" pitchFamily="18" charset="0"/>
              <a:cs typeface="Times New Roman" pitchFamily="18" charset="0"/>
            </a:endParaRPr>
          </a:p>
          <a:p>
            <a:r>
              <a:rPr lang="en-US" sz="2700" b="1" dirty="0">
                <a:latin typeface="Times New Roman" pitchFamily="18" charset="0"/>
                <a:cs typeface="Times New Roman" pitchFamily="18" charset="0"/>
              </a:rPr>
              <a:t>Irrigation may be needed </a:t>
            </a:r>
            <a:r>
              <a:rPr lang="en-US" sz="2700" dirty="0">
                <a:latin typeface="Times New Roman" pitchFamily="18" charset="0"/>
                <a:cs typeface="Times New Roman" pitchFamily="18" charset="0"/>
              </a:rPr>
              <a:t>to ensure </a:t>
            </a:r>
            <a:r>
              <a:rPr lang="en-US" sz="2700" b="1" dirty="0">
                <a:latin typeface="Times New Roman" pitchFamily="18" charset="0"/>
                <a:cs typeface="Times New Roman" pitchFamily="18" charset="0"/>
              </a:rPr>
              <a:t>good germination </a:t>
            </a:r>
            <a:r>
              <a:rPr lang="en-US" sz="2700" dirty="0">
                <a:latin typeface="Times New Roman" pitchFamily="18" charset="0"/>
                <a:cs typeface="Times New Roman" pitchFamily="18" charset="0"/>
              </a:rPr>
              <a:t>and </a:t>
            </a:r>
            <a:r>
              <a:rPr lang="en-US" sz="2700" b="1" dirty="0">
                <a:latin typeface="Times New Roman" pitchFamily="18" charset="0"/>
                <a:cs typeface="Times New Roman" pitchFamily="18" charset="0"/>
              </a:rPr>
              <a:t>emergence</a:t>
            </a:r>
            <a:r>
              <a:rPr lang="en-US" sz="2700" dirty="0">
                <a:latin typeface="Times New Roman" pitchFamily="18" charset="0"/>
                <a:cs typeface="Times New Roman" pitchFamily="18" charset="0"/>
              </a:rPr>
              <a:t> and for </a:t>
            </a:r>
            <a:r>
              <a:rPr lang="en-US" sz="2700" b="1" dirty="0">
                <a:latin typeface="Times New Roman" pitchFamily="18" charset="0"/>
                <a:cs typeface="Times New Roman" pitchFamily="18" charset="0"/>
              </a:rPr>
              <a:t>seedling establishment in nursery or field</a:t>
            </a:r>
            <a:r>
              <a:rPr lang="en-US" sz="2700" dirty="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marL="0" indent="0">
              <a:buNone/>
            </a:pPr>
            <a:endParaRPr lang="en-US" sz="2700" dirty="0" smtClean="0"/>
          </a:p>
          <a:p>
            <a:pPr algn="ctr">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5282666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228600"/>
            <a:ext cx="8839200" cy="6781800"/>
          </a:xfrm>
        </p:spPr>
        <p:txBody>
          <a:bodyPr>
            <a:normAutofit/>
          </a:bodyPr>
          <a:lstStyle/>
          <a:p>
            <a:pPr>
              <a:lnSpc>
                <a:spcPct val="110000"/>
              </a:lnSpc>
            </a:pPr>
            <a:r>
              <a:rPr lang="en-US" sz="2600" dirty="0">
                <a:latin typeface="Times New Roman" pitchFamily="18" charset="0"/>
                <a:cs typeface="Times New Roman" pitchFamily="18" charset="0"/>
              </a:rPr>
              <a:t>The wise use of water is obligatory for all farmers, as </a:t>
            </a:r>
            <a:r>
              <a:rPr lang="en-US" sz="2600" b="1" dirty="0">
                <a:latin typeface="Times New Roman" pitchFamily="18" charset="0"/>
                <a:cs typeface="Times New Roman" pitchFamily="18" charset="0"/>
              </a:rPr>
              <a:t>growing plants have a high demand for water. </a:t>
            </a:r>
          </a:p>
          <a:p>
            <a:pPr>
              <a:lnSpc>
                <a:spcPct val="110000"/>
              </a:lnSpc>
            </a:pPr>
            <a:endParaRPr lang="en-US" sz="2600" dirty="0">
              <a:latin typeface="Times New Roman" pitchFamily="18" charset="0"/>
              <a:cs typeface="Times New Roman" pitchFamily="18" charset="0"/>
            </a:endParaRPr>
          </a:p>
          <a:p>
            <a:pPr>
              <a:lnSpc>
                <a:spcPct val="110000"/>
              </a:lnSpc>
            </a:pPr>
            <a:r>
              <a:rPr lang="en-US" sz="2600" b="1" dirty="0">
                <a:latin typeface="Times New Roman" pitchFamily="18" charset="0"/>
                <a:cs typeface="Times New Roman" pitchFamily="18" charset="0"/>
              </a:rPr>
              <a:t>Optimum supply of water </a:t>
            </a:r>
            <a:r>
              <a:rPr lang="en-US" sz="2600" dirty="0">
                <a:latin typeface="Times New Roman" pitchFamily="18" charset="0"/>
                <a:cs typeface="Times New Roman" pitchFamily="18" charset="0"/>
              </a:rPr>
              <a:t>is essential for </a:t>
            </a:r>
            <a:r>
              <a:rPr lang="en-US" sz="2600" b="1" dirty="0">
                <a:latin typeface="Times New Roman" pitchFamily="18" charset="0"/>
                <a:cs typeface="Times New Roman" pitchFamily="18" charset="0"/>
              </a:rPr>
              <a:t>maximum root development.</a:t>
            </a:r>
            <a:r>
              <a:rPr lang="en-US" sz="2600" dirty="0">
                <a:latin typeface="Times New Roman" pitchFamily="18" charset="0"/>
                <a:cs typeface="Times New Roman" pitchFamily="18" charset="0"/>
              </a:rPr>
              <a:t> </a:t>
            </a:r>
          </a:p>
          <a:p>
            <a:pPr lvl="2">
              <a:lnSpc>
                <a:spcPct val="110000"/>
              </a:lnSpc>
            </a:pPr>
            <a:r>
              <a:rPr lang="en-US" sz="2600" dirty="0">
                <a:latin typeface="Times New Roman" pitchFamily="18" charset="0"/>
                <a:cs typeface="Times New Roman" pitchFamily="18" charset="0"/>
              </a:rPr>
              <a:t>Well developed roots in turn </a:t>
            </a:r>
            <a:r>
              <a:rPr lang="en-US" sz="2600" b="1" dirty="0">
                <a:latin typeface="Times New Roman" pitchFamily="18" charset="0"/>
                <a:cs typeface="Times New Roman" pitchFamily="18" charset="0"/>
              </a:rPr>
              <a:t>absorb optimal quantities of water &amp; nutrients and producing higher yields</a:t>
            </a:r>
            <a:r>
              <a:rPr lang="en-US" sz="2600" dirty="0">
                <a:latin typeface="Times New Roman" pitchFamily="18" charset="0"/>
                <a:cs typeface="Times New Roman" pitchFamily="18" charset="0"/>
              </a:rPr>
              <a:t>.</a:t>
            </a:r>
          </a:p>
          <a:p>
            <a:pPr lvl="1">
              <a:lnSpc>
                <a:spcPct val="110000"/>
              </a:lnSpc>
            </a:pPr>
            <a:endParaRPr lang="en-US" sz="2600" dirty="0">
              <a:latin typeface="Times New Roman" pitchFamily="18" charset="0"/>
              <a:cs typeface="Times New Roman" pitchFamily="18" charset="0"/>
            </a:endParaRPr>
          </a:p>
          <a:p>
            <a:pPr>
              <a:lnSpc>
                <a:spcPct val="110000"/>
              </a:lnSpc>
            </a:pPr>
            <a:r>
              <a:rPr lang="en-US" sz="2600" dirty="0">
                <a:latin typeface="Times New Roman" pitchFamily="18" charset="0"/>
                <a:cs typeface="Times New Roman" pitchFamily="18" charset="0"/>
              </a:rPr>
              <a:t>Vegetables require a </a:t>
            </a:r>
            <a:r>
              <a:rPr lang="en-US" sz="2600" b="1" dirty="0">
                <a:latin typeface="Times New Roman" pitchFamily="18" charset="0"/>
                <a:cs typeface="Times New Roman" pitchFamily="18" charset="0"/>
              </a:rPr>
              <a:t>constant &amp; abundant </a:t>
            </a:r>
            <a:r>
              <a:rPr lang="en-US" sz="2600" dirty="0">
                <a:latin typeface="Times New Roman" pitchFamily="18" charset="0"/>
                <a:cs typeface="Times New Roman" pitchFamily="18" charset="0"/>
              </a:rPr>
              <a:t>supply of moisture throughout the growing season. </a:t>
            </a:r>
          </a:p>
          <a:p>
            <a:pPr lvl="1">
              <a:lnSpc>
                <a:spcPct val="110000"/>
              </a:lnSpc>
            </a:pPr>
            <a:r>
              <a:rPr lang="en-US" sz="2600" b="1" dirty="0">
                <a:latin typeface="Times New Roman" pitchFamily="18" charset="0"/>
                <a:cs typeface="Times New Roman" pitchFamily="18" charset="0"/>
              </a:rPr>
              <a:t>Excess</a:t>
            </a:r>
            <a:r>
              <a:rPr lang="en-US" sz="2600" dirty="0">
                <a:latin typeface="Times New Roman" pitchFamily="18" charset="0"/>
                <a:cs typeface="Times New Roman" pitchFamily="18" charset="0"/>
              </a:rPr>
              <a:t> water causes unhealthy roots due to poor soil aeration </a:t>
            </a:r>
          </a:p>
          <a:p>
            <a:pPr lvl="1">
              <a:lnSpc>
                <a:spcPct val="110000"/>
              </a:lnSpc>
            </a:pPr>
            <a:r>
              <a:rPr lang="en-US" sz="2600" dirty="0">
                <a:latin typeface="Times New Roman" pitchFamily="18" charset="0"/>
                <a:cs typeface="Times New Roman" pitchFamily="18" charset="0"/>
              </a:rPr>
              <a:t>Water </a:t>
            </a:r>
            <a:r>
              <a:rPr lang="en-US" sz="2600" b="1" dirty="0">
                <a:latin typeface="Times New Roman" pitchFamily="18" charset="0"/>
                <a:cs typeface="Times New Roman" pitchFamily="18" charset="0"/>
              </a:rPr>
              <a:t>stress</a:t>
            </a:r>
            <a:r>
              <a:rPr lang="en-US" sz="2600" dirty="0">
                <a:latin typeface="Times New Roman" pitchFamily="18" charset="0"/>
                <a:cs typeface="Times New Roman" pitchFamily="18" charset="0"/>
              </a:rPr>
              <a:t> can reduce crop yield and quality. </a:t>
            </a:r>
          </a:p>
          <a:p>
            <a:pPr>
              <a:lnSpc>
                <a:spcPct val="110000"/>
              </a:lnSpc>
            </a:pPr>
            <a:endParaRPr lang="en-US" sz="2700" dirty="0" smtClean="0">
              <a:latin typeface="Times New Roman" pitchFamily="18" charset="0"/>
              <a:cs typeface="Times New Roman" pitchFamily="18" charset="0"/>
            </a:endParaRPr>
          </a:p>
          <a:p>
            <a:pPr>
              <a:lnSpc>
                <a:spcPct val="120000"/>
              </a:lnSpc>
            </a:pPr>
            <a:endParaRPr lang="en-US" sz="2400" dirty="0" smtClean="0">
              <a:latin typeface="Times New Roman" pitchFamily="18" charset="0"/>
              <a:cs typeface="Times New Roman" pitchFamily="18" charset="0"/>
            </a:endParaRPr>
          </a:p>
          <a:p>
            <a:pPr>
              <a:lnSpc>
                <a:spcPct val="120000"/>
              </a:lnSpc>
            </a:pPr>
            <a:endParaRPr lang="en-US" sz="4000" dirty="0" smtClean="0">
              <a:latin typeface="Times New Roman" pitchFamily="18" charset="0"/>
              <a:cs typeface="Times New Roman" pitchFamily="18" charset="0"/>
            </a:endParaRPr>
          </a:p>
          <a:p>
            <a:pPr>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5818130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r>
              <a:rPr lang="en-US" sz="2600" dirty="0">
                <a:latin typeface="Times New Roman" pitchFamily="18" charset="0"/>
                <a:cs typeface="Times New Roman" pitchFamily="18" charset="0"/>
              </a:rPr>
              <a:t>Watering or irrigation </a:t>
            </a:r>
            <a:r>
              <a:rPr lang="en-US" sz="2600" b="1" dirty="0">
                <a:latin typeface="Times New Roman" pitchFamily="18" charset="0"/>
                <a:cs typeface="Times New Roman" pitchFamily="18" charset="0"/>
              </a:rPr>
              <a:t>supplements natural rainfall </a:t>
            </a:r>
            <a:r>
              <a:rPr lang="en-US" sz="2600" dirty="0">
                <a:latin typeface="Times New Roman" pitchFamily="18" charset="0"/>
                <a:cs typeface="Times New Roman" pitchFamily="18" charset="0"/>
              </a:rPr>
              <a:t>when soil moisture is insufficient to meet plant </a:t>
            </a:r>
            <a:r>
              <a:rPr lang="en-US" sz="2600" dirty="0" smtClean="0">
                <a:latin typeface="Times New Roman" pitchFamily="18" charset="0"/>
                <a:cs typeface="Times New Roman" pitchFamily="18" charset="0"/>
              </a:rPr>
              <a:t>needs.</a:t>
            </a:r>
          </a:p>
          <a:p>
            <a:endParaRPr lang="en-US" sz="26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Proper </a:t>
            </a:r>
            <a:r>
              <a:rPr lang="en-US" sz="2800" b="1" dirty="0">
                <a:latin typeface="Times New Roman" pitchFamily="18" charset="0"/>
                <a:cs typeface="Times New Roman" pitchFamily="18" charset="0"/>
              </a:rPr>
              <a:t>irrigation </a:t>
            </a:r>
            <a:r>
              <a:rPr lang="en-US" sz="2800" b="1" dirty="0" smtClean="0">
                <a:latin typeface="Times New Roman" pitchFamily="18" charset="0"/>
                <a:cs typeface="Times New Roman" pitchFamily="18" charset="0"/>
              </a:rPr>
              <a:t>practices </a:t>
            </a:r>
            <a:r>
              <a:rPr lang="en-US" sz="2600" dirty="0">
                <a:latin typeface="Times New Roman" pitchFamily="18" charset="0"/>
                <a:cs typeface="Times New Roman" pitchFamily="18" charset="0"/>
              </a:rPr>
              <a:t>are important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To produce good crops, </a:t>
            </a:r>
          </a:p>
          <a:p>
            <a:pPr lvl="1"/>
            <a:r>
              <a:rPr lang="en-US" sz="2600" dirty="0" smtClean="0">
                <a:latin typeface="Times New Roman" pitchFamily="18" charset="0"/>
                <a:cs typeface="Times New Roman" pitchFamily="18" charset="0"/>
              </a:rPr>
              <a:t>Control diseases &amp; insect, </a:t>
            </a:r>
          </a:p>
          <a:p>
            <a:pPr lvl="1"/>
            <a:r>
              <a:rPr lang="en-US" sz="2600" dirty="0" smtClean="0">
                <a:latin typeface="Times New Roman" pitchFamily="18" charset="0"/>
                <a:cs typeface="Times New Roman" pitchFamily="18" charset="0"/>
              </a:rPr>
              <a:t>Reduce soil erosion and conserve water</a:t>
            </a:r>
          </a:p>
          <a:p>
            <a:endParaRPr lang="en-US" sz="2500" dirty="0" smtClean="0">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700" dirty="0">
                <a:latin typeface="Times New Roman" pitchFamily="18" charset="0"/>
                <a:cs typeface="Times New Roman" pitchFamily="18" charset="0"/>
              </a:rPr>
              <a:t>Irrigation can also be </a:t>
            </a:r>
            <a:r>
              <a:rPr lang="en-US" sz="2700" b="1" dirty="0">
                <a:latin typeface="Times New Roman" pitchFamily="18" charset="0"/>
                <a:cs typeface="Times New Roman" pitchFamily="18" charset="0"/>
              </a:rPr>
              <a:t>used </a:t>
            </a:r>
            <a:endParaRPr lang="en-US" sz="2700" b="1"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to </a:t>
            </a:r>
            <a:r>
              <a:rPr lang="en-US" sz="2700" b="1" dirty="0">
                <a:latin typeface="Times New Roman" pitchFamily="18" charset="0"/>
                <a:cs typeface="Times New Roman" pitchFamily="18" charset="0"/>
              </a:rPr>
              <a:t>cool plants </a:t>
            </a:r>
            <a:r>
              <a:rPr lang="en-US" sz="2700" dirty="0">
                <a:latin typeface="Times New Roman" pitchFamily="18" charset="0"/>
                <a:cs typeface="Times New Roman" pitchFamily="18" charset="0"/>
              </a:rPr>
              <a:t>during hot days and </a:t>
            </a:r>
            <a:endParaRPr lang="en-US" sz="2700"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for </a:t>
            </a:r>
            <a:r>
              <a:rPr lang="en-US" sz="2700" b="1" dirty="0">
                <a:latin typeface="Times New Roman" pitchFamily="18" charset="0"/>
                <a:cs typeface="Times New Roman" pitchFamily="18" charset="0"/>
              </a:rPr>
              <a:t>frost control </a:t>
            </a:r>
            <a:r>
              <a:rPr lang="en-US" sz="2700" dirty="0">
                <a:latin typeface="Times New Roman" pitchFamily="18" charset="0"/>
                <a:cs typeface="Times New Roman" pitchFamily="18" charset="0"/>
              </a:rPr>
              <a:t>during freezing temperatures.</a:t>
            </a:r>
          </a:p>
          <a:p>
            <a:pPr marL="0" indent="0">
              <a:buNone/>
            </a:pPr>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83220279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477000"/>
          </a:xfrm>
        </p:spPr>
        <p:txBody>
          <a:bodyPr>
            <a:normAutofit/>
          </a:bodyPr>
          <a:lstStyle/>
          <a:p>
            <a:r>
              <a:rPr lang="en-US" sz="3600" b="1" dirty="0" smtClean="0">
                <a:latin typeface="Times New Roman" pitchFamily="18" charset="0"/>
                <a:cs typeface="Times New Roman" pitchFamily="18" charset="0"/>
              </a:rPr>
              <a:t>Shallow </a:t>
            </a:r>
            <a:r>
              <a:rPr lang="en-US" sz="3600" b="1" dirty="0">
                <a:latin typeface="Times New Roman" pitchFamily="18" charset="0"/>
                <a:cs typeface="Times New Roman" pitchFamily="18" charset="0"/>
              </a:rPr>
              <a:t>rooted vegetable </a:t>
            </a:r>
            <a:r>
              <a:rPr lang="en-US" sz="3600" dirty="0">
                <a:latin typeface="Times New Roman" pitchFamily="18" charset="0"/>
                <a:cs typeface="Times New Roman" pitchFamily="18" charset="0"/>
              </a:rPr>
              <a:t>crops are not </a:t>
            </a:r>
            <a:r>
              <a:rPr lang="en-US" sz="3600" dirty="0" smtClean="0">
                <a:latin typeface="Times New Roman" pitchFamily="18" charset="0"/>
                <a:cs typeface="Times New Roman" pitchFamily="18" charset="0"/>
              </a:rPr>
              <a:t>generally</a:t>
            </a:r>
          </a:p>
          <a:p>
            <a:pPr lvl="2"/>
            <a:r>
              <a:rPr lang="en-US" sz="2800" dirty="0" smtClean="0">
                <a:latin typeface="Times New Roman" pitchFamily="18" charset="0"/>
                <a:cs typeface="Times New Roman" pitchFamily="18" charset="0"/>
              </a:rPr>
              <a:t>allowed </a:t>
            </a:r>
            <a:r>
              <a:rPr lang="en-US" sz="2800" dirty="0">
                <a:latin typeface="Times New Roman" pitchFamily="18" charset="0"/>
                <a:cs typeface="Times New Roman" pitchFamily="18" charset="0"/>
              </a:rPr>
              <a:t>to experience more than </a:t>
            </a:r>
            <a:r>
              <a:rPr lang="en-US" sz="2800" b="1" dirty="0">
                <a:latin typeface="Times New Roman" pitchFamily="18" charset="0"/>
                <a:cs typeface="Times New Roman" pitchFamily="18" charset="0"/>
              </a:rPr>
              <a:t>10 continuous days without water </a:t>
            </a:r>
            <a:r>
              <a:rPr lang="en-US" sz="2800" dirty="0">
                <a:latin typeface="Times New Roman" pitchFamily="18" charset="0"/>
                <a:cs typeface="Times New Roman" pitchFamily="18" charset="0"/>
              </a:rPr>
              <a:t>throughout the </a:t>
            </a:r>
            <a:r>
              <a:rPr lang="en-US" sz="2800" dirty="0" smtClean="0">
                <a:latin typeface="Times New Roman" pitchFamily="18" charset="0"/>
                <a:cs typeface="Times New Roman" pitchFamily="18" charset="0"/>
              </a:rPr>
              <a:t>season.</a:t>
            </a:r>
          </a:p>
          <a:p>
            <a:endParaRPr lang="en-US" sz="2500" dirty="0" smtClean="0">
              <a:latin typeface="Times New Roman" pitchFamily="18" charset="0"/>
              <a:cs typeface="Times New Roman" pitchFamily="18" charset="0"/>
            </a:endParaRPr>
          </a:p>
          <a:p>
            <a:r>
              <a:rPr lang="en-US" dirty="0">
                <a:latin typeface="Times New Roman" pitchFamily="18" charset="0"/>
                <a:cs typeface="Times New Roman" pitchFamily="18" charset="0"/>
              </a:rPr>
              <a:t>Other crops must </a:t>
            </a:r>
            <a:r>
              <a:rPr lang="en-US" b="1" dirty="0">
                <a:latin typeface="Times New Roman" pitchFamily="18" charset="0"/>
                <a:cs typeface="Times New Roman" pitchFamily="18" charset="0"/>
              </a:rPr>
              <a:t>receive adequate moisture, especially during critical periods in their development.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Most </a:t>
            </a:r>
            <a:r>
              <a:rPr lang="en-US" dirty="0">
                <a:latin typeface="Times New Roman" pitchFamily="18" charset="0"/>
                <a:cs typeface="Times New Roman" pitchFamily="18" charset="0"/>
              </a:rPr>
              <a:t>vegetables require from 25.4-38.10mm of water per week during their peak growing season.</a:t>
            </a:r>
          </a:p>
          <a:p>
            <a:pPr marL="0" indent="0">
              <a:buNone/>
            </a:pPr>
            <a:endParaRPr lang="en-US" dirty="0"/>
          </a:p>
        </p:txBody>
      </p:sp>
    </p:spTree>
    <p:extLst>
      <p:ext uri="{BB962C8B-B14F-4D97-AF65-F5344CB8AC3E}">
        <p14:creationId xmlns:p14="http://schemas.microsoft.com/office/powerpoint/2010/main" xmlns="" val="1171682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
            <a:ext cx="8915401"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52518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400800"/>
          </a:xfrm>
        </p:spPr>
        <p:txBody>
          <a:bodyPr>
            <a:normAutofit/>
          </a:bodyPr>
          <a:lstStyle/>
          <a:p>
            <a:pPr>
              <a:buNone/>
            </a:pPr>
            <a:r>
              <a:rPr lang="en-US" sz="2800" b="1" dirty="0" smtClean="0">
                <a:solidFill>
                  <a:srgbClr val="FF0000"/>
                </a:solidFill>
                <a:latin typeface="Times New Roman" pitchFamily="18" charset="0"/>
                <a:cs typeface="Times New Roman" pitchFamily="18" charset="0"/>
              </a:rPr>
              <a:t>Table . Critical water-use period of vegetable crops</a:t>
            </a:r>
          </a:p>
          <a:p>
            <a:endParaRPr lang="en-US" sz="2500" dirty="0">
              <a:latin typeface="Times New Roman" pitchFamily="18" charset="0"/>
              <a:cs typeface="Times New Roman" pitchFamily="18" charset="0"/>
            </a:endParaRPr>
          </a:p>
        </p:txBody>
      </p:sp>
      <p:pic>
        <p:nvPicPr>
          <p:cNvPr id="5" name="Picture 6"/>
          <p:cNvPicPr>
            <a:picLocks noChangeAspect="1" noChangeArrowheads="1"/>
          </p:cNvPicPr>
          <p:nvPr/>
        </p:nvPicPr>
        <p:blipFill>
          <a:blip r:embed="rId2" cstate="print"/>
          <a:srcRect/>
          <a:stretch>
            <a:fillRect/>
          </a:stretch>
        </p:blipFill>
        <p:spPr bwMode="auto">
          <a:xfrm>
            <a:off x="0" y="762000"/>
            <a:ext cx="91440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15400" cy="6858000"/>
          </a:xfrm>
        </p:spPr>
        <p:txBody>
          <a:bodyPr>
            <a:normAutofit/>
          </a:bodyPr>
          <a:lstStyle/>
          <a:p>
            <a:r>
              <a:rPr lang="en-US" sz="3000" dirty="0" smtClean="0">
                <a:latin typeface="Times New Roman" pitchFamily="18" charset="0"/>
                <a:cs typeface="Times New Roman" pitchFamily="18" charset="0"/>
              </a:rPr>
              <a:t>Factors </a:t>
            </a:r>
            <a:r>
              <a:rPr lang="en-US" sz="3000" dirty="0">
                <a:latin typeface="Times New Roman" pitchFamily="18" charset="0"/>
                <a:cs typeface="Times New Roman" pitchFamily="18" charset="0"/>
              </a:rPr>
              <a:t>that affect </a:t>
            </a:r>
            <a:r>
              <a:rPr lang="en-US" sz="3000" b="1" dirty="0">
                <a:latin typeface="Times New Roman" pitchFamily="18" charset="0"/>
                <a:cs typeface="Times New Roman" pitchFamily="18" charset="0"/>
              </a:rPr>
              <a:t>loss of moisture from the </a:t>
            </a:r>
            <a:r>
              <a:rPr lang="en-US" sz="3000" b="1" dirty="0" smtClean="0">
                <a:latin typeface="Times New Roman" pitchFamily="18" charset="0"/>
                <a:cs typeface="Times New Roman" pitchFamily="18" charset="0"/>
              </a:rPr>
              <a:t>soils are </a:t>
            </a:r>
          </a:p>
          <a:p>
            <a:pPr lvl="2"/>
            <a:r>
              <a:rPr lang="en-US" sz="2800" b="1" i="1" dirty="0" smtClean="0">
                <a:latin typeface="Times New Roman" pitchFamily="18" charset="0"/>
                <a:cs typeface="Times New Roman" pitchFamily="18" charset="0"/>
              </a:rPr>
              <a:t>Run-off, </a:t>
            </a:r>
          </a:p>
          <a:p>
            <a:pPr lvl="2"/>
            <a:r>
              <a:rPr lang="en-US" sz="2800" b="1" i="1" dirty="0" smtClean="0">
                <a:latin typeface="Times New Roman" pitchFamily="18" charset="0"/>
                <a:cs typeface="Times New Roman" pitchFamily="18" charset="0"/>
              </a:rPr>
              <a:t>Evaporation, </a:t>
            </a:r>
          </a:p>
          <a:p>
            <a:pPr lvl="2"/>
            <a:r>
              <a:rPr lang="en-US" sz="2800" b="1" i="1" dirty="0" smtClean="0">
                <a:latin typeface="Times New Roman" pitchFamily="18" charset="0"/>
                <a:cs typeface="Times New Roman" pitchFamily="18" charset="0"/>
              </a:rPr>
              <a:t>Percolation to the water table &amp; </a:t>
            </a:r>
          </a:p>
          <a:p>
            <a:pPr lvl="2"/>
            <a:r>
              <a:rPr lang="en-US" sz="2800" b="1" i="1" dirty="0" smtClean="0">
                <a:latin typeface="Times New Roman" pitchFamily="18" charset="0"/>
                <a:cs typeface="Times New Roman" pitchFamily="18" charset="0"/>
              </a:rPr>
              <a:t>Transpiration</a:t>
            </a:r>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lvl="3"/>
            <a:r>
              <a:rPr lang="en-US" sz="2700" dirty="0" smtClean="0">
                <a:latin typeface="Times New Roman" pitchFamily="18" charset="0"/>
                <a:cs typeface="Times New Roman" pitchFamily="18" charset="0"/>
              </a:rPr>
              <a:t>The larger proportion of water loss from the field is through transpiration, with the rate of </a:t>
            </a:r>
          </a:p>
          <a:p>
            <a:pPr lvl="5"/>
            <a:r>
              <a:rPr lang="en-US" sz="2600" dirty="0" smtClean="0">
                <a:latin typeface="Times New Roman" pitchFamily="18" charset="0"/>
                <a:cs typeface="Times New Roman" pitchFamily="18" charset="0"/>
              </a:rPr>
              <a:t>Loss fluctuating </a:t>
            </a:r>
            <a:r>
              <a:rPr lang="en-US" sz="2700" dirty="0" smtClean="0">
                <a:latin typeface="Times New Roman" pitchFamily="18" charset="0"/>
                <a:cs typeface="Times New Roman" pitchFamily="18" charset="0"/>
              </a:rPr>
              <a:t>with </a:t>
            </a:r>
          </a:p>
          <a:p>
            <a:pPr lvl="6"/>
            <a:r>
              <a:rPr lang="en-US" sz="2500" i="1" dirty="0" smtClean="0">
                <a:latin typeface="Times New Roman" pitchFamily="18" charset="0"/>
                <a:cs typeface="Times New Roman" pitchFamily="18" charset="0"/>
              </a:rPr>
              <a:t>Duration &amp; intensity of solar radiation, </a:t>
            </a:r>
          </a:p>
          <a:p>
            <a:pPr lvl="6"/>
            <a:r>
              <a:rPr lang="en-US" sz="2500" i="1" dirty="0" smtClean="0">
                <a:latin typeface="Times New Roman" pitchFamily="18" charset="0"/>
                <a:cs typeface="Times New Roman" pitchFamily="18" charset="0"/>
              </a:rPr>
              <a:t>Wind speed &amp; </a:t>
            </a:r>
          </a:p>
          <a:p>
            <a:pPr lvl="6"/>
            <a:r>
              <a:rPr lang="en-US" sz="2500" i="1" dirty="0" smtClean="0">
                <a:latin typeface="Times New Roman" pitchFamily="18" charset="0"/>
                <a:cs typeface="Times New Roman" pitchFamily="18" charset="0"/>
              </a:rPr>
              <a:t>RH</a:t>
            </a:r>
          </a:p>
          <a:p>
            <a:pPr marL="0" indent="0">
              <a:buNone/>
            </a:pPr>
            <a:endParaRPr lang="en-US" sz="2600" b="1" dirty="0" smtClean="0">
              <a:latin typeface="Times New Roman" pitchFamily="18" charset="0"/>
              <a:cs typeface="Times New Roman" pitchFamily="18" charset="0"/>
            </a:endParaRPr>
          </a:p>
          <a:p>
            <a:pPr marL="0" indent="0">
              <a:buNone/>
            </a:pPr>
            <a:r>
              <a:rPr lang="en-US" sz="2500" dirty="0" smtClean="0">
                <a:latin typeface="Times New Roman" pitchFamily="18" charset="0"/>
                <a:cs typeface="Times New Roman" pitchFamily="18" charset="0"/>
              </a:rPr>
              <a:t> </a:t>
            </a:r>
          </a:p>
          <a:p>
            <a:endParaRPr lang="en-US" dirty="0" smtClean="0"/>
          </a:p>
          <a:p>
            <a:endParaRPr lang="en-US" dirty="0" smtClean="0"/>
          </a:p>
          <a:p>
            <a:endParaRPr lang="en-US" dirty="0"/>
          </a:p>
        </p:txBody>
      </p:sp>
    </p:spTree>
    <p:extLst>
      <p:ext uri="{BB962C8B-B14F-4D97-AF65-F5344CB8AC3E}">
        <p14:creationId xmlns:p14="http://schemas.microsoft.com/office/powerpoint/2010/main" xmlns="" val="41031106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858000"/>
          </a:xfrm>
        </p:spPr>
        <p:txBody>
          <a:bodyPr>
            <a:normAutofit/>
          </a:bodyPr>
          <a:lstStyle/>
          <a:p>
            <a:pPr marL="0" indent="0">
              <a:buNone/>
            </a:pPr>
            <a:r>
              <a:rPr lang="en-US" sz="2800" b="1" dirty="0">
                <a:latin typeface="Times New Roman" pitchFamily="18" charset="0"/>
                <a:cs typeface="Times New Roman" pitchFamily="18" charset="0"/>
              </a:rPr>
              <a:t>Methods of irrigation</a:t>
            </a:r>
            <a:endParaRPr lang="en-US" sz="2800" dirty="0">
              <a:latin typeface="Times New Roman" pitchFamily="18" charset="0"/>
              <a:cs typeface="Times New Roman" pitchFamily="18" charset="0"/>
            </a:endParaRPr>
          </a:p>
          <a:p>
            <a:r>
              <a:rPr lang="en-US" sz="2700" dirty="0">
                <a:latin typeface="Times New Roman" pitchFamily="18" charset="0"/>
                <a:cs typeface="Times New Roman" pitchFamily="18" charset="0"/>
              </a:rPr>
              <a:t>With vegetable crops, appropriate irrigation practices vary for different species &amp; from area to area depending on agro-climatic conditions. </a:t>
            </a:r>
          </a:p>
          <a:p>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The choice of Methods of Irrigation is </a:t>
            </a:r>
            <a:r>
              <a:rPr lang="en-US" sz="2800" dirty="0">
                <a:latin typeface="Times New Roman" pitchFamily="18" charset="0"/>
                <a:cs typeface="Times New Roman" pitchFamily="18" charset="0"/>
              </a:rPr>
              <a:t>governed by </a:t>
            </a:r>
            <a:endParaRPr lang="en-US" sz="2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Methods of delivery water (open ditch or underground pipe), </a:t>
            </a:r>
          </a:p>
          <a:p>
            <a:pPr lvl="1"/>
            <a:r>
              <a:rPr lang="en-US" sz="2400" dirty="0" smtClean="0">
                <a:latin typeface="Times New Roman" pitchFamily="18" charset="0"/>
                <a:cs typeface="Times New Roman" pitchFamily="18" charset="0"/>
              </a:rPr>
              <a:t>Size of stream, </a:t>
            </a:r>
          </a:p>
          <a:p>
            <a:pPr lvl="1"/>
            <a:r>
              <a:rPr lang="en-US" sz="2400" dirty="0" smtClean="0">
                <a:latin typeface="Times New Roman" pitchFamily="18" charset="0"/>
                <a:cs typeface="Times New Roman" pitchFamily="18" charset="0"/>
              </a:rPr>
              <a:t>Slope of the land &amp; soil characteristics (infiltration rate &amp; WHC) &amp; </a:t>
            </a:r>
          </a:p>
          <a:p>
            <a:pPr lvl="1"/>
            <a:r>
              <a:rPr lang="en-US" sz="2400" dirty="0" smtClean="0">
                <a:latin typeface="Times New Roman" pitchFamily="18" charset="0"/>
                <a:cs typeface="Times New Roman" pitchFamily="18" charset="0"/>
              </a:rPr>
              <a:t>Quality &amp; cost of irrigation water &amp; </a:t>
            </a:r>
          </a:p>
          <a:p>
            <a:pPr lvl="1"/>
            <a:r>
              <a:rPr lang="en-US" sz="2400" dirty="0" smtClean="0">
                <a:latin typeface="Times New Roman" pitchFamily="18" charset="0"/>
                <a:cs typeface="Times New Roman" pitchFamily="18" charset="0"/>
              </a:rPr>
              <a:t>Availability of materials. </a:t>
            </a:r>
          </a:p>
          <a:p>
            <a:pPr marL="0" indent="0">
              <a:buNone/>
            </a:pPr>
            <a:endParaRPr lang="en-US" sz="2600" b="1" dirty="0" smtClean="0">
              <a:latin typeface="Times New Roman" pitchFamily="18" charset="0"/>
              <a:cs typeface="Times New Roman"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xmlns="" val="3175652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934200"/>
          </a:xfrm>
        </p:spPr>
        <p:txBody>
          <a:bodyPr>
            <a:normAutofit/>
          </a:bodyPr>
          <a:lstStyle/>
          <a:p>
            <a:pPr>
              <a:buFont typeface="Wingdings" pitchFamily="2" charset="2"/>
              <a:buChar char="Ø"/>
              <a:defRPr/>
            </a:pPr>
            <a:r>
              <a:rPr lang="en-US" sz="2800" b="1" dirty="0" smtClean="0">
                <a:latin typeface="Times New Roman" pitchFamily="18" charset="0"/>
                <a:cs typeface="Times New Roman" pitchFamily="18" charset="0"/>
              </a:rPr>
              <a:t>Vegetable crops are irrigated thorough</a:t>
            </a:r>
          </a:p>
          <a:p>
            <a:pPr lvl="1"/>
            <a:r>
              <a:rPr lang="en-US" sz="2500" b="1" dirty="0" smtClean="0">
                <a:latin typeface="Times New Roman" pitchFamily="18" charset="0"/>
                <a:cs typeface="Times New Roman" pitchFamily="18" charset="0"/>
              </a:rPr>
              <a:t>Watering cans</a:t>
            </a:r>
            <a:r>
              <a:rPr lang="en-US" sz="2500" dirty="0" smtClean="0">
                <a:latin typeface="Times New Roman" pitchFamily="18" charset="0"/>
                <a:cs typeface="Times New Roman" pitchFamily="18" charset="0"/>
              </a:rPr>
              <a:t>- is simplest system in which water being carried from a stream or water hole. It is feasible on a limited scale of operation.</a:t>
            </a:r>
            <a:endParaRPr lang="en-US" sz="2500" b="1" dirty="0" smtClean="0">
              <a:latin typeface="Times New Roman" pitchFamily="18" charset="0"/>
              <a:cs typeface="Times New Roman" pitchFamily="18" charset="0"/>
            </a:endParaRPr>
          </a:p>
          <a:p>
            <a:pPr lvl="1"/>
            <a:r>
              <a:rPr lang="en-US" sz="2500" b="1" dirty="0" smtClean="0">
                <a:latin typeface="Times New Roman" pitchFamily="18" charset="0"/>
                <a:cs typeface="Times New Roman" pitchFamily="18" charset="0"/>
              </a:rPr>
              <a:t>Furrow irrigation</a:t>
            </a:r>
            <a:r>
              <a:rPr lang="en-US" sz="2500" dirty="0" smtClean="0">
                <a:latin typeface="Times New Roman" pitchFamily="18" charset="0"/>
                <a:cs typeface="Times New Roman" pitchFamily="18" charset="0"/>
              </a:rPr>
              <a:t>: is diverting H</a:t>
            </a:r>
            <a:r>
              <a:rPr lang="en-US" sz="2500" baseline="-25000" dirty="0" smtClean="0">
                <a:latin typeface="Times New Roman" pitchFamily="18" charset="0"/>
                <a:cs typeface="Times New Roman" pitchFamily="18" charset="0"/>
              </a:rPr>
              <a:t>2</a:t>
            </a:r>
            <a:r>
              <a:rPr lang="en-US" sz="2500" dirty="0" smtClean="0">
                <a:latin typeface="Times New Roman" pitchFamily="18" charset="0"/>
                <a:cs typeface="Times New Roman" pitchFamily="18" charset="0"/>
              </a:rPr>
              <a:t>O to the field following the furrows using gravity. This method is commonly used with vegetables grown in rows in the arid and semi-arid regions</a:t>
            </a:r>
          </a:p>
          <a:p>
            <a:pPr lvl="1"/>
            <a:r>
              <a:rPr lang="en-US" sz="2500" b="1" dirty="0" smtClean="0">
                <a:latin typeface="Times New Roman" pitchFamily="18" charset="0"/>
                <a:cs typeface="Times New Roman" pitchFamily="18" charset="0"/>
              </a:rPr>
              <a:t>Sprinkler irrigation </a:t>
            </a:r>
            <a:r>
              <a:rPr lang="en-US" sz="2500" dirty="0" smtClean="0">
                <a:latin typeface="Times New Roman" pitchFamily="18" charset="0"/>
                <a:cs typeface="Times New Roman" pitchFamily="18" charset="0"/>
              </a:rPr>
              <a:t>is giving water to crops in the form of a spray similar to gentle rain.  </a:t>
            </a:r>
          </a:p>
          <a:p>
            <a:pPr lvl="1"/>
            <a:r>
              <a:rPr lang="en-US" sz="2500" b="1" dirty="0" smtClean="0">
                <a:latin typeface="Times New Roman" pitchFamily="18" charset="0"/>
                <a:cs typeface="Times New Roman" pitchFamily="18" charset="0"/>
              </a:rPr>
              <a:t>Drip irrigation- </a:t>
            </a:r>
            <a:r>
              <a:rPr lang="en-US" sz="2500" dirty="0" smtClean="0">
                <a:latin typeface="Times New Roman" pitchFamily="18" charset="0"/>
                <a:cs typeface="Times New Roman" pitchFamily="18" charset="0"/>
              </a:rPr>
              <a:t>water from a raised storage tank is fed to beds via plastic tubing and metered nozzles. It is mostly used in high value vegetable crops particularly grown under plastic covers. </a:t>
            </a:r>
          </a:p>
          <a:p>
            <a:endParaRPr lang="en-US" sz="2700"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Note: Both drip &amp; spray systems are works by pressure </a:t>
            </a:r>
          </a:p>
          <a:p>
            <a:pPr lvl="1">
              <a:lnSpc>
                <a:spcPct val="110000"/>
              </a:lnSpc>
            </a:pPr>
            <a:endParaRPr lang="en-US" sz="2500" dirty="0" smtClean="0">
              <a:latin typeface="Times New Roman" pitchFamily="18" charset="0"/>
              <a:cs typeface="Times New Roman" pitchFamily="18" charset="0"/>
            </a:endParaRPr>
          </a:p>
          <a:p>
            <a:pPr>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1097098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228600"/>
            <a:ext cx="8763000" cy="6800850"/>
          </a:xfrm>
        </p:spPr>
        <p:txBody>
          <a:bodyPr>
            <a:normAutofit/>
          </a:bodyPr>
          <a:lstStyle/>
          <a:p>
            <a:pPr>
              <a:buFont typeface="Wingdings" pitchFamily="2" charset="2"/>
              <a:buChar char="q"/>
            </a:pPr>
            <a:r>
              <a:rPr lang="en-US" sz="2800" b="1" i="1" dirty="0" smtClean="0">
                <a:latin typeface="Times New Roman" pitchFamily="18" charset="0"/>
                <a:cs typeface="Times New Roman" pitchFamily="18" charset="0"/>
              </a:rPr>
              <a:t>Reading assignment </a:t>
            </a:r>
          </a:p>
          <a:p>
            <a:pPr lvl="1">
              <a:buFont typeface="Wingdings" pitchFamily="2" charset="2"/>
              <a:buChar char="Ø"/>
            </a:pPr>
            <a:r>
              <a:rPr lang="en-US" sz="2400" b="1" i="1" dirty="0" smtClean="0">
                <a:latin typeface="Times New Roman" pitchFamily="18" charset="0"/>
                <a:cs typeface="Times New Roman" pitchFamily="18" charset="0"/>
              </a:rPr>
              <a:t>the advantage and</a:t>
            </a:r>
          </a:p>
          <a:p>
            <a:pPr lvl="1">
              <a:buFont typeface="Wingdings" pitchFamily="2" charset="2"/>
              <a:buChar char="Ø"/>
            </a:pPr>
            <a:r>
              <a:rPr lang="en-US" sz="2400" b="1" i="1" dirty="0" smtClean="0">
                <a:latin typeface="Times New Roman" pitchFamily="18" charset="0"/>
                <a:cs typeface="Times New Roman" pitchFamily="18" charset="0"/>
              </a:rPr>
              <a:t>disadvantage of each type of irrigation system</a:t>
            </a:r>
          </a:p>
          <a:p>
            <a:pPr>
              <a:buFont typeface="Wingdings" pitchFamily="2" charset="2"/>
              <a:buChar char="Ø"/>
              <a:defRPr/>
            </a:pPr>
            <a:endParaRPr lang="en-US" sz="2500" dirty="0" smtClean="0">
              <a:latin typeface="Times New Roman" pitchFamily="18" charset="0"/>
              <a:cs typeface="Times New Roman" pitchFamily="18" charset="0"/>
            </a:endParaRPr>
          </a:p>
          <a:p>
            <a:pPr>
              <a:buFont typeface="Wingdings" pitchFamily="2" charset="2"/>
              <a:buChar char="Ø"/>
              <a:defRPr/>
            </a:pPr>
            <a:r>
              <a:rPr lang="en-US" dirty="0" smtClean="0">
                <a:latin typeface="Times New Roman" pitchFamily="18" charset="0"/>
                <a:cs typeface="Times New Roman" pitchFamily="18" charset="0"/>
              </a:rPr>
              <a:t>The amount &amp; frequency of watering depends on-</a:t>
            </a:r>
          </a:p>
          <a:p>
            <a:pPr lvl="3">
              <a:buFont typeface="Wingdings" pitchFamily="2" charset="2"/>
              <a:buChar char="ü"/>
              <a:defRPr/>
            </a:pPr>
            <a:r>
              <a:rPr lang="en-US" sz="3000" dirty="0" smtClean="0">
                <a:latin typeface="Times New Roman" pitchFamily="18" charset="0"/>
                <a:cs typeface="Times New Roman" pitchFamily="18" charset="0"/>
              </a:rPr>
              <a:t>Climatic condition,</a:t>
            </a:r>
          </a:p>
          <a:p>
            <a:pPr marL="1314450" lvl="3" indent="0">
              <a:buNone/>
              <a:defRPr/>
            </a:pPr>
            <a:endParaRPr lang="en-US" sz="3000" dirty="0" smtClean="0">
              <a:latin typeface="Times New Roman" pitchFamily="18" charset="0"/>
              <a:cs typeface="Times New Roman" pitchFamily="18" charset="0"/>
            </a:endParaRPr>
          </a:p>
          <a:p>
            <a:pPr lvl="3">
              <a:buFont typeface="Wingdings" pitchFamily="2" charset="2"/>
              <a:buChar char="ü"/>
              <a:defRPr/>
            </a:pPr>
            <a:r>
              <a:rPr lang="en-US" sz="3000" dirty="0" smtClean="0">
                <a:latin typeface="Times New Roman" pitchFamily="18" charset="0"/>
                <a:cs typeface="Times New Roman" pitchFamily="18" charset="0"/>
              </a:rPr>
              <a:t>Vegetable type,</a:t>
            </a:r>
          </a:p>
          <a:p>
            <a:pPr lvl="3">
              <a:buFont typeface="Wingdings" pitchFamily="2" charset="2"/>
              <a:buChar char="ü"/>
              <a:defRPr/>
            </a:pPr>
            <a:endParaRPr lang="en-US" sz="3000" dirty="0" smtClean="0">
              <a:latin typeface="Times New Roman" pitchFamily="18" charset="0"/>
              <a:cs typeface="Times New Roman" pitchFamily="18" charset="0"/>
            </a:endParaRPr>
          </a:p>
          <a:p>
            <a:pPr lvl="3">
              <a:buFont typeface="Wingdings" pitchFamily="2" charset="2"/>
              <a:buChar char="ü"/>
              <a:defRPr/>
            </a:pPr>
            <a:r>
              <a:rPr lang="en-US" sz="3000" dirty="0" smtClean="0">
                <a:latin typeface="Times New Roman" pitchFamily="18" charset="0"/>
                <a:cs typeface="Times New Roman" pitchFamily="18" charset="0"/>
              </a:rPr>
              <a:t> Soil condition, </a:t>
            </a:r>
          </a:p>
          <a:p>
            <a:pPr lvl="3">
              <a:buFont typeface="Wingdings" pitchFamily="2" charset="2"/>
              <a:buChar char="ü"/>
              <a:defRPr/>
            </a:pPr>
            <a:endParaRPr lang="en-US" sz="3000" dirty="0">
              <a:latin typeface="Times New Roman" pitchFamily="18" charset="0"/>
              <a:cs typeface="Times New Roman" pitchFamily="18" charset="0"/>
            </a:endParaRPr>
          </a:p>
          <a:p>
            <a:pPr lvl="3">
              <a:buFont typeface="Wingdings" pitchFamily="2" charset="2"/>
              <a:buChar char="ü"/>
              <a:defRPr/>
            </a:pPr>
            <a:r>
              <a:rPr lang="en-US" sz="3000" dirty="0" smtClean="0">
                <a:latin typeface="Times New Roman" pitchFamily="18" charset="0"/>
                <a:cs typeface="Times New Roman" pitchFamily="18" charset="0"/>
              </a:rPr>
              <a:t>Slope etc.</a:t>
            </a:r>
            <a:endParaRPr lang="en-US" sz="3000" b="1" dirty="0" smtClean="0">
              <a:latin typeface="Times New Roman" pitchFamily="18" charset="0"/>
              <a:cs typeface="Times New Roman" pitchFamily="18" charset="0"/>
            </a:endParaRPr>
          </a:p>
          <a:p>
            <a:pPr>
              <a:buNone/>
              <a:defRPr/>
            </a:pPr>
            <a:endParaRPr lang="en-US" sz="2500" b="1" dirty="0" smtClean="0">
              <a:latin typeface="Times New Roman" pitchFamily="18" charset="0"/>
              <a:cs typeface="Times New Roman" pitchFamily="18" charset="0"/>
            </a:endParaRPr>
          </a:p>
          <a:p>
            <a:pPr>
              <a:buNone/>
            </a:pPr>
            <a:endParaRPr lang="en-US" sz="2500" dirty="0" smtClean="0">
              <a:latin typeface="Times New Roman" pitchFamily="18" charset="0"/>
              <a:cs typeface="Times New Roman" pitchFamily="18" charset="0"/>
            </a:endParaRPr>
          </a:p>
          <a:p>
            <a:pPr>
              <a:defRPr/>
            </a:pPr>
            <a:endParaRPr lang="en-US" sz="2500" dirty="0" smtClean="0">
              <a:latin typeface="Times New Roman" pitchFamily="18" charset="0"/>
              <a:cs typeface="Times New Roman" pitchFamily="18" charset="0"/>
            </a:endParaRPr>
          </a:p>
          <a:p>
            <a:pPr>
              <a:defRPr/>
            </a:pPr>
            <a:endParaRPr lang="en-US" sz="2500" dirty="0" smtClean="0">
              <a:latin typeface="Times New Roman" pitchFamily="18" charset="0"/>
              <a:cs typeface="Times New Roman" pitchFamily="18" charset="0"/>
            </a:endParaRPr>
          </a:p>
          <a:p>
            <a:pPr>
              <a:buFont typeface="Wingdings" pitchFamily="2" charset="2"/>
              <a:buChar char="Ø"/>
              <a:defRPr/>
            </a:pPr>
            <a:endParaRPr lang="en-US" sz="2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121787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381000"/>
            <a:ext cx="8686800" cy="6724650"/>
          </a:xfrm>
        </p:spPr>
        <p:txBody>
          <a:bodyPr>
            <a:normAutofit/>
          </a:bodyPr>
          <a:lstStyle/>
          <a:p>
            <a:pPr>
              <a:buFont typeface="Wingdings" pitchFamily="2" charset="2"/>
              <a:buChar char="Ø"/>
              <a:defRPr/>
            </a:pPr>
            <a:r>
              <a:rPr lang="en-US" b="1" dirty="0">
                <a:latin typeface="Times New Roman" pitchFamily="18" charset="0"/>
                <a:cs typeface="Times New Roman" pitchFamily="18" charset="0"/>
              </a:rPr>
              <a:t>When to irrigate?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2">
              <a:buFont typeface="Wingdings" pitchFamily="2" charset="2"/>
              <a:buChar char="Ø"/>
              <a:defRPr/>
            </a:pPr>
            <a:r>
              <a:rPr lang="en-US" sz="2800" dirty="0" smtClean="0">
                <a:latin typeface="Times New Roman" pitchFamily="18" charset="0"/>
                <a:cs typeface="Times New Roman" pitchFamily="18" charset="0"/>
              </a:rPr>
              <a:t>Leaf </a:t>
            </a:r>
            <a:r>
              <a:rPr lang="en-US" sz="2800" dirty="0">
                <a:latin typeface="Times New Roman" pitchFamily="18" charset="0"/>
                <a:cs typeface="Times New Roman" pitchFamily="18" charset="0"/>
              </a:rPr>
              <a:t>symptoms (wilting rolling, </a:t>
            </a:r>
            <a:r>
              <a:rPr lang="en-US" sz="2800" dirty="0" err="1">
                <a:latin typeface="Times New Roman" pitchFamily="18" charset="0"/>
                <a:cs typeface="Times New Roman" pitchFamily="18" charset="0"/>
              </a:rPr>
              <a:t>etc</a:t>
            </a:r>
            <a:r>
              <a:rPr lang="en-US" sz="2800" dirty="0">
                <a:latin typeface="Times New Roman" pitchFamily="18" charset="0"/>
                <a:cs typeface="Times New Roman" pitchFamily="18" charset="0"/>
              </a:rPr>
              <a:t>) &amp; </a:t>
            </a:r>
            <a:endParaRPr lang="en-US" sz="2800" dirty="0" smtClean="0">
              <a:latin typeface="Times New Roman" pitchFamily="18" charset="0"/>
              <a:cs typeface="Times New Roman" pitchFamily="18" charset="0"/>
            </a:endParaRPr>
          </a:p>
          <a:p>
            <a:pPr lvl="2">
              <a:buFont typeface="Wingdings" pitchFamily="2" charset="2"/>
              <a:buChar char="Ø"/>
              <a:defRPr/>
            </a:pPr>
            <a:r>
              <a:rPr lang="en-US" sz="2800" dirty="0" smtClean="0">
                <a:latin typeface="Times New Roman" pitchFamily="18" charset="0"/>
                <a:cs typeface="Times New Roman" pitchFamily="18" charset="0"/>
              </a:rPr>
              <a:t>soil </a:t>
            </a:r>
            <a:r>
              <a:rPr lang="en-US" sz="2800" dirty="0">
                <a:latin typeface="Times New Roman" pitchFamily="18" charset="0"/>
                <a:cs typeface="Times New Roman" pitchFamily="18" charset="0"/>
              </a:rPr>
              <a:t>feel &amp; physical condition (cracking, </a:t>
            </a:r>
            <a:r>
              <a:rPr lang="en-US" sz="2800" dirty="0" err="1">
                <a:latin typeface="Times New Roman" pitchFamily="18" charset="0"/>
                <a:cs typeface="Times New Roman" pitchFamily="18" charset="0"/>
              </a:rPr>
              <a:t>etc</a:t>
            </a:r>
            <a:r>
              <a:rPr lang="en-US" sz="2800" dirty="0">
                <a:latin typeface="Times New Roman" pitchFamily="18" charset="0"/>
                <a:cs typeface="Times New Roman" pitchFamily="18" charset="0"/>
              </a:rPr>
              <a:t>). </a:t>
            </a:r>
          </a:p>
          <a:p>
            <a:pPr>
              <a:buFont typeface="Wingdings" pitchFamily="2" charset="2"/>
              <a:buChar char="Ø"/>
              <a:defRPr/>
            </a:pPr>
            <a:endParaRPr lang="en-US" sz="2500" dirty="0">
              <a:latin typeface="Times New Roman" pitchFamily="18" charset="0"/>
              <a:cs typeface="Times New Roman" pitchFamily="18" charset="0"/>
            </a:endParaRPr>
          </a:p>
          <a:p>
            <a:pPr>
              <a:buFont typeface="Wingdings" pitchFamily="2" charset="2"/>
              <a:buChar char="Ø"/>
              <a:defRPr/>
            </a:pPr>
            <a:r>
              <a:rPr lang="en-US" sz="3000" dirty="0">
                <a:latin typeface="Times New Roman" pitchFamily="18" charset="0"/>
                <a:cs typeface="Times New Roman" pitchFamily="18" charset="0"/>
              </a:rPr>
              <a:t>Generally </a:t>
            </a:r>
            <a:r>
              <a:rPr lang="en-US" sz="3000" dirty="0" smtClean="0">
                <a:latin typeface="Times New Roman" pitchFamily="18" charset="0"/>
                <a:cs typeface="Times New Roman" pitchFamily="18" charset="0"/>
              </a:rPr>
              <a:t>misting/sprinkler </a:t>
            </a:r>
            <a:r>
              <a:rPr lang="en-US" sz="3000" dirty="0">
                <a:latin typeface="Times New Roman" pitchFamily="18" charset="0"/>
                <a:cs typeface="Times New Roman" pitchFamily="18" charset="0"/>
              </a:rPr>
              <a:t>irrigation on of seedlings in the nursery/orchard is not </a:t>
            </a:r>
            <a:r>
              <a:rPr lang="en-US" sz="3000" dirty="0" smtClean="0">
                <a:latin typeface="Times New Roman" pitchFamily="18" charset="0"/>
                <a:cs typeface="Times New Roman" pitchFamily="18" charset="0"/>
              </a:rPr>
              <a:t>recommended</a:t>
            </a:r>
            <a:r>
              <a:rPr lang="en-US" sz="3000" b="1" dirty="0" smtClean="0">
                <a:latin typeface="Times New Roman" pitchFamily="18" charset="0"/>
                <a:cs typeface="Times New Roman" pitchFamily="18" charset="0"/>
              </a:rPr>
              <a:t>? </a:t>
            </a:r>
          </a:p>
          <a:p>
            <a:pPr lvl="2">
              <a:buFont typeface="Wingdings" pitchFamily="2" charset="2"/>
              <a:buChar char="Ø"/>
              <a:defRPr/>
            </a:pPr>
            <a:r>
              <a:rPr lang="en-US" sz="3000" dirty="0" smtClean="0">
                <a:latin typeface="Times New Roman" pitchFamily="18" charset="0"/>
                <a:cs typeface="Times New Roman" pitchFamily="18" charset="0"/>
              </a:rPr>
              <a:t>at </a:t>
            </a:r>
            <a:r>
              <a:rPr lang="en-US" sz="3000" dirty="0">
                <a:latin typeface="Times New Roman" pitchFamily="18" charset="0"/>
                <a:cs typeface="Times New Roman" pitchFamily="18" charset="0"/>
              </a:rPr>
              <a:t>the evening time </a:t>
            </a:r>
            <a:endParaRPr lang="en-US" sz="3000" dirty="0" smtClean="0">
              <a:latin typeface="Times New Roman" pitchFamily="18" charset="0"/>
              <a:cs typeface="Times New Roman" pitchFamily="18" charset="0"/>
            </a:endParaRPr>
          </a:p>
          <a:p>
            <a:pPr lvl="4">
              <a:buFont typeface="Wingdings" pitchFamily="2" charset="2"/>
              <a:buChar char="Ø"/>
              <a:defRPr/>
            </a:pPr>
            <a:r>
              <a:rPr lang="en-US" sz="4400" dirty="0" smtClean="0">
                <a:latin typeface="Times New Roman" pitchFamily="18" charset="0"/>
                <a:cs typeface="Times New Roman" pitchFamily="18" charset="0"/>
              </a:rPr>
              <a:t>b/c </a:t>
            </a:r>
            <a:r>
              <a:rPr lang="en-US" sz="4400" dirty="0">
                <a:latin typeface="Times New Roman" pitchFamily="18" charset="0"/>
                <a:cs typeface="Times New Roman" pitchFamily="18" charset="0"/>
              </a:rPr>
              <a:t>of spr</a:t>
            </a:r>
            <a:r>
              <a:rPr lang="en-US" sz="4400" b="1" dirty="0">
                <a:latin typeface="Times New Roman" pitchFamily="18" charset="0"/>
                <a:cs typeface="Times New Roman" pitchFamily="18" charset="0"/>
              </a:rPr>
              <a:t>eads of disease</a:t>
            </a:r>
            <a:endParaRPr lang="en-US" sz="4400" b="1" i="1" dirty="0">
              <a:latin typeface="Times New Roman" pitchFamily="18" charset="0"/>
              <a:cs typeface="Times New Roman" pitchFamily="18" charset="0"/>
            </a:endParaRPr>
          </a:p>
          <a:p>
            <a:pPr>
              <a:buNone/>
              <a:defRPr/>
            </a:pPr>
            <a:endParaRPr lang="en-US" sz="2500" b="1" dirty="0" smtClean="0">
              <a:latin typeface="Times New Roman" pitchFamily="18" charset="0"/>
              <a:cs typeface="Times New Roman" pitchFamily="18" charset="0"/>
            </a:endParaRPr>
          </a:p>
          <a:p>
            <a:pPr>
              <a:buNone/>
            </a:pPr>
            <a:endParaRPr lang="en-US" sz="2500" dirty="0" smtClean="0">
              <a:latin typeface="Times New Roman" pitchFamily="18" charset="0"/>
              <a:cs typeface="Times New Roman" pitchFamily="18" charset="0"/>
            </a:endParaRPr>
          </a:p>
          <a:p>
            <a:pPr>
              <a:defRPr/>
            </a:pPr>
            <a:endParaRPr lang="en-US" sz="2500" dirty="0" smtClean="0">
              <a:latin typeface="Times New Roman" pitchFamily="18" charset="0"/>
              <a:cs typeface="Times New Roman" pitchFamily="18" charset="0"/>
            </a:endParaRPr>
          </a:p>
          <a:p>
            <a:pPr>
              <a:defRPr/>
            </a:pPr>
            <a:endParaRPr lang="en-US" sz="2500" dirty="0" smtClean="0">
              <a:latin typeface="Times New Roman" pitchFamily="18" charset="0"/>
              <a:cs typeface="Times New Roman" pitchFamily="18" charset="0"/>
            </a:endParaRPr>
          </a:p>
          <a:p>
            <a:pPr>
              <a:buFont typeface="Wingdings" pitchFamily="2" charset="2"/>
              <a:buChar char="Ø"/>
              <a:defRPr/>
            </a:pPr>
            <a:endParaRPr lang="en-US" sz="2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081010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type="body" idx="1"/>
          </p:nvPr>
        </p:nvSpPr>
        <p:spPr>
          <a:xfrm>
            <a:off x="457200" y="333375"/>
            <a:ext cx="4040188" cy="639763"/>
          </a:xfrm>
        </p:spPr>
        <p:txBody>
          <a:bodyPr/>
          <a:lstStyle/>
          <a:p>
            <a:r>
              <a:rPr lang="en-US" i="1" dirty="0" smtClean="0"/>
              <a:t>Grape drip irrigation</a:t>
            </a:r>
            <a:endParaRPr lang="en-US" dirty="0" smtClean="0"/>
          </a:p>
          <a:p>
            <a:endParaRPr lang="en-US" dirty="0" smtClean="0"/>
          </a:p>
        </p:txBody>
      </p:sp>
      <p:pic>
        <p:nvPicPr>
          <p:cNvPr id="41989" name="Content Placeholder 6" descr="葡萄滴灌680"/>
          <p:cNvPicPr>
            <a:picLocks noGrp="1"/>
          </p:cNvPicPr>
          <p:nvPr>
            <p:ph sz="half" idx="2"/>
          </p:nvPr>
        </p:nvPicPr>
        <p:blipFill>
          <a:blip r:embed="rId2" cstate="print"/>
          <a:srcRect/>
          <a:stretch>
            <a:fillRect/>
          </a:stretch>
        </p:blipFill>
        <p:spPr>
          <a:xfrm>
            <a:off x="250825" y="549275"/>
            <a:ext cx="3889375" cy="2447925"/>
          </a:xfrm>
          <a:ln w="38100" cap="sq">
            <a:solidFill>
              <a:srgbClr val="000000"/>
            </a:solidFill>
          </a:ln>
          <a:effectLst>
            <a:outerShdw blurRad="50800" dist="38100" dir="2700000" algn="tl" rotWithShape="0">
              <a:srgbClr val="000000">
                <a:alpha val="43000"/>
              </a:srgbClr>
            </a:outerShdw>
          </a:effectLst>
        </p:spPr>
      </p:pic>
      <p:pic>
        <p:nvPicPr>
          <p:cNvPr id="41990" name="Content Placeholder 7" descr="黄瓜滴灌"/>
          <p:cNvPicPr>
            <a:picLocks noGrp="1"/>
          </p:cNvPicPr>
          <p:nvPr>
            <p:ph sz="quarter" idx="4"/>
          </p:nvPr>
        </p:nvPicPr>
        <p:blipFill>
          <a:blip r:embed="rId3" cstate="print"/>
          <a:srcRect/>
          <a:stretch>
            <a:fillRect/>
          </a:stretch>
        </p:blipFill>
        <p:spPr>
          <a:xfrm>
            <a:off x="179388" y="3213100"/>
            <a:ext cx="4032250" cy="2952750"/>
          </a:xfrm>
          <a:ln w="38100" cap="sq">
            <a:solidFill>
              <a:srgbClr val="000000"/>
            </a:solidFill>
          </a:ln>
          <a:effectLst>
            <a:outerShdw blurRad="50800" dist="38100" dir="2700000" algn="tl" rotWithShape="0">
              <a:srgbClr val="000000">
                <a:alpha val="43000"/>
              </a:srgbClr>
            </a:outerShdw>
          </a:effectLst>
        </p:spPr>
      </p:pic>
      <p:pic>
        <p:nvPicPr>
          <p:cNvPr id="9" name="Content Placeholder 7" descr="大田喷灌-烟草750"/>
          <p:cNvPicPr>
            <a:picLocks/>
          </p:cNvPicPr>
          <p:nvPr/>
        </p:nvPicPr>
        <p:blipFill>
          <a:blip r:embed="rId4" cstate="print"/>
          <a:srcRect/>
          <a:stretch>
            <a:fillRect/>
          </a:stretch>
        </p:blipFill>
        <p:spPr bwMode="auto">
          <a:xfrm>
            <a:off x="4716016" y="2420888"/>
            <a:ext cx="4248472" cy="2016224"/>
          </a:xfrm>
          <a:prstGeom prst="rect">
            <a:avLst/>
          </a:prstGeom>
          <a:ln w="88900" cap="sq" cmpd="thickThin">
            <a:solidFill>
              <a:srgbClr val="000000"/>
            </a:solidFill>
            <a:prstDash val="solid"/>
            <a:miter lim="800000"/>
          </a:ln>
          <a:effectLst>
            <a:innerShdw blurRad="76200">
              <a:srgbClr val="000000"/>
            </a:innerShdw>
          </a:effectLst>
        </p:spPr>
      </p:pic>
      <p:sp>
        <p:nvSpPr>
          <p:cNvPr id="10" name="Text Placeholder 4"/>
          <p:cNvSpPr txBox="1">
            <a:spLocks/>
          </p:cNvSpPr>
          <p:nvPr/>
        </p:nvSpPr>
        <p:spPr bwMode="auto">
          <a:xfrm>
            <a:off x="4797425" y="341313"/>
            <a:ext cx="4041775" cy="639762"/>
          </a:xfrm>
          <a:prstGeom prst="rect">
            <a:avLst/>
          </a:prstGeom>
          <a:noFill/>
          <a:ln w="9525">
            <a:noFill/>
            <a:miter lim="800000"/>
            <a:headEnd/>
            <a:tailEnd/>
          </a:ln>
        </p:spPr>
        <p:txBody>
          <a:bodyPr anchor="b"/>
          <a:lstStyle/>
          <a:p>
            <a:pPr eaLnBrk="0" hangingPunct="0">
              <a:spcBef>
                <a:spcPct val="20000"/>
              </a:spcBef>
              <a:buFont typeface="Arial" charset="0"/>
              <a:buNone/>
              <a:defRPr/>
            </a:pPr>
            <a:r>
              <a:rPr lang="en-US" sz="2400" b="1" i="1" dirty="0">
                <a:latin typeface="+mn-lt"/>
                <a:cs typeface="+mn-cs"/>
              </a:rPr>
              <a:t>Sprinkler irrigation</a:t>
            </a:r>
            <a:endParaRPr lang="en-US" sz="2400" b="1" dirty="0">
              <a:latin typeface="+mn-lt"/>
              <a:cs typeface="+mn-cs"/>
            </a:endParaRPr>
          </a:p>
          <a:p>
            <a:pPr eaLnBrk="0" hangingPunct="0">
              <a:spcBef>
                <a:spcPct val="20000"/>
              </a:spcBef>
              <a:buFont typeface="Arial" charset="0"/>
              <a:buNone/>
              <a:defRPr/>
            </a:pPr>
            <a:endParaRPr lang="en-US" sz="2400" b="1" dirty="0">
              <a:latin typeface="+mn-lt"/>
              <a:cs typeface="+mn-cs"/>
            </a:endParaRPr>
          </a:p>
        </p:txBody>
      </p:sp>
      <p:pic>
        <p:nvPicPr>
          <p:cNvPr id="11" name="Content Placeholder 6" descr="向日葵喷灌"/>
          <p:cNvPicPr>
            <a:picLocks/>
          </p:cNvPicPr>
          <p:nvPr/>
        </p:nvPicPr>
        <p:blipFill>
          <a:blip r:embed="rId5" cstate="print"/>
          <a:srcRect/>
          <a:stretch>
            <a:fillRect/>
          </a:stretch>
        </p:blipFill>
        <p:spPr bwMode="auto">
          <a:xfrm>
            <a:off x="4644008" y="526232"/>
            <a:ext cx="4320480" cy="2398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800" name="Rectangle 11"/>
          <p:cNvSpPr>
            <a:spLocks noChangeArrowheads="1"/>
          </p:cNvSpPr>
          <p:nvPr/>
        </p:nvSpPr>
        <p:spPr bwMode="auto">
          <a:xfrm>
            <a:off x="6111875" y="4427538"/>
            <a:ext cx="2305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i="1"/>
              <a:t>Furrow irrigation </a:t>
            </a:r>
            <a:endParaRPr lang="en-US" sz="2000" b="1"/>
          </a:p>
        </p:txBody>
      </p:sp>
      <p:pic>
        <p:nvPicPr>
          <p:cNvPr id="13" name="Content Placeholder 7" descr="gatefar"/>
          <p:cNvPicPr>
            <a:picLocks/>
          </p:cNvPicPr>
          <p:nvPr/>
        </p:nvPicPr>
        <p:blipFill>
          <a:blip r:embed="rId6" cstate="print"/>
          <a:srcRect/>
          <a:stretch>
            <a:fillRect/>
          </a:stretch>
        </p:blipFill>
        <p:spPr bwMode="auto">
          <a:xfrm>
            <a:off x="4860032" y="5013176"/>
            <a:ext cx="4032448" cy="1584176"/>
          </a:xfrm>
          <a:prstGeom prst="rect">
            <a:avLst/>
          </a:prstGeom>
          <a:ln w="228600" cap="sq" cmpd="thickThin">
            <a:solidFill>
              <a:srgbClr val="000000"/>
            </a:solidFill>
            <a:prstDash val="solid"/>
            <a:miter lim="800000"/>
          </a:ln>
          <a:effectLst>
            <a:innerShdw blurRad="76200">
              <a:srgbClr val="000000"/>
            </a:innerShdw>
          </a:effectLst>
        </p:spPr>
      </p:pic>
      <p:sp>
        <p:nvSpPr>
          <p:cNvPr id="15" name="Text Placeholder 4"/>
          <p:cNvSpPr txBox="1">
            <a:spLocks/>
          </p:cNvSpPr>
          <p:nvPr/>
        </p:nvSpPr>
        <p:spPr bwMode="auto">
          <a:xfrm>
            <a:off x="-36513" y="6691313"/>
            <a:ext cx="4041776" cy="338137"/>
          </a:xfrm>
          <a:prstGeom prst="rect">
            <a:avLst/>
          </a:prstGeom>
          <a:noFill/>
          <a:ln w="9525">
            <a:noFill/>
            <a:miter lim="800000"/>
            <a:headEnd/>
            <a:tailEnd/>
          </a:ln>
        </p:spPr>
        <p:txBody>
          <a:bodyPr anchor="b"/>
          <a:lstStyle/>
          <a:p>
            <a:pPr eaLnBrk="0" hangingPunct="0">
              <a:spcBef>
                <a:spcPct val="20000"/>
              </a:spcBef>
              <a:buFont typeface="Arial" charset="0"/>
              <a:buNone/>
              <a:defRPr/>
            </a:pPr>
            <a:r>
              <a:rPr lang="en-US" sz="2400" b="1" i="1" dirty="0">
                <a:latin typeface="+mn-lt"/>
                <a:cs typeface="+mn-cs"/>
              </a:rPr>
              <a:t>Greenhouse drip irrigation</a:t>
            </a:r>
            <a:endParaRPr lang="en-US" sz="2400" b="1" dirty="0">
              <a:latin typeface="+mn-lt"/>
              <a:cs typeface="+mn-cs"/>
            </a:endParaRPr>
          </a:p>
          <a:p>
            <a:pPr eaLnBrk="0" hangingPunct="0">
              <a:spcBef>
                <a:spcPct val="20000"/>
              </a:spcBef>
              <a:buFont typeface="Arial" charset="0"/>
              <a:buNone/>
              <a:defRPr/>
            </a:pPr>
            <a:endParaRPr lang="en-US" sz="2400" b="1" dirty="0">
              <a:latin typeface="+mn-lt"/>
              <a:cs typeface="+mn-cs"/>
            </a:endParaRPr>
          </a:p>
        </p:txBody>
      </p:sp>
    </p:spTree>
    <p:extLst>
      <p:ext uri="{BB962C8B-B14F-4D97-AF65-F5344CB8AC3E}">
        <p14:creationId xmlns:p14="http://schemas.microsoft.com/office/powerpoint/2010/main" xmlns="" val="1130693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7696200"/>
          </a:xfrm>
        </p:spPr>
        <p:txBody>
          <a:bodyPr>
            <a:normAutofit/>
          </a:bodyPr>
          <a:lstStyle/>
          <a:p>
            <a:pPr marL="0" indent="0">
              <a:buNone/>
            </a:pPr>
            <a:r>
              <a:rPr lang="en-US" sz="4400" b="1" dirty="0" smtClean="0">
                <a:latin typeface="Times New Roman" pitchFamily="18" charset="0"/>
                <a:cs typeface="Times New Roman" pitchFamily="18" charset="0"/>
              </a:rPr>
              <a:t>6. Mulching</a:t>
            </a:r>
          </a:p>
          <a:p>
            <a:r>
              <a:rPr lang="en-US" sz="2700" dirty="0" smtClean="0">
                <a:latin typeface="Times New Roman" pitchFamily="18" charset="0"/>
                <a:cs typeface="Times New Roman" pitchFamily="18" charset="0"/>
              </a:rPr>
              <a:t>It refers to </a:t>
            </a:r>
            <a:r>
              <a:rPr lang="en-US" sz="2700" b="1" dirty="0" smtClean="0">
                <a:latin typeface="Times New Roman" pitchFamily="18" charset="0"/>
                <a:cs typeface="Times New Roman" pitchFamily="18" charset="0"/>
              </a:rPr>
              <a:t>covering the soil surface </a:t>
            </a:r>
            <a:r>
              <a:rPr lang="en-US" sz="2700" dirty="0" smtClean="0">
                <a:latin typeface="Times New Roman" pitchFamily="18" charset="0"/>
                <a:cs typeface="Times New Roman" pitchFamily="18" charset="0"/>
              </a:rPr>
              <a:t>around plants by </a:t>
            </a:r>
          </a:p>
          <a:p>
            <a:pPr lvl="1"/>
            <a:r>
              <a:rPr lang="en-US" sz="2700" dirty="0" smtClean="0">
                <a:latin typeface="Times New Roman" pitchFamily="18" charset="0"/>
                <a:cs typeface="Times New Roman" pitchFamily="18" charset="0"/>
              </a:rPr>
              <a:t>spreading layers </a:t>
            </a:r>
          </a:p>
          <a:p>
            <a:pPr lvl="3"/>
            <a:r>
              <a:rPr lang="en-US" sz="2700" dirty="0" smtClean="0">
                <a:latin typeface="Times New Roman" pitchFamily="18" charset="0"/>
                <a:cs typeface="Times New Roman" pitchFamily="18" charset="0"/>
              </a:rPr>
              <a:t>organic (straw/leaves, other plant trashes) &amp; </a:t>
            </a:r>
          </a:p>
          <a:p>
            <a:pPr lvl="3"/>
            <a:endParaRPr lang="en-US" sz="2700" dirty="0" smtClean="0">
              <a:latin typeface="Times New Roman" pitchFamily="18" charset="0"/>
              <a:cs typeface="Times New Roman" pitchFamily="18" charset="0"/>
            </a:endParaRPr>
          </a:p>
          <a:p>
            <a:pPr lvl="3"/>
            <a:r>
              <a:rPr lang="en-US" sz="2700" dirty="0" smtClean="0">
                <a:latin typeface="Times New Roman" pitchFamily="18" charset="0"/>
                <a:cs typeface="Times New Roman" pitchFamily="18" charset="0"/>
              </a:rPr>
              <a:t>inorganic mulch (plastic sheets). </a:t>
            </a:r>
          </a:p>
          <a:p>
            <a:endParaRPr lang="en-US" sz="2700"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It is one of the simplest but </a:t>
            </a:r>
            <a:r>
              <a:rPr lang="en-US" sz="4400" dirty="0" smtClean="0">
                <a:latin typeface="Times New Roman" pitchFamily="18" charset="0"/>
                <a:cs typeface="Times New Roman" pitchFamily="18" charset="0"/>
              </a:rPr>
              <a:t>most beneficial </a:t>
            </a:r>
            <a:r>
              <a:rPr lang="en-US" sz="6000" dirty="0" smtClean="0">
                <a:latin typeface="Times New Roman" pitchFamily="18" charset="0"/>
                <a:cs typeface="Times New Roman" pitchFamily="18" charset="0"/>
              </a:rPr>
              <a:t>?</a:t>
            </a:r>
            <a:r>
              <a:rPr lang="en-US" sz="4400" dirty="0" smtClean="0">
                <a:latin typeface="Times New Roman" pitchFamily="18" charset="0"/>
                <a:cs typeface="Times New Roman" pitchFamily="18" charset="0"/>
              </a:rPr>
              <a:t> practices in vegetable production.</a:t>
            </a:r>
          </a:p>
          <a:p>
            <a:endParaRPr lang="en-US" sz="2500" dirty="0" smtClean="0">
              <a:latin typeface="Times New Roman" pitchFamily="18" charset="0"/>
              <a:cs typeface="Times New Roman" pitchFamily="18" charset="0"/>
            </a:endParaRPr>
          </a:p>
          <a:p>
            <a:pPr marL="0" indent="0">
              <a:buNone/>
            </a:pPr>
            <a:r>
              <a:rPr lang="en-US" sz="2500" dirty="0" smtClean="0">
                <a:latin typeface="Times New Roman" pitchFamily="18" charset="0"/>
                <a:cs typeface="Times New Roman" pitchFamily="18" charset="0"/>
              </a:rPr>
              <a:t> </a:t>
            </a:r>
          </a:p>
          <a:p>
            <a:endParaRPr lang="en-US" sz="2500" b="1" dirty="0" smtClean="0">
              <a:latin typeface="Times New Roman" pitchFamily="18" charset="0"/>
              <a:cs typeface="Times New Roman" pitchFamily="18" charset="0"/>
            </a:endParaRPr>
          </a:p>
          <a:p>
            <a:pPr marL="0" indent="0">
              <a:buNone/>
            </a:pPr>
            <a:endParaRPr lang="en-US" sz="2500" b="1"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5123815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7620000"/>
          </a:xfrm>
        </p:spPr>
        <p:txBody>
          <a:bodyPr>
            <a:normAutofit/>
          </a:bodyPr>
          <a:lstStyle/>
          <a:p>
            <a:r>
              <a:rPr lang="en-US" sz="2700" dirty="0">
                <a:latin typeface="Times New Roman" pitchFamily="18" charset="0"/>
                <a:cs typeface="Times New Roman" pitchFamily="18" charset="0"/>
              </a:rPr>
              <a:t>If we use </a:t>
            </a:r>
            <a:r>
              <a:rPr lang="en-US" dirty="0">
                <a:latin typeface="Times New Roman" pitchFamily="18" charset="0"/>
                <a:cs typeface="Times New Roman" pitchFamily="18" charset="0"/>
              </a:rPr>
              <a:t>organic mulch</a:t>
            </a:r>
            <a:r>
              <a:rPr lang="en-US" sz="2700" dirty="0">
                <a:latin typeface="Times New Roman" pitchFamily="18" charset="0"/>
                <a:cs typeface="Times New Roman" pitchFamily="18" charset="0"/>
              </a:rPr>
              <a:t>; </a:t>
            </a:r>
          </a:p>
          <a:p>
            <a:pPr lvl="1"/>
            <a:r>
              <a:rPr lang="en-US" sz="2700" dirty="0">
                <a:latin typeface="Times New Roman" pitchFamily="18" charset="0"/>
                <a:cs typeface="Times New Roman" pitchFamily="18" charset="0"/>
              </a:rPr>
              <a:t>It must not bear any </a:t>
            </a:r>
            <a:r>
              <a:rPr lang="en-US" sz="2700" b="1" dirty="0">
                <a:latin typeface="Times New Roman" pitchFamily="18" charset="0"/>
                <a:cs typeface="Times New Roman" pitchFamily="18" charset="0"/>
              </a:rPr>
              <a:t>seed or pathogen</a:t>
            </a:r>
            <a:r>
              <a:rPr lang="en-US" sz="2700" dirty="0">
                <a:latin typeface="Times New Roman" pitchFamily="18" charset="0"/>
                <a:cs typeface="Times New Roman" pitchFamily="18" charset="0"/>
              </a:rPr>
              <a:t>,</a:t>
            </a:r>
          </a:p>
          <a:p>
            <a:pPr lvl="1"/>
            <a:endParaRPr lang="en-US" sz="2700" dirty="0">
              <a:latin typeface="Times New Roman" pitchFamily="18" charset="0"/>
              <a:cs typeface="Times New Roman" pitchFamily="18" charset="0"/>
            </a:endParaRPr>
          </a:p>
          <a:p>
            <a:pPr lvl="1"/>
            <a:r>
              <a:rPr lang="en-US" sz="2700" dirty="0">
                <a:latin typeface="Times New Roman" pitchFamily="18" charset="0"/>
                <a:cs typeface="Times New Roman" pitchFamily="18" charset="0"/>
              </a:rPr>
              <a:t>It should be </a:t>
            </a:r>
            <a:r>
              <a:rPr lang="en-US" sz="2700" b="1" dirty="0">
                <a:latin typeface="Times New Roman" pitchFamily="18" charset="0"/>
                <a:cs typeface="Times New Roman" pitchFamily="18" charset="0"/>
              </a:rPr>
              <a:t>dry &amp; Recommended thickness </a:t>
            </a:r>
            <a:r>
              <a:rPr lang="en-US" sz="2700" dirty="0">
                <a:latin typeface="Times New Roman" pitchFamily="18" charset="0"/>
                <a:cs typeface="Times New Roman" pitchFamily="18" charset="0"/>
              </a:rPr>
              <a:t>(5-10cm) that it can filter rain water</a:t>
            </a:r>
          </a:p>
          <a:p>
            <a:pPr lvl="2"/>
            <a:r>
              <a:rPr lang="en-US" sz="2700" dirty="0">
                <a:latin typeface="Times New Roman" pitchFamily="18" charset="0"/>
                <a:cs typeface="Times New Roman" pitchFamily="18" charset="0"/>
              </a:rPr>
              <a:t> </a:t>
            </a:r>
            <a:r>
              <a:rPr lang="en-US" sz="2800" dirty="0">
                <a:latin typeface="Times New Roman" pitchFamily="18" charset="0"/>
                <a:cs typeface="Times New Roman" pitchFamily="18" charset="0"/>
              </a:rPr>
              <a:t>If it is </a:t>
            </a:r>
            <a:r>
              <a:rPr lang="en-US" sz="4000" b="1" dirty="0">
                <a:latin typeface="Times New Roman" pitchFamily="18" charset="0"/>
                <a:cs typeface="Times New Roman" pitchFamily="18" charset="0"/>
              </a:rPr>
              <a:t>too thin </a:t>
            </a:r>
            <a:r>
              <a:rPr lang="en-US" sz="2800" dirty="0">
                <a:latin typeface="Times New Roman" pitchFamily="18" charset="0"/>
                <a:cs typeface="Times New Roman" pitchFamily="18" charset="0"/>
              </a:rPr>
              <a:t>it does not give effective cover &amp;</a:t>
            </a:r>
          </a:p>
          <a:p>
            <a:pPr lvl="2"/>
            <a:r>
              <a:rPr lang="en-US" sz="2800" dirty="0">
                <a:latin typeface="Times New Roman" pitchFamily="18" charset="0"/>
                <a:cs typeface="Times New Roman" pitchFamily="18" charset="0"/>
              </a:rPr>
              <a:t>if it is </a:t>
            </a:r>
            <a:r>
              <a:rPr lang="en-US" sz="4000" b="1" dirty="0">
                <a:latin typeface="Times New Roman" pitchFamily="18" charset="0"/>
                <a:cs typeface="Times New Roman" pitchFamily="18" charset="0"/>
              </a:rPr>
              <a:t>too thick </a:t>
            </a:r>
            <a:r>
              <a:rPr lang="en-US" sz="2800" dirty="0">
                <a:latin typeface="Times New Roman" pitchFamily="18" charset="0"/>
                <a:cs typeface="Times New Roman" pitchFamily="18" charset="0"/>
              </a:rPr>
              <a:t>water and air is not reached to root. </a:t>
            </a:r>
          </a:p>
          <a:p>
            <a:pPr marL="0" indent="0">
              <a:buNone/>
            </a:pPr>
            <a:endParaRPr lang="en-US" sz="2500" dirty="0" smtClean="0">
              <a:latin typeface="Times New Roman" pitchFamily="18" charset="0"/>
              <a:cs typeface="Times New Roman" pitchFamily="18" charset="0"/>
            </a:endParaRPr>
          </a:p>
          <a:p>
            <a:endParaRPr lang="en-US" sz="2500" b="1" dirty="0" smtClean="0">
              <a:latin typeface="Times New Roman" pitchFamily="18" charset="0"/>
              <a:cs typeface="Times New Roman" pitchFamily="18" charset="0"/>
            </a:endParaRPr>
          </a:p>
          <a:p>
            <a:pPr marL="0" indent="0">
              <a:buNone/>
            </a:pPr>
            <a:endParaRPr lang="en-US" sz="2500" b="1"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0566965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629400"/>
          </a:xfrm>
        </p:spPr>
        <p:txBody>
          <a:bodyPr>
            <a:normAutofit/>
          </a:bodyPr>
          <a:lstStyle/>
          <a:p>
            <a:r>
              <a:rPr lang="en-US" b="1" dirty="0" smtClean="0">
                <a:latin typeface="Times New Roman" pitchFamily="18" charset="0"/>
                <a:cs typeface="Times New Roman" pitchFamily="18" charset="0"/>
              </a:rPr>
              <a:t>Mulches have the following importance</a:t>
            </a:r>
            <a:endParaRPr lang="en-US"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Reduces </a:t>
            </a:r>
          </a:p>
          <a:p>
            <a:pPr lvl="3">
              <a:buFont typeface="Wingdings" pitchFamily="2" charset="2"/>
              <a:buChar char="Ø"/>
            </a:pPr>
            <a:r>
              <a:rPr lang="en-US" sz="2700" dirty="0" smtClean="0">
                <a:latin typeface="Times New Roman" pitchFamily="18" charset="0"/>
                <a:cs typeface="Times New Roman" pitchFamily="18" charset="0"/>
              </a:rPr>
              <a:t>Weed growth &amp; </a:t>
            </a:r>
          </a:p>
          <a:p>
            <a:pPr lvl="3">
              <a:buFont typeface="Wingdings" pitchFamily="2" charset="2"/>
              <a:buChar char="Ø"/>
            </a:pPr>
            <a:r>
              <a:rPr lang="en-US" sz="2700" dirty="0" smtClean="0">
                <a:latin typeface="Times New Roman" pitchFamily="18" charset="0"/>
                <a:cs typeface="Times New Roman" pitchFamily="18" charset="0"/>
              </a:rPr>
              <a:t>Erosion &amp;</a:t>
            </a:r>
          </a:p>
          <a:p>
            <a:pPr lvl="3">
              <a:buFont typeface="Wingdings" pitchFamily="2" charset="2"/>
              <a:buChar char="Ø"/>
            </a:pPr>
            <a:r>
              <a:rPr lang="en-US" sz="2700" dirty="0" smtClean="0">
                <a:latin typeface="Times New Roman" pitchFamily="18" charset="0"/>
                <a:cs typeface="Times New Roman" pitchFamily="18" charset="0"/>
              </a:rPr>
              <a:t>Need for frequent watering, </a:t>
            </a:r>
          </a:p>
          <a:p>
            <a:pPr lvl="3">
              <a:buFont typeface="Wingdings" pitchFamily="2" charset="2"/>
              <a:buChar char="Ø"/>
            </a:pPr>
            <a:r>
              <a:rPr lang="en-US" sz="2700" dirty="0" smtClean="0">
                <a:latin typeface="Times New Roman" pitchFamily="18" charset="0"/>
                <a:cs typeface="Times New Roman" pitchFamily="18" charset="0"/>
              </a:rPr>
              <a:t>Spread of disease by diminishing the splashing of pathogen containing soil particles on to the plant;</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Conserves soil moisture by </a:t>
            </a:r>
          </a:p>
          <a:p>
            <a:pPr lvl="3">
              <a:buFont typeface="Wingdings" pitchFamily="2" charset="2"/>
              <a:buChar char="Ø"/>
            </a:pPr>
            <a:r>
              <a:rPr lang="en-US" sz="2700" dirty="0" smtClean="0">
                <a:latin typeface="Times New Roman" pitchFamily="18" charset="0"/>
                <a:cs typeface="Times New Roman" pitchFamily="18" charset="0"/>
              </a:rPr>
              <a:t>Decreasing evaporation of water from soil &amp;</a:t>
            </a:r>
          </a:p>
          <a:p>
            <a:pPr lvl="3">
              <a:buFont typeface="Wingdings" pitchFamily="2" charset="2"/>
              <a:buChar char="Ø"/>
            </a:pPr>
            <a:r>
              <a:rPr lang="en-US" sz="2700" dirty="0" smtClean="0">
                <a:latin typeface="Times New Roman" pitchFamily="18" charset="0"/>
                <a:cs typeface="Times New Roman" pitchFamily="18" charset="0"/>
              </a:rPr>
              <a:t>Improve water infiltration</a:t>
            </a:r>
          </a:p>
          <a:p>
            <a:pPr lvl="1"/>
            <a:endParaRPr lang="en-US" sz="2500" dirty="0" smtClean="0">
              <a:latin typeface="Times New Roman" pitchFamily="18" charset="0"/>
              <a:cs typeface="Times New Roman" pitchFamily="18" charset="0"/>
            </a:endParaRPr>
          </a:p>
          <a:p>
            <a:pPr>
              <a:buNone/>
            </a:pPr>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199775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781800"/>
          </a:xfrm>
        </p:spPr>
        <p:txBody>
          <a:bodyPr>
            <a:normAutofit/>
          </a:bodyPr>
          <a:lstStyle/>
          <a:p>
            <a:pPr marL="0" indent="0" algn="ctr">
              <a:buNone/>
            </a:pPr>
            <a:r>
              <a:rPr lang="en-US" sz="3600" b="1" dirty="0" smtClean="0">
                <a:latin typeface="Times New Roman" pitchFamily="18" charset="0"/>
                <a:cs typeface="Times New Roman" pitchFamily="18" charset="0"/>
              </a:rPr>
              <a:t>5.1.1.2. Factors Considered During Nursery Site Selection </a:t>
            </a:r>
            <a:endParaRPr lang="en-US" sz="36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production of good seedlings </a:t>
            </a:r>
            <a:r>
              <a:rPr lang="en-US" sz="2800" dirty="0">
                <a:latin typeface="Times New Roman" pitchFamily="18" charset="0"/>
                <a:cs typeface="Times New Roman" pitchFamily="18" charset="0"/>
              </a:rPr>
              <a:t>in the nursery is largely dependent upon </a:t>
            </a:r>
            <a:endParaRPr lang="en-US" sz="2800" dirty="0" smtClean="0">
              <a:latin typeface="Times New Roman" pitchFamily="18" charset="0"/>
              <a:cs typeface="Times New Roman" pitchFamily="18" charset="0"/>
            </a:endParaRPr>
          </a:p>
          <a:p>
            <a:pPr lvl="2"/>
            <a:r>
              <a:rPr lang="en-US" sz="6500" b="1" dirty="0" smtClean="0">
                <a:effectLst>
                  <a:outerShdw blurRad="38100" dist="38100" dir="2700000" algn="tl">
                    <a:srgbClr val="000000">
                      <a:alpha val="43137"/>
                    </a:srgbClr>
                  </a:outerShdw>
                </a:effectLst>
                <a:latin typeface="Times New Roman" pitchFamily="18" charset="0"/>
                <a:cs typeface="Times New Roman" pitchFamily="18" charset="0"/>
              </a:rPr>
              <a:t>Suitability of nursery site chosen. </a:t>
            </a:r>
          </a:p>
          <a:p>
            <a:endParaRPr lang="en-US" sz="2500" b="1" dirty="0" smtClean="0">
              <a:latin typeface="Times New Roman" pitchFamily="18" charset="0"/>
              <a:cs typeface="Times New Roman" pitchFamily="18" charset="0"/>
            </a:endParaRPr>
          </a:p>
          <a:p>
            <a:pPr marL="457200" lvl="1" indent="0">
              <a:buNone/>
            </a:pP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xmlns="" val="36027667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705600"/>
          </a:xfrm>
        </p:spPr>
        <p:txBody>
          <a:bodyPr>
            <a:normAutofit/>
          </a:bodyPr>
          <a:lstStyle/>
          <a:p>
            <a:pPr lvl="1"/>
            <a:r>
              <a:rPr lang="en-US" sz="2700" dirty="0" smtClean="0">
                <a:latin typeface="Times New Roman" pitchFamily="18" charset="0"/>
                <a:cs typeface="Times New Roman" pitchFamily="18" charset="0"/>
              </a:rPr>
              <a:t>Increase soil T</a:t>
            </a:r>
            <a:r>
              <a:rPr lang="en-US" sz="2700" baseline="30000" dirty="0" smtClean="0">
                <a:latin typeface="Times New Roman" pitchFamily="18" charset="0"/>
                <a:cs typeface="Times New Roman" pitchFamily="18" charset="0"/>
              </a:rPr>
              <a:t>O</a:t>
            </a:r>
            <a:r>
              <a:rPr lang="en-US" sz="2700" dirty="0" smtClean="0">
                <a:latin typeface="Times New Roman" pitchFamily="18" charset="0"/>
                <a:cs typeface="Times New Roman" pitchFamily="18" charset="0"/>
              </a:rPr>
              <a:t>C &amp; improve &amp; speed up seedling growth &amp; shorten the growing seasons or promote crop maturity</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Keeps fruits and vegetables clean</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Add organic mater to the soil on decomposition of organic mulches thus improve the condition of the soil;</a:t>
            </a:r>
          </a:p>
          <a:p>
            <a:pPr lvl="2"/>
            <a:r>
              <a:rPr lang="en-US" sz="2700" dirty="0" smtClean="0">
                <a:latin typeface="Times New Roman" pitchFamily="18" charset="0"/>
                <a:cs typeface="Times New Roman" pitchFamily="18" charset="0"/>
              </a:rPr>
              <a:t> Increases the </a:t>
            </a:r>
          </a:p>
          <a:p>
            <a:pPr lvl="3"/>
            <a:r>
              <a:rPr lang="en-US" sz="2700" dirty="0" smtClean="0">
                <a:latin typeface="Times New Roman" pitchFamily="18" charset="0"/>
                <a:cs typeface="Times New Roman" pitchFamily="18" charset="0"/>
              </a:rPr>
              <a:t>Infiltration of water, water-holding capacity of the soil &amp; provide nutrients and </a:t>
            </a:r>
          </a:p>
          <a:p>
            <a:pPr lvl="3"/>
            <a:r>
              <a:rPr lang="en-US" sz="2700" dirty="0" smtClean="0">
                <a:latin typeface="Times New Roman" pitchFamily="18" charset="0"/>
                <a:cs typeface="Times New Roman" pitchFamily="18" charset="0"/>
              </a:rPr>
              <a:t>Ideal environment for earthworms and other beneficial soil organisms.</a:t>
            </a:r>
          </a:p>
          <a:p>
            <a:pPr lvl="1"/>
            <a:endParaRPr lang="en-US" sz="2500" dirty="0" smtClean="0">
              <a:latin typeface="Times New Roman" pitchFamily="18" charset="0"/>
              <a:cs typeface="Times New Roman" pitchFamily="18" charset="0"/>
            </a:endParaRPr>
          </a:p>
          <a:p>
            <a:pPr>
              <a:buNone/>
            </a:pPr>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9484935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a:bodyPr>
          <a:lstStyle/>
          <a:p>
            <a:pPr marL="0" indent="0" algn="ctr">
              <a:buNone/>
            </a:pPr>
            <a:r>
              <a:rPr lang="en-US" sz="4800" b="1" i="1" u="sng" dirty="0" smtClean="0">
                <a:latin typeface="Times New Roman" pitchFamily="18" charset="0"/>
                <a:cs typeface="Times New Roman" pitchFamily="18" charset="0"/>
              </a:rPr>
              <a:t>7. Fertilizer application</a:t>
            </a:r>
            <a:endParaRPr lang="en-US" sz="48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Fertilizers are</a:t>
            </a:r>
            <a:r>
              <a:rPr lang="en-US" sz="2800" b="1" dirty="0" smtClean="0">
                <a:latin typeface="Times New Roman" pitchFamily="18" charset="0"/>
                <a:cs typeface="Times New Roman" pitchFamily="18" charset="0"/>
              </a:rPr>
              <a:t> applied </a:t>
            </a:r>
            <a:r>
              <a:rPr lang="en-US" sz="2800" dirty="0" smtClean="0">
                <a:latin typeface="Times New Roman" pitchFamily="18" charset="0"/>
                <a:cs typeface="Times New Roman" pitchFamily="18" charset="0"/>
              </a:rPr>
              <a:t>to a field:</a:t>
            </a:r>
          </a:p>
          <a:p>
            <a:pPr lvl="1"/>
            <a:r>
              <a:rPr lang="en-US" i="1" dirty="0" smtClean="0">
                <a:latin typeface="Times New Roman" pitchFamily="18" charset="0"/>
                <a:cs typeface="Times New Roman" pitchFamily="18" charset="0"/>
              </a:rPr>
              <a:t>To increase the fertility of the soil, </a:t>
            </a:r>
          </a:p>
          <a:p>
            <a:pPr lvl="1"/>
            <a:endParaRPr lang="en-US" i="1" dirty="0" smtClean="0">
              <a:latin typeface="Times New Roman" pitchFamily="18" charset="0"/>
              <a:cs typeface="Times New Roman" pitchFamily="18" charset="0"/>
            </a:endParaRPr>
          </a:p>
          <a:p>
            <a:pPr lvl="1"/>
            <a:r>
              <a:rPr lang="en-US" i="1" dirty="0" smtClean="0">
                <a:latin typeface="Times New Roman" pitchFamily="18" charset="0"/>
                <a:cs typeface="Times New Roman" pitchFamily="18" charset="0"/>
              </a:rPr>
              <a:t>avoid nutrient deficiency level in the plant and </a:t>
            </a:r>
          </a:p>
          <a:p>
            <a:pPr lvl="3"/>
            <a:r>
              <a:rPr lang="en-US" sz="2800" i="1" dirty="0" smtClean="0">
                <a:latin typeface="Times New Roman" pitchFamily="18" charset="0"/>
                <a:cs typeface="Times New Roman" pitchFamily="18" charset="0"/>
              </a:rPr>
              <a:t>then thus attain optimum plant growth and production. </a:t>
            </a:r>
          </a:p>
          <a:p>
            <a:endParaRPr lang="en-US" sz="2500" dirty="0" smtClean="0">
              <a:latin typeface="Times New Roman" pitchFamily="18" charset="0"/>
              <a:cs typeface="Times New Roman" pitchFamily="18" charset="0"/>
            </a:endParaRPr>
          </a:p>
          <a:p>
            <a:pPr marL="457200" lvl="1" indent="0">
              <a:buNone/>
            </a:pPr>
            <a:endParaRPr lang="en-US" sz="2500"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a:buNone/>
            </a:pPr>
            <a:endParaRPr lang="en-US" sz="2900" dirty="0" smtClean="0">
              <a:latin typeface="Times New Roman" pitchFamily="18" charset="0"/>
              <a:cs typeface="Times New Roman" pitchFamily="18" charset="0"/>
            </a:endParaRPr>
          </a:p>
          <a:p>
            <a:endParaRPr lang="en-US" sz="29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700" dirty="0" smtClean="0">
              <a:latin typeface="Times New Roman" pitchFamily="18" charset="0"/>
              <a:cs typeface="Times New Roman" pitchFamily="18" charset="0"/>
            </a:endParaRPr>
          </a:p>
          <a:p>
            <a:pPr marL="0" indent="0">
              <a:buNone/>
            </a:pPr>
            <a:endParaRPr lang="en-US" sz="3000" dirty="0" smtClean="0"/>
          </a:p>
          <a:p>
            <a:pPr marL="0" indent="0">
              <a:buNone/>
            </a:pPr>
            <a:endParaRPr lang="en-US" dirty="0"/>
          </a:p>
        </p:txBody>
      </p:sp>
    </p:spTree>
    <p:extLst>
      <p:ext uri="{BB962C8B-B14F-4D97-AF65-F5344CB8AC3E}">
        <p14:creationId xmlns:p14="http://schemas.microsoft.com/office/powerpoint/2010/main" xmlns="" val="16422621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400800"/>
          </a:xfrm>
        </p:spPr>
        <p:txBody>
          <a:bodyPr>
            <a:normAutofit/>
          </a:bodyPr>
          <a:lstStyle/>
          <a:p>
            <a:r>
              <a:rPr lang="en-US" sz="2800" dirty="0">
                <a:latin typeface="Times New Roman" pitchFamily="18" charset="0"/>
                <a:cs typeface="Times New Roman" pitchFamily="18" charset="0"/>
              </a:rPr>
              <a:t>The </a:t>
            </a:r>
            <a:r>
              <a:rPr lang="en-US" sz="2800" b="1" dirty="0">
                <a:latin typeface="Times New Roman" pitchFamily="18" charset="0"/>
                <a:cs typeface="Times New Roman" pitchFamily="18" charset="0"/>
              </a:rPr>
              <a:t>source of fer</a:t>
            </a:r>
            <a:r>
              <a:rPr lang="en-US" sz="2800" dirty="0">
                <a:latin typeface="Times New Roman" pitchFamily="18" charset="0"/>
                <a:cs typeface="Times New Roman" pitchFamily="18" charset="0"/>
              </a:rPr>
              <a:t>tilizers for vegetable growers can be </a:t>
            </a:r>
          </a:p>
          <a:p>
            <a:pPr lvl="1"/>
            <a:r>
              <a:rPr lang="en-US" sz="2700" b="1" i="1" dirty="0">
                <a:latin typeface="Times New Roman" pitchFamily="18" charset="0"/>
                <a:cs typeface="Times New Roman" pitchFamily="18" charset="0"/>
              </a:rPr>
              <a:t>Inorganic</a:t>
            </a:r>
            <a:r>
              <a:rPr lang="en-US" sz="2700" dirty="0">
                <a:latin typeface="Times New Roman" pitchFamily="18" charset="0"/>
                <a:cs typeface="Times New Roman" pitchFamily="18" charset="0"/>
              </a:rPr>
              <a:t>/chemical (</a:t>
            </a:r>
            <a:r>
              <a:rPr lang="en-US" sz="2700" b="1" dirty="0">
                <a:latin typeface="Times New Roman" pitchFamily="18" charset="0"/>
                <a:cs typeface="Times New Roman" pitchFamily="18" charset="0"/>
              </a:rPr>
              <a:t>immediate</a:t>
            </a:r>
            <a:r>
              <a:rPr lang="en-US" sz="2700" dirty="0">
                <a:latin typeface="Times New Roman" pitchFamily="18" charset="0"/>
                <a:cs typeface="Times New Roman" pitchFamily="18" charset="0"/>
              </a:rPr>
              <a:t> and </a:t>
            </a:r>
            <a:r>
              <a:rPr lang="en-US" sz="2700" b="1" dirty="0">
                <a:latin typeface="Times New Roman" pitchFamily="18" charset="0"/>
                <a:cs typeface="Times New Roman" pitchFamily="18" charset="0"/>
              </a:rPr>
              <a:t>effects are observed soon after application</a:t>
            </a:r>
            <a:r>
              <a:rPr lang="en-US" sz="2700" dirty="0">
                <a:latin typeface="Times New Roman" pitchFamily="18" charset="0"/>
                <a:cs typeface="Times New Roman" pitchFamily="18" charset="0"/>
              </a:rPr>
              <a:t> than organic) &amp; </a:t>
            </a:r>
          </a:p>
          <a:p>
            <a:pPr lvl="1"/>
            <a:endParaRPr lang="en-US" sz="2700" b="1" i="1" dirty="0" smtClean="0">
              <a:latin typeface="Times New Roman" pitchFamily="18" charset="0"/>
              <a:cs typeface="Times New Roman" pitchFamily="18" charset="0"/>
            </a:endParaRPr>
          </a:p>
          <a:p>
            <a:pPr lvl="1"/>
            <a:r>
              <a:rPr lang="en-US" sz="2700" b="1" i="1" dirty="0" smtClean="0">
                <a:latin typeface="Times New Roman" pitchFamily="18" charset="0"/>
                <a:cs typeface="Times New Roman" pitchFamily="18" charset="0"/>
              </a:rPr>
              <a:t>Organic</a:t>
            </a:r>
            <a:r>
              <a:rPr lang="en-US" sz="2700" b="1"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(farmyard manure, compost, green </a:t>
            </a:r>
            <a:r>
              <a:rPr lang="en-US" sz="2700" dirty="0" err="1">
                <a:latin typeface="Times New Roman" pitchFamily="18" charset="0"/>
                <a:cs typeface="Times New Roman" pitchFamily="18" charset="0"/>
              </a:rPr>
              <a:t>manuring</a:t>
            </a:r>
            <a:r>
              <a:rPr lang="en-US" sz="2700" dirty="0">
                <a:latin typeface="Times New Roman" pitchFamily="18" charset="0"/>
                <a:cs typeface="Times New Roman" pitchFamily="18" charset="0"/>
              </a:rPr>
              <a:t> (when the entire plant is returned to the soil)) fertilizer. </a:t>
            </a:r>
          </a:p>
          <a:p>
            <a:endParaRPr lang="en-US" sz="2700" b="1" dirty="0">
              <a:latin typeface="Times New Roman" pitchFamily="18" charset="0"/>
              <a:cs typeface="Times New Roman" pitchFamily="18" charset="0"/>
            </a:endParaRPr>
          </a:p>
          <a:p>
            <a:endParaRPr lang="en-US" sz="25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Read- </a:t>
            </a:r>
            <a:endParaRPr lang="en-US" sz="280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advantage and disadvantage of organic and inorganic type of fertilizer.</a:t>
            </a:r>
          </a:p>
          <a:p>
            <a:pPr marL="457200" lvl="1" indent="0">
              <a:buNone/>
            </a:pPr>
            <a:endParaRPr lang="en-US" sz="25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a:buNone/>
            </a:pPr>
            <a:endParaRPr lang="en-US" sz="2900" dirty="0" smtClean="0">
              <a:latin typeface="Times New Roman" pitchFamily="18" charset="0"/>
              <a:cs typeface="Times New Roman" pitchFamily="18" charset="0"/>
            </a:endParaRPr>
          </a:p>
          <a:p>
            <a:endParaRPr lang="en-US" sz="29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700" dirty="0" smtClean="0">
              <a:latin typeface="Times New Roman" pitchFamily="18" charset="0"/>
              <a:cs typeface="Times New Roman" pitchFamily="18" charset="0"/>
            </a:endParaRPr>
          </a:p>
          <a:p>
            <a:pPr marL="0" indent="0">
              <a:buNone/>
            </a:pPr>
            <a:endParaRPr lang="en-US" sz="3000" dirty="0" smtClean="0"/>
          </a:p>
          <a:p>
            <a:pPr marL="0" indent="0">
              <a:buNone/>
            </a:pPr>
            <a:endParaRPr lang="en-US" dirty="0"/>
          </a:p>
        </p:txBody>
      </p:sp>
    </p:spTree>
    <p:extLst>
      <p:ext uri="{BB962C8B-B14F-4D97-AF65-F5344CB8AC3E}">
        <p14:creationId xmlns:p14="http://schemas.microsoft.com/office/powerpoint/2010/main" xmlns="" val="22033732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553200"/>
          </a:xfrm>
        </p:spPr>
        <p:txBody>
          <a:bodyPr>
            <a:normAutofit fontScale="70000" lnSpcReduction="20000"/>
          </a:bodyPr>
          <a:lstStyle/>
          <a:p>
            <a:pPr>
              <a:lnSpc>
                <a:spcPct val="120000"/>
              </a:lnSpc>
            </a:pPr>
            <a:r>
              <a:rPr lang="en-US" sz="3600" dirty="0" smtClean="0">
                <a:latin typeface="Times New Roman" pitchFamily="18" charset="0"/>
                <a:cs typeface="Times New Roman" pitchFamily="18" charset="0"/>
              </a:rPr>
              <a:t>It is impossible to prescribe accurately for all vegetables due to </a:t>
            </a:r>
            <a:r>
              <a:rPr lang="en-US" sz="3600" b="1" dirty="0" smtClean="0">
                <a:latin typeface="Times New Roman" pitchFamily="18" charset="0"/>
                <a:cs typeface="Times New Roman" pitchFamily="18" charset="0"/>
              </a:rPr>
              <a:t>local soil type variation</a:t>
            </a:r>
            <a:r>
              <a:rPr lang="en-US" sz="3600" dirty="0" smtClean="0">
                <a:latin typeface="Times New Roman" pitchFamily="18" charset="0"/>
                <a:cs typeface="Times New Roman" pitchFamily="18" charset="0"/>
              </a:rPr>
              <a:t>, the </a:t>
            </a:r>
            <a:r>
              <a:rPr lang="en-US" sz="3600" b="1" dirty="0" smtClean="0">
                <a:latin typeface="Times New Roman" pitchFamily="18" charset="0"/>
                <a:cs typeface="Times New Roman" pitchFamily="18" charset="0"/>
              </a:rPr>
              <a:t>following generalizations </a:t>
            </a:r>
            <a:r>
              <a:rPr lang="en-US" sz="3600" dirty="0" smtClean="0">
                <a:latin typeface="Times New Roman" pitchFamily="18" charset="0"/>
                <a:cs typeface="Times New Roman" pitchFamily="18" charset="0"/>
              </a:rPr>
              <a:t>are useful where specific data are lacking </a:t>
            </a:r>
          </a:p>
          <a:p>
            <a:pPr lvl="1">
              <a:lnSpc>
                <a:spcPct val="120000"/>
              </a:lnSpc>
            </a:pPr>
            <a:r>
              <a:rPr lang="en-US" sz="3600" i="1" dirty="0" smtClean="0">
                <a:latin typeface="Times New Roman" pitchFamily="18" charset="0"/>
                <a:cs typeface="Times New Roman" pitchFamily="18" charset="0"/>
              </a:rPr>
              <a:t>The use of well-rotted manure prior to planting is beneficial to most vegetables</a:t>
            </a:r>
          </a:p>
          <a:p>
            <a:pPr lvl="1">
              <a:lnSpc>
                <a:spcPct val="120000"/>
              </a:lnSpc>
            </a:pPr>
            <a:r>
              <a:rPr lang="en-US" sz="3600" i="1" dirty="0" err="1" smtClean="0">
                <a:latin typeface="Times New Roman" pitchFamily="18" charset="0"/>
                <a:cs typeface="Times New Roman" pitchFamily="18" charset="0"/>
              </a:rPr>
              <a:t>Brassica</a:t>
            </a:r>
            <a:r>
              <a:rPr lang="en-US" sz="3600" i="1" dirty="0" smtClean="0">
                <a:latin typeface="Times New Roman" pitchFamily="18" charset="0"/>
                <a:cs typeface="Times New Roman" pitchFamily="18" charset="0"/>
              </a:rPr>
              <a:t> or Cole crops &amp; other vegetable of which the leaf is the edible portion respond well to application of N</a:t>
            </a:r>
          </a:p>
          <a:p>
            <a:pPr lvl="1">
              <a:lnSpc>
                <a:spcPct val="120000"/>
              </a:lnSpc>
            </a:pPr>
            <a:r>
              <a:rPr lang="en-US" sz="3600" i="1" dirty="0" smtClean="0">
                <a:latin typeface="Times New Roman" pitchFamily="18" charset="0"/>
                <a:cs typeface="Times New Roman" pitchFamily="18" charset="0"/>
              </a:rPr>
              <a:t>N should be applied frequently (split application), but in small quantities to prevent leaching</a:t>
            </a:r>
          </a:p>
          <a:p>
            <a:pPr lvl="1">
              <a:lnSpc>
                <a:spcPct val="120000"/>
              </a:lnSpc>
            </a:pPr>
            <a:r>
              <a:rPr lang="en-US" sz="3600" i="1" dirty="0" smtClean="0">
                <a:latin typeface="Times New Roman" pitchFamily="18" charset="0"/>
                <a:cs typeface="Times New Roman" pitchFamily="18" charset="0"/>
              </a:rPr>
              <a:t>Root crops; in general respond to high levels of P and K</a:t>
            </a:r>
          </a:p>
          <a:p>
            <a:pPr lvl="1">
              <a:lnSpc>
                <a:spcPct val="120000"/>
              </a:lnSpc>
            </a:pPr>
            <a:r>
              <a:rPr lang="en-US" sz="3600" i="1" dirty="0" smtClean="0">
                <a:latin typeface="Times New Roman" pitchFamily="18" charset="0"/>
                <a:cs typeface="Times New Roman" pitchFamily="18" charset="0"/>
              </a:rPr>
              <a:t>Grower experience/using programs of successful growers in the area as model </a:t>
            </a:r>
          </a:p>
          <a:p>
            <a:pPr lvl="1">
              <a:lnSpc>
                <a:spcPct val="120000"/>
              </a:lnSpc>
              <a:defRPr/>
            </a:pPr>
            <a:r>
              <a:rPr lang="en-US" sz="3600" i="1" dirty="0" smtClean="0">
                <a:latin typeface="Times New Roman" pitchFamily="18" charset="0"/>
                <a:cs typeface="Times New Roman" pitchFamily="18" charset="0"/>
              </a:rPr>
              <a:t>Based on deficiency symptom, survey &amp; field experiments (soil) &amp; leaf analysis </a:t>
            </a:r>
          </a:p>
          <a:p>
            <a:pPr lvl="1">
              <a:lnSpc>
                <a:spcPct val="120000"/>
              </a:lnSpc>
              <a:defRPr/>
            </a:pPr>
            <a:endParaRPr lang="en-US" sz="3600" dirty="0" smtClean="0">
              <a:latin typeface="Times New Roman" pitchFamily="18" charset="0"/>
              <a:cs typeface="Times New Roman" pitchFamily="18" charset="0"/>
            </a:endParaRPr>
          </a:p>
          <a:p>
            <a:pPr>
              <a:lnSpc>
                <a:spcPct val="120000"/>
              </a:lnSpc>
            </a:pP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629400"/>
          </a:xfrm>
        </p:spPr>
        <p:txBody>
          <a:bodyPr>
            <a:noAutofit/>
          </a:bodyPr>
          <a:lstStyle/>
          <a:p>
            <a:pPr>
              <a:defRPr/>
            </a:pPr>
            <a:r>
              <a:rPr lang="en-US" sz="2800" b="1" dirty="0" smtClean="0">
                <a:latin typeface="Times New Roman" pitchFamily="18" charset="0"/>
                <a:cs typeface="Times New Roman" pitchFamily="18" charset="0"/>
              </a:rPr>
              <a:t>Methods of fertilizer applications-</a:t>
            </a:r>
          </a:p>
          <a:p>
            <a:pPr lvl="1">
              <a:defRPr/>
            </a:pPr>
            <a:r>
              <a:rPr lang="en-US" sz="2500" b="1" i="1" dirty="0" smtClean="0">
                <a:latin typeface="Times New Roman" pitchFamily="18" charset="0"/>
                <a:cs typeface="Times New Roman" pitchFamily="18" charset="0"/>
              </a:rPr>
              <a:t>Broadcasting, </a:t>
            </a:r>
          </a:p>
          <a:p>
            <a:pPr lvl="1">
              <a:defRPr/>
            </a:pPr>
            <a:r>
              <a:rPr lang="en-US" sz="2500" b="1" i="1" dirty="0" smtClean="0">
                <a:latin typeface="Times New Roman" pitchFamily="18" charset="0"/>
                <a:cs typeface="Times New Roman" pitchFamily="18" charset="0"/>
              </a:rPr>
              <a:t>Side dressing </a:t>
            </a:r>
            <a:r>
              <a:rPr lang="en-US" sz="2500" dirty="0" smtClean="0">
                <a:latin typeface="Times New Roman" pitchFamily="18" charset="0"/>
                <a:cs typeface="Times New Roman" pitchFamily="18" charset="0"/>
              </a:rPr>
              <a:t>(especially if the plant is grown in rows),</a:t>
            </a:r>
          </a:p>
          <a:p>
            <a:pPr lvl="1">
              <a:defRPr/>
            </a:pPr>
            <a:r>
              <a:rPr lang="en-US" sz="2500" b="1" i="1" dirty="0" err="1" smtClean="0">
                <a:latin typeface="Times New Roman" pitchFamily="18" charset="0"/>
                <a:cs typeface="Times New Roman" pitchFamily="18" charset="0"/>
              </a:rPr>
              <a:t>Rring</a:t>
            </a:r>
            <a:r>
              <a:rPr lang="en-US" sz="2500" dirty="0" smtClean="0">
                <a:latin typeface="Times New Roman" pitchFamily="18" charset="0"/>
                <a:cs typeface="Times New Roman" pitchFamily="18" charset="0"/>
              </a:rPr>
              <a:t> application (for larger plants such as tomatoes, peppers &amp; garden egg plant ), F</a:t>
            </a:r>
            <a:r>
              <a:rPr lang="en-US" sz="2500" b="1" i="1" dirty="0" smtClean="0">
                <a:latin typeface="Times New Roman" pitchFamily="18" charset="0"/>
                <a:cs typeface="Times New Roman" pitchFamily="18" charset="0"/>
              </a:rPr>
              <a:t>oliar</a:t>
            </a:r>
            <a:r>
              <a:rPr lang="en-US" sz="2500" dirty="0" smtClean="0">
                <a:latin typeface="Times New Roman" pitchFamily="18" charset="0"/>
                <a:cs typeface="Times New Roman" pitchFamily="18" charset="0"/>
              </a:rPr>
              <a:t> &amp;</a:t>
            </a:r>
          </a:p>
          <a:p>
            <a:pPr lvl="1">
              <a:defRPr/>
            </a:pPr>
            <a:r>
              <a:rPr lang="en-US" sz="2500" b="1" i="1" dirty="0" err="1" smtClean="0">
                <a:latin typeface="Times New Roman" pitchFamily="18" charset="0"/>
                <a:cs typeface="Times New Roman" pitchFamily="18" charset="0"/>
              </a:rPr>
              <a:t>Fertigation</a:t>
            </a:r>
            <a:r>
              <a:rPr lang="en-US" sz="2500" dirty="0" smtClean="0">
                <a:latin typeface="Times New Roman" pitchFamily="18" charset="0"/>
                <a:cs typeface="Times New Roman" pitchFamily="18" charset="0"/>
              </a:rPr>
              <a:t> application </a:t>
            </a:r>
          </a:p>
          <a:p>
            <a:pPr>
              <a:buNone/>
              <a:defRPr/>
            </a:pPr>
            <a:endParaRPr lang="en-US" sz="2500" b="1" dirty="0" smtClean="0">
              <a:latin typeface="Times New Roman" pitchFamily="18" charset="0"/>
              <a:cs typeface="Times New Roman" pitchFamily="18" charset="0"/>
            </a:endParaRPr>
          </a:p>
          <a:p>
            <a:pPr>
              <a:defRPr/>
            </a:pPr>
            <a:r>
              <a:rPr lang="en-US" sz="2800" b="1" dirty="0" smtClean="0">
                <a:latin typeface="Times New Roman" pitchFamily="18" charset="0"/>
                <a:cs typeface="Times New Roman" pitchFamily="18" charset="0"/>
              </a:rPr>
              <a:t>Time of application depends on-</a:t>
            </a:r>
          </a:p>
          <a:p>
            <a:pPr lvl="1">
              <a:defRPr/>
            </a:pPr>
            <a:r>
              <a:rPr lang="en-US" sz="2500" b="1" i="1" dirty="0" smtClean="0">
                <a:latin typeface="Times New Roman" pitchFamily="18" charset="0"/>
                <a:cs typeface="Times New Roman" pitchFamily="18" charset="0"/>
              </a:rPr>
              <a:t>Type of fertilizers </a:t>
            </a:r>
            <a:r>
              <a:rPr lang="en-US" sz="2500" dirty="0" smtClean="0">
                <a:latin typeface="Times New Roman" pitchFamily="18" charset="0"/>
                <a:cs typeface="Times New Roman" pitchFamily="18" charset="0"/>
              </a:rPr>
              <a:t>( immobile/less mobile type like P &amp; organic fertilizer can be applied before or at planting times while mobile fertilizer like N is best applied in a split form),  </a:t>
            </a:r>
          </a:p>
          <a:p>
            <a:pPr lvl="1">
              <a:defRPr/>
            </a:pPr>
            <a:r>
              <a:rPr lang="en-US" sz="2500" b="1" i="1" dirty="0" smtClean="0">
                <a:latin typeface="Times New Roman" pitchFamily="18" charset="0"/>
                <a:cs typeface="Times New Roman" pitchFamily="18" charset="0"/>
              </a:rPr>
              <a:t>Growth/development stage </a:t>
            </a:r>
            <a:r>
              <a:rPr lang="en-US" sz="2500" dirty="0" smtClean="0">
                <a:latin typeface="Times New Roman" pitchFamily="18" charset="0"/>
                <a:cs typeface="Times New Roman" pitchFamily="18" charset="0"/>
              </a:rPr>
              <a:t>(at flowering &amp; fruit setting  &amp; active vegetative stage require high fertilizer) &amp; </a:t>
            </a:r>
          </a:p>
          <a:p>
            <a:pPr lvl="1">
              <a:defRPr/>
            </a:pPr>
            <a:r>
              <a:rPr lang="en-US" sz="2500" b="1" i="1" dirty="0" smtClean="0">
                <a:latin typeface="Times New Roman" pitchFamily="18" charset="0"/>
                <a:cs typeface="Times New Roman" pitchFamily="18" charset="0"/>
              </a:rPr>
              <a:t>Availability of moisture</a:t>
            </a:r>
          </a:p>
          <a:p>
            <a:pPr marL="457200" lvl="1" indent="0">
              <a:buFont typeface="Arial" charset="0"/>
              <a:buNone/>
              <a:defRPr/>
            </a:pPr>
            <a:r>
              <a:rPr lang="en-US" sz="2500" dirty="0" smtClean="0">
                <a:latin typeface="Times New Roman" pitchFamily="18" charset="0"/>
                <a:cs typeface="Times New Roman" pitchFamily="18" charset="0"/>
              </a:rPr>
              <a:t> </a:t>
            </a:r>
          </a:p>
          <a:p>
            <a:pPr marL="0" indent="0">
              <a:buNone/>
              <a:defRPr/>
            </a:pPr>
            <a:endParaRPr lang="en-US" sz="2400" b="1" dirty="0" smtClean="0">
              <a:latin typeface="Times New Roman" pitchFamily="18" charset="0"/>
              <a:cs typeface="Times New Roman" pitchFamily="18" charset="0"/>
            </a:endParaRPr>
          </a:p>
          <a:p>
            <a:pPr>
              <a:defRPr/>
            </a:pPr>
            <a:endParaRPr lang="en-US" sz="2400" b="1" dirty="0" smtClean="0">
              <a:latin typeface="Times New Roman" pitchFamily="18" charset="0"/>
              <a:cs typeface="Times New Roman" pitchFamily="18" charset="0"/>
            </a:endParaRPr>
          </a:p>
          <a:p>
            <a:pPr>
              <a:defRPr/>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629400"/>
          </a:xfrm>
        </p:spPr>
        <p:txBody>
          <a:bodyPr>
            <a:noAutofit/>
          </a:bodyPr>
          <a:lstStyle/>
          <a:p>
            <a:pPr>
              <a:defRPr/>
            </a:pPr>
            <a:r>
              <a:rPr lang="en-US" sz="2500"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Rate of fertilizer to be used depends on:</a:t>
            </a:r>
          </a:p>
          <a:p>
            <a:pPr lvl="1">
              <a:defRPr/>
            </a:pPr>
            <a:r>
              <a:rPr lang="en-US" sz="2500" b="1" i="1" dirty="0">
                <a:latin typeface="Times New Roman" pitchFamily="18" charset="0"/>
                <a:cs typeface="Times New Roman" pitchFamily="18" charset="0"/>
              </a:rPr>
              <a:t>Soil condition, </a:t>
            </a:r>
            <a:endParaRPr lang="en-US" sz="2500" b="1" i="1" dirty="0" smtClean="0">
              <a:latin typeface="Times New Roman" pitchFamily="18" charset="0"/>
              <a:cs typeface="Times New Roman" pitchFamily="18" charset="0"/>
            </a:endParaRPr>
          </a:p>
          <a:p>
            <a:pPr lvl="1">
              <a:defRPr/>
            </a:pPr>
            <a:r>
              <a:rPr lang="en-US" sz="2500" b="1" i="1" dirty="0" smtClean="0">
                <a:latin typeface="Times New Roman" pitchFamily="18" charset="0"/>
                <a:cs typeface="Times New Roman" pitchFamily="18" charset="0"/>
              </a:rPr>
              <a:t>crop </a:t>
            </a:r>
            <a:r>
              <a:rPr lang="en-US" sz="2500" b="1" i="1" dirty="0">
                <a:latin typeface="Times New Roman" pitchFamily="18" charset="0"/>
                <a:cs typeface="Times New Roman" pitchFamily="18" charset="0"/>
              </a:rPr>
              <a:t>type, </a:t>
            </a:r>
            <a:endParaRPr lang="en-US" sz="2500" b="1" i="1" dirty="0" smtClean="0">
              <a:latin typeface="Times New Roman" pitchFamily="18" charset="0"/>
              <a:cs typeface="Times New Roman" pitchFamily="18" charset="0"/>
            </a:endParaRPr>
          </a:p>
          <a:p>
            <a:pPr lvl="1">
              <a:defRPr/>
            </a:pPr>
            <a:r>
              <a:rPr lang="en-US" sz="2500" b="1" i="1" dirty="0" smtClean="0">
                <a:latin typeface="Times New Roman" pitchFamily="18" charset="0"/>
                <a:cs typeface="Times New Roman" pitchFamily="18" charset="0"/>
              </a:rPr>
              <a:t>Age </a:t>
            </a:r>
            <a:r>
              <a:rPr lang="en-US" sz="2500" b="1" i="1" dirty="0">
                <a:latin typeface="Times New Roman" pitchFamily="18" charset="0"/>
                <a:cs typeface="Times New Roman" pitchFamily="18" charset="0"/>
              </a:rPr>
              <a:t>of the plant</a:t>
            </a:r>
          </a:p>
          <a:p>
            <a:pPr marL="0" indent="0">
              <a:buNone/>
            </a:pPr>
            <a:endParaRPr lang="en-US" sz="2500" b="1" dirty="0" smtClean="0">
              <a:latin typeface="Times New Roman" pitchFamily="18" charset="0"/>
              <a:cs typeface="Times New Roman" pitchFamily="18" charset="0"/>
            </a:endParaRPr>
          </a:p>
          <a:p>
            <a:pPr marL="0" indent="0">
              <a:buNone/>
            </a:pPr>
            <a:r>
              <a:rPr lang="en-US" sz="2800" b="1" dirty="0" smtClean="0">
                <a:latin typeface="Times New Roman" pitchFamily="18" charset="0"/>
                <a:cs typeface="Times New Roman" pitchFamily="18" charset="0"/>
              </a:rPr>
              <a:t>Type </a:t>
            </a:r>
            <a:r>
              <a:rPr lang="en-US" sz="2800" b="1" dirty="0">
                <a:latin typeface="Times New Roman" pitchFamily="18" charset="0"/>
                <a:cs typeface="Times New Roman" pitchFamily="18" charset="0"/>
              </a:rPr>
              <a:t>of fertilizer to apply depends on:  </a:t>
            </a:r>
          </a:p>
          <a:p>
            <a:pPr marL="400050" lvl="1" indent="0"/>
            <a:r>
              <a:rPr lang="en-US" dirty="0">
                <a:latin typeface="Times New Roman" pitchFamily="18" charset="0"/>
                <a:cs typeface="Times New Roman" pitchFamily="18" charset="0"/>
              </a:rPr>
              <a:t> </a:t>
            </a:r>
            <a:r>
              <a:rPr lang="en-US" sz="2600" b="1" i="1" dirty="0">
                <a:latin typeface="Times New Roman" pitchFamily="18" charset="0"/>
                <a:cs typeface="Times New Roman" pitchFamily="18" charset="0"/>
              </a:rPr>
              <a:t>Soil condition, </a:t>
            </a:r>
            <a:endParaRPr lang="en-US" sz="2600" b="1" i="1" dirty="0" smtClean="0">
              <a:latin typeface="Times New Roman" pitchFamily="18" charset="0"/>
              <a:cs typeface="Times New Roman" pitchFamily="18" charset="0"/>
            </a:endParaRPr>
          </a:p>
          <a:p>
            <a:pPr marL="400050" lvl="1" indent="0"/>
            <a:r>
              <a:rPr lang="en-US" sz="2600" b="1" i="1" dirty="0" smtClean="0">
                <a:latin typeface="Times New Roman" pitchFamily="18" charset="0"/>
                <a:cs typeface="Times New Roman" pitchFamily="18" charset="0"/>
              </a:rPr>
              <a:t>Crop </a:t>
            </a:r>
            <a:r>
              <a:rPr lang="en-US" sz="2600" b="1" i="1" dirty="0">
                <a:latin typeface="Times New Roman" pitchFamily="18" charset="0"/>
                <a:cs typeface="Times New Roman" pitchFamily="18" charset="0"/>
              </a:rPr>
              <a:t>type and </a:t>
            </a:r>
            <a:endParaRPr lang="en-US" sz="2600" b="1" i="1" dirty="0" smtClean="0">
              <a:latin typeface="Times New Roman" pitchFamily="18" charset="0"/>
              <a:cs typeface="Times New Roman" pitchFamily="18" charset="0"/>
            </a:endParaRPr>
          </a:p>
          <a:p>
            <a:pPr marL="400050" lvl="1" indent="0"/>
            <a:r>
              <a:rPr lang="en-US" sz="2600" b="1" i="1" dirty="0" smtClean="0">
                <a:latin typeface="Times New Roman" pitchFamily="18" charset="0"/>
                <a:cs typeface="Times New Roman" pitchFamily="18" charset="0"/>
              </a:rPr>
              <a:t>Season </a:t>
            </a:r>
            <a:r>
              <a:rPr lang="en-US" sz="2600" b="1" i="1" dirty="0">
                <a:latin typeface="Times New Roman" pitchFamily="18" charset="0"/>
                <a:cs typeface="Times New Roman" pitchFamily="18" charset="0"/>
              </a:rPr>
              <a:t>of the year/growing region </a:t>
            </a:r>
            <a:r>
              <a:rPr lang="en-US" sz="2600" dirty="0">
                <a:latin typeface="Times New Roman" pitchFamily="18" charset="0"/>
                <a:cs typeface="Times New Roman" pitchFamily="18" charset="0"/>
              </a:rPr>
              <a:t>(RF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Temperature):  </a:t>
            </a:r>
            <a:endParaRPr lang="en-US" sz="2600" dirty="0" smtClean="0">
              <a:latin typeface="Times New Roman" pitchFamily="18" charset="0"/>
              <a:cs typeface="Times New Roman" pitchFamily="18" charset="0"/>
            </a:endParaRPr>
          </a:p>
          <a:p>
            <a:pPr marL="800100" lvl="2" indent="0"/>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cold area the natural nitrate-N supply is likely to be low &amp; thus artificial applications are necessary than warm season). </a:t>
            </a:r>
          </a:p>
          <a:p>
            <a:pPr marL="457200" lvl="1" indent="0">
              <a:buFont typeface="Arial" charset="0"/>
              <a:buNone/>
              <a:defRPr/>
            </a:pPr>
            <a:endParaRPr lang="en-US" sz="2500" dirty="0" smtClean="0">
              <a:latin typeface="Times New Roman" pitchFamily="18" charset="0"/>
              <a:cs typeface="Times New Roman" pitchFamily="18" charset="0"/>
            </a:endParaRPr>
          </a:p>
          <a:p>
            <a:pPr>
              <a:defRPr/>
            </a:pPr>
            <a:endParaRPr lang="en-US" sz="2400" b="1" dirty="0" smtClean="0">
              <a:latin typeface="Times New Roman" pitchFamily="18" charset="0"/>
              <a:cs typeface="Times New Roman" pitchFamily="18" charset="0"/>
            </a:endParaRPr>
          </a:p>
          <a:p>
            <a:pPr>
              <a:defRPr/>
            </a:pPr>
            <a:endParaRPr lang="en-US" sz="2400" b="1" dirty="0" smtClean="0">
              <a:latin typeface="Times New Roman" pitchFamily="18" charset="0"/>
              <a:cs typeface="Times New Roman" pitchFamily="18" charset="0"/>
            </a:endParaRPr>
          </a:p>
          <a:p>
            <a:pPr>
              <a:defRPr/>
            </a:pP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04461177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934200"/>
          </a:xfrm>
        </p:spPr>
        <p:txBody>
          <a:bodyPr>
            <a:normAutofit/>
          </a:bodyPr>
          <a:lstStyle/>
          <a:p>
            <a:pPr marL="0" indent="0"/>
            <a:r>
              <a:rPr lang="en-US" sz="2800" b="1" dirty="0">
                <a:latin typeface="Times New Roman" pitchFamily="18" charset="0"/>
                <a:cs typeface="Times New Roman" pitchFamily="18" charset="0"/>
              </a:rPr>
              <a:t>Forms/mode of fertilizer application-</a:t>
            </a:r>
          </a:p>
          <a:p>
            <a:pPr marL="400050" lvl="1" indent="0"/>
            <a:r>
              <a:rPr lang="en-US" dirty="0">
                <a:latin typeface="Times New Roman" pitchFamily="18" charset="0"/>
                <a:cs typeface="Times New Roman" pitchFamily="18" charset="0"/>
              </a:rPr>
              <a:t>Solid form &amp; liquid form (foliar application &amp; </a:t>
            </a:r>
            <a:r>
              <a:rPr lang="en-US" dirty="0" err="1">
                <a:latin typeface="Times New Roman" pitchFamily="18" charset="0"/>
                <a:cs typeface="Times New Roman" pitchFamily="18" charset="0"/>
              </a:rPr>
              <a:t>fertigation</a:t>
            </a:r>
            <a:r>
              <a:rPr lang="en-US" dirty="0">
                <a:latin typeface="Times New Roman" pitchFamily="18" charset="0"/>
                <a:cs typeface="Times New Roman" pitchFamily="18" charset="0"/>
              </a:rPr>
              <a:t>)</a:t>
            </a:r>
            <a:endParaRPr lang="en-US" b="1" dirty="0">
              <a:latin typeface="Times New Roman" pitchFamily="18" charset="0"/>
              <a:cs typeface="Times New Roman" pitchFamily="18" charset="0"/>
            </a:endParaRPr>
          </a:p>
          <a:p>
            <a:pPr marL="0" indent="0">
              <a:buNone/>
            </a:pPr>
            <a:endParaRPr lang="en-US" sz="2500" b="1" dirty="0">
              <a:latin typeface="Times New Roman" pitchFamily="18" charset="0"/>
              <a:cs typeface="Times New Roman" pitchFamily="18" charset="0"/>
            </a:endParaRPr>
          </a:p>
          <a:p>
            <a:pPr marL="0" indent="0" algn="ctr">
              <a:buNone/>
            </a:pPr>
            <a:r>
              <a:rPr lang="en-US" sz="4400" b="1" dirty="0">
                <a:latin typeface="Times New Roman" pitchFamily="18" charset="0"/>
                <a:cs typeface="Times New Roman" pitchFamily="18" charset="0"/>
              </a:rPr>
              <a:t>8. Thinning </a:t>
            </a:r>
          </a:p>
          <a:p>
            <a:pPr marL="0" indent="0">
              <a:buFont typeface="Wingdings" pitchFamily="2" charset="2"/>
              <a:buChar char="v"/>
            </a:pPr>
            <a:endParaRPr lang="en-US" sz="2800" dirty="0" smtClean="0">
              <a:latin typeface="Times New Roman" pitchFamily="18" charset="0"/>
              <a:cs typeface="Times New Roman" pitchFamily="18" charset="0"/>
            </a:endParaRPr>
          </a:p>
          <a:p>
            <a:pPr marL="0" indent="0">
              <a:buFont typeface="Wingdings" pitchFamily="2" charset="2"/>
              <a:buChar char="v"/>
            </a:pPr>
            <a:r>
              <a:rPr lang="en-US" sz="2700" dirty="0" smtClean="0">
                <a:latin typeface="Times New Roman" pitchFamily="18" charset="0"/>
                <a:cs typeface="Times New Roman" pitchFamily="18" charset="0"/>
              </a:rPr>
              <a:t>It </a:t>
            </a:r>
            <a:r>
              <a:rPr lang="en-US" sz="2700" dirty="0">
                <a:latin typeface="Times New Roman" pitchFamily="18" charset="0"/>
                <a:cs typeface="Times New Roman" pitchFamily="18" charset="0"/>
              </a:rPr>
              <a:t>can be done</a:t>
            </a:r>
          </a:p>
          <a:p>
            <a:pPr marL="400050" lvl="1" indent="0">
              <a:buFont typeface="Wingdings" pitchFamily="2" charset="2"/>
              <a:buChar char="v"/>
            </a:pPr>
            <a:r>
              <a:rPr lang="en-US" sz="2700" dirty="0">
                <a:latin typeface="Times New Roman" pitchFamily="18" charset="0"/>
                <a:cs typeface="Times New Roman" pitchFamily="18" charset="0"/>
              </a:rPr>
              <a:t> In nursery (for transplanted vegetables that are initially grown in nursery) or </a:t>
            </a:r>
          </a:p>
          <a:p>
            <a:pPr marL="400050" lvl="1" indent="0">
              <a:buNone/>
            </a:pPr>
            <a:endParaRPr lang="en-US" sz="2700" dirty="0" smtClean="0">
              <a:latin typeface="Times New Roman" pitchFamily="18" charset="0"/>
              <a:cs typeface="Times New Roman" pitchFamily="18" charset="0"/>
            </a:endParaRPr>
          </a:p>
          <a:p>
            <a:pPr marL="400050" lvl="1" indent="0">
              <a:buFont typeface="Wingdings" pitchFamily="2" charset="2"/>
              <a:buChar char="v"/>
            </a:pPr>
            <a:r>
              <a:rPr lang="en-US" sz="2700" dirty="0" smtClean="0">
                <a:latin typeface="Times New Roman" pitchFamily="18" charset="0"/>
                <a:cs typeface="Times New Roman" pitchFamily="18" charset="0"/>
              </a:rPr>
              <a:t>in </a:t>
            </a:r>
            <a:r>
              <a:rPr lang="en-US" sz="2700" dirty="0">
                <a:latin typeface="Times New Roman" pitchFamily="18" charset="0"/>
                <a:cs typeface="Times New Roman" pitchFamily="18" charset="0"/>
              </a:rPr>
              <a:t>main filled (for direct sowing vegetables in the field)</a:t>
            </a:r>
          </a:p>
          <a:p>
            <a:pPr marL="0" indent="0"/>
            <a:endParaRPr lang="en-US" sz="2500" b="1" dirty="0" smtClean="0">
              <a:latin typeface="Times New Roman" pitchFamily="18" charset="0"/>
              <a:cs typeface="Times New Roman" pitchFamily="18" charset="0"/>
            </a:endParaRPr>
          </a:p>
          <a:p>
            <a:pPr marL="0" indent="0">
              <a:buNone/>
            </a:pPr>
            <a:endParaRPr lang="en-US" b="1" dirty="0" smtClean="0"/>
          </a:p>
          <a:p>
            <a:pPr marL="0" indent="0">
              <a:buNone/>
            </a:pPr>
            <a:endParaRPr lang="en-US" dirty="0"/>
          </a:p>
        </p:txBody>
      </p:sp>
    </p:spTree>
    <p:extLst>
      <p:ext uri="{BB962C8B-B14F-4D97-AF65-F5344CB8AC3E}">
        <p14:creationId xmlns:p14="http://schemas.microsoft.com/office/powerpoint/2010/main" xmlns="" val="22995956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858000"/>
          </a:xfrm>
        </p:spPr>
        <p:txBody>
          <a:bodyPr>
            <a:normAutofit/>
          </a:bodyPr>
          <a:lstStyle/>
          <a:p>
            <a:pPr marL="0" indent="0" algn="ctr">
              <a:buNone/>
            </a:pPr>
            <a:r>
              <a:rPr lang="en-US" sz="4800" b="1" dirty="0" smtClean="0">
                <a:latin typeface="Times New Roman" pitchFamily="18" charset="0"/>
                <a:cs typeface="Times New Roman" pitchFamily="18" charset="0"/>
              </a:rPr>
              <a:t>9. Protection of Vegetable crops</a:t>
            </a:r>
          </a:p>
          <a:p>
            <a:r>
              <a:rPr lang="en-US" sz="2700" dirty="0" smtClean="0">
                <a:latin typeface="Times New Roman" pitchFamily="18" charset="0"/>
                <a:cs typeface="Times New Roman" pitchFamily="18" charset="0"/>
              </a:rPr>
              <a:t>Understanding </a:t>
            </a:r>
            <a:r>
              <a:rPr lang="en-US" sz="2700" dirty="0">
                <a:latin typeface="Times New Roman" pitchFamily="18" charset="0"/>
                <a:cs typeface="Times New Roman" pitchFamily="18" charset="0"/>
              </a:rPr>
              <a:t>crop protection measures for the important diseases, weeds and insect pests </a:t>
            </a:r>
            <a:r>
              <a:rPr lang="en-US" sz="2700" dirty="0" smtClean="0">
                <a:latin typeface="Times New Roman" pitchFamily="18" charset="0"/>
                <a:cs typeface="Times New Roman" pitchFamily="18" charset="0"/>
              </a:rPr>
              <a:t>are</a:t>
            </a:r>
          </a:p>
          <a:p>
            <a:pPr lvl="2"/>
            <a:r>
              <a:rPr lang="en-US" sz="2700" b="1" i="1" dirty="0" smtClean="0">
                <a:latin typeface="Times New Roman" pitchFamily="18" charset="0"/>
                <a:cs typeface="Times New Roman" pitchFamily="18" charset="0"/>
              </a:rPr>
              <a:t>essential </a:t>
            </a:r>
            <a:r>
              <a:rPr lang="en-US" sz="2700" b="1" i="1" dirty="0">
                <a:latin typeface="Times New Roman" pitchFamily="18" charset="0"/>
                <a:cs typeface="Times New Roman" pitchFamily="18" charset="0"/>
              </a:rPr>
              <a:t>for successful vegetable production </a:t>
            </a:r>
            <a:endParaRPr lang="en-US" sz="2700" b="1" i="1" dirty="0" smtClean="0">
              <a:latin typeface="Times New Roman" pitchFamily="18" charset="0"/>
              <a:cs typeface="Times New Roman" pitchFamily="18" charset="0"/>
            </a:endParaRPr>
          </a:p>
          <a:p>
            <a:endParaRPr lang="en-US" sz="2700" dirty="0" smtClean="0">
              <a:latin typeface="Times New Roman" pitchFamily="18" charset="0"/>
              <a:cs typeface="Times New Roman" pitchFamily="18" charset="0"/>
            </a:endParaRPr>
          </a:p>
          <a:p>
            <a:r>
              <a:rPr lang="en-US" sz="2700" b="1" dirty="0" smtClean="0">
                <a:latin typeface="Times New Roman" pitchFamily="18" charset="0"/>
                <a:cs typeface="Times New Roman" pitchFamily="18" charset="0"/>
              </a:rPr>
              <a:t>Insect</a:t>
            </a:r>
            <a:r>
              <a:rPr lang="en-US" sz="2700" b="1" dirty="0">
                <a:latin typeface="Times New Roman" pitchFamily="18" charset="0"/>
                <a:cs typeface="Times New Roman" pitchFamily="18" charset="0"/>
              </a:rPr>
              <a:t>, </a:t>
            </a:r>
            <a:r>
              <a:rPr lang="en-US" sz="2700" b="1" dirty="0" smtClean="0">
                <a:latin typeface="Times New Roman" pitchFamily="18" charset="0"/>
                <a:cs typeface="Times New Roman" pitchFamily="18" charset="0"/>
              </a:rPr>
              <a:t>disease &amp; weed </a:t>
            </a:r>
            <a:r>
              <a:rPr lang="en-US" sz="2700" dirty="0">
                <a:latin typeface="Times New Roman" pitchFamily="18" charset="0"/>
                <a:cs typeface="Times New Roman" pitchFamily="18" charset="0"/>
              </a:rPr>
              <a:t>infestations in vegetable fields can result in </a:t>
            </a:r>
            <a:r>
              <a:rPr lang="en-US" sz="2700" b="1" dirty="0">
                <a:latin typeface="Times New Roman" pitchFamily="18" charset="0"/>
                <a:cs typeface="Times New Roman" pitchFamily="18" charset="0"/>
              </a:rPr>
              <a:t>heavy losses through </a:t>
            </a:r>
            <a:endParaRPr lang="en-US" sz="2700" b="1"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Reduced </a:t>
            </a:r>
            <a:r>
              <a:rPr lang="en-US" sz="2600" b="1" i="1" dirty="0" smtClean="0">
                <a:latin typeface="Times New Roman" pitchFamily="18" charset="0"/>
                <a:cs typeface="Times New Roman" pitchFamily="18" charset="0"/>
              </a:rPr>
              <a:t>yields</a:t>
            </a:r>
            <a:r>
              <a:rPr lang="en-US" sz="2600" dirty="0" smtClean="0">
                <a:latin typeface="Times New Roman" pitchFamily="18" charset="0"/>
                <a:cs typeface="Times New Roman" pitchFamily="18" charset="0"/>
              </a:rPr>
              <a:t>, lower</a:t>
            </a:r>
            <a:r>
              <a:rPr lang="en-US" sz="2600" b="1" i="1" dirty="0" smtClean="0">
                <a:latin typeface="Times New Roman" pitchFamily="18" charset="0"/>
                <a:cs typeface="Times New Roman" pitchFamily="18" charset="0"/>
              </a:rPr>
              <a:t> quality </a:t>
            </a:r>
            <a:r>
              <a:rPr lang="en-US" sz="2600" dirty="0" smtClean="0">
                <a:latin typeface="Times New Roman" pitchFamily="18" charset="0"/>
                <a:cs typeface="Times New Roman" pitchFamily="18" charset="0"/>
              </a:rPr>
              <a:t>of produce, </a:t>
            </a:r>
          </a:p>
          <a:p>
            <a:pPr lvl="1"/>
            <a:r>
              <a:rPr lang="en-US" sz="2600" dirty="0" smtClean="0">
                <a:latin typeface="Times New Roman" pitchFamily="18" charset="0"/>
                <a:cs typeface="Times New Roman" pitchFamily="18" charset="0"/>
              </a:rPr>
              <a:t>Increased</a:t>
            </a:r>
            <a:r>
              <a:rPr lang="en-US" sz="2600" i="1" dirty="0" smtClean="0">
                <a:latin typeface="Times New Roman" pitchFamily="18" charset="0"/>
                <a:cs typeface="Times New Roman" pitchFamily="18" charset="0"/>
              </a:rPr>
              <a:t> </a:t>
            </a:r>
            <a:r>
              <a:rPr lang="en-US" sz="2600" b="1" i="1" dirty="0" smtClean="0">
                <a:latin typeface="Times New Roman" pitchFamily="18" charset="0"/>
                <a:cs typeface="Times New Roman" pitchFamily="18" charset="0"/>
              </a:rPr>
              <a:t>cost</a:t>
            </a:r>
            <a:r>
              <a:rPr lang="en-US" sz="2600" i="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of production (materials &amp; equipment needed to control the infestations) and </a:t>
            </a:r>
          </a:p>
          <a:p>
            <a:pPr lvl="2"/>
            <a:r>
              <a:rPr lang="en-US" sz="2500" dirty="0" smtClean="0">
                <a:latin typeface="Times New Roman" pitchFamily="18" charset="0"/>
                <a:cs typeface="Times New Roman" pitchFamily="18" charset="0"/>
              </a:rPr>
              <a:t>As a result may reduce or </a:t>
            </a:r>
            <a:r>
              <a:rPr lang="en-US" sz="2500" b="1" i="1" dirty="0" smtClean="0">
                <a:latin typeface="Times New Roman" pitchFamily="18" charset="0"/>
                <a:cs typeface="Times New Roman" pitchFamily="18" charset="0"/>
              </a:rPr>
              <a:t>eliminate any profits </a:t>
            </a:r>
            <a:r>
              <a:rPr lang="en-US" sz="2500" dirty="0" smtClean="0">
                <a:latin typeface="Times New Roman" pitchFamily="18" charset="0"/>
                <a:cs typeface="Times New Roman" pitchFamily="18" charset="0"/>
              </a:rPr>
              <a:t>from sale of the produce.</a:t>
            </a:r>
            <a:endParaRPr lang="en-US" sz="2500" dirty="0">
              <a:latin typeface="Times New Roman" pitchFamily="18" charset="0"/>
              <a:cs typeface="Times New Roman" pitchFamily="18" charset="0"/>
            </a:endParaRPr>
          </a:p>
          <a:p>
            <a:pPr marL="0" indent="0">
              <a:buNone/>
            </a:pPr>
            <a:endParaRPr lang="en-US" sz="2500" dirty="0"/>
          </a:p>
        </p:txBody>
      </p:sp>
    </p:spTree>
    <p:extLst>
      <p:ext uri="{BB962C8B-B14F-4D97-AF65-F5344CB8AC3E}">
        <p14:creationId xmlns:p14="http://schemas.microsoft.com/office/powerpoint/2010/main" xmlns="" val="2008656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858000"/>
          </a:xfrm>
        </p:spPr>
        <p:txBody>
          <a:bodyPr>
            <a:normAutofit/>
          </a:bodyPr>
          <a:lstStyle/>
          <a:p>
            <a:pPr marL="0" lvl="0" indent="0">
              <a:lnSpc>
                <a:spcPct val="120000"/>
              </a:lnSpc>
              <a:buNone/>
            </a:pPr>
            <a:r>
              <a:rPr lang="en-US" b="1" dirty="0" smtClean="0">
                <a:latin typeface="Times New Roman" pitchFamily="18" charset="0"/>
                <a:cs typeface="Times New Roman" pitchFamily="18" charset="0"/>
              </a:rPr>
              <a:t>A. Insect </a:t>
            </a:r>
            <a:r>
              <a:rPr lang="en-US" b="1" dirty="0">
                <a:latin typeface="Times New Roman" pitchFamily="18" charset="0"/>
                <a:cs typeface="Times New Roman" pitchFamily="18" charset="0"/>
              </a:rPr>
              <a:t>pest control</a:t>
            </a:r>
            <a:r>
              <a:rPr lang="en-US"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nSpc>
                <a:spcPct val="120000"/>
              </a:lnSpc>
            </a:pPr>
            <a:r>
              <a:rPr lang="en-US" sz="2600" b="1" i="1" dirty="0" smtClean="0">
                <a:latin typeface="Times New Roman" pitchFamily="18" charset="0"/>
                <a:cs typeface="Times New Roman" pitchFamily="18" charset="0"/>
              </a:rPr>
              <a:t>Cultural practices</a:t>
            </a:r>
            <a:r>
              <a:rPr lang="en-US" sz="2600" dirty="0" smtClean="0">
                <a:latin typeface="Times New Roman" pitchFamily="18" charset="0"/>
                <a:cs typeface="Times New Roman" pitchFamily="18" charset="0"/>
              </a:rPr>
              <a:t>: controlling </a:t>
            </a:r>
            <a:r>
              <a:rPr lang="en-US" sz="2600" dirty="0">
                <a:latin typeface="Times New Roman" pitchFamily="18" charset="0"/>
                <a:cs typeface="Times New Roman" pitchFamily="18" charset="0"/>
              </a:rPr>
              <a:t>weeds in nearby fields, burying plant </a:t>
            </a:r>
            <a:r>
              <a:rPr lang="en-US" sz="2600" dirty="0" smtClean="0">
                <a:latin typeface="Times New Roman" pitchFamily="18" charset="0"/>
                <a:cs typeface="Times New Roman" pitchFamily="18" charset="0"/>
              </a:rPr>
              <a:t>debris, increasing </a:t>
            </a:r>
            <a:r>
              <a:rPr lang="en-US" sz="2600" dirty="0">
                <a:latin typeface="Times New Roman" pitchFamily="18" charset="0"/>
                <a:cs typeface="Times New Roman" pitchFamily="18" charset="0"/>
              </a:rPr>
              <a:t>populations of natural enemies of certain </a:t>
            </a:r>
            <a:r>
              <a:rPr lang="en-US" sz="2600" dirty="0" smtClean="0">
                <a:latin typeface="Times New Roman" pitchFamily="18" charset="0"/>
                <a:cs typeface="Times New Roman" pitchFamily="18" charset="0"/>
              </a:rPr>
              <a:t>pests, s</a:t>
            </a:r>
            <a:r>
              <a:rPr lang="en-US" sz="2600" i="1" dirty="0" smtClean="0">
                <a:latin typeface="Times New Roman" pitchFamily="18" charset="0"/>
                <a:cs typeface="Times New Roman" pitchFamily="18" charset="0"/>
              </a:rPr>
              <a:t>anitation, crop rotation</a:t>
            </a:r>
          </a:p>
          <a:p>
            <a:pPr>
              <a:lnSpc>
                <a:spcPct val="120000"/>
              </a:lnSpc>
            </a:pPr>
            <a:endParaRPr lang="en-US" sz="2600" b="1" i="1" dirty="0" smtClean="0">
              <a:latin typeface="Times New Roman" pitchFamily="18" charset="0"/>
              <a:cs typeface="Times New Roman" pitchFamily="18" charset="0"/>
            </a:endParaRPr>
          </a:p>
          <a:p>
            <a:pPr>
              <a:lnSpc>
                <a:spcPct val="120000"/>
              </a:lnSpc>
            </a:pPr>
            <a:r>
              <a:rPr lang="en-US" sz="2600" b="1" i="1" dirty="0" smtClean="0">
                <a:latin typeface="Times New Roman" pitchFamily="18" charset="0"/>
                <a:cs typeface="Times New Roman" pitchFamily="18" charset="0"/>
              </a:rPr>
              <a:t>Insecticides, Legislation/quarantine laws, use of resistant cultivars, mechanical (handpicking, flaming banding), biological (predators, parasites) &amp; Integration methods</a:t>
            </a:r>
          </a:p>
          <a:p>
            <a:pPr>
              <a:lnSpc>
                <a:spcPct val="120000"/>
              </a:lnSpc>
            </a:pPr>
            <a:endParaRPr lang="en-US" sz="2600" dirty="0" smtClean="0">
              <a:latin typeface="Times New Roman" pitchFamily="18" charset="0"/>
              <a:cs typeface="Times New Roman" pitchFamily="18" charset="0"/>
            </a:endParaRPr>
          </a:p>
          <a:p>
            <a:pPr>
              <a:lnSpc>
                <a:spcPct val="120000"/>
              </a:lnSpc>
            </a:pPr>
            <a:r>
              <a:rPr lang="en-US" sz="2600" dirty="0" smtClean="0">
                <a:latin typeface="Times New Roman" pitchFamily="18" charset="0"/>
                <a:cs typeface="Times New Roman" pitchFamily="18" charset="0"/>
              </a:rPr>
              <a:t>The most important weapon in fighting rats and mice is hygiene: remove waste and garbage cover the compost heap with earth etc</a:t>
            </a:r>
          </a:p>
          <a:p>
            <a:pPr>
              <a:lnSpc>
                <a:spcPct val="120000"/>
              </a:lnSpc>
            </a:pPr>
            <a:endParaRPr lang="en-US" sz="2900"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7483050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858000"/>
          </a:xfrm>
        </p:spPr>
        <p:txBody>
          <a:bodyPr>
            <a:normAutofit fontScale="85000" lnSpcReduction="10000"/>
          </a:bodyPr>
          <a:lstStyle/>
          <a:p>
            <a:pPr marL="0" lvl="0" indent="0">
              <a:lnSpc>
                <a:spcPct val="120000"/>
              </a:lnSpc>
              <a:buNone/>
            </a:pPr>
            <a:r>
              <a:rPr lang="en-US" sz="3300" b="1" dirty="0">
                <a:latin typeface="Times New Roman" pitchFamily="18" charset="0"/>
                <a:cs typeface="Times New Roman" pitchFamily="18" charset="0"/>
              </a:rPr>
              <a:t>B. Disease </a:t>
            </a:r>
            <a:r>
              <a:rPr lang="en-US" sz="3300" b="1" dirty="0" smtClean="0">
                <a:latin typeface="Times New Roman" pitchFamily="18" charset="0"/>
                <a:cs typeface="Times New Roman" pitchFamily="18" charset="0"/>
              </a:rPr>
              <a:t>control</a:t>
            </a:r>
            <a:r>
              <a:rPr lang="en-US" sz="3300" dirty="0" smtClean="0">
                <a:latin typeface="Times New Roman" pitchFamily="18" charset="0"/>
                <a:cs typeface="Times New Roman" pitchFamily="18" charset="0"/>
              </a:rPr>
              <a:t>- </a:t>
            </a:r>
            <a:r>
              <a:rPr lang="en-US" sz="3300" b="1" dirty="0" smtClean="0">
                <a:latin typeface="Times New Roman" pitchFamily="18" charset="0"/>
                <a:cs typeface="Times New Roman" pitchFamily="18" charset="0"/>
              </a:rPr>
              <a:t>Some </a:t>
            </a:r>
            <a:r>
              <a:rPr lang="en-US" sz="3300" b="1" dirty="0">
                <a:latin typeface="Times New Roman" pitchFamily="18" charset="0"/>
                <a:cs typeface="Times New Roman" pitchFamily="18" charset="0"/>
              </a:rPr>
              <a:t>common disease </a:t>
            </a:r>
            <a:endParaRPr lang="en-US" sz="3300" dirty="0">
              <a:latin typeface="Times New Roman" pitchFamily="18" charset="0"/>
              <a:cs typeface="Times New Roman" pitchFamily="18" charset="0"/>
            </a:endParaRPr>
          </a:p>
          <a:p>
            <a:pPr lvl="1">
              <a:lnSpc>
                <a:spcPct val="120000"/>
              </a:lnSpc>
            </a:pPr>
            <a:r>
              <a:rPr lang="en-US" sz="3100" b="1" dirty="0">
                <a:latin typeface="Times New Roman" pitchFamily="18" charset="0"/>
                <a:cs typeface="Times New Roman" pitchFamily="18" charset="0"/>
              </a:rPr>
              <a:t>Damping off of seedlings</a:t>
            </a:r>
            <a:r>
              <a:rPr lang="en-US" sz="3100" dirty="0">
                <a:latin typeface="Times New Roman" pitchFamily="18" charset="0"/>
                <a:cs typeface="Times New Roman" pitchFamily="18" charset="0"/>
              </a:rPr>
              <a:t>, caused by </a:t>
            </a:r>
            <a:r>
              <a:rPr lang="en-US" sz="3100" i="1" dirty="0" err="1">
                <a:latin typeface="Times New Roman" pitchFamily="18" charset="0"/>
                <a:cs typeface="Times New Roman" pitchFamily="18" charset="0"/>
              </a:rPr>
              <a:t>Pythium</a:t>
            </a:r>
            <a:r>
              <a:rPr lang="en-US" sz="3100" i="1" dirty="0">
                <a:latin typeface="Times New Roman" pitchFamily="18" charset="0"/>
                <a:cs typeface="Times New Roman" pitchFamily="18" charset="0"/>
              </a:rPr>
              <a:t> </a:t>
            </a:r>
            <a:r>
              <a:rPr lang="en-US" sz="3100" dirty="0">
                <a:latin typeface="Times New Roman" pitchFamily="18" charset="0"/>
                <a:cs typeface="Times New Roman" pitchFamily="18" charset="0"/>
              </a:rPr>
              <a:t>spp. The young plants die shortly after germination. Rotting seeds, roots and stems, especially at the base, are noticeable</a:t>
            </a:r>
            <a:r>
              <a:rPr lang="en-US" sz="3100" dirty="0" smtClean="0">
                <a:latin typeface="Times New Roman" pitchFamily="18" charset="0"/>
                <a:cs typeface="Times New Roman" pitchFamily="18" charset="0"/>
              </a:rPr>
              <a:t>.</a:t>
            </a:r>
          </a:p>
          <a:p>
            <a:pPr lvl="1">
              <a:lnSpc>
                <a:spcPct val="120000"/>
              </a:lnSpc>
            </a:pPr>
            <a:endParaRPr lang="en-US" sz="3100" dirty="0">
              <a:latin typeface="Times New Roman" pitchFamily="18" charset="0"/>
              <a:cs typeface="Times New Roman" pitchFamily="18" charset="0"/>
            </a:endParaRPr>
          </a:p>
          <a:p>
            <a:pPr lvl="1">
              <a:lnSpc>
                <a:spcPct val="120000"/>
              </a:lnSpc>
            </a:pPr>
            <a:r>
              <a:rPr lang="en-US" sz="3100" b="1" dirty="0">
                <a:latin typeface="Times New Roman" pitchFamily="18" charset="0"/>
                <a:cs typeface="Times New Roman" pitchFamily="18" charset="0"/>
              </a:rPr>
              <a:t>Wilt</a:t>
            </a:r>
            <a:r>
              <a:rPr lang="en-US" sz="3100" dirty="0">
                <a:latin typeface="Times New Roman" pitchFamily="18" charset="0"/>
                <a:cs typeface="Times New Roman" pitchFamily="18" charset="0"/>
              </a:rPr>
              <a:t>, caused by bacteria (</a:t>
            </a:r>
            <a:r>
              <a:rPr lang="en-US" sz="3100" i="1" dirty="0">
                <a:latin typeface="Times New Roman" pitchFamily="18" charset="0"/>
                <a:cs typeface="Times New Roman" pitchFamily="18" charset="0"/>
              </a:rPr>
              <a:t>Pseudomonas</a:t>
            </a:r>
            <a:r>
              <a:rPr lang="en-US" sz="3100" dirty="0">
                <a:latin typeface="Times New Roman" pitchFamily="18" charset="0"/>
                <a:cs typeface="Times New Roman" pitchFamily="18" charset="0"/>
              </a:rPr>
              <a:t> spp.) &amp; </a:t>
            </a:r>
            <a:r>
              <a:rPr lang="en-US" sz="3100" i="1" dirty="0" err="1">
                <a:latin typeface="Times New Roman" pitchFamily="18" charset="0"/>
                <a:cs typeface="Times New Roman" pitchFamily="18" charset="0"/>
              </a:rPr>
              <a:t>Fusarium</a:t>
            </a:r>
            <a:r>
              <a:rPr lang="en-US" sz="3100" dirty="0">
                <a:latin typeface="Times New Roman" pitchFamily="18" charset="0"/>
                <a:cs typeface="Times New Roman" pitchFamily="18" charset="0"/>
              </a:rPr>
              <a:t> spp. This is sudden wilting and death of the entire plant; in </a:t>
            </a:r>
            <a:r>
              <a:rPr lang="en-US" sz="3100" i="1" dirty="0" err="1">
                <a:latin typeface="Times New Roman" pitchFamily="18" charset="0"/>
                <a:cs typeface="Times New Roman" pitchFamily="18" charset="0"/>
              </a:rPr>
              <a:t>Solanaceae</a:t>
            </a:r>
            <a:r>
              <a:rPr lang="en-US" sz="3100" i="1" dirty="0">
                <a:latin typeface="Times New Roman" pitchFamily="18" charset="0"/>
                <a:cs typeface="Times New Roman" pitchFamily="18" charset="0"/>
              </a:rPr>
              <a:t> </a:t>
            </a:r>
            <a:r>
              <a:rPr lang="en-US" sz="3100" dirty="0">
                <a:latin typeface="Times New Roman" pitchFamily="18" charset="0"/>
                <a:cs typeface="Times New Roman" pitchFamily="18" charset="0"/>
              </a:rPr>
              <a:t>the sheaths turn brown</a:t>
            </a:r>
            <a:r>
              <a:rPr lang="en-US" sz="3100" dirty="0" smtClean="0">
                <a:latin typeface="Times New Roman" pitchFamily="18" charset="0"/>
                <a:cs typeface="Times New Roman" pitchFamily="18" charset="0"/>
              </a:rPr>
              <a:t>.</a:t>
            </a:r>
          </a:p>
          <a:p>
            <a:pPr lvl="1">
              <a:lnSpc>
                <a:spcPct val="120000"/>
              </a:lnSpc>
            </a:pPr>
            <a:endParaRPr lang="en-US" sz="3100" dirty="0">
              <a:latin typeface="Times New Roman" pitchFamily="18" charset="0"/>
              <a:cs typeface="Times New Roman" pitchFamily="18" charset="0"/>
            </a:endParaRPr>
          </a:p>
          <a:p>
            <a:pPr lvl="1">
              <a:lnSpc>
                <a:spcPct val="120000"/>
              </a:lnSpc>
            </a:pPr>
            <a:r>
              <a:rPr lang="en-US" sz="3100" b="1" dirty="0">
                <a:latin typeface="Times New Roman" pitchFamily="18" charset="0"/>
                <a:cs typeface="Times New Roman" pitchFamily="18" charset="0"/>
              </a:rPr>
              <a:t>Rot (necrosis) of the stem base</a:t>
            </a:r>
            <a:r>
              <a:rPr lang="en-US" sz="3100" dirty="0">
                <a:latin typeface="Times New Roman" pitchFamily="18" charset="0"/>
                <a:cs typeface="Times New Roman" pitchFamily="18" charset="0"/>
              </a:rPr>
              <a:t>, caused by </a:t>
            </a:r>
            <a:r>
              <a:rPr lang="en-US" sz="3100" i="1" dirty="0" err="1">
                <a:latin typeface="Times New Roman" pitchFamily="18" charset="0"/>
                <a:cs typeface="Times New Roman" pitchFamily="18" charset="0"/>
              </a:rPr>
              <a:t>Rhizoctonia</a:t>
            </a:r>
            <a:r>
              <a:rPr lang="en-US" sz="3100" i="1" dirty="0">
                <a:latin typeface="Times New Roman" pitchFamily="18" charset="0"/>
                <a:cs typeface="Times New Roman" pitchFamily="18" charset="0"/>
              </a:rPr>
              <a:t> </a:t>
            </a:r>
            <a:r>
              <a:rPr lang="en-US" sz="3100" dirty="0" err="1">
                <a:latin typeface="Times New Roman" pitchFamily="18" charset="0"/>
                <a:cs typeface="Times New Roman" pitchFamily="18" charset="0"/>
              </a:rPr>
              <a:t>spp</a:t>
            </a:r>
            <a:r>
              <a:rPr lang="en-US" sz="3100" dirty="0">
                <a:latin typeface="Times New Roman" pitchFamily="18" charset="0"/>
                <a:cs typeface="Times New Roman" pitchFamily="18" charset="0"/>
              </a:rPr>
              <a:t> and </a:t>
            </a:r>
            <a:r>
              <a:rPr lang="en-US" sz="3100" i="1" dirty="0" err="1">
                <a:latin typeface="Times New Roman" pitchFamily="18" charset="0"/>
                <a:cs typeface="Times New Roman" pitchFamily="18" charset="0"/>
              </a:rPr>
              <a:t>Sclerotium</a:t>
            </a:r>
            <a:r>
              <a:rPr lang="en-US" sz="3100" i="1" dirty="0">
                <a:latin typeface="Times New Roman" pitchFamily="18" charset="0"/>
                <a:cs typeface="Times New Roman" pitchFamily="18" charset="0"/>
              </a:rPr>
              <a:t> </a:t>
            </a:r>
            <a:r>
              <a:rPr lang="en-US" sz="3100" dirty="0">
                <a:latin typeface="Times New Roman" pitchFamily="18" charset="0"/>
                <a:cs typeface="Times New Roman" pitchFamily="18" charset="0"/>
              </a:rPr>
              <a:t>spp. Plants rot, starting from the stem </a:t>
            </a:r>
            <a:r>
              <a:rPr lang="en-US" sz="3100" dirty="0" smtClean="0">
                <a:latin typeface="Times New Roman" pitchFamily="18" charset="0"/>
                <a:cs typeface="Times New Roman" pitchFamily="18" charset="0"/>
              </a:rPr>
              <a:t>base</a:t>
            </a:r>
            <a:r>
              <a:rPr lang="en-US" sz="3100" dirty="0">
                <a:latin typeface="Times New Roman" pitchFamily="18" charset="0"/>
                <a:cs typeface="Times New Roman" pitchFamily="18" charset="0"/>
              </a:rPr>
              <a:t> </a:t>
            </a:r>
            <a:r>
              <a:rPr lang="en-US" sz="3100" dirty="0" smtClean="0">
                <a:latin typeface="Times New Roman" pitchFamily="18" charset="0"/>
                <a:cs typeface="Times New Roman" pitchFamily="18" charset="0"/>
              </a:rPr>
              <a:t>&amp; </a:t>
            </a:r>
            <a:r>
              <a:rPr lang="en-US" sz="3100" dirty="0">
                <a:latin typeface="Times New Roman" pitchFamily="18" charset="0"/>
                <a:cs typeface="Times New Roman" pitchFamily="18" charset="0"/>
              </a:rPr>
              <a:t>then wilt. It affects </a:t>
            </a:r>
            <a:r>
              <a:rPr lang="en-US" sz="3100" i="1" dirty="0" err="1">
                <a:latin typeface="Times New Roman" pitchFamily="18" charset="0"/>
                <a:cs typeface="Times New Roman" pitchFamily="18" charset="0"/>
              </a:rPr>
              <a:t>Solanaceae</a:t>
            </a:r>
            <a:r>
              <a:rPr lang="en-US" sz="3100" i="1" dirty="0">
                <a:latin typeface="Times New Roman" pitchFamily="18" charset="0"/>
                <a:cs typeface="Times New Roman" pitchFamily="18" charset="0"/>
              </a:rPr>
              <a:t>, l</a:t>
            </a:r>
            <a:r>
              <a:rPr lang="en-US" sz="3100" dirty="0">
                <a:latin typeface="Times New Roman" pitchFamily="18" charset="0"/>
                <a:cs typeface="Times New Roman" pitchFamily="18" charset="0"/>
              </a:rPr>
              <a:t>ettuce, cabbage, beans etc.</a:t>
            </a:r>
          </a:p>
          <a:p>
            <a:pPr lvl="1">
              <a:lnSpc>
                <a:spcPct val="120000"/>
              </a:lnSpc>
            </a:pPr>
            <a:endParaRPr lang="en-US" sz="3200" dirty="0">
              <a:latin typeface="Times New Roman" pitchFamily="18" charset="0"/>
              <a:cs typeface="Times New Roman" pitchFamily="18" charset="0"/>
            </a:endParaRPr>
          </a:p>
          <a:p>
            <a:pPr marL="457200" lvl="1" indent="0">
              <a:lnSpc>
                <a:spcPct val="120000"/>
              </a:lnSpc>
              <a:buNone/>
            </a:pPr>
            <a:endParaRPr lang="en-US" sz="2900" dirty="0">
              <a:latin typeface="Times New Roman" pitchFamily="18" charset="0"/>
              <a:cs typeface="Times New Roman" pitchFamily="18" charset="0"/>
            </a:endParaRPr>
          </a:p>
          <a:p>
            <a:pPr>
              <a:lnSpc>
                <a:spcPct val="120000"/>
              </a:lnSpc>
            </a:pPr>
            <a:endParaRPr lang="en-US" sz="2900"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806698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781800"/>
          </a:xfrm>
        </p:spPr>
        <p:txBody>
          <a:bodyPr>
            <a:normAutofit/>
          </a:bodyPr>
          <a:lstStyle/>
          <a:p>
            <a:r>
              <a:rPr lang="en-US" sz="2800" b="1" dirty="0">
                <a:latin typeface="Times New Roman" pitchFamily="18" charset="0"/>
                <a:cs typeface="Times New Roman" pitchFamily="18" charset="0"/>
              </a:rPr>
              <a:t>The following points should be emphasized during site selection:</a:t>
            </a:r>
          </a:p>
          <a:p>
            <a:pPr lvl="1"/>
            <a:r>
              <a:rPr lang="en-US" b="1" i="1" dirty="0">
                <a:latin typeface="Times New Roman" pitchFamily="18" charset="0"/>
                <a:cs typeface="Times New Roman" pitchFamily="18" charset="0"/>
              </a:rPr>
              <a:t>Proximity to planting site/main field</a:t>
            </a:r>
            <a:r>
              <a:rPr lang="en-US" sz="2600" b="1" i="1" dirty="0">
                <a:latin typeface="Times New Roman" pitchFamily="18" charset="0"/>
                <a:cs typeface="Times New Roman" pitchFamily="18" charset="0"/>
              </a:rPr>
              <a:t>:</a:t>
            </a:r>
            <a:r>
              <a:rPr lang="en-US" sz="2600" dirty="0">
                <a:latin typeface="Times New Roman" pitchFamily="18" charset="0"/>
                <a:cs typeface="Times New Roman" pitchFamily="18" charset="0"/>
              </a:rPr>
              <a:t> it is used to reduce cost of transporting &amp; risk of loss of seedlings during transportation to the field &amp; there by seedling failure after transplanting. </a:t>
            </a:r>
          </a:p>
          <a:p>
            <a:pPr lvl="1"/>
            <a:endParaRPr lang="en-US" sz="2600"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Labor </a:t>
            </a:r>
            <a:r>
              <a:rPr lang="en-US" b="1" i="1" dirty="0">
                <a:latin typeface="Times New Roman" pitchFamily="18" charset="0"/>
                <a:cs typeface="Times New Roman" pitchFamily="18" charset="0"/>
              </a:rPr>
              <a:t>availability</a:t>
            </a:r>
            <a:r>
              <a:rPr lang="en-US" sz="2600" dirty="0">
                <a:latin typeface="Times New Roman" pitchFamily="18" charset="0"/>
                <a:cs typeface="Times New Roman" pitchFamily="18" charset="0"/>
              </a:rPr>
              <a:t>: Nursery operations are labor intensive. So; nurseries are sited in areas where regular supply of labor can be easily obtained.</a:t>
            </a:r>
          </a:p>
          <a:p>
            <a:endParaRPr lang="en-US" sz="2600" b="1" dirty="0" smtClean="0">
              <a:latin typeface="Times New Roman" pitchFamily="18" charset="0"/>
              <a:cs typeface="Times New Roman" pitchFamily="18" charset="0"/>
            </a:endParaRPr>
          </a:p>
          <a:p>
            <a:pPr lvl="1"/>
            <a:r>
              <a:rPr lang="en-US" b="1" i="1" dirty="0">
                <a:latin typeface="Times New Roman" pitchFamily="18" charset="0"/>
                <a:cs typeface="Times New Roman" pitchFamily="18" charset="0"/>
              </a:rPr>
              <a:t>Market availability</a:t>
            </a:r>
            <a:r>
              <a:rPr lang="en-US" sz="2600" dirty="0">
                <a:latin typeface="Times New Roman" pitchFamily="18" charset="0"/>
                <a:cs typeface="Times New Roman" pitchFamily="18" charset="0"/>
              </a:rPr>
              <a:t>: it should be located as close as possible to the sites of potential buyers /grower. </a:t>
            </a:r>
          </a:p>
          <a:p>
            <a:pPr marL="457200" lvl="1" indent="0">
              <a:buNone/>
            </a:pP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xmlns="" val="295672056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a:bodyPr>
          <a:lstStyle/>
          <a:p>
            <a:pPr lvl="1"/>
            <a:r>
              <a:rPr lang="en-US" sz="2600" b="1" dirty="0">
                <a:latin typeface="Times New Roman" pitchFamily="18" charset="0"/>
                <a:cs typeface="Times New Roman" pitchFamily="18" charset="0"/>
              </a:rPr>
              <a:t>Eelworms or nematodes </a:t>
            </a:r>
            <a:r>
              <a:rPr lang="en-US" sz="2600" dirty="0">
                <a:latin typeface="Times New Roman" pitchFamily="18" charset="0"/>
                <a:cs typeface="Times New Roman" pitchFamily="18" charset="0"/>
              </a:rPr>
              <a:t>(tiny round worms, not visible with the naked eye), of which especially the </a:t>
            </a:r>
            <a:r>
              <a:rPr lang="en-US" sz="2600" i="1" dirty="0" err="1">
                <a:latin typeface="Times New Roman" pitchFamily="18" charset="0"/>
                <a:cs typeface="Times New Roman" pitchFamily="18" charset="0"/>
              </a:rPr>
              <a:t>Meloidogyne</a:t>
            </a:r>
            <a:r>
              <a:rPr lang="en-US" sz="2600" dirty="0">
                <a:latin typeface="Times New Roman" pitchFamily="18" charset="0"/>
                <a:cs typeface="Times New Roman" pitchFamily="18" charset="0"/>
              </a:rPr>
              <a:t> types (root-knot nematodes) are very harmful. The plant shows little development, wilting is often seen &amp; very characteristic nodular swellings develop on the roots (root-knots). </a:t>
            </a:r>
          </a:p>
          <a:p>
            <a:pPr lvl="1"/>
            <a:endParaRPr lang="en-US" sz="2600" b="1" dirty="0">
              <a:latin typeface="Times New Roman" pitchFamily="18" charset="0"/>
              <a:cs typeface="Times New Roman" pitchFamily="18" charset="0"/>
            </a:endParaRPr>
          </a:p>
          <a:p>
            <a:pPr lvl="1"/>
            <a:r>
              <a:rPr lang="en-US" sz="2600" b="1" dirty="0">
                <a:latin typeface="Times New Roman" pitchFamily="18" charset="0"/>
                <a:cs typeface="Times New Roman" pitchFamily="18" charset="0"/>
              </a:rPr>
              <a:t>Mildew &amp; powdery mildew on the leaves</a:t>
            </a:r>
            <a:r>
              <a:rPr lang="en-US" sz="2600" dirty="0">
                <a:latin typeface="Times New Roman" pitchFamily="18" charset="0"/>
                <a:cs typeface="Times New Roman" pitchFamily="18" charset="0"/>
              </a:rPr>
              <a:t>, especially of </a:t>
            </a:r>
            <a:r>
              <a:rPr lang="en-US" sz="2600" i="1" dirty="0" err="1">
                <a:latin typeface="Times New Roman" pitchFamily="18" charset="0"/>
                <a:cs typeface="Times New Roman" pitchFamily="18" charset="0"/>
              </a:rPr>
              <a:t>Cucurbitaceae</a:t>
            </a:r>
            <a:r>
              <a:rPr lang="en-US" sz="2600" dirty="0">
                <a:latin typeface="Times New Roman" pitchFamily="18" charset="0"/>
                <a:cs typeface="Times New Roman" pitchFamily="18" charset="0"/>
              </a:rPr>
              <a:t>; the first causes brown spots on the underside of the leaf (cucumber), the second is visible as white dust on the upper side (local gourds). Both diseases flourish in high humidity.</a:t>
            </a: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fungi </a:t>
            </a:r>
            <a:r>
              <a:rPr lang="en-US" sz="2500" i="1" dirty="0" err="1">
                <a:latin typeface="Times New Roman" pitchFamily="18" charset="0"/>
                <a:cs typeface="Times New Roman" pitchFamily="18" charset="0"/>
              </a:rPr>
              <a:t>Cladosporium</a:t>
            </a:r>
            <a:r>
              <a:rPr lang="en-US" sz="2500" dirty="0">
                <a:latin typeface="Times New Roman" pitchFamily="18" charset="0"/>
                <a:cs typeface="Times New Roman" pitchFamily="18" charset="0"/>
              </a:rPr>
              <a:t> and </a:t>
            </a:r>
            <a:r>
              <a:rPr lang="en-US" sz="2500" i="1" dirty="0" err="1">
                <a:latin typeface="Times New Roman" pitchFamily="18" charset="0"/>
                <a:cs typeface="Times New Roman" pitchFamily="18" charset="0"/>
              </a:rPr>
              <a:t>Cercospora</a:t>
            </a:r>
            <a:r>
              <a:rPr lang="en-US" sz="2500" dirty="0">
                <a:latin typeface="Times New Roman" pitchFamily="18" charset="0"/>
                <a:cs typeface="Times New Roman" pitchFamily="18" charset="0"/>
              </a:rPr>
              <a:t> can cause brown spots, especially on older leaves.</a:t>
            </a:r>
          </a:p>
          <a:p>
            <a:pPr lvl="1"/>
            <a:endParaRPr lang="en-US" sz="2500" b="1" dirty="0" smtClean="0">
              <a:latin typeface="Times New Roman" pitchFamily="18" charset="0"/>
              <a:cs typeface="Times New Roman" pitchFamily="18" charset="0"/>
            </a:endParaRPr>
          </a:p>
          <a:p>
            <a:pPr lvl="1"/>
            <a:endParaRPr lang="en-US" sz="25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7483050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a:bodyPr>
          <a:lstStyle/>
          <a:p>
            <a:r>
              <a:rPr lang="en-US" sz="2800" b="1" dirty="0">
                <a:latin typeface="Times New Roman" pitchFamily="18" charset="0"/>
                <a:cs typeface="Times New Roman" pitchFamily="18" charset="0"/>
              </a:rPr>
              <a:t>Methods to control disease (general method)</a:t>
            </a:r>
          </a:p>
          <a:p>
            <a:pPr lvl="1"/>
            <a:r>
              <a:rPr lang="en-US" sz="2500" b="1" i="1" dirty="0">
                <a:latin typeface="Times New Roman" pitchFamily="18" charset="0"/>
                <a:cs typeface="Times New Roman" pitchFamily="18" charset="0"/>
              </a:rPr>
              <a:t>Good cultural practice- </a:t>
            </a:r>
            <a:r>
              <a:rPr lang="en-US" sz="2500" dirty="0">
                <a:latin typeface="Times New Roman" pitchFamily="18" charset="0"/>
                <a:cs typeface="Times New Roman" pitchFamily="18" charset="0"/>
              </a:rPr>
              <a:t>field s</a:t>
            </a:r>
            <a:r>
              <a:rPr lang="en-US" sz="2500" i="1" dirty="0">
                <a:latin typeface="Times New Roman" pitchFamily="18" charset="0"/>
                <a:cs typeface="Times New Roman" pitchFamily="18" charset="0"/>
              </a:rPr>
              <a:t>anitatio</a:t>
            </a:r>
            <a:r>
              <a:rPr lang="en-US" sz="2500" dirty="0">
                <a:latin typeface="Times New Roman" pitchFamily="18" charset="0"/>
                <a:cs typeface="Times New Roman" pitchFamily="18" charset="0"/>
              </a:rPr>
              <a:t>n, use seeds &amp; cuttings from healthy plants, improve soil drainage, remove &amp;  burn infected plants &amp; plant remains should be buried or put on the compost heap, a</a:t>
            </a:r>
            <a:r>
              <a:rPr lang="en-US" sz="2500" b="1" dirty="0">
                <a:latin typeface="Times New Roman" pitchFamily="18" charset="0"/>
                <a:cs typeface="Times New Roman" pitchFamily="18" charset="0"/>
              </a:rPr>
              <a:t>pplying organic manure helps protect the plants </a:t>
            </a:r>
            <a:r>
              <a:rPr lang="en-US" sz="2500" dirty="0">
                <a:latin typeface="Times New Roman" pitchFamily="18" charset="0"/>
                <a:cs typeface="Times New Roman" pitchFamily="18" charset="0"/>
              </a:rPr>
              <a:t>especially against root knot nematodes &amp; </a:t>
            </a:r>
            <a:r>
              <a:rPr lang="en-US" sz="2500" b="1" dirty="0">
                <a:latin typeface="Times New Roman" pitchFamily="18" charset="0"/>
                <a:cs typeface="Times New Roman" pitchFamily="18" charset="0"/>
              </a:rPr>
              <a:t>disinfection of the soil with steam</a:t>
            </a:r>
          </a:p>
          <a:p>
            <a:pPr lvl="1"/>
            <a:endParaRPr lang="en-US" sz="2500" i="1" dirty="0">
              <a:latin typeface="Times New Roman" pitchFamily="18" charset="0"/>
              <a:cs typeface="Times New Roman" pitchFamily="18" charset="0"/>
            </a:endParaRPr>
          </a:p>
          <a:p>
            <a:pPr lvl="1"/>
            <a:r>
              <a:rPr lang="en-US" sz="2500" b="1" i="1" dirty="0">
                <a:latin typeface="Times New Roman" pitchFamily="18" charset="0"/>
                <a:cs typeface="Times New Roman" pitchFamily="18" charset="0"/>
              </a:rPr>
              <a:t>Chemical means</a:t>
            </a:r>
            <a:r>
              <a:rPr lang="en-US" sz="2500" i="1" dirty="0">
                <a:latin typeface="Times New Roman" pitchFamily="18" charset="0"/>
                <a:cs typeface="Times New Roman" pitchFamily="18" charset="0"/>
              </a:rPr>
              <a:t>, spraying, dusting  </a:t>
            </a:r>
            <a:r>
              <a:rPr lang="en-US" sz="2500" i="1" dirty="0" err="1">
                <a:latin typeface="Times New Roman" pitchFamily="18" charset="0"/>
                <a:cs typeface="Times New Roman" pitchFamily="18" charset="0"/>
              </a:rPr>
              <a:t>eg</a:t>
            </a:r>
            <a:r>
              <a:rPr lang="en-US" sz="2500" i="1" dirty="0">
                <a:latin typeface="Times New Roman" pitchFamily="18" charset="0"/>
                <a:cs typeface="Times New Roman" pitchFamily="18" charset="0"/>
              </a:rPr>
              <a:t> </a:t>
            </a:r>
            <a:r>
              <a:rPr lang="en-US" sz="2500" dirty="0">
                <a:latin typeface="Times New Roman" pitchFamily="18" charset="0"/>
                <a:cs typeface="Times New Roman" pitchFamily="18" charset="0"/>
              </a:rPr>
              <a:t>Use fungicides- Some fungicides that are less toxic &amp; frequently used in commercial vegetable growing are: </a:t>
            </a:r>
            <a:r>
              <a:rPr lang="en-US" sz="2500" dirty="0" err="1">
                <a:latin typeface="Times New Roman" pitchFamily="18" charset="0"/>
                <a:cs typeface="Times New Roman" pitchFamily="18" charset="0"/>
              </a:rPr>
              <a:t>Redome</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Mancoze</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Maneb</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Zineb</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Benlate</a:t>
            </a:r>
            <a:r>
              <a:rPr lang="en-US" sz="2500" dirty="0">
                <a:latin typeface="Times New Roman" pitchFamily="18" charset="0"/>
                <a:cs typeface="Times New Roman" pitchFamily="18" charset="0"/>
              </a:rPr>
              <a:t> and </a:t>
            </a:r>
            <a:r>
              <a:rPr lang="en-US" sz="2500" dirty="0" err="1">
                <a:latin typeface="Times New Roman" pitchFamily="18" charset="0"/>
                <a:cs typeface="Times New Roman" pitchFamily="18" charset="0"/>
              </a:rPr>
              <a:t>Karathane</a:t>
            </a:r>
            <a:r>
              <a:rPr lang="en-US" sz="2500" dirty="0">
                <a:latin typeface="Times New Roman" pitchFamily="18" charset="0"/>
                <a:cs typeface="Times New Roman" pitchFamily="18" charset="0"/>
              </a:rPr>
              <a:t>.</a:t>
            </a:r>
            <a:endParaRPr lang="en-US" sz="2500" b="1" dirty="0">
              <a:latin typeface="Times New Roman" pitchFamily="18" charset="0"/>
              <a:cs typeface="Times New Roman" pitchFamily="18" charset="0"/>
            </a:endParaRPr>
          </a:p>
          <a:p>
            <a:pPr>
              <a:buNone/>
            </a:pPr>
            <a:endParaRPr lang="en-US" sz="2500" dirty="0" smtClean="0">
              <a:latin typeface="Times New Roman" pitchFamily="18" charset="0"/>
              <a:cs typeface="Times New Roman" pitchFamily="18" charset="0"/>
            </a:endParaRPr>
          </a:p>
          <a:p>
            <a:endParaRPr lang="en-US" sz="25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a:bodyPr>
          <a:lstStyle/>
          <a:p>
            <a:pPr lvl="1"/>
            <a:r>
              <a:rPr lang="en-US" sz="2500" b="1" i="1" dirty="0" smtClean="0">
                <a:latin typeface="Times New Roman" pitchFamily="18" charset="0"/>
                <a:cs typeface="Times New Roman" pitchFamily="18" charset="0"/>
              </a:rPr>
              <a:t>Crop rotation</a:t>
            </a:r>
            <a:r>
              <a:rPr lang="en-US" sz="2500" b="1"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Vegetables can be arranged into six groups:</a:t>
            </a:r>
          </a:p>
          <a:p>
            <a:pPr lvl="3"/>
            <a:r>
              <a:rPr lang="en-US" sz="2500" dirty="0" smtClean="0">
                <a:latin typeface="Times New Roman" pitchFamily="18" charset="0"/>
                <a:cs typeface="Times New Roman" pitchFamily="18" charset="0"/>
              </a:rPr>
              <a:t> Nightshade family or </a:t>
            </a:r>
            <a:r>
              <a:rPr lang="en-US" sz="2500" dirty="0" err="1" smtClean="0">
                <a:latin typeface="Times New Roman" pitchFamily="18" charset="0"/>
                <a:cs typeface="Times New Roman" pitchFamily="18" charset="0"/>
              </a:rPr>
              <a:t>Solanaceae</a:t>
            </a:r>
            <a:r>
              <a:rPr lang="en-US" sz="2500" dirty="0" smtClean="0">
                <a:latin typeface="Times New Roman" pitchFamily="18" charset="0"/>
                <a:cs typeface="Times New Roman" pitchFamily="18" charset="0"/>
              </a:rPr>
              <a:t> (tomato, eggplant, red pepper), Gourd family or </a:t>
            </a:r>
            <a:r>
              <a:rPr lang="en-US" sz="2500" dirty="0" err="1" smtClean="0">
                <a:latin typeface="Times New Roman" pitchFamily="18" charset="0"/>
                <a:cs typeface="Times New Roman" pitchFamily="18" charset="0"/>
              </a:rPr>
              <a:t>Cucurbitaceae</a:t>
            </a:r>
            <a:r>
              <a:rPr lang="en-US" sz="2500" dirty="0" smtClean="0">
                <a:latin typeface="Times New Roman" pitchFamily="18" charset="0"/>
                <a:cs typeface="Times New Roman" pitchFamily="18" charset="0"/>
              </a:rPr>
              <a:t> (cucumber, melon), Legumes (beans, peanut), Cabbage family or </a:t>
            </a:r>
            <a:r>
              <a:rPr lang="en-US" sz="2500" dirty="0" err="1" smtClean="0">
                <a:latin typeface="Times New Roman" pitchFamily="18" charset="0"/>
                <a:cs typeface="Times New Roman" pitchFamily="18" charset="0"/>
              </a:rPr>
              <a:t>Cruciferae</a:t>
            </a:r>
            <a:r>
              <a:rPr lang="en-US" sz="2500" dirty="0" smtClean="0">
                <a:latin typeface="Times New Roman" pitchFamily="18" charset="0"/>
                <a:cs typeface="Times New Roman" pitchFamily="18" charset="0"/>
              </a:rPr>
              <a:t> (cabbage), leaf vegetables (amaranth, Ceylon spinach), and plants with edible tubers, bulbs or roots (onion, cocoyam). </a:t>
            </a:r>
          </a:p>
          <a:p>
            <a:pPr lvl="3"/>
            <a:r>
              <a:rPr lang="en-US" sz="2500" b="1" dirty="0" smtClean="0">
                <a:latin typeface="Times New Roman" pitchFamily="18" charset="0"/>
                <a:cs typeface="Times New Roman" pitchFamily="18" charset="0"/>
              </a:rPr>
              <a:t>Never grow a plant from the same group again </a:t>
            </a:r>
            <a:r>
              <a:rPr lang="en-US" sz="2500" dirty="0" smtClean="0">
                <a:latin typeface="Times New Roman" pitchFamily="18" charset="0"/>
                <a:cs typeface="Times New Roman" pitchFamily="18" charset="0"/>
              </a:rPr>
              <a:t>on the same bed before having grown at least two crops with plants from different groups. This is a rough guide to the rules</a:t>
            </a:r>
          </a:p>
          <a:p>
            <a:pPr lvl="3">
              <a:buNone/>
            </a:pPr>
            <a:endParaRPr lang="en-US" sz="2500" dirty="0" smtClean="0">
              <a:latin typeface="Times New Roman" pitchFamily="18" charset="0"/>
              <a:cs typeface="Times New Roman" pitchFamily="18" charset="0"/>
            </a:endParaRPr>
          </a:p>
          <a:p>
            <a:pPr lvl="1"/>
            <a:r>
              <a:rPr lang="en-US" sz="2500" b="1" i="1" dirty="0" smtClean="0">
                <a:latin typeface="Times New Roman" pitchFamily="18" charset="0"/>
                <a:cs typeface="Times New Roman" pitchFamily="18" charset="0"/>
              </a:rPr>
              <a:t>Legislation/quarantine laws, Use of resistant or tolerant cultivars, Biological means predators, parasites &amp; Integration; a combination of methods</a:t>
            </a:r>
          </a:p>
          <a:p>
            <a:endParaRPr lang="en-US" dirty="0"/>
          </a:p>
        </p:txBody>
      </p:sp>
    </p:spTree>
    <p:extLst>
      <p:ext uri="{BB962C8B-B14F-4D97-AF65-F5344CB8AC3E}">
        <p14:creationId xmlns:p14="http://schemas.microsoft.com/office/powerpoint/2010/main" xmlns="" val="7375562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8610600"/>
          </a:xfrm>
        </p:spPr>
        <p:txBody>
          <a:bodyPr>
            <a:normAutofit/>
          </a:bodyPr>
          <a:lstStyle/>
          <a:p>
            <a:pPr marL="0" lvl="0" indent="0">
              <a:lnSpc>
                <a:spcPct val="120000"/>
              </a:lnSpc>
              <a:buNone/>
            </a:pPr>
            <a:r>
              <a:rPr lang="en-US" sz="3600" b="1" dirty="0" smtClean="0">
                <a:latin typeface="Times New Roman" pitchFamily="18" charset="0"/>
                <a:cs typeface="Times New Roman" pitchFamily="18" charset="0"/>
              </a:rPr>
              <a:t>C. </a:t>
            </a:r>
            <a:r>
              <a:rPr lang="en-US" sz="4000" b="1" dirty="0" smtClean="0">
                <a:latin typeface="Times New Roman" pitchFamily="18" charset="0"/>
                <a:cs typeface="Times New Roman" pitchFamily="18" charset="0"/>
              </a:rPr>
              <a:t>Weed </a:t>
            </a:r>
            <a:r>
              <a:rPr lang="en-US" sz="4000" b="1" dirty="0">
                <a:latin typeface="Times New Roman" pitchFamily="18" charset="0"/>
                <a:cs typeface="Times New Roman" pitchFamily="18" charset="0"/>
              </a:rPr>
              <a:t>control</a:t>
            </a:r>
            <a:endParaRPr lang="en-US" sz="3600" dirty="0">
              <a:latin typeface="Times New Roman" pitchFamily="18" charset="0"/>
              <a:cs typeface="Times New Roman" pitchFamily="18" charset="0"/>
            </a:endParaRPr>
          </a:p>
          <a:p>
            <a:pPr>
              <a:lnSpc>
                <a:spcPct val="110000"/>
              </a:lnSpc>
            </a:pPr>
            <a:r>
              <a:rPr lang="en-US" sz="2700" dirty="0" smtClean="0">
                <a:latin typeface="Times New Roman" pitchFamily="18" charset="0"/>
                <a:cs typeface="Times New Roman" pitchFamily="18" charset="0"/>
              </a:rPr>
              <a:t>Weeds reduce </a:t>
            </a:r>
            <a:r>
              <a:rPr lang="en-US" sz="2700" b="1" dirty="0" smtClean="0">
                <a:latin typeface="Times New Roman" pitchFamily="18" charset="0"/>
                <a:cs typeface="Times New Roman" pitchFamily="18" charset="0"/>
              </a:rPr>
              <a:t>20-50% </a:t>
            </a:r>
            <a:r>
              <a:rPr lang="en-US" sz="2700" dirty="0" smtClean="0">
                <a:latin typeface="Times New Roman" pitchFamily="18" charset="0"/>
                <a:cs typeface="Times New Roman" pitchFamily="18" charset="0"/>
              </a:rPr>
              <a:t>of yields &amp; quality of vegetable crops </a:t>
            </a:r>
          </a:p>
          <a:p>
            <a:pPr lvl="1">
              <a:lnSpc>
                <a:spcPct val="110000"/>
              </a:lnSpc>
            </a:pPr>
            <a:r>
              <a:rPr lang="en-US" sz="2700" dirty="0" smtClean="0">
                <a:latin typeface="Times New Roman" pitchFamily="18" charset="0"/>
                <a:cs typeface="Times New Roman" pitchFamily="18" charset="0"/>
              </a:rPr>
              <a:t>by </a:t>
            </a:r>
            <a:r>
              <a:rPr lang="en-US" sz="2700" b="1" dirty="0" smtClean="0">
                <a:latin typeface="Times New Roman" pitchFamily="18" charset="0"/>
                <a:cs typeface="Times New Roman" pitchFamily="18" charset="0"/>
              </a:rPr>
              <a:t>competing</a:t>
            </a:r>
            <a:r>
              <a:rPr lang="en-US" sz="2700" dirty="0" smtClean="0">
                <a:latin typeface="Times New Roman" pitchFamily="18" charset="0"/>
                <a:cs typeface="Times New Roman" pitchFamily="18" charset="0"/>
              </a:rPr>
              <a:t> with the crop for water, nutrients, soil oxygen &amp; sunlight;  especially at early  period of vegetables. </a:t>
            </a:r>
          </a:p>
          <a:p>
            <a:pPr>
              <a:lnSpc>
                <a:spcPct val="110000"/>
              </a:lnSpc>
            </a:pPr>
            <a:endParaRPr lang="en-US" sz="2700" dirty="0" smtClean="0">
              <a:latin typeface="Times New Roman" pitchFamily="18" charset="0"/>
              <a:cs typeface="Times New Roman" pitchFamily="18" charset="0"/>
            </a:endParaRPr>
          </a:p>
          <a:p>
            <a:pPr>
              <a:lnSpc>
                <a:spcPct val="110000"/>
              </a:lnSpc>
            </a:pPr>
            <a:r>
              <a:rPr lang="en-US" sz="2700" dirty="0" smtClean="0">
                <a:latin typeface="Times New Roman" pitchFamily="18" charset="0"/>
                <a:cs typeface="Times New Roman" pitchFamily="18" charset="0"/>
              </a:rPr>
              <a:t>It also interfere/delay harvest operations and can harbor insects &amp; diseases.  </a:t>
            </a:r>
          </a:p>
          <a:p>
            <a:pPr>
              <a:lnSpc>
                <a:spcPct val="110000"/>
              </a:lnSpc>
            </a:pPr>
            <a:endParaRPr lang="en-US" sz="2700" dirty="0">
              <a:latin typeface="Times New Roman" pitchFamily="18" charset="0"/>
              <a:cs typeface="Times New Roman" pitchFamily="18" charset="0"/>
            </a:endParaRPr>
          </a:p>
          <a:p>
            <a:pPr>
              <a:lnSpc>
                <a:spcPct val="110000"/>
              </a:lnSpc>
            </a:pP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Therefore; all weeds must be controlled</a:t>
            </a:r>
            <a:r>
              <a:rPr lang="en-US" sz="3600" dirty="0" smtClean="0">
                <a:latin typeface="Times New Roman" pitchFamily="18" charset="0"/>
                <a:cs typeface="Times New Roman" pitchFamily="18" charset="0"/>
              </a:rPr>
              <a:t>.</a:t>
            </a:r>
          </a:p>
          <a:p>
            <a:pPr>
              <a:lnSpc>
                <a:spcPct val="110000"/>
              </a:lnSpc>
            </a:pPr>
            <a:endParaRPr lang="en-US" sz="2700" dirty="0" smtClean="0">
              <a:latin typeface="Times New Roman" pitchFamily="18" charset="0"/>
              <a:cs typeface="Times New Roman" pitchFamily="18" charset="0"/>
            </a:endParaRPr>
          </a:p>
          <a:p>
            <a:pPr marL="0" lvl="0" indent="0">
              <a:lnSpc>
                <a:spcPct val="110000"/>
              </a:lnSpc>
              <a:buNone/>
            </a:pPr>
            <a:endParaRPr lang="en-US" sz="2700" dirty="0" smtClean="0">
              <a:latin typeface="Times New Roman" pitchFamily="18" charset="0"/>
              <a:cs typeface="Times New Roman" pitchFamily="18" charset="0"/>
            </a:endParaRPr>
          </a:p>
          <a:p>
            <a:pPr lvl="0"/>
            <a:endParaRPr lang="en-US" sz="2700" dirty="0" smtClean="0">
              <a:latin typeface="Times New Roman" pitchFamily="18" charset="0"/>
              <a:cs typeface="Times New Roman" pitchFamily="18" charset="0"/>
            </a:endParaRPr>
          </a:p>
          <a:p>
            <a:pPr marL="0" indent="0">
              <a:buNone/>
            </a:pPr>
            <a:r>
              <a:rPr lang="en-US" sz="2800" b="1" dirty="0"/>
              <a:t> </a:t>
            </a:r>
            <a:endParaRPr lang="en-US" sz="2800" dirty="0"/>
          </a:p>
          <a:p>
            <a:pPr marL="0" indent="0">
              <a:buNone/>
            </a:pPr>
            <a:endParaRPr lang="en-US" dirty="0"/>
          </a:p>
        </p:txBody>
      </p:sp>
    </p:spTree>
    <p:extLst>
      <p:ext uri="{BB962C8B-B14F-4D97-AF65-F5344CB8AC3E}">
        <p14:creationId xmlns:p14="http://schemas.microsoft.com/office/powerpoint/2010/main" xmlns="" val="74830509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8077200"/>
          </a:xfrm>
        </p:spPr>
        <p:txBody>
          <a:bodyPr>
            <a:normAutofit/>
          </a:bodyPr>
          <a:lstStyle/>
          <a:p>
            <a:pPr>
              <a:lnSpc>
                <a:spcPct val="110000"/>
              </a:lnSpc>
            </a:pPr>
            <a:r>
              <a:rPr lang="en-US" dirty="0">
                <a:latin typeface="Times New Roman" pitchFamily="18" charset="0"/>
                <a:cs typeface="Times New Roman" pitchFamily="18" charset="0"/>
              </a:rPr>
              <a:t>G</a:t>
            </a:r>
            <a:r>
              <a:rPr lang="en-US" b="1" dirty="0">
                <a:latin typeface="Times New Roman" pitchFamily="18" charset="0"/>
                <a:cs typeface="Times New Roman" pitchFamily="18" charset="0"/>
              </a:rPr>
              <a:t>eneral control methods</a:t>
            </a:r>
            <a:endParaRPr lang="en-US" dirty="0">
              <a:latin typeface="Times New Roman" pitchFamily="18" charset="0"/>
              <a:cs typeface="Times New Roman" pitchFamily="18" charset="0"/>
            </a:endParaRPr>
          </a:p>
          <a:p>
            <a:pPr lvl="1">
              <a:lnSpc>
                <a:spcPct val="110000"/>
              </a:lnSpc>
            </a:pPr>
            <a:r>
              <a:rPr lang="en-US" sz="2700" i="1" dirty="0">
                <a:latin typeface="Times New Roman" pitchFamily="18" charset="0"/>
                <a:cs typeface="Times New Roman" pitchFamily="18" charset="0"/>
              </a:rPr>
              <a:t>Manual removal, </a:t>
            </a:r>
          </a:p>
          <a:p>
            <a:pPr lvl="1">
              <a:lnSpc>
                <a:spcPct val="110000"/>
              </a:lnSpc>
            </a:pPr>
            <a:endParaRPr lang="en-US" sz="2700" i="1" dirty="0" smtClean="0">
              <a:latin typeface="Times New Roman" pitchFamily="18" charset="0"/>
              <a:cs typeface="Times New Roman" pitchFamily="18" charset="0"/>
            </a:endParaRPr>
          </a:p>
          <a:p>
            <a:pPr lvl="1">
              <a:lnSpc>
                <a:spcPct val="110000"/>
              </a:lnSpc>
            </a:pPr>
            <a:r>
              <a:rPr lang="en-US" sz="2700" i="1" dirty="0" smtClean="0">
                <a:latin typeface="Times New Roman" pitchFamily="18" charset="0"/>
                <a:cs typeface="Times New Roman" pitchFamily="18" charset="0"/>
              </a:rPr>
              <a:t>Successful </a:t>
            </a:r>
            <a:r>
              <a:rPr lang="en-US" sz="2700" i="1" dirty="0">
                <a:latin typeface="Times New Roman" pitchFamily="18" charset="0"/>
                <a:cs typeface="Times New Roman" pitchFamily="18" charset="0"/>
              </a:rPr>
              <a:t>land preparation (early cultivation reduces weed damage).</a:t>
            </a:r>
          </a:p>
          <a:p>
            <a:pPr lvl="1">
              <a:lnSpc>
                <a:spcPct val="110000"/>
              </a:lnSpc>
            </a:pPr>
            <a:endParaRPr lang="en-US" sz="2700" i="1" dirty="0" smtClean="0">
              <a:latin typeface="Times New Roman" pitchFamily="18" charset="0"/>
              <a:cs typeface="Times New Roman" pitchFamily="18" charset="0"/>
            </a:endParaRPr>
          </a:p>
          <a:p>
            <a:pPr lvl="1">
              <a:lnSpc>
                <a:spcPct val="110000"/>
              </a:lnSpc>
            </a:pPr>
            <a:r>
              <a:rPr lang="en-US" sz="2700" i="1" dirty="0" smtClean="0">
                <a:latin typeface="Times New Roman" pitchFamily="18" charset="0"/>
                <a:cs typeface="Times New Roman" pitchFamily="18" charset="0"/>
              </a:rPr>
              <a:t>Mechanically </a:t>
            </a:r>
            <a:r>
              <a:rPr lang="en-US" sz="2700" i="1" dirty="0">
                <a:latin typeface="Times New Roman" pitchFamily="18" charset="0"/>
                <a:cs typeface="Times New Roman" pitchFamily="18" charset="0"/>
              </a:rPr>
              <a:t>(cultivation and slashing)</a:t>
            </a:r>
          </a:p>
          <a:p>
            <a:pPr lvl="1">
              <a:lnSpc>
                <a:spcPct val="110000"/>
              </a:lnSpc>
            </a:pPr>
            <a:endParaRPr lang="en-US" sz="2700" i="1" dirty="0" smtClean="0">
              <a:latin typeface="Times New Roman" pitchFamily="18" charset="0"/>
              <a:cs typeface="Times New Roman" pitchFamily="18" charset="0"/>
            </a:endParaRPr>
          </a:p>
          <a:p>
            <a:pPr lvl="1">
              <a:lnSpc>
                <a:spcPct val="110000"/>
              </a:lnSpc>
            </a:pPr>
            <a:r>
              <a:rPr lang="en-US" sz="2700" i="1" dirty="0" smtClean="0">
                <a:latin typeface="Times New Roman" pitchFamily="18" charset="0"/>
                <a:cs typeface="Times New Roman" pitchFamily="18" charset="0"/>
              </a:rPr>
              <a:t>Chemical </a:t>
            </a:r>
            <a:r>
              <a:rPr lang="en-US" sz="2700" i="1" dirty="0">
                <a:latin typeface="Times New Roman" pitchFamily="18" charset="0"/>
                <a:cs typeface="Times New Roman" pitchFamily="18" charset="0"/>
              </a:rPr>
              <a:t>treatments (especially for perennial weeds),</a:t>
            </a:r>
          </a:p>
          <a:p>
            <a:pPr lvl="1">
              <a:lnSpc>
                <a:spcPct val="110000"/>
              </a:lnSpc>
            </a:pPr>
            <a:endParaRPr lang="en-US" sz="2700" i="1" dirty="0" smtClean="0">
              <a:latin typeface="Times New Roman" pitchFamily="18" charset="0"/>
              <a:cs typeface="Times New Roman" pitchFamily="18" charset="0"/>
            </a:endParaRPr>
          </a:p>
          <a:p>
            <a:pPr lvl="1">
              <a:lnSpc>
                <a:spcPct val="110000"/>
              </a:lnSpc>
            </a:pPr>
            <a:r>
              <a:rPr lang="en-US" sz="2700" i="1" dirty="0" smtClean="0">
                <a:latin typeface="Times New Roman" pitchFamily="18" charset="0"/>
                <a:cs typeface="Times New Roman" pitchFamily="18" charset="0"/>
              </a:rPr>
              <a:t>Integrated </a:t>
            </a:r>
            <a:r>
              <a:rPr lang="en-US" sz="2700" i="1" dirty="0">
                <a:latin typeface="Times New Roman" pitchFamily="18" charset="0"/>
                <a:cs typeface="Times New Roman" pitchFamily="18" charset="0"/>
              </a:rPr>
              <a:t>of d/t methods.</a:t>
            </a:r>
          </a:p>
          <a:p>
            <a:pPr>
              <a:lnSpc>
                <a:spcPct val="110000"/>
              </a:lnSpc>
            </a:pPr>
            <a:endParaRPr lang="en-US" sz="2700" dirty="0" smtClean="0">
              <a:latin typeface="Times New Roman" pitchFamily="18" charset="0"/>
              <a:cs typeface="Times New Roman" pitchFamily="18" charset="0"/>
            </a:endParaRPr>
          </a:p>
          <a:p>
            <a:pPr lvl="0">
              <a:lnSpc>
                <a:spcPct val="110000"/>
              </a:lnSpc>
            </a:pPr>
            <a:endParaRPr lang="en-US" sz="2700" dirty="0" smtClean="0">
              <a:latin typeface="Times New Roman" pitchFamily="18" charset="0"/>
              <a:cs typeface="Times New Roman" pitchFamily="18" charset="0"/>
            </a:endParaRPr>
          </a:p>
          <a:p>
            <a:pPr lvl="0"/>
            <a:endParaRPr lang="en-US" sz="2700" dirty="0" smtClean="0">
              <a:latin typeface="Times New Roman" pitchFamily="18" charset="0"/>
              <a:cs typeface="Times New Roman" pitchFamily="18" charset="0"/>
            </a:endParaRPr>
          </a:p>
          <a:p>
            <a:pPr marL="0" indent="0">
              <a:buNone/>
            </a:pPr>
            <a:r>
              <a:rPr lang="en-US" sz="2800" b="1" dirty="0"/>
              <a:t> </a:t>
            </a:r>
            <a:endParaRPr lang="en-US" sz="2800" dirty="0"/>
          </a:p>
          <a:p>
            <a:pPr marL="0" indent="0">
              <a:buNone/>
            </a:pPr>
            <a:endParaRPr lang="en-US" dirty="0"/>
          </a:p>
        </p:txBody>
      </p:sp>
    </p:spTree>
    <p:extLst>
      <p:ext uri="{BB962C8B-B14F-4D97-AF65-F5344CB8AC3E}">
        <p14:creationId xmlns:p14="http://schemas.microsoft.com/office/powerpoint/2010/main" xmlns="" val="40726875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04800"/>
          </a:xfrm>
        </p:spPr>
        <p:txBody>
          <a:bodyPr>
            <a:noAutofit/>
          </a:bodyPr>
          <a:lstStyle/>
          <a:p>
            <a:r>
              <a:rPr lang="en-US" sz="3600" b="1" dirty="0" smtClean="0">
                <a:latin typeface="Times New Roman" pitchFamily="18" charset="0"/>
                <a:cs typeface="Times New Roman" pitchFamily="18" charset="0"/>
              </a:rPr>
              <a:t>10. </a:t>
            </a:r>
            <a:r>
              <a:rPr lang="en-US" sz="3600" b="1" dirty="0">
                <a:latin typeface="Times New Roman" pitchFamily="18" charset="0"/>
                <a:cs typeface="Times New Roman" pitchFamily="18" charset="0"/>
              </a:rPr>
              <a:t>Other </a:t>
            </a:r>
            <a:r>
              <a:rPr lang="en-US" sz="3600" b="1" dirty="0" smtClean="0">
                <a:latin typeface="Times New Roman" pitchFamily="18" charset="0"/>
                <a:cs typeface="Times New Roman" pitchFamily="18" charset="0"/>
              </a:rPr>
              <a:t>Cultural </a:t>
            </a:r>
            <a:r>
              <a:rPr lang="en-US" sz="3600" b="1" dirty="0">
                <a:latin typeface="Times New Roman" pitchFamily="18" charset="0"/>
                <a:cs typeface="Times New Roman" pitchFamily="18" charset="0"/>
              </a:rPr>
              <a:t>practices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839200" cy="5715000"/>
          </a:xfrm>
        </p:spPr>
        <p:txBody>
          <a:bodyPr>
            <a:normAutofit fontScale="70000" lnSpcReduction="20000"/>
          </a:bodyPr>
          <a:lstStyle/>
          <a:p>
            <a:pPr marL="0" indent="0">
              <a:lnSpc>
                <a:spcPct val="120000"/>
              </a:lnSpc>
              <a:buNone/>
            </a:pPr>
            <a:r>
              <a:rPr lang="en-US" sz="4600" b="1" i="1" u="sng" dirty="0" smtClean="0">
                <a:latin typeface="Times New Roman" pitchFamily="18" charset="0"/>
                <a:cs typeface="Times New Roman" pitchFamily="18" charset="0"/>
              </a:rPr>
              <a:t>A. </a:t>
            </a:r>
            <a:r>
              <a:rPr lang="en-US" sz="4600" b="1" i="1" u="sng" dirty="0" err="1" smtClean="0">
                <a:latin typeface="Times New Roman" pitchFamily="18" charset="0"/>
                <a:cs typeface="Times New Roman" pitchFamily="18" charset="0"/>
              </a:rPr>
              <a:t>Earthing</a:t>
            </a:r>
            <a:r>
              <a:rPr lang="en-US" sz="4600" b="1" i="1" u="sng" dirty="0" smtClean="0">
                <a:latin typeface="Times New Roman" pitchFamily="18" charset="0"/>
                <a:cs typeface="Times New Roman" pitchFamily="18" charset="0"/>
              </a:rPr>
              <a:t>-up</a:t>
            </a:r>
            <a:r>
              <a:rPr lang="en-US" sz="4600" b="1" i="1" u="sng" dirty="0">
                <a:latin typeface="Times New Roman" pitchFamily="18" charset="0"/>
                <a:cs typeface="Times New Roman" pitchFamily="18" charset="0"/>
              </a:rPr>
              <a:t>:</a:t>
            </a:r>
            <a:endParaRPr lang="en-US" sz="4600" i="1" u="sng" dirty="0">
              <a:latin typeface="Times New Roman" pitchFamily="18" charset="0"/>
              <a:cs typeface="Times New Roman" pitchFamily="18" charset="0"/>
            </a:endParaRPr>
          </a:p>
          <a:p>
            <a:pPr>
              <a:lnSpc>
                <a:spcPct val="120000"/>
              </a:lnSpc>
            </a:pPr>
            <a:r>
              <a:rPr lang="en-US" sz="3900" dirty="0">
                <a:latin typeface="Times New Roman" pitchFamily="18" charset="0"/>
                <a:cs typeface="Times New Roman" pitchFamily="18" charset="0"/>
              </a:rPr>
              <a:t>It is </a:t>
            </a:r>
            <a:r>
              <a:rPr lang="en-US" sz="3900" i="1" dirty="0" smtClean="0">
                <a:latin typeface="Times New Roman" pitchFamily="18" charset="0"/>
                <a:cs typeface="Times New Roman" pitchFamily="18" charset="0"/>
              </a:rPr>
              <a:t>collecting </a:t>
            </a:r>
            <a:r>
              <a:rPr lang="en-US" sz="3900" i="1" dirty="0">
                <a:latin typeface="Times New Roman" pitchFamily="18" charset="0"/>
                <a:cs typeface="Times New Roman" pitchFamily="18" charset="0"/>
              </a:rPr>
              <a:t>of the top </a:t>
            </a:r>
            <a:r>
              <a:rPr lang="en-US" sz="3900" i="1" dirty="0" smtClean="0">
                <a:latin typeface="Times New Roman" pitchFamily="18" charset="0"/>
                <a:cs typeface="Times New Roman" pitchFamily="18" charset="0"/>
              </a:rPr>
              <a:t>soil of earth around </a:t>
            </a:r>
            <a:r>
              <a:rPr lang="en-US" sz="3900" i="1" dirty="0">
                <a:latin typeface="Times New Roman" pitchFamily="18" charset="0"/>
                <a:cs typeface="Times New Roman" pitchFamily="18" charset="0"/>
              </a:rPr>
              <a:t>the base of plants</a:t>
            </a:r>
            <a:r>
              <a:rPr lang="en-US" sz="3900" dirty="0">
                <a:latin typeface="Times New Roman" pitchFamily="18" charset="0"/>
                <a:cs typeface="Times New Roman" pitchFamily="18" charset="0"/>
              </a:rPr>
              <a:t>, which gives them more </a:t>
            </a:r>
            <a:r>
              <a:rPr lang="en-US" sz="3900" b="1" i="1" dirty="0">
                <a:latin typeface="Times New Roman" pitchFamily="18" charset="0"/>
                <a:cs typeface="Times New Roman" pitchFamily="18" charset="0"/>
              </a:rPr>
              <a:t>resistance against wind </a:t>
            </a:r>
            <a:r>
              <a:rPr lang="en-US" sz="3900" dirty="0" smtClean="0">
                <a:latin typeface="Times New Roman" pitchFamily="18" charset="0"/>
                <a:cs typeface="Times New Roman" pitchFamily="18" charset="0"/>
              </a:rPr>
              <a:t>&amp; </a:t>
            </a:r>
            <a:r>
              <a:rPr lang="en-US" sz="3900" b="1" i="1" dirty="0">
                <a:latin typeface="Times New Roman" pitchFamily="18" charset="0"/>
                <a:cs typeface="Times New Roman" pitchFamily="18" charset="0"/>
              </a:rPr>
              <a:t>stimulates the growth of new roots</a:t>
            </a:r>
            <a:r>
              <a:rPr lang="en-US" sz="3900" dirty="0">
                <a:latin typeface="Times New Roman" pitchFamily="18" charset="0"/>
                <a:cs typeface="Times New Roman" pitchFamily="18" charset="0"/>
              </a:rPr>
              <a:t> </a:t>
            </a:r>
            <a:r>
              <a:rPr lang="en-US" sz="3900" dirty="0" smtClean="0">
                <a:latin typeface="Times New Roman" pitchFamily="18" charset="0"/>
                <a:cs typeface="Times New Roman" pitchFamily="18" charset="0"/>
              </a:rPr>
              <a:t>&amp; thus </a:t>
            </a:r>
            <a:r>
              <a:rPr lang="en-US" sz="3900" dirty="0">
                <a:latin typeface="Times New Roman" pitchFamily="18" charset="0"/>
                <a:cs typeface="Times New Roman" pitchFamily="18" charset="0"/>
              </a:rPr>
              <a:t>extra plant growth</a:t>
            </a:r>
            <a:r>
              <a:rPr lang="en-US" sz="3900" dirty="0" smtClean="0">
                <a:latin typeface="Times New Roman" pitchFamily="18" charset="0"/>
                <a:cs typeface="Times New Roman" pitchFamily="18" charset="0"/>
              </a:rPr>
              <a:t>.</a:t>
            </a:r>
          </a:p>
          <a:p>
            <a:pPr lvl="1">
              <a:lnSpc>
                <a:spcPct val="120000"/>
              </a:lnSpc>
            </a:pPr>
            <a:r>
              <a:rPr lang="en-US" sz="3700" dirty="0" smtClean="0">
                <a:latin typeface="Times New Roman" pitchFamily="18" charset="0"/>
                <a:cs typeface="Times New Roman" pitchFamily="18" charset="0"/>
              </a:rPr>
              <a:t>In </a:t>
            </a:r>
            <a:r>
              <a:rPr lang="en-US" sz="3700" dirty="0">
                <a:latin typeface="Times New Roman" pitchFamily="18" charset="0"/>
                <a:cs typeface="Times New Roman" pitchFamily="18" charset="0"/>
              </a:rPr>
              <a:t>some plants like </a:t>
            </a:r>
            <a:r>
              <a:rPr lang="en-US" sz="3700" b="1" dirty="0">
                <a:latin typeface="Times New Roman" pitchFamily="18" charset="0"/>
                <a:cs typeface="Times New Roman" pitchFamily="18" charset="0"/>
              </a:rPr>
              <a:t>asparagus </a:t>
            </a:r>
            <a:r>
              <a:rPr lang="en-US" sz="3700" dirty="0">
                <a:latin typeface="Times New Roman" pitchFamily="18" charset="0"/>
                <a:cs typeface="Times New Roman" pitchFamily="18" charset="0"/>
              </a:rPr>
              <a:t>and </a:t>
            </a:r>
            <a:r>
              <a:rPr lang="en-US" sz="3700" b="1" dirty="0">
                <a:latin typeface="Times New Roman" pitchFamily="18" charset="0"/>
                <a:cs typeface="Times New Roman" pitchFamily="18" charset="0"/>
              </a:rPr>
              <a:t>leek </a:t>
            </a:r>
            <a:r>
              <a:rPr lang="en-US" sz="3700" dirty="0" err="1" smtClean="0">
                <a:latin typeface="Times New Roman" pitchFamily="18" charset="0"/>
                <a:cs typeface="Times New Roman" pitchFamily="18" charset="0"/>
              </a:rPr>
              <a:t>earthing</a:t>
            </a:r>
            <a:r>
              <a:rPr lang="en-US" sz="3700" dirty="0">
                <a:latin typeface="Times New Roman" pitchFamily="18" charset="0"/>
                <a:cs typeface="Times New Roman" pitchFamily="18" charset="0"/>
              </a:rPr>
              <a:t>-</a:t>
            </a:r>
            <a:r>
              <a:rPr lang="en-US" sz="3700" dirty="0" smtClean="0">
                <a:latin typeface="Times New Roman" pitchFamily="18" charset="0"/>
                <a:cs typeface="Times New Roman" pitchFamily="18" charset="0"/>
              </a:rPr>
              <a:t>up </a:t>
            </a:r>
            <a:r>
              <a:rPr lang="en-US" sz="3700" dirty="0">
                <a:latin typeface="Times New Roman" pitchFamily="18" charset="0"/>
                <a:cs typeface="Times New Roman" pitchFamily="18" charset="0"/>
              </a:rPr>
              <a:t>is done with the objective </a:t>
            </a:r>
            <a:r>
              <a:rPr lang="en-US" sz="3700" dirty="0" smtClean="0">
                <a:latin typeface="Times New Roman" pitchFamily="18" charset="0"/>
                <a:cs typeface="Times New Roman" pitchFamily="18" charset="0"/>
              </a:rPr>
              <a:t>of blanching a </a:t>
            </a:r>
            <a:r>
              <a:rPr lang="en-US" sz="3700" dirty="0">
                <a:latin typeface="Times New Roman" pitchFamily="18" charset="0"/>
                <a:cs typeface="Times New Roman" pitchFamily="18" charset="0"/>
              </a:rPr>
              <a:t>certain part of the plant and thus improving its eating quality </a:t>
            </a:r>
            <a:r>
              <a:rPr lang="en-US" sz="3700" dirty="0" smtClean="0">
                <a:latin typeface="Times New Roman" pitchFamily="18" charset="0"/>
                <a:cs typeface="Times New Roman" pitchFamily="18" charset="0"/>
              </a:rPr>
              <a:t>&amp; </a:t>
            </a:r>
            <a:r>
              <a:rPr lang="en-US" sz="3700" dirty="0">
                <a:latin typeface="Times New Roman" pitchFamily="18" charset="0"/>
                <a:cs typeface="Times New Roman" pitchFamily="18" charset="0"/>
              </a:rPr>
              <a:t>commercial value. </a:t>
            </a:r>
            <a:endParaRPr lang="en-US" sz="3700" dirty="0" smtClean="0">
              <a:latin typeface="Times New Roman" pitchFamily="18" charset="0"/>
              <a:cs typeface="Times New Roman" pitchFamily="18" charset="0"/>
            </a:endParaRPr>
          </a:p>
          <a:p>
            <a:pPr lvl="1">
              <a:lnSpc>
                <a:spcPct val="120000"/>
              </a:lnSpc>
            </a:pPr>
            <a:endParaRPr lang="en-US" sz="3700" dirty="0" smtClean="0">
              <a:latin typeface="Times New Roman" pitchFamily="18" charset="0"/>
              <a:cs typeface="Times New Roman" pitchFamily="18" charset="0"/>
            </a:endParaRPr>
          </a:p>
          <a:p>
            <a:pPr lvl="1">
              <a:lnSpc>
                <a:spcPct val="120000"/>
              </a:lnSpc>
            </a:pPr>
            <a:r>
              <a:rPr lang="en-US" sz="3700" dirty="0" smtClean="0">
                <a:latin typeface="Times New Roman" pitchFamily="18" charset="0"/>
                <a:cs typeface="Times New Roman" pitchFamily="18" charset="0"/>
              </a:rPr>
              <a:t>In </a:t>
            </a:r>
            <a:r>
              <a:rPr lang="en-US" sz="3700" b="1" dirty="0" smtClean="0">
                <a:latin typeface="Times New Roman" pitchFamily="18" charset="0"/>
                <a:cs typeface="Times New Roman" pitchFamily="18" charset="0"/>
              </a:rPr>
              <a:t>potatoes it </a:t>
            </a:r>
            <a:r>
              <a:rPr lang="en-US" sz="3700" dirty="0" smtClean="0">
                <a:latin typeface="Times New Roman" pitchFamily="18" charset="0"/>
                <a:cs typeface="Times New Roman" pitchFamily="18" charset="0"/>
              </a:rPr>
              <a:t>favors fibrous root development, tuber </a:t>
            </a:r>
            <a:r>
              <a:rPr lang="en-US" sz="3700" dirty="0">
                <a:latin typeface="Times New Roman" pitchFamily="18" charset="0"/>
                <a:cs typeface="Times New Roman" pitchFamily="18" charset="0"/>
              </a:rPr>
              <a:t>formation, </a:t>
            </a:r>
            <a:r>
              <a:rPr lang="en-US" sz="3700" dirty="0" smtClean="0">
                <a:latin typeface="Times New Roman" pitchFamily="18" charset="0"/>
                <a:cs typeface="Times New Roman" pitchFamily="18" charset="0"/>
              </a:rPr>
              <a:t>inhibits greening </a:t>
            </a:r>
            <a:r>
              <a:rPr lang="en-US" sz="3700" dirty="0">
                <a:latin typeface="Times New Roman" pitchFamily="18" charset="0"/>
                <a:cs typeface="Times New Roman" pitchFamily="18" charset="0"/>
              </a:rPr>
              <a:t>of tubers &amp;</a:t>
            </a:r>
            <a:r>
              <a:rPr lang="en-US" sz="3700" dirty="0" smtClean="0">
                <a:latin typeface="Times New Roman" pitchFamily="18" charset="0"/>
                <a:cs typeface="Times New Roman" pitchFamily="18" charset="0"/>
              </a:rPr>
              <a:t> </a:t>
            </a:r>
            <a:r>
              <a:rPr lang="en-US" sz="3700" dirty="0">
                <a:latin typeface="Times New Roman" pitchFamily="18" charset="0"/>
                <a:cs typeface="Times New Roman" pitchFamily="18" charset="0"/>
              </a:rPr>
              <a:t>protects them from the attacks of mildew </a:t>
            </a:r>
            <a:r>
              <a:rPr lang="en-US" sz="3700" dirty="0" smtClean="0">
                <a:latin typeface="Times New Roman" pitchFamily="18" charset="0"/>
                <a:cs typeface="Times New Roman" pitchFamily="18" charset="0"/>
              </a:rPr>
              <a:t>&amp; </a:t>
            </a:r>
            <a:r>
              <a:rPr lang="en-US" sz="3700" dirty="0">
                <a:latin typeface="Times New Roman" pitchFamily="18" charset="0"/>
                <a:cs typeface="Times New Roman" pitchFamily="18" charset="0"/>
              </a:rPr>
              <a:t>tuber moth.</a:t>
            </a:r>
          </a:p>
          <a:p>
            <a:pPr>
              <a:lnSpc>
                <a:spcPct val="120000"/>
              </a:lnSpc>
            </a:pPr>
            <a:endParaRPr lang="en-US" sz="4000"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36346540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a:bodyPr>
          <a:lstStyle/>
          <a:p>
            <a:pPr>
              <a:lnSpc>
                <a:spcPct val="120000"/>
              </a:lnSpc>
            </a:pPr>
            <a:r>
              <a:rPr lang="en-US" b="1" dirty="0">
                <a:latin typeface="Times New Roman" pitchFamily="18" charset="0"/>
                <a:cs typeface="Times New Roman" pitchFamily="18" charset="0"/>
              </a:rPr>
              <a:t>Carelessness </a:t>
            </a:r>
            <a:r>
              <a:rPr lang="en-US" dirty="0">
                <a:latin typeface="Times New Roman" pitchFamily="18" charset="0"/>
                <a:cs typeface="Times New Roman" pitchFamily="18" charset="0"/>
              </a:rPr>
              <a:t>during </a:t>
            </a:r>
            <a:r>
              <a:rPr lang="en-US" dirty="0" err="1">
                <a:latin typeface="Times New Roman" pitchFamily="18" charset="0"/>
                <a:cs typeface="Times New Roman" pitchFamily="18" charset="0"/>
              </a:rPr>
              <a:t>earthing</a:t>
            </a:r>
            <a:r>
              <a:rPr lang="en-US" dirty="0">
                <a:latin typeface="Times New Roman" pitchFamily="18" charset="0"/>
                <a:cs typeface="Times New Roman" pitchFamily="18" charset="0"/>
              </a:rPr>
              <a:t> up leads to </a:t>
            </a:r>
            <a:r>
              <a:rPr lang="en-US" b="1" dirty="0">
                <a:latin typeface="Times New Roman" pitchFamily="18" charset="0"/>
                <a:cs typeface="Times New Roman" pitchFamily="18" charset="0"/>
              </a:rPr>
              <a:t>crop losses </a:t>
            </a:r>
            <a:r>
              <a:rPr lang="en-US" dirty="0">
                <a:latin typeface="Times New Roman" pitchFamily="18" charset="0"/>
                <a:cs typeface="Times New Roman" pitchFamily="18" charset="0"/>
              </a:rPr>
              <a:t>because:</a:t>
            </a:r>
          </a:p>
          <a:p>
            <a:pPr lvl="2">
              <a:lnSpc>
                <a:spcPct val="120000"/>
              </a:lnSpc>
            </a:pPr>
            <a:r>
              <a:rPr lang="en-US" sz="3000" i="1" dirty="0">
                <a:latin typeface="Times New Roman" pitchFamily="18" charset="0"/>
                <a:cs typeface="Times New Roman" pitchFamily="18" charset="0"/>
              </a:rPr>
              <a:t>Damage to the root system, </a:t>
            </a:r>
          </a:p>
          <a:p>
            <a:pPr lvl="2">
              <a:lnSpc>
                <a:spcPct val="120000"/>
              </a:lnSpc>
            </a:pPr>
            <a:endParaRPr lang="en-US" sz="3000" i="1" dirty="0" smtClean="0">
              <a:latin typeface="Times New Roman" pitchFamily="18" charset="0"/>
              <a:cs typeface="Times New Roman" pitchFamily="18" charset="0"/>
            </a:endParaRPr>
          </a:p>
          <a:p>
            <a:pPr lvl="2">
              <a:lnSpc>
                <a:spcPct val="120000"/>
              </a:lnSpc>
            </a:pPr>
            <a:r>
              <a:rPr lang="en-US" sz="3000" i="1" dirty="0" smtClean="0">
                <a:latin typeface="Times New Roman" pitchFamily="18" charset="0"/>
                <a:cs typeface="Times New Roman" pitchFamily="18" charset="0"/>
              </a:rPr>
              <a:t>Injuries </a:t>
            </a:r>
            <a:r>
              <a:rPr lang="en-US" sz="3000" i="1" dirty="0">
                <a:latin typeface="Times New Roman" pitchFamily="18" charset="0"/>
                <a:cs typeface="Times New Roman" pitchFamily="18" charset="0"/>
              </a:rPr>
              <a:t>to the plant, </a:t>
            </a:r>
            <a:r>
              <a:rPr lang="en-US" sz="3000" i="1" dirty="0" smtClean="0">
                <a:latin typeface="Times New Roman" pitchFamily="18" charset="0"/>
                <a:cs typeface="Times New Roman" pitchFamily="18" charset="0"/>
              </a:rPr>
              <a:t>or</a:t>
            </a:r>
          </a:p>
          <a:p>
            <a:pPr lvl="2">
              <a:lnSpc>
                <a:spcPct val="120000"/>
              </a:lnSpc>
            </a:pPr>
            <a:endParaRPr lang="en-US" sz="3000" i="1" dirty="0">
              <a:latin typeface="Times New Roman" pitchFamily="18" charset="0"/>
              <a:cs typeface="Times New Roman" pitchFamily="18" charset="0"/>
            </a:endParaRPr>
          </a:p>
          <a:p>
            <a:pPr lvl="2">
              <a:lnSpc>
                <a:spcPct val="120000"/>
              </a:lnSpc>
            </a:pPr>
            <a:r>
              <a:rPr lang="en-US" sz="3000" i="1" dirty="0" smtClean="0">
                <a:latin typeface="Times New Roman" pitchFamily="18" charset="0"/>
                <a:cs typeface="Times New Roman" pitchFamily="18" charset="0"/>
              </a:rPr>
              <a:t>Development </a:t>
            </a:r>
            <a:r>
              <a:rPr lang="en-US" sz="3000" i="1" dirty="0">
                <a:latin typeface="Times New Roman" pitchFamily="18" charset="0"/>
                <a:cs typeface="Times New Roman" pitchFamily="18" charset="0"/>
              </a:rPr>
              <a:t>of diseases on the stem of plants</a:t>
            </a:r>
            <a:r>
              <a:rPr lang="en-US" i="1" dirty="0">
                <a:latin typeface="Times New Roman" pitchFamily="18" charset="0"/>
                <a:cs typeface="Times New Roman" pitchFamily="18" charset="0"/>
              </a:rPr>
              <a:t>.</a:t>
            </a:r>
          </a:p>
          <a:p>
            <a:pPr marL="0" indent="0">
              <a:lnSpc>
                <a:spcPct val="120000"/>
              </a:lnSpc>
              <a:buNone/>
            </a:pPr>
            <a:endParaRPr lang="en-US" sz="4000" dirty="0" smtClean="0">
              <a:latin typeface="Times New Roman" pitchFamily="18" charset="0"/>
              <a:cs typeface="Times New Roman" pitchFamily="18" charset="0"/>
            </a:endParaRPr>
          </a:p>
          <a:p>
            <a:pPr marL="0" indent="0">
              <a:buNone/>
            </a:pPr>
            <a:r>
              <a:rPr lang="en-US" sz="3800" b="1" dirty="0"/>
              <a:t> </a:t>
            </a:r>
            <a:endParaRPr lang="en-US" sz="3800" dirty="0"/>
          </a:p>
          <a:p>
            <a:pPr marL="0" indent="0">
              <a:buNone/>
            </a:pPr>
            <a:endParaRPr lang="en-US" dirty="0"/>
          </a:p>
        </p:txBody>
      </p:sp>
    </p:spTree>
    <p:extLst>
      <p:ext uri="{BB962C8B-B14F-4D97-AF65-F5344CB8AC3E}">
        <p14:creationId xmlns:p14="http://schemas.microsoft.com/office/powerpoint/2010/main" xmlns="" val="220605604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553200"/>
          </a:xfrm>
        </p:spPr>
        <p:txBody>
          <a:bodyPr>
            <a:noAutofit/>
          </a:bodyPr>
          <a:lstStyle/>
          <a:p>
            <a:pPr marL="0" indent="0">
              <a:buNone/>
            </a:pPr>
            <a:r>
              <a:rPr lang="en-US" sz="3600" b="1" i="1" u="sng" dirty="0">
                <a:latin typeface="Times New Roman" pitchFamily="18" charset="0"/>
                <a:cs typeface="Times New Roman" pitchFamily="18" charset="0"/>
              </a:rPr>
              <a:t>B. Staking:</a:t>
            </a:r>
          </a:p>
          <a:p>
            <a:r>
              <a:rPr lang="en-US" sz="2700" dirty="0" smtClean="0">
                <a:latin typeface="Times New Roman" pitchFamily="18" charset="0"/>
                <a:cs typeface="Times New Roman" pitchFamily="18" charset="0"/>
              </a:rPr>
              <a:t>If </a:t>
            </a:r>
            <a:r>
              <a:rPr lang="en-US" sz="2700" dirty="0">
                <a:latin typeface="Times New Roman" pitchFamily="18" charset="0"/>
                <a:cs typeface="Times New Roman" pitchFamily="18" charset="0"/>
              </a:rPr>
              <a:t>plants are fragile or if they are climbers, stakes can be placed in the ground to </a:t>
            </a:r>
            <a:r>
              <a:rPr lang="en-US" sz="2700" b="1" dirty="0">
                <a:latin typeface="Times New Roman" pitchFamily="18" charset="0"/>
                <a:cs typeface="Times New Roman" pitchFamily="18" charset="0"/>
              </a:rPr>
              <a:t>support them</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Many </a:t>
            </a:r>
            <a:r>
              <a:rPr lang="en-US" sz="2600" dirty="0">
                <a:latin typeface="Times New Roman" pitchFamily="18" charset="0"/>
                <a:cs typeface="Times New Roman" pitchFamily="18" charset="0"/>
              </a:rPr>
              <a:t>tomato varieties need staking to produce high quality fruits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to </a:t>
            </a:r>
            <a:r>
              <a:rPr lang="en-US" sz="2600" b="1" i="1" dirty="0">
                <a:latin typeface="Times New Roman" pitchFamily="18" charset="0"/>
                <a:cs typeface="Times New Roman" pitchFamily="18" charset="0"/>
              </a:rPr>
              <a:t>avoid the </a:t>
            </a:r>
            <a:r>
              <a:rPr lang="en-US" sz="2600" b="1" dirty="0">
                <a:latin typeface="Times New Roman" pitchFamily="18" charset="0"/>
                <a:cs typeface="Times New Roman" pitchFamily="18" charset="0"/>
              </a:rPr>
              <a:t>rotting of fruits </a:t>
            </a:r>
            <a:r>
              <a:rPr lang="en-US" sz="2600" dirty="0">
                <a:latin typeface="Times New Roman" pitchFamily="18" charset="0"/>
                <a:cs typeface="Times New Roman" pitchFamily="18" charset="0"/>
              </a:rPr>
              <a:t>in contact with the soil.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Climbers </a:t>
            </a:r>
            <a:r>
              <a:rPr lang="en-US" sz="2600" dirty="0">
                <a:latin typeface="Times New Roman" pitchFamily="18" charset="0"/>
                <a:cs typeface="Times New Roman" pitchFamily="18" charset="0"/>
              </a:rPr>
              <a:t>such as namely of the beans Ceylon spinach and bitter guard, pumpkin, </a:t>
            </a:r>
            <a:r>
              <a:rPr lang="en-US" sz="2600" dirty="0" err="1" smtClean="0">
                <a:latin typeface="Times New Roman" pitchFamily="18" charset="0"/>
                <a:cs typeface="Times New Roman" pitchFamily="18" charset="0"/>
              </a:rPr>
              <a:t>Anchote</a:t>
            </a:r>
            <a:r>
              <a:rPr lang="en-US" sz="2600" dirty="0" smtClean="0">
                <a:latin typeface="Times New Roman" pitchFamily="18" charset="0"/>
                <a:cs typeface="Times New Roman" pitchFamily="18" charset="0"/>
              </a:rPr>
              <a:t> etc </a:t>
            </a:r>
            <a:r>
              <a:rPr lang="en-US" sz="2600" dirty="0">
                <a:latin typeface="Times New Roman" pitchFamily="18" charset="0"/>
                <a:cs typeface="Times New Roman" pitchFamily="18" charset="0"/>
              </a:rPr>
              <a:t>develop better when supported by staking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this also makes </a:t>
            </a:r>
            <a:r>
              <a:rPr lang="en-US" sz="2600" b="1" i="1" dirty="0">
                <a:latin typeface="Times New Roman" pitchFamily="18" charset="0"/>
                <a:cs typeface="Times New Roman" pitchFamily="18" charset="0"/>
              </a:rPr>
              <a:t>harvesting easier</a:t>
            </a:r>
            <a:r>
              <a:rPr lang="en-US" sz="2600" dirty="0" smtClean="0">
                <a:latin typeface="Times New Roman" pitchFamily="18" charset="0"/>
                <a:cs typeface="Times New Roman" pitchFamily="18" charset="0"/>
              </a:rPr>
              <a:t>.</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certain crops, staking allows </a:t>
            </a:r>
            <a:r>
              <a:rPr lang="en-US" sz="2600" b="1" dirty="0">
                <a:latin typeface="Times New Roman" pitchFamily="18" charset="0"/>
                <a:cs typeface="Times New Roman" pitchFamily="18" charset="0"/>
              </a:rPr>
              <a:t>better aeration</a:t>
            </a:r>
            <a:r>
              <a:rPr lang="en-US" sz="2600" dirty="0">
                <a:latin typeface="Times New Roman" pitchFamily="18" charset="0"/>
                <a:cs typeface="Times New Roman" pitchFamily="18" charset="0"/>
              </a:rPr>
              <a:t>, reduces attacks of fungus diseases and ensures better exposure of the foliage to light, thus making for better photosynthesis.</a:t>
            </a:r>
          </a:p>
          <a:p>
            <a:pPr marL="0" indent="0">
              <a:buNone/>
            </a:pPr>
            <a:endParaRPr lang="en-US" sz="25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pPr marL="0" indent="0">
              <a:buNone/>
            </a:pPr>
            <a:endParaRPr lang="en-US" sz="2500" dirty="0"/>
          </a:p>
        </p:txBody>
      </p:sp>
    </p:spTree>
    <p:extLst>
      <p:ext uri="{BB962C8B-B14F-4D97-AF65-F5344CB8AC3E}">
        <p14:creationId xmlns:p14="http://schemas.microsoft.com/office/powerpoint/2010/main" xmlns="" val="352518401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noAutofit/>
          </a:bodyPr>
          <a:lstStyle/>
          <a:p>
            <a:r>
              <a:rPr lang="en-US" sz="2600" dirty="0">
                <a:latin typeface="Times New Roman" pitchFamily="18" charset="0"/>
                <a:cs typeface="Times New Roman" pitchFamily="18" charset="0"/>
              </a:rPr>
              <a:t>Creation of stakes &amp; </a:t>
            </a:r>
            <a:r>
              <a:rPr lang="en-US" dirty="0">
                <a:latin typeface="Times New Roman" pitchFamily="18" charset="0"/>
                <a:cs typeface="Times New Roman" pitchFamily="18" charset="0"/>
              </a:rPr>
              <a:t>support is best </a:t>
            </a:r>
            <a:endParaRPr lang="en-US"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carried </a:t>
            </a:r>
            <a:r>
              <a:rPr lang="en-US" b="1" i="1" dirty="0">
                <a:latin typeface="Times New Roman" pitchFamily="18" charset="0"/>
                <a:cs typeface="Times New Roman" pitchFamily="18" charset="0"/>
              </a:rPr>
              <a:t>out before sowing or field transplanting of seedlings </a:t>
            </a:r>
            <a:endParaRPr lang="en-US" b="1" i="1" dirty="0" smtClean="0">
              <a:latin typeface="Times New Roman" pitchFamily="18" charset="0"/>
              <a:cs typeface="Times New Roman" pitchFamily="18" charset="0"/>
            </a:endParaRPr>
          </a:p>
          <a:p>
            <a:pPr lvl="4"/>
            <a:r>
              <a:rPr lang="en-US" sz="2800" dirty="0" smtClean="0">
                <a:latin typeface="Times New Roman" pitchFamily="18" charset="0"/>
                <a:cs typeface="Times New Roman" pitchFamily="18" charset="0"/>
              </a:rPr>
              <a:t>to </a:t>
            </a:r>
            <a:r>
              <a:rPr lang="en-US" sz="2800" b="1" dirty="0">
                <a:latin typeface="Times New Roman" pitchFamily="18" charset="0"/>
                <a:cs typeface="Times New Roman" pitchFamily="18" charset="0"/>
              </a:rPr>
              <a:t>avoid damage </a:t>
            </a:r>
            <a:r>
              <a:rPr lang="en-US" sz="2800" dirty="0">
                <a:latin typeface="Times New Roman" pitchFamily="18" charset="0"/>
                <a:cs typeface="Times New Roman" pitchFamily="18" charset="0"/>
              </a:rPr>
              <a:t>to young plants</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pPr>
              <a:lnSpc>
                <a:spcPct val="120000"/>
              </a:lnSpc>
            </a:pPr>
            <a:r>
              <a:rPr lang="en-US" sz="2600" dirty="0">
                <a:latin typeface="Times New Roman" pitchFamily="18" charset="0"/>
                <a:cs typeface="Times New Roman" pitchFamily="18" charset="0"/>
              </a:rPr>
              <a:t>The shape &amp; the size of the stake vary according to the plants cultivated. </a:t>
            </a:r>
          </a:p>
          <a:p>
            <a:pPr lvl="1">
              <a:lnSpc>
                <a:spcPct val="120000"/>
              </a:lnSpc>
            </a:pPr>
            <a:r>
              <a:rPr lang="en-US" sz="2600" dirty="0">
                <a:latin typeface="Times New Roman" pitchFamily="18" charset="0"/>
                <a:cs typeface="Times New Roman" pitchFamily="18" charset="0"/>
              </a:rPr>
              <a:t>One method of staking often used for </a:t>
            </a:r>
            <a:r>
              <a:rPr lang="en-US" sz="2600" dirty="0" smtClean="0">
                <a:latin typeface="Times New Roman" pitchFamily="18" charset="0"/>
                <a:cs typeface="Times New Roman" pitchFamily="18" charset="0"/>
              </a:rPr>
              <a:t>legumes &amp; </a:t>
            </a:r>
            <a:r>
              <a:rPr lang="en-US" sz="2600" dirty="0">
                <a:latin typeface="Times New Roman" pitchFamily="18" charset="0"/>
                <a:cs typeface="Times New Roman" pitchFamily="18" charset="0"/>
              </a:rPr>
              <a:t>tomatoes is by the use of groups of 2 or 3 stakes of wood tied together at the top &amp; connected with other groups by a light horizontal cane.</a:t>
            </a:r>
          </a:p>
          <a:p>
            <a:endParaRPr lang="en-US" sz="25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pPr marL="0" indent="0">
              <a:buNone/>
            </a:pPr>
            <a:endParaRPr lang="en-US" sz="2500" dirty="0"/>
          </a:p>
        </p:txBody>
      </p:sp>
    </p:spTree>
    <p:extLst>
      <p:ext uri="{BB962C8B-B14F-4D97-AF65-F5344CB8AC3E}">
        <p14:creationId xmlns:p14="http://schemas.microsoft.com/office/powerpoint/2010/main" xmlns="" val="350164490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fontScale="25000" lnSpcReduction="20000"/>
          </a:bodyPr>
          <a:lstStyle/>
          <a:p>
            <a:pPr lvl="1">
              <a:lnSpc>
                <a:spcPct val="120000"/>
              </a:lnSpc>
            </a:pPr>
            <a:r>
              <a:rPr lang="en-US" sz="10400" dirty="0">
                <a:latin typeface="Times New Roman" pitchFamily="18" charset="0"/>
                <a:cs typeface="Times New Roman" pitchFamily="18" charset="0"/>
              </a:rPr>
              <a:t>Another type of support is an </a:t>
            </a:r>
            <a:r>
              <a:rPr lang="en-US" sz="10400" b="1" dirty="0">
                <a:latin typeface="Times New Roman" pitchFamily="18" charset="0"/>
                <a:cs typeface="Times New Roman" pitchFamily="18" charset="0"/>
              </a:rPr>
              <a:t>iron wire </a:t>
            </a:r>
            <a:r>
              <a:rPr lang="en-US" sz="10400" dirty="0">
                <a:latin typeface="Times New Roman" pitchFamily="18" charset="0"/>
                <a:cs typeface="Times New Roman" pitchFamily="18" charset="0"/>
              </a:rPr>
              <a:t>stretched horizontally at a suitable height, from which strings are suspended. The stems of the beans or tomatoes are twisted carefully around the strings. </a:t>
            </a:r>
          </a:p>
          <a:p>
            <a:pPr lvl="1">
              <a:lnSpc>
                <a:spcPct val="120000"/>
              </a:lnSpc>
            </a:pPr>
            <a:endParaRPr lang="en-US" sz="10400" dirty="0" smtClean="0">
              <a:latin typeface="Times New Roman" pitchFamily="18" charset="0"/>
              <a:cs typeface="Times New Roman" pitchFamily="18" charset="0"/>
            </a:endParaRPr>
          </a:p>
          <a:p>
            <a:pPr lvl="1">
              <a:lnSpc>
                <a:spcPct val="120000"/>
              </a:lnSpc>
            </a:pPr>
            <a:r>
              <a:rPr lang="en-US" sz="10400" dirty="0" smtClean="0">
                <a:latin typeface="Times New Roman" pitchFamily="18" charset="0"/>
                <a:cs typeface="Times New Roman" pitchFamily="18" charset="0"/>
              </a:rPr>
              <a:t>Another </a:t>
            </a:r>
            <a:r>
              <a:rPr lang="en-US" sz="10400" dirty="0">
                <a:latin typeface="Times New Roman" pitchFamily="18" charset="0"/>
                <a:cs typeface="Times New Roman" pitchFamily="18" charset="0"/>
              </a:rPr>
              <a:t>system is the construction of </a:t>
            </a:r>
            <a:r>
              <a:rPr lang="en-US" sz="10400" b="1" dirty="0">
                <a:latin typeface="Times New Roman" pitchFamily="18" charset="0"/>
                <a:cs typeface="Times New Roman" pitchFamily="18" charset="0"/>
              </a:rPr>
              <a:t>shelf </a:t>
            </a:r>
            <a:r>
              <a:rPr lang="en-US" sz="10400" dirty="0">
                <a:latin typeface="Times New Roman" pitchFamily="18" charset="0"/>
                <a:cs typeface="Times New Roman" pitchFamily="18" charset="0"/>
              </a:rPr>
              <a:t>of twigs or bamboo about 20cm above </a:t>
            </a:r>
            <a:r>
              <a:rPr lang="en-US" sz="10400" dirty="0" smtClean="0">
                <a:latin typeface="Times New Roman" pitchFamily="18" charset="0"/>
                <a:cs typeface="Times New Roman" pitchFamily="18" charset="0"/>
              </a:rPr>
              <a:t>the </a:t>
            </a:r>
            <a:r>
              <a:rPr lang="en-US" sz="10400" dirty="0">
                <a:latin typeface="Times New Roman" pitchFamily="18" charset="0"/>
                <a:cs typeface="Times New Roman" pitchFamily="18" charset="0"/>
              </a:rPr>
              <a:t>soil surface. The </a:t>
            </a:r>
            <a:r>
              <a:rPr lang="en-US" sz="10400" b="1" dirty="0">
                <a:latin typeface="Times New Roman" pitchFamily="18" charset="0"/>
                <a:cs typeface="Times New Roman" pitchFamily="18" charset="0"/>
              </a:rPr>
              <a:t>crop </a:t>
            </a:r>
            <a:r>
              <a:rPr lang="en-US" sz="10400" b="1" dirty="0" smtClean="0">
                <a:latin typeface="Times New Roman" pitchFamily="18" charset="0"/>
                <a:cs typeface="Times New Roman" pitchFamily="18" charset="0"/>
              </a:rPr>
              <a:t>foliage is spread along </a:t>
            </a:r>
            <a:r>
              <a:rPr lang="en-US" sz="10400" b="1" dirty="0">
                <a:latin typeface="Times New Roman" pitchFamily="18" charset="0"/>
                <a:cs typeface="Times New Roman" pitchFamily="18" charset="0"/>
              </a:rPr>
              <a:t>the shelf </a:t>
            </a:r>
            <a:r>
              <a:rPr lang="en-US" sz="10400" dirty="0">
                <a:latin typeface="Times New Roman" pitchFamily="18" charset="0"/>
                <a:cs typeface="Times New Roman" pitchFamily="18" charset="0"/>
              </a:rPr>
              <a:t>as it develops. </a:t>
            </a:r>
          </a:p>
          <a:p>
            <a:pPr lvl="1">
              <a:lnSpc>
                <a:spcPct val="120000"/>
              </a:lnSpc>
            </a:pPr>
            <a:endParaRPr lang="en-US" sz="10400" dirty="0" smtClean="0">
              <a:latin typeface="Times New Roman" pitchFamily="18" charset="0"/>
              <a:cs typeface="Times New Roman" pitchFamily="18" charset="0"/>
            </a:endParaRPr>
          </a:p>
          <a:p>
            <a:pPr lvl="1">
              <a:lnSpc>
                <a:spcPct val="120000"/>
              </a:lnSpc>
            </a:pPr>
            <a:r>
              <a:rPr lang="en-US" sz="10400" dirty="0" smtClean="0">
                <a:latin typeface="Times New Roman" pitchFamily="18" charset="0"/>
                <a:cs typeface="Times New Roman" pitchFamily="18" charset="0"/>
              </a:rPr>
              <a:t>For </a:t>
            </a:r>
            <a:r>
              <a:rPr lang="en-US" sz="10400" dirty="0">
                <a:latin typeface="Times New Roman" pitchFamily="18" charset="0"/>
                <a:cs typeface="Times New Roman" pitchFamily="18" charset="0"/>
              </a:rPr>
              <a:t>some </a:t>
            </a:r>
            <a:r>
              <a:rPr lang="en-US" sz="10400" dirty="0" err="1">
                <a:latin typeface="Times New Roman" pitchFamily="18" charset="0"/>
                <a:cs typeface="Times New Roman" pitchFamily="18" charset="0"/>
              </a:rPr>
              <a:t>cucurbitaceae</a:t>
            </a:r>
            <a:r>
              <a:rPr lang="en-US" sz="10400" dirty="0">
                <a:latin typeface="Times New Roman" pitchFamily="18" charset="0"/>
                <a:cs typeface="Times New Roman" pitchFamily="18" charset="0"/>
              </a:rPr>
              <a:t>, however, a </a:t>
            </a:r>
            <a:r>
              <a:rPr lang="en-US" sz="10400" b="1" dirty="0">
                <a:latin typeface="Times New Roman" pitchFamily="18" charset="0"/>
                <a:cs typeface="Times New Roman" pitchFamily="18" charset="0"/>
              </a:rPr>
              <a:t>firm construction </a:t>
            </a:r>
            <a:r>
              <a:rPr lang="en-US" sz="10400" dirty="0">
                <a:latin typeface="Times New Roman" pitchFamily="18" charset="0"/>
                <a:cs typeface="Times New Roman" pitchFamily="18" charset="0"/>
              </a:rPr>
              <a:t>can be made, about 1 to 1.5m high, resembling</a:t>
            </a:r>
            <a:r>
              <a:rPr lang="en-US" sz="10400" b="1" dirty="0">
                <a:latin typeface="Times New Roman" pitchFamily="18" charset="0"/>
                <a:cs typeface="Times New Roman" pitchFamily="18" charset="0"/>
              </a:rPr>
              <a:t> table</a:t>
            </a:r>
            <a:r>
              <a:rPr lang="en-US" sz="10400" dirty="0">
                <a:latin typeface="Times New Roman" pitchFamily="18" charset="0"/>
                <a:cs typeface="Times New Roman" pitchFamily="18" charset="0"/>
              </a:rPr>
              <a:t>.</a:t>
            </a:r>
          </a:p>
          <a:p>
            <a:pPr lvl="1">
              <a:lnSpc>
                <a:spcPct val="120000"/>
              </a:lnSpc>
            </a:pPr>
            <a:endParaRPr lang="en-US" sz="10400" dirty="0" smtClean="0">
              <a:latin typeface="Times New Roman" pitchFamily="18" charset="0"/>
              <a:cs typeface="Times New Roman" pitchFamily="18" charset="0"/>
            </a:endParaRPr>
          </a:p>
          <a:p>
            <a:pPr lvl="1">
              <a:lnSpc>
                <a:spcPct val="120000"/>
              </a:lnSpc>
            </a:pPr>
            <a:r>
              <a:rPr lang="en-US" sz="10400" dirty="0" smtClean="0">
                <a:latin typeface="Times New Roman" pitchFamily="18" charset="0"/>
                <a:cs typeface="Times New Roman" pitchFamily="18" charset="0"/>
              </a:rPr>
              <a:t>For </a:t>
            </a:r>
            <a:r>
              <a:rPr lang="en-US" sz="10400" dirty="0">
                <a:latin typeface="Times New Roman" pitchFamily="18" charset="0"/>
                <a:cs typeface="Times New Roman" pitchFamily="18" charset="0"/>
              </a:rPr>
              <a:t>some crops </a:t>
            </a:r>
            <a:r>
              <a:rPr lang="en-US" sz="10400" b="1" dirty="0">
                <a:latin typeface="Times New Roman" pitchFamily="18" charset="0"/>
                <a:cs typeface="Times New Roman" pitchFamily="18" charset="0"/>
              </a:rPr>
              <a:t>individual plants must be tied </a:t>
            </a:r>
            <a:r>
              <a:rPr lang="en-US" sz="10400" dirty="0">
                <a:latin typeface="Times New Roman" pitchFamily="18" charset="0"/>
                <a:cs typeface="Times New Roman" pitchFamily="18" charset="0"/>
              </a:rPr>
              <a:t>to a stake, but loosely, to allow room for the stem to grow thicker. </a:t>
            </a:r>
          </a:p>
          <a:p>
            <a:endParaRPr lang="en-US" dirty="0"/>
          </a:p>
        </p:txBody>
      </p:sp>
    </p:spTree>
    <p:extLst>
      <p:ext uri="{BB962C8B-B14F-4D97-AF65-F5344CB8AC3E}">
        <p14:creationId xmlns:p14="http://schemas.microsoft.com/office/powerpoint/2010/main" xmlns="" val="564690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158" y="304800"/>
            <a:ext cx="8915400" cy="7010400"/>
          </a:xfrm>
        </p:spPr>
        <p:txBody>
          <a:bodyPr>
            <a:normAutofit/>
          </a:bodyPr>
          <a:lstStyle/>
          <a:p>
            <a:pPr lvl="1"/>
            <a:r>
              <a:rPr lang="en-US" b="1" i="1" dirty="0">
                <a:latin typeface="Times New Roman" pitchFamily="18" charset="0"/>
                <a:cs typeface="Times New Roman" pitchFamily="18" charset="0"/>
              </a:rPr>
              <a:t>Supplies condition</a:t>
            </a:r>
            <a:r>
              <a:rPr lang="en-US" sz="2600" b="1" dirty="0">
                <a:latin typeface="Times New Roman" pitchFamily="18" charset="0"/>
                <a:cs typeface="Times New Roman" pitchFamily="18" charset="0"/>
              </a:rPr>
              <a:t>: it should be </a:t>
            </a:r>
            <a:r>
              <a:rPr lang="en-US" sz="2600" dirty="0">
                <a:latin typeface="Times New Roman" pitchFamily="18" charset="0"/>
                <a:cs typeface="Times New Roman" pitchFamily="18" charset="0"/>
              </a:rPr>
              <a:t>located close to sources of inputs (equipment's or tools, seeds, pesticides, fertilizers).</a:t>
            </a:r>
          </a:p>
          <a:p>
            <a:pPr lvl="1"/>
            <a:endParaRPr lang="en-US" sz="2600"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Availability </a:t>
            </a:r>
            <a:r>
              <a:rPr lang="en-US" b="1" i="1" dirty="0">
                <a:latin typeface="Times New Roman" pitchFamily="18" charset="0"/>
                <a:cs typeface="Times New Roman" pitchFamily="18" charset="0"/>
              </a:rPr>
              <a:t>of </a:t>
            </a:r>
            <a:r>
              <a:rPr lang="en-US" b="1" i="1" dirty="0" smtClean="0">
                <a:latin typeface="Times New Roman" pitchFamily="18" charset="0"/>
                <a:cs typeface="Times New Roman" pitchFamily="18" charset="0"/>
              </a:rPr>
              <a:t>infrastructure- </a:t>
            </a:r>
            <a:r>
              <a:rPr lang="en-US" sz="2600" b="1" dirty="0" smtClean="0">
                <a:latin typeface="Times New Roman" pitchFamily="18" charset="0"/>
                <a:cs typeface="Times New Roman" pitchFamily="18" charset="0"/>
              </a:rPr>
              <a:t>good </a:t>
            </a:r>
            <a:r>
              <a:rPr lang="en-US" sz="2600" b="1" dirty="0">
                <a:latin typeface="Times New Roman" pitchFamily="18" charset="0"/>
                <a:cs typeface="Times New Roman" pitchFamily="18" charset="0"/>
              </a:rPr>
              <a:t>roads </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for transportation </a:t>
            </a:r>
            <a:r>
              <a:rPr lang="en-US" sz="2600" dirty="0">
                <a:latin typeface="Times New Roman" pitchFamily="18" charset="0"/>
                <a:cs typeface="Times New Roman" pitchFamily="18" charset="0"/>
              </a:rPr>
              <a:t>of supplies, </a:t>
            </a:r>
            <a:r>
              <a:rPr lang="en-US" sz="2600" dirty="0" smtClean="0">
                <a:latin typeface="Times New Roman" pitchFamily="18" charset="0"/>
                <a:cs typeface="Times New Roman" pitchFamily="18" charset="0"/>
              </a:rPr>
              <a:t>seedlings), </a:t>
            </a:r>
            <a:r>
              <a:rPr lang="en-US" sz="2600" dirty="0">
                <a:latin typeface="Times New Roman" pitchFamily="18" charset="0"/>
                <a:cs typeface="Times New Roman" pitchFamily="18" charset="0"/>
              </a:rPr>
              <a:t>electricity, telecommunication etc</a:t>
            </a:r>
            <a:r>
              <a:rPr lang="en-US" sz="2600" dirty="0" smtClean="0">
                <a:latin typeface="Times New Roman" pitchFamily="18" charset="0"/>
                <a:cs typeface="Times New Roman" pitchFamily="18" charset="0"/>
              </a:rPr>
              <a:t>...</a:t>
            </a:r>
          </a:p>
          <a:p>
            <a:pPr lvl="1"/>
            <a:endParaRPr lang="en-US" sz="2600"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Climatic </a:t>
            </a:r>
            <a:r>
              <a:rPr lang="en-US" b="1" i="1" dirty="0">
                <a:latin typeface="Times New Roman" pitchFamily="18" charset="0"/>
                <a:cs typeface="Times New Roman" pitchFamily="18" charset="0"/>
              </a:rPr>
              <a:t>condition of the area- </a:t>
            </a:r>
            <a:r>
              <a:rPr lang="en-US" sz="2600" b="1" dirty="0" smtClean="0">
                <a:latin typeface="Times New Roman" pitchFamily="18" charset="0"/>
                <a:cs typeface="Times New Roman" pitchFamily="18" charset="0"/>
              </a:rPr>
              <a:t>T</a:t>
            </a:r>
            <a:r>
              <a:rPr lang="en-US" sz="2600" b="1" baseline="30000" dirty="0" smtClean="0">
                <a:latin typeface="Times New Roman" pitchFamily="18" charset="0"/>
                <a:cs typeface="Times New Roman" pitchFamily="18" charset="0"/>
              </a:rPr>
              <a:t>o</a:t>
            </a:r>
            <a:r>
              <a:rPr lang="en-US" sz="2600" b="1" dirty="0" smtClean="0">
                <a:latin typeface="Times New Roman" pitchFamily="18" charset="0"/>
                <a:cs typeface="Times New Roman" pitchFamily="18" charset="0"/>
              </a:rPr>
              <a:t>C (</a:t>
            </a:r>
            <a:r>
              <a:rPr lang="en-US" sz="2600" dirty="0" smtClean="0">
                <a:latin typeface="Times New Roman" pitchFamily="18" charset="0"/>
                <a:cs typeface="Times New Roman" pitchFamily="18" charset="0"/>
              </a:rPr>
              <a:t>free of </a:t>
            </a:r>
            <a:r>
              <a:rPr lang="en-US" sz="2600" dirty="0">
                <a:latin typeface="Times New Roman" pitchFamily="18" charset="0"/>
                <a:cs typeface="Times New Roman" pitchFamily="18" charset="0"/>
              </a:rPr>
              <a:t>frost</a:t>
            </a:r>
            <a:r>
              <a:rPr lang="en-US" sz="2600" b="1" dirty="0">
                <a:latin typeface="Times New Roman" pitchFamily="18" charset="0"/>
                <a:cs typeface="Times New Roman" pitchFamily="18" charset="0"/>
              </a:rPr>
              <a:t>), light, wind </a:t>
            </a:r>
            <a:r>
              <a:rPr lang="en-US" sz="2600" dirty="0" smtClean="0">
                <a:latin typeface="Times New Roman" pitchFamily="18" charset="0"/>
                <a:cs typeface="Times New Roman" pitchFamily="18" charset="0"/>
              </a:rPr>
              <a:t>and </a:t>
            </a:r>
            <a:r>
              <a:rPr lang="en-US" sz="2600" b="1" dirty="0">
                <a:latin typeface="Times New Roman" pitchFamily="18" charset="0"/>
                <a:cs typeface="Times New Roman" pitchFamily="18" charset="0"/>
              </a:rPr>
              <a:t>Rain fall condition</a:t>
            </a:r>
          </a:p>
          <a:p>
            <a:pPr lvl="1"/>
            <a:endParaRPr lang="en-US" sz="2600"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Water </a:t>
            </a:r>
            <a:r>
              <a:rPr lang="en-US" b="1" i="1" dirty="0">
                <a:latin typeface="Times New Roman" pitchFamily="18" charset="0"/>
                <a:cs typeface="Times New Roman" pitchFamily="18" charset="0"/>
              </a:rPr>
              <a:t>supply/ availability</a:t>
            </a:r>
            <a:r>
              <a:rPr lang="en-US" sz="2600" dirty="0">
                <a:latin typeface="Times New Roman" pitchFamily="18" charset="0"/>
                <a:cs typeface="Times New Roman" pitchFamily="18" charset="0"/>
              </a:rPr>
              <a:t>: A nursery should be </a:t>
            </a:r>
            <a:r>
              <a:rPr lang="en-US" sz="2600" dirty="0" smtClean="0">
                <a:latin typeface="Times New Roman" pitchFamily="18" charset="0"/>
                <a:cs typeface="Times New Roman" pitchFamily="18" charset="0"/>
              </a:rPr>
              <a:t>located near continuous reliable/abundant &amp; inexpensive supply of uncontaminated water (pond</a:t>
            </a:r>
            <a:r>
              <a:rPr lang="en-US" sz="2600" dirty="0">
                <a:latin typeface="Times New Roman" pitchFamily="18" charset="0"/>
                <a:cs typeface="Times New Roman" pitchFamily="18" charset="0"/>
              </a:rPr>
              <a:t>, stream, river, </a:t>
            </a:r>
            <a:r>
              <a:rPr lang="en-US" sz="2600" dirty="0" err="1">
                <a:latin typeface="Times New Roman" pitchFamily="18" charset="0"/>
                <a:cs typeface="Times New Roman" pitchFamily="18" charset="0"/>
              </a:rPr>
              <a:t>etc</a:t>
            </a:r>
            <a:r>
              <a:rPr lang="en-US" sz="2600" dirty="0" smtClean="0">
                <a:latin typeface="Times New Roman" pitchFamily="18" charset="0"/>
                <a:cs typeface="Times New Roman" pitchFamily="18" charset="0"/>
              </a:rPr>
              <a:t>).</a:t>
            </a:r>
          </a:p>
          <a:p>
            <a:pPr marL="457200" lvl="1" indent="0">
              <a:buNone/>
            </a:pPr>
            <a:endParaRPr lang="en-US" sz="27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8495520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705600"/>
          </a:xfrm>
        </p:spPr>
        <p:txBody>
          <a:bodyPr>
            <a:normAutofit/>
          </a:bodyPr>
          <a:lstStyle/>
          <a:p>
            <a:pPr marL="0" indent="0">
              <a:buNone/>
            </a:pPr>
            <a:r>
              <a:rPr lang="en-US" sz="4400" b="1" i="1" u="sng" dirty="0"/>
              <a:t> </a:t>
            </a:r>
            <a:r>
              <a:rPr lang="en-US" sz="4000" b="1" i="1" u="sng" dirty="0">
                <a:latin typeface="Times New Roman" pitchFamily="18" charset="0"/>
                <a:cs typeface="Times New Roman" pitchFamily="18" charset="0"/>
              </a:rPr>
              <a:t>C. Cultivation:</a:t>
            </a:r>
          </a:p>
          <a:p>
            <a:r>
              <a:rPr lang="en-US" sz="2800" dirty="0" smtClean="0">
                <a:latin typeface="Times New Roman" pitchFamily="18" charset="0"/>
                <a:cs typeface="Times New Roman" pitchFamily="18" charset="0"/>
              </a:rPr>
              <a:t>Cultivation/hoeing is </a:t>
            </a:r>
          </a:p>
          <a:p>
            <a:pPr lvl="1"/>
            <a:r>
              <a:rPr lang="en-US" sz="2700" b="1" i="1" dirty="0" smtClean="0">
                <a:latin typeface="Times New Roman" pitchFamily="18" charset="0"/>
                <a:cs typeface="Times New Roman" pitchFamily="18" charset="0"/>
              </a:rPr>
              <a:t>Breaks the hard crust on the surface of the soil</a:t>
            </a:r>
            <a:r>
              <a:rPr lang="en-US" sz="2700" dirty="0" smtClean="0">
                <a:latin typeface="Times New Roman" pitchFamily="18" charset="0"/>
                <a:cs typeface="Times New Roman" pitchFamily="18" charset="0"/>
              </a:rPr>
              <a:t>/crumbles the earth a few centimeters below. </a:t>
            </a:r>
          </a:p>
          <a:p>
            <a:endParaRPr lang="en-US" sz="27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It may be inter or intra row tillage</a:t>
            </a:r>
          </a:p>
          <a:p>
            <a:pPr lvl="1"/>
            <a:r>
              <a:rPr lang="en-US" sz="2700" dirty="0" smtClean="0">
                <a:latin typeface="Times New Roman" pitchFamily="18" charset="0"/>
                <a:cs typeface="Times New Roman" pitchFamily="18" charset="0"/>
              </a:rPr>
              <a:t>The </a:t>
            </a:r>
            <a:r>
              <a:rPr lang="en-US" sz="2700" b="1" i="1" dirty="0" smtClean="0">
                <a:latin typeface="Times New Roman" pitchFamily="18" charset="0"/>
                <a:cs typeface="Times New Roman" pitchFamily="18" charset="0"/>
              </a:rPr>
              <a:t>best time to cultivate is </a:t>
            </a:r>
          </a:p>
          <a:p>
            <a:pPr lvl="2"/>
            <a:r>
              <a:rPr lang="en-US" sz="2700" b="1" i="1" dirty="0" smtClean="0">
                <a:latin typeface="Times New Roman" pitchFamily="18" charset="0"/>
                <a:cs typeface="Times New Roman" pitchFamily="18" charset="0"/>
              </a:rPr>
              <a:t>Just as the weeds are breaking through the soil surface</a:t>
            </a:r>
            <a:r>
              <a:rPr lang="en-US" sz="2700" dirty="0" smtClean="0">
                <a:latin typeface="Times New Roman" pitchFamily="18" charset="0"/>
                <a:cs typeface="Times New Roman" pitchFamily="18" charset="0"/>
              </a:rPr>
              <a:t> b/c </a:t>
            </a:r>
          </a:p>
          <a:p>
            <a:pPr lvl="3"/>
            <a:r>
              <a:rPr lang="en-US" sz="2700" dirty="0" smtClean="0">
                <a:latin typeface="Times New Roman" pitchFamily="18" charset="0"/>
                <a:cs typeface="Times New Roman" pitchFamily="18" charset="0"/>
              </a:rPr>
              <a:t>At this time the roots are small and do not have much hold on the soil.</a:t>
            </a:r>
          </a:p>
          <a:p>
            <a:endParaRPr lang="en-US" sz="2500" dirty="0" smtClean="0">
              <a:latin typeface="Times New Roman" pitchFamily="18" charset="0"/>
              <a:cs typeface="Times New Roman" pitchFamily="18" charset="0"/>
            </a:endParaRPr>
          </a:p>
          <a:p>
            <a:pPr>
              <a:buNone/>
              <a:defRPr/>
            </a:pPr>
            <a:endParaRPr lang="en-US" sz="2450" dirty="0">
              <a:latin typeface="Times New Roman" pitchFamily="18" charset="0"/>
              <a:cs typeface="Times New Roman" pitchFamily="18" charset="0"/>
            </a:endParaRPr>
          </a:p>
          <a:p>
            <a:pPr marL="0" indent="0">
              <a:buNone/>
            </a:pPr>
            <a:endParaRPr lang="en-US" dirty="0"/>
          </a:p>
          <a:p>
            <a:endParaRPr lang="en-US" dirty="0"/>
          </a:p>
        </p:txBody>
      </p:sp>
    </p:spTree>
    <p:extLst>
      <p:ext uri="{BB962C8B-B14F-4D97-AF65-F5344CB8AC3E}">
        <p14:creationId xmlns:p14="http://schemas.microsoft.com/office/powerpoint/2010/main" xmlns="" val="88523674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553200"/>
          </a:xfrm>
        </p:spPr>
        <p:txBody>
          <a:bodyPr>
            <a:normAutofit/>
          </a:bodyPr>
          <a:lstStyle/>
          <a:p>
            <a:r>
              <a:rPr lang="en-US" sz="2800" dirty="0" smtClean="0">
                <a:latin typeface="Times New Roman" pitchFamily="18" charset="0"/>
                <a:cs typeface="Times New Roman" pitchFamily="18" charset="0"/>
              </a:rPr>
              <a:t>The </a:t>
            </a:r>
            <a:r>
              <a:rPr lang="en-US" sz="2800" b="1" i="1" dirty="0">
                <a:latin typeface="Times New Roman" pitchFamily="18" charset="0"/>
                <a:cs typeface="Times New Roman" pitchFamily="18" charset="0"/>
              </a:rPr>
              <a:t>purpose of hoeing </a:t>
            </a:r>
            <a:r>
              <a:rPr lang="en-US" sz="2800" dirty="0">
                <a:latin typeface="Times New Roman" pitchFamily="18" charset="0"/>
                <a:cs typeface="Times New Roman" pitchFamily="18" charset="0"/>
              </a:rPr>
              <a:t>the soil </a:t>
            </a:r>
          </a:p>
          <a:p>
            <a:pPr lvl="2">
              <a:lnSpc>
                <a:spcPct val="150000"/>
              </a:lnSpc>
            </a:pPr>
            <a:r>
              <a:rPr lang="en-US" sz="2700" dirty="0" smtClean="0">
                <a:latin typeface="Times New Roman" pitchFamily="18" charset="0"/>
                <a:cs typeface="Times New Roman" pitchFamily="18" charset="0"/>
              </a:rPr>
              <a:t>For weed distraction, </a:t>
            </a:r>
          </a:p>
          <a:p>
            <a:pPr lvl="2">
              <a:lnSpc>
                <a:spcPct val="150000"/>
              </a:lnSpc>
            </a:pPr>
            <a:r>
              <a:rPr lang="en-US" sz="2700" dirty="0" smtClean="0">
                <a:latin typeface="Times New Roman" pitchFamily="18" charset="0"/>
                <a:cs typeface="Times New Roman" pitchFamily="18" charset="0"/>
              </a:rPr>
              <a:t>Good aeration, </a:t>
            </a:r>
          </a:p>
          <a:p>
            <a:pPr lvl="2">
              <a:lnSpc>
                <a:spcPct val="150000"/>
              </a:lnSpc>
            </a:pPr>
            <a:r>
              <a:rPr lang="en-US" sz="2700" dirty="0" smtClean="0">
                <a:latin typeface="Times New Roman" pitchFamily="18" charset="0"/>
                <a:cs typeface="Times New Roman" pitchFamily="18" charset="0"/>
              </a:rPr>
              <a:t>To mix OM &amp; cover crop, </a:t>
            </a:r>
          </a:p>
          <a:p>
            <a:pPr lvl="2">
              <a:lnSpc>
                <a:spcPct val="150000"/>
              </a:lnSpc>
            </a:pPr>
            <a:r>
              <a:rPr lang="en-US" sz="2700" dirty="0" smtClean="0">
                <a:latin typeface="Times New Roman" pitchFamily="18" charset="0"/>
                <a:cs typeface="Times New Roman" pitchFamily="18" charset="0"/>
              </a:rPr>
              <a:t>Promote water infiltration &amp; </a:t>
            </a:r>
          </a:p>
          <a:p>
            <a:pPr lvl="2">
              <a:lnSpc>
                <a:spcPct val="150000"/>
              </a:lnSpc>
            </a:pPr>
            <a:r>
              <a:rPr lang="en-US" sz="2700" dirty="0" smtClean="0">
                <a:latin typeface="Times New Roman" pitchFamily="18" charset="0"/>
                <a:cs typeface="Times New Roman" pitchFamily="18" charset="0"/>
              </a:rPr>
              <a:t>Improve soil structure </a:t>
            </a:r>
          </a:p>
          <a:p>
            <a:endParaRPr lang="en-US" sz="2800" dirty="0">
              <a:latin typeface="Times New Roman" pitchFamily="18" charset="0"/>
              <a:cs typeface="Times New Roman" pitchFamily="18" charset="0"/>
            </a:endParaRPr>
          </a:p>
          <a:p>
            <a:r>
              <a:rPr lang="en-US" sz="2800" b="1" dirty="0">
                <a:effectLst>
                  <a:outerShdw blurRad="38100" dist="38100" dir="2700000" algn="tl">
                    <a:srgbClr val="000000">
                      <a:alpha val="43137"/>
                    </a:srgbClr>
                  </a:outerShdw>
                </a:effectLst>
                <a:latin typeface="Times New Roman" pitchFamily="18" charset="0"/>
                <a:cs typeface="Times New Roman" pitchFamily="18" charset="0"/>
              </a:rPr>
              <a:t>Shallow cultivation is preferable to deep cultivation </a:t>
            </a:r>
            <a:r>
              <a:rPr lang="en-US" sz="2800" dirty="0">
                <a:latin typeface="Times New Roman" pitchFamily="18" charset="0"/>
                <a:cs typeface="Times New Roman" pitchFamily="18" charset="0"/>
              </a:rPr>
              <a:t>(it may destroy many roots of the vegetables). </a:t>
            </a:r>
          </a:p>
          <a:p>
            <a:pPr marL="0" indent="0">
              <a:buNone/>
            </a:pPr>
            <a:endParaRPr lang="en-US" sz="2800" dirty="0" smtClean="0">
              <a:latin typeface="Times New Roman" pitchFamily="18" charset="0"/>
              <a:cs typeface="Times New Roman" pitchFamily="18" charset="0"/>
            </a:endParaRPr>
          </a:p>
          <a:p>
            <a:pPr>
              <a:buNone/>
              <a:defRPr/>
            </a:pPr>
            <a:endParaRPr lang="en-US" sz="2450" dirty="0">
              <a:latin typeface="Times New Roman" pitchFamily="18" charset="0"/>
              <a:cs typeface="Times New Roman" pitchFamily="18" charset="0"/>
            </a:endParaRPr>
          </a:p>
          <a:p>
            <a:pPr marL="0" indent="0">
              <a:buNone/>
            </a:pPr>
            <a:endParaRPr lang="en-US" dirty="0"/>
          </a:p>
          <a:p>
            <a:endParaRPr lang="en-US" dirty="0"/>
          </a:p>
        </p:txBody>
      </p:sp>
    </p:spTree>
    <p:extLst>
      <p:ext uri="{BB962C8B-B14F-4D97-AF65-F5344CB8AC3E}">
        <p14:creationId xmlns:p14="http://schemas.microsoft.com/office/powerpoint/2010/main" xmlns="" val="36112766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4600" b="1" i="1" dirty="0" smtClean="0">
                <a:latin typeface="Times New Roman" pitchFamily="18" charset="0"/>
                <a:cs typeface="Times New Roman" pitchFamily="18" charset="0"/>
              </a:rPr>
              <a:t>11. </a:t>
            </a:r>
            <a:r>
              <a:rPr lang="en-US" sz="4600" b="1" i="1" dirty="0">
                <a:latin typeface="Times New Roman" pitchFamily="18" charset="0"/>
                <a:cs typeface="Times New Roman" pitchFamily="18" charset="0"/>
              </a:rPr>
              <a:t>Harvesting </a:t>
            </a:r>
            <a:r>
              <a:rPr lang="en-US" sz="4600" b="1" i="1" dirty="0" smtClean="0">
                <a:latin typeface="Times New Roman" pitchFamily="18" charset="0"/>
                <a:cs typeface="Times New Roman" pitchFamily="18" charset="0"/>
              </a:rPr>
              <a:t>&amp; Postharvest Handling </a:t>
            </a: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686800" cy="5715000"/>
          </a:xfrm>
        </p:spPr>
        <p:txBody>
          <a:bodyPr>
            <a:noAutofit/>
          </a:bodyPr>
          <a:lstStyle/>
          <a:p>
            <a:pPr marL="0" indent="0">
              <a:buNone/>
            </a:pPr>
            <a:r>
              <a:rPr lang="en-US" sz="3600" b="1" dirty="0" smtClean="0">
                <a:latin typeface="Times New Roman" pitchFamily="18" charset="0"/>
                <a:cs typeface="Times New Roman" pitchFamily="18" charset="0"/>
              </a:rPr>
              <a:t>A. Harvesting</a:t>
            </a:r>
          </a:p>
          <a:p>
            <a:r>
              <a:rPr lang="en-US" sz="2600" dirty="0" smtClean="0">
                <a:latin typeface="Times New Roman" pitchFamily="18" charset="0"/>
                <a:cs typeface="Times New Roman" pitchFamily="18" charset="0"/>
              </a:rPr>
              <a:t>Due to the </a:t>
            </a:r>
            <a:r>
              <a:rPr lang="en-US" sz="2600" b="1" dirty="0" smtClean="0">
                <a:latin typeface="Times New Roman" pitchFamily="18" charset="0"/>
                <a:cs typeface="Times New Roman" pitchFamily="18" charset="0"/>
              </a:rPr>
              <a:t>perishable</a:t>
            </a:r>
            <a:r>
              <a:rPr lang="en-US" sz="2600" dirty="0" smtClean="0">
                <a:latin typeface="Times New Roman" pitchFamily="18" charset="0"/>
                <a:cs typeface="Times New Roman" pitchFamily="18" charset="0"/>
              </a:rPr>
              <a:t> nature of vegetables, farmers have to be informed about harvesting &amp; postharvest handling practices.</a:t>
            </a:r>
          </a:p>
          <a:p>
            <a:pPr>
              <a:buNone/>
            </a:pPr>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Post harvest loss of perishable product in developing country estimated as 20 to 50% </a:t>
            </a:r>
            <a:r>
              <a:rPr lang="en-US" sz="2600" dirty="0" smtClean="0">
                <a:latin typeface="Times New Roman" pitchFamily="18" charset="0"/>
                <a:cs typeface="Times New Roman" pitchFamily="18" charset="0"/>
              </a:rPr>
              <a:t>&amp; even in Ethiopia, some perishables have shown up to </a:t>
            </a:r>
            <a:r>
              <a:rPr lang="en-US" sz="2600" b="1" dirty="0" smtClean="0">
                <a:latin typeface="Times New Roman" pitchFamily="18" charset="0"/>
                <a:cs typeface="Times New Roman" pitchFamily="18" charset="0"/>
              </a:rPr>
              <a:t>80% loss</a:t>
            </a:r>
            <a:r>
              <a:rPr lang="en-US" sz="2600" dirty="0" smtClean="0">
                <a:latin typeface="Times New Roman" pitchFamily="18" charset="0"/>
                <a:cs typeface="Times New Roman" pitchFamily="18" charset="0"/>
              </a:rPr>
              <a:t>. </a:t>
            </a:r>
          </a:p>
          <a:p>
            <a:pPr lvl="1"/>
            <a:r>
              <a:rPr lang="en-US" sz="2600" dirty="0" smtClean="0">
                <a:latin typeface="Times New Roman" pitchFamily="18" charset="0"/>
                <a:cs typeface="Times New Roman" pitchFamily="18" charset="0"/>
              </a:rPr>
              <a:t>These figures indicate the importance of harvesting &amp; postharvest handling to </a:t>
            </a:r>
          </a:p>
          <a:p>
            <a:pPr lvl="2"/>
            <a:r>
              <a:rPr lang="en-US" sz="2600" b="1" i="1" dirty="0" smtClean="0">
                <a:latin typeface="Times New Roman" pitchFamily="18" charset="0"/>
                <a:cs typeface="Times New Roman" pitchFamily="18" charset="0"/>
              </a:rPr>
              <a:t>Feed its rapidly growing population and attain some level of food sufficiency and security. </a:t>
            </a:r>
          </a:p>
          <a:p>
            <a:pPr marL="0" indent="0">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73001358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400800"/>
          </a:xfrm>
        </p:spPr>
        <p:txBody>
          <a:bodyPr>
            <a:noAutofit/>
          </a:bodyPr>
          <a:lstStyle/>
          <a:p>
            <a:r>
              <a:rPr lang="en-US" sz="2600" b="1" i="1" dirty="0">
                <a:latin typeface="Times New Roman" pitchFamily="18" charset="0"/>
                <a:cs typeface="Times New Roman" pitchFamily="18" charset="0"/>
              </a:rPr>
              <a:t>Harvesting</a:t>
            </a:r>
            <a:r>
              <a:rPr lang="en-US" sz="2600" dirty="0">
                <a:latin typeface="Times New Roman" pitchFamily="18" charset="0"/>
                <a:cs typeface="Times New Roman" pitchFamily="18" charset="0"/>
              </a:rPr>
              <a:t> is the process of gathering mature crops from the field</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Harvest marks the end of the growing period or the growing cycle for a particular crop &amp; the commencement of market preparation. </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Harvesting at </a:t>
            </a:r>
            <a:r>
              <a:rPr lang="en-US" sz="2600" b="1" dirty="0">
                <a:latin typeface="Times New Roman" pitchFamily="18" charset="0"/>
                <a:cs typeface="Times New Roman" pitchFamily="18" charset="0"/>
              </a:rPr>
              <a:t>proper stage of maturity, method of harvesting &amp; handling operations </a:t>
            </a:r>
            <a:r>
              <a:rPr lang="en-US" sz="2600" dirty="0">
                <a:latin typeface="Times New Roman" pitchFamily="18" charset="0"/>
                <a:cs typeface="Times New Roman" pitchFamily="18" charset="0"/>
              </a:rPr>
              <a:t>are </a:t>
            </a:r>
          </a:p>
          <a:p>
            <a:pPr lvl="2"/>
            <a:r>
              <a:rPr lang="en-US" sz="2600" dirty="0">
                <a:latin typeface="Times New Roman" pitchFamily="18" charset="0"/>
                <a:cs typeface="Times New Roman" pitchFamily="18" charset="0"/>
              </a:rPr>
              <a:t>Crucial aspects which determine </a:t>
            </a:r>
            <a:endParaRPr lang="en-US" sz="2600" dirty="0" smtClean="0">
              <a:latin typeface="Times New Roman" pitchFamily="18" charset="0"/>
              <a:cs typeface="Times New Roman" pitchFamily="18" charset="0"/>
            </a:endParaRPr>
          </a:p>
          <a:p>
            <a:pPr lvl="4"/>
            <a:r>
              <a:rPr lang="en-US" sz="2500" dirty="0" smtClean="0">
                <a:latin typeface="Times New Roman" pitchFamily="18" charset="0"/>
                <a:cs typeface="Times New Roman" pitchFamily="18" charset="0"/>
              </a:rPr>
              <a:t>The shelf life &amp; </a:t>
            </a:r>
          </a:p>
          <a:p>
            <a:pPr lvl="4"/>
            <a:r>
              <a:rPr lang="en-US" sz="2500" dirty="0" smtClean="0">
                <a:latin typeface="Times New Roman" pitchFamily="18" charset="0"/>
                <a:cs typeface="Times New Roman" pitchFamily="18" charset="0"/>
              </a:rPr>
              <a:t>Maintaining of the quality of produce</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marL="0" indent="0">
              <a:buNone/>
            </a:pPr>
            <a:endParaRPr lang="en-US" sz="2500" dirty="0"/>
          </a:p>
        </p:txBody>
      </p:sp>
    </p:spTree>
    <p:extLst>
      <p:ext uri="{BB962C8B-B14F-4D97-AF65-F5344CB8AC3E}">
        <p14:creationId xmlns:p14="http://schemas.microsoft.com/office/powerpoint/2010/main" xmlns="" val="126773191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553200"/>
          </a:xfrm>
        </p:spPr>
        <p:txBody>
          <a:bodyPr>
            <a:normAutofit/>
          </a:bodyPr>
          <a:lstStyle/>
          <a:p>
            <a:endParaRPr lang="en-US" sz="2500" dirty="0">
              <a:latin typeface="Times New Roman" pitchFamily="18" charset="0"/>
              <a:cs typeface="Times New Roman" pitchFamily="18" charset="0"/>
            </a:endParaRPr>
          </a:p>
          <a:p>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goal harvesting </a:t>
            </a:r>
            <a:r>
              <a:rPr lang="en-US" sz="3600" dirty="0">
                <a:effectLst>
                  <a:outerShdw blurRad="38100" dist="38100" dir="2700000" algn="tl">
                    <a:srgbClr val="000000">
                      <a:alpha val="43137"/>
                    </a:srgbClr>
                  </a:outerShdw>
                </a:effectLst>
                <a:latin typeface="Times New Roman" pitchFamily="18" charset="0"/>
                <a:cs typeface="Times New Roman" pitchFamily="18" charset="0"/>
              </a:rPr>
              <a:t>is </a:t>
            </a: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2"/>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to </a:t>
            </a: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gather a commodity from the field </a:t>
            </a:r>
            <a:r>
              <a:rPr lang="en-US" sz="3200" dirty="0">
                <a:effectLst>
                  <a:outerShdw blurRad="38100" dist="38100" dir="2700000" algn="tl">
                    <a:srgbClr val="000000">
                      <a:alpha val="43137"/>
                    </a:srgbClr>
                  </a:outerShdw>
                </a:effectLst>
                <a:latin typeface="Times New Roman" pitchFamily="18" charset="0"/>
                <a:cs typeface="Times New Roman" pitchFamily="18" charset="0"/>
              </a:rPr>
              <a:t>in manner that </a:t>
            </a: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preserves quality </a:t>
            </a:r>
            <a:r>
              <a:rPr lang="en-US" sz="3200" dirty="0">
                <a:effectLst>
                  <a:outerShdw blurRad="38100" dist="38100" dir="2700000" algn="tl">
                    <a:srgbClr val="000000">
                      <a:alpha val="43137"/>
                    </a:srgbClr>
                  </a:outerShdw>
                </a:effectLst>
                <a:latin typeface="Times New Roman" pitchFamily="18" charset="0"/>
                <a:cs typeface="Times New Roman" pitchFamily="18" charset="0"/>
              </a:rPr>
              <a:t>of the product at a </a:t>
            </a: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minimum cost</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When and how </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to harvest are the most important factors that the grower should know in Horticultural crops production.   </a:t>
            </a:r>
          </a:p>
          <a:p>
            <a:pPr marL="0" indent="0">
              <a:buNone/>
            </a:pPr>
            <a:endParaRPr lang="en-US" sz="2800" dirty="0" smtClean="0"/>
          </a:p>
          <a:p>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3770488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7467600"/>
          </a:xfrm>
        </p:spPr>
        <p:txBody>
          <a:bodyPr>
            <a:normAutofit/>
          </a:bodyPr>
          <a:lstStyle/>
          <a:p>
            <a:pPr marL="514350" indent="-457200">
              <a:buFont typeface="Wingdings" pitchFamily="2" charset="2"/>
              <a:buChar char="q"/>
              <a:defRPr/>
            </a:pPr>
            <a:r>
              <a:rPr lang="en-US" sz="3600" b="1" dirty="0" smtClean="0">
                <a:latin typeface="Times New Roman" pitchFamily="18" charset="0"/>
                <a:cs typeface="Times New Roman" pitchFamily="18" charset="0"/>
              </a:rPr>
              <a:t>The following things must be considered when harvesting vegetables:-</a:t>
            </a:r>
            <a:endParaRPr lang="en-US" sz="3600" b="1" dirty="0">
              <a:latin typeface="Times New Roman" pitchFamily="18" charset="0"/>
              <a:cs typeface="Times New Roman" pitchFamily="18" charset="0"/>
            </a:endParaRPr>
          </a:p>
          <a:p>
            <a:pPr marL="971550" lvl="1" indent="-514350">
              <a:buNone/>
              <a:defRPr/>
            </a:pPr>
            <a:r>
              <a:rPr lang="en-US" sz="3200" b="1" dirty="0" smtClean="0">
                <a:latin typeface="Times New Roman" pitchFamily="18" charset="0"/>
                <a:cs typeface="Times New Roman" pitchFamily="18" charset="0"/>
              </a:rPr>
              <a:t>I. </a:t>
            </a:r>
            <a:r>
              <a:rPr lang="en-US" sz="3200" b="1" i="1" dirty="0" smtClean="0">
                <a:latin typeface="Times New Roman" pitchFamily="18" charset="0"/>
                <a:cs typeface="Times New Roman" pitchFamily="18" charset="0"/>
              </a:rPr>
              <a:t>Proper </a:t>
            </a:r>
            <a:r>
              <a:rPr lang="en-US" sz="3200" b="1" i="1" dirty="0">
                <a:latin typeface="Times New Roman" pitchFamily="18" charset="0"/>
                <a:cs typeface="Times New Roman" pitchFamily="18" charset="0"/>
              </a:rPr>
              <a:t>harvesting time </a:t>
            </a:r>
            <a:r>
              <a:rPr lang="en-US" sz="3200" b="1" i="1" dirty="0" smtClean="0">
                <a:latin typeface="Times New Roman" pitchFamily="18" charset="0"/>
                <a:cs typeface="Times New Roman" pitchFamily="18" charset="0"/>
              </a:rPr>
              <a:t>(when to harvest)– </a:t>
            </a:r>
          </a:p>
          <a:p>
            <a:pPr marL="1200150" lvl="2" indent="-342900">
              <a:lnSpc>
                <a:spcPct val="110000"/>
              </a:lnSpc>
              <a:defRPr/>
            </a:pPr>
            <a:r>
              <a:rPr lang="en-US" sz="2800" b="1" dirty="0" smtClean="0">
                <a:latin typeface="Times New Roman" pitchFamily="18" charset="0"/>
                <a:cs typeface="Times New Roman" pitchFamily="18" charset="0"/>
              </a:rPr>
              <a:t>At proper </a:t>
            </a:r>
            <a:r>
              <a:rPr lang="en-US" sz="2800" b="1" dirty="0">
                <a:latin typeface="Times New Roman" pitchFamily="18" charset="0"/>
                <a:cs typeface="Times New Roman" pitchFamily="18" charset="0"/>
              </a:rPr>
              <a:t>time of </a:t>
            </a:r>
            <a:r>
              <a:rPr lang="en-US" sz="2800" b="1" dirty="0" smtClean="0">
                <a:latin typeface="Times New Roman" pitchFamily="18" charset="0"/>
                <a:cs typeface="Times New Roman" pitchFamily="18" charset="0"/>
              </a:rPr>
              <a:t>maturity-</a:t>
            </a:r>
          </a:p>
          <a:p>
            <a:pPr marL="1657350" lvl="3" indent="-342900">
              <a:lnSpc>
                <a:spcPct val="110000"/>
              </a:lnSpc>
              <a:defRPr/>
            </a:pPr>
            <a:r>
              <a:rPr lang="en-US" sz="2600" b="1" dirty="0">
                <a:latin typeface="Times New Roman" pitchFamily="18" charset="0"/>
                <a:cs typeface="Times New Roman" pitchFamily="18" charset="0"/>
              </a:rPr>
              <a:t>F</a:t>
            </a:r>
            <a:r>
              <a:rPr lang="en-US" sz="2600" dirty="0" smtClean="0">
                <a:latin typeface="Times New Roman" pitchFamily="18" charset="0"/>
                <a:cs typeface="Times New Roman" pitchFamily="18" charset="0"/>
              </a:rPr>
              <a:t>or many vegetable crops there are </a:t>
            </a:r>
            <a:r>
              <a:rPr lang="en-US" sz="2600" b="1" i="1" dirty="0" smtClean="0">
                <a:latin typeface="Times New Roman" pitchFamily="18" charset="0"/>
                <a:cs typeface="Times New Roman" pitchFamily="18" charset="0"/>
              </a:rPr>
              <a:t>indicators</a:t>
            </a:r>
            <a:r>
              <a:rPr lang="en-US" sz="2600" dirty="0" smtClean="0">
                <a:latin typeface="Times New Roman" pitchFamily="18" charset="0"/>
                <a:cs typeface="Times New Roman" pitchFamily="18" charset="0"/>
              </a:rPr>
              <a:t> when a vegetable is ready to harvest</a:t>
            </a:r>
          </a:p>
          <a:p>
            <a:pPr marL="1657350" lvl="3" indent="-342900">
              <a:lnSpc>
                <a:spcPct val="110000"/>
              </a:lnSpc>
              <a:defRPr/>
            </a:pPr>
            <a:r>
              <a:rPr lang="en-US" sz="2600" dirty="0" smtClean="0">
                <a:latin typeface="Times New Roman" pitchFamily="18" charset="0"/>
                <a:cs typeface="Times New Roman" pitchFamily="18" charset="0"/>
              </a:rPr>
              <a:t>The indicators/ indices of maturity are </a:t>
            </a:r>
            <a:r>
              <a:rPr lang="en-US" sz="2600" b="1" i="1" dirty="0">
                <a:latin typeface="Times New Roman" pitchFamily="18" charset="0"/>
                <a:cs typeface="Times New Roman" pitchFamily="18" charset="0"/>
              </a:rPr>
              <a:t>color, </a:t>
            </a:r>
            <a:r>
              <a:rPr lang="en-US" sz="2600" b="1" i="1" dirty="0" smtClean="0">
                <a:latin typeface="Times New Roman" pitchFamily="18" charset="0"/>
                <a:cs typeface="Times New Roman" pitchFamily="18" charset="0"/>
              </a:rPr>
              <a:t>size, </a:t>
            </a:r>
            <a:r>
              <a:rPr lang="en-US" sz="2600" b="1" i="1" dirty="0">
                <a:latin typeface="Times New Roman" pitchFamily="18" charset="0"/>
                <a:cs typeface="Times New Roman" pitchFamily="18" charset="0"/>
              </a:rPr>
              <a:t>texture, calendar date </a:t>
            </a:r>
            <a:r>
              <a:rPr lang="en-US" sz="2600" b="1" i="1" dirty="0" smtClean="0">
                <a:latin typeface="Times New Roman" pitchFamily="18" charset="0"/>
                <a:cs typeface="Times New Roman" pitchFamily="18" charset="0"/>
              </a:rPr>
              <a:t>&amp; TSS</a:t>
            </a:r>
            <a:r>
              <a:rPr lang="en-US" sz="2600" b="1" i="1" dirty="0">
                <a:latin typeface="Times New Roman" pitchFamily="18" charset="0"/>
                <a:cs typeface="Times New Roman" pitchFamily="18" charset="0"/>
              </a:rPr>
              <a:t>, acid conte</a:t>
            </a:r>
            <a:r>
              <a:rPr lang="en-US" sz="2600" dirty="0">
                <a:latin typeface="Times New Roman" pitchFamily="18" charset="0"/>
                <a:cs typeface="Times New Roman" pitchFamily="18" charset="0"/>
              </a:rPr>
              <a:t>nt </a:t>
            </a:r>
            <a:r>
              <a:rPr lang="en-US" sz="2600" dirty="0" smtClean="0">
                <a:latin typeface="Times New Roman" pitchFamily="18" charset="0"/>
                <a:cs typeface="Times New Roman" pitchFamily="18" charset="0"/>
              </a:rPr>
              <a:t>etc. </a:t>
            </a:r>
          </a:p>
          <a:p>
            <a:pPr lvl="4"/>
            <a:r>
              <a:rPr lang="en-US" sz="2600" dirty="0" smtClean="0">
                <a:latin typeface="Times New Roman" pitchFamily="18" charset="0"/>
                <a:cs typeface="Times New Roman" pitchFamily="18" charset="0"/>
              </a:rPr>
              <a:t>With most of the leaf crops (lettuce, cabbage etc.) are better of harvested slightly immature</a:t>
            </a:r>
            <a:r>
              <a:rPr lang="en-US" sz="26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than slightly over mature.</a:t>
            </a:r>
          </a:p>
          <a:p>
            <a:pPr marL="1828800" lvl="4" indent="0">
              <a:buNone/>
            </a:pPr>
            <a:endParaRPr lang="en-US" sz="2400" dirty="0" smtClean="0">
              <a:latin typeface="Times New Roman" pitchFamily="18" charset="0"/>
              <a:cs typeface="Times New Roman" pitchFamily="18" charset="0"/>
            </a:endParaRPr>
          </a:p>
          <a:p>
            <a:pPr lvl="4">
              <a:buNone/>
            </a:pPr>
            <a:endParaRPr lang="en-US" sz="2500" dirty="0" smtClean="0">
              <a:latin typeface="Times New Roman" pitchFamily="18" charset="0"/>
              <a:cs typeface="Times New Roman" pitchFamily="18" charset="0"/>
            </a:endParaRPr>
          </a:p>
          <a:p>
            <a:pPr marL="1657350" lvl="3" indent="-342900">
              <a:lnSpc>
                <a:spcPct val="110000"/>
              </a:lnSpc>
              <a:defRPr/>
            </a:pPr>
            <a:endParaRPr lang="en-US" sz="2500" dirty="0" smtClean="0">
              <a:latin typeface="Times New Roman" pitchFamily="18" charset="0"/>
              <a:cs typeface="Times New Roman" pitchFamily="18" charset="0"/>
            </a:endParaRPr>
          </a:p>
          <a:p>
            <a:pPr marL="1657350" lvl="3" indent="-342900">
              <a:defRPr/>
            </a:pPr>
            <a:endParaRPr lang="en-US" sz="2100" dirty="0">
              <a:latin typeface="Times New Roman" pitchFamily="18" charset="0"/>
              <a:cs typeface="Times New Roman" pitchFamily="18" charset="0"/>
            </a:endParaRPr>
          </a:p>
          <a:p>
            <a:pPr marL="1200150" lvl="2" indent="-342900">
              <a:defRPr/>
            </a:pPr>
            <a:endParaRPr lang="en-US"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91085275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553200"/>
          </a:xfrm>
        </p:spPr>
        <p:txBody>
          <a:bodyPr>
            <a:normAutofit/>
          </a:bodyPr>
          <a:lstStyle/>
          <a:p>
            <a:pPr lvl="4"/>
            <a:r>
              <a:rPr lang="en-US" sz="2600" dirty="0">
                <a:latin typeface="Times New Roman" pitchFamily="18" charset="0"/>
                <a:cs typeface="Times New Roman" pitchFamily="18" charset="0"/>
              </a:rPr>
              <a:t>Head determine maturity of floral vegetables </a:t>
            </a:r>
            <a:r>
              <a:rPr lang="en-US" sz="2600" dirty="0" err="1">
                <a:latin typeface="Times New Roman" pitchFamily="18" charset="0"/>
                <a:cs typeface="Times New Roman" pitchFamily="18" charset="0"/>
              </a:rPr>
              <a:t>eg</a:t>
            </a:r>
            <a:r>
              <a:rPr lang="en-US" sz="2600" dirty="0">
                <a:latin typeface="Times New Roman" pitchFamily="18" charset="0"/>
                <a:cs typeface="Times New Roman" pitchFamily="18" charset="0"/>
              </a:rPr>
              <a:t>. artichoke, broccoli &amp; Cauliflower.</a:t>
            </a:r>
          </a:p>
          <a:p>
            <a:pPr lvl="4"/>
            <a:endParaRPr lang="en-US" sz="2600" dirty="0" smtClean="0">
              <a:latin typeface="Times New Roman" pitchFamily="18" charset="0"/>
              <a:cs typeface="Times New Roman" pitchFamily="18" charset="0"/>
            </a:endParaRPr>
          </a:p>
          <a:p>
            <a:pPr lvl="4"/>
            <a:r>
              <a:rPr lang="en-US" sz="2600" dirty="0" smtClean="0">
                <a:latin typeface="Times New Roman" pitchFamily="18" charset="0"/>
                <a:cs typeface="Times New Roman" pitchFamily="18" charset="0"/>
              </a:rPr>
              <a:t>Tomatoes </a:t>
            </a:r>
            <a:r>
              <a:rPr lang="en-US" sz="2600" dirty="0">
                <a:latin typeface="Times New Roman" pitchFamily="18" charset="0"/>
                <a:cs typeface="Times New Roman" pitchFamily="18" charset="0"/>
              </a:rPr>
              <a:t>seeds fully developed, gel formation advanced in at</a:t>
            </a:r>
            <a:r>
              <a:rPr lang="am-ET" sz="2600" dirty="0">
                <a:cs typeface="Times New Roman" pitchFamily="18" charset="0"/>
              </a:rPr>
              <a:t> </a:t>
            </a:r>
            <a:r>
              <a:rPr lang="en-US" sz="2600" dirty="0">
                <a:latin typeface="Times New Roman" pitchFamily="18" charset="0"/>
                <a:cs typeface="Times New Roman" pitchFamily="18" charset="0"/>
              </a:rPr>
              <a:t>least one </a:t>
            </a:r>
            <a:r>
              <a:rPr lang="en-US" sz="2600" dirty="0" err="1">
                <a:latin typeface="Times New Roman" pitchFamily="18" charset="0"/>
                <a:cs typeface="Times New Roman" pitchFamily="18" charset="0"/>
              </a:rPr>
              <a:t>locule</a:t>
            </a:r>
            <a:r>
              <a:rPr lang="en-US" sz="2600" dirty="0">
                <a:latin typeface="Times New Roman" pitchFamily="18" charset="0"/>
                <a:cs typeface="Times New Roman" pitchFamily="18" charset="0"/>
              </a:rPr>
              <a:t>. </a:t>
            </a:r>
          </a:p>
          <a:p>
            <a:pPr lvl="4"/>
            <a:endParaRPr lang="en-US" sz="2600" dirty="0" smtClean="0">
              <a:latin typeface="Times New Roman" pitchFamily="18" charset="0"/>
              <a:cs typeface="Times New Roman" pitchFamily="18" charset="0"/>
            </a:endParaRPr>
          </a:p>
          <a:p>
            <a:pPr lvl="4"/>
            <a:r>
              <a:rPr lang="en-US" sz="2600" dirty="0" smtClean="0">
                <a:latin typeface="Times New Roman" pitchFamily="18" charset="0"/>
                <a:cs typeface="Times New Roman" pitchFamily="18" charset="0"/>
              </a:rPr>
              <a:t>Many of </a:t>
            </a:r>
            <a:r>
              <a:rPr lang="en-US" sz="2600" b="1" dirty="0" smtClean="0">
                <a:latin typeface="Times New Roman" pitchFamily="18" charset="0"/>
                <a:cs typeface="Times New Roman" pitchFamily="18" charset="0"/>
              </a:rPr>
              <a:t>Roots, Tubers &amp; Bulb Vegetables </a:t>
            </a:r>
            <a:r>
              <a:rPr lang="en-US" sz="2600" dirty="0" smtClean="0">
                <a:latin typeface="Times New Roman" pitchFamily="18" charset="0"/>
                <a:cs typeface="Times New Roman" pitchFamily="18" charset="0"/>
              </a:rPr>
              <a:t>can be harvested when the above ground part of the plant is died </a:t>
            </a:r>
          </a:p>
          <a:p>
            <a:pPr lvl="5"/>
            <a:r>
              <a:rPr lang="en-US" sz="2600"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Garlic Well filled bulbs, tops dry down, Onion (dry bulbs) when 10-20% of tops fall over </a:t>
            </a:r>
          </a:p>
          <a:p>
            <a:pPr marL="800100" lvl="1">
              <a:buNone/>
              <a:defRPr/>
            </a:pPr>
            <a:endParaRPr lang="en-US" sz="2500" b="1" dirty="0" smtClean="0">
              <a:latin typeface="Times New Roman" pitchFamily="18" charset="0"/>
              <a:cs typeface="Times New Roman" pitchFamily="18" charset="0"/>
            </a:endParaRPr>
          </a:p>
          <a:p>
            <a:pPr marL="800100" lvl="1">
              <a:buNone/>
              <a:defRPr/>
            </a:pPr>
            <a:endParaRPr lang="en-US" sz="2500" dirty="0" smtClean="0">
              <a:latin typeface="Times New Roman" pitchFamily="18" charset="0"/>
              <a:cs typeface="Times New Roman" pitchFamily="18" charset="0"/>
            </a:endParaRPr>
          </a:p>
          <a:p>
            <a:pPr lvl="2">
              <a:buNone/>
            </a:pPr>
            <a:endParaRPr lang="en-US" sz="2300" dirty="0">
              <a:latin typeface="Times New Roman" pitchFamily="18" charset="0"/>
              <a:cs typeface="Times New Roman" pitchFamily="18" charset="0"/>
            </a:endParaRPr>
          </a:p>
          <a:p>
            <a:pPr lvl="1"/>
            <a:endParaRPr lang="en-US" dirty="0"/>
          </a:p>
        </p:txBody>
      </p:sp>
    </p:spTree>
    <p:extLst>
      <p:ext uri="{BB962C8B-B14F-4D97-AF65-F5344CB8AC3E}">
        <p14:creationId xmlns:p14="http://schemas.microsoft.com/office/powerpoint/2010/main" xmlns="" val="109852220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6553200"/>
          </a:xfrm>
        </p:spPr>
        <p:txBody>
          <a:bodyPr>
            <a:normAutofit/>
          </a:bodyPr>
          <a:lstStyle/>
          <a:p>
            <a:pPr marL="1200150" lvl="2" indent="-342900">
              <a:defRPr/>
            </a:pPr>
            <a:r>
              <a:rPr lang="en-US" sz="2600" dirty="0" smtClean="0">
                <a:latin typeface="Times New Roman" pitchFamily="18" charset="0"/>
                <a:cs typeface="Times New Roman" pitchFamily="18" charset="0"/>
              </a:rPr>
              <a:t>And also harvest the vegetables during the </a:t>
            </a:r>
            <a:r>
              <a:rPr lang="en-US" sz="2600" b="1" dirty="0" smtClean="0">
                <a:latin typeface="Times New Roman" pitchFamily="18" charset="0"/>
                <a:cs typeface="Times New Roman" pitchFamily="18" charset="0"/>
              </a:rPr>
              <a:t>cool part </a:t>
            </a:r>
            <a:r>
              <a:rPr lang="en-US" sz="2600" dirty="0" smtClean="0">
                <a:latin typeface="Times New Roman" pitchFamily="18" charset="0"/>
                <a:cs typeface="Times New Roman" pitchFamily="18" charset="0"/>
              </a:rPr>
              <a:t>of </a:t>
            </a:r>
            <a:r>
              <a:rPr lang="en-US" sz="2600" b="1" dirty="0" smtClean="0">
                <a:latin typeface="Times New Roman" pitchFamily="18" charset="0"/>
                <a:cs typeface="Times New Roman" pitchFamily="18" charset="0"/>
              </a:rPr>
              <a:t>the morning time is better? </a:t>
            </a:r>
            <a:r>
              <a:rPr lang="en-US" sz="2600" dirty="0" smtClean="0">
                <a:latin typeface="Times New Roman" pitchFamily="18" charset="0"/>
                <a:cs typeface="Times New Roman" pitchFamily="18" charset="0"/>
              </a:rPr>
              <a:t>&amp; process OR store them as soon as possible after harvest. </a:t>
            </a:r>
          </a:p>
          <a:p>
            <a:pPr marL="1200150" lvl="2" indent="-342900">
              <a:defRPr/>
            </a:pPr>
            <a:endParaRPr lang="en-US" sz="2600" dirty="0" smtClean="0">
              <a:latin typeface="Times New Roman" pitchFamily="18" charset="0"/>
              <a:cs typeface="Times New Roman" pitchFamily="18" charset="0"/>
            </a:endParaRPr>
          </a:p>
          <a:p>
            <a:pPr marL="1200150" lvl="2" indent="-342900">
              <a:defRPr/>
            </a:pPr>
            <a:r>
              <a:rPr lang="en-US" sz="2600" dirty="0" smtClean="0">
                <a:latin typeface="Times New Roman" pitchFamily="18" charset="0"/>
                <a:cs typeface="Times New Roman" pitchFamily="18" charset="0"/>
              </a:rPr>
              <a:t>The maturity of the vegetable crop at harvest will affect its marketability and storage life. </a:t>
            </a:r>
          </a:p>
          <a:p>
            <a:pPr marL="1200150" lvl="2" indent="-342900">
              <a:defRPr/>
            </a:pPr>
            <a:endParaRPr lang="en-US" sz="2600" dirty="0" smtClean="0">
              <a:latin typeface="Times New Roman" pitchFamily="18" charset="0"/>
              <a:cs typeface="Times New Roman" pitchFamily="18" charset="0"/>
            </a:endParaRPr>
          </a:p>
          <a:p>
            <a:pPr marL="1200150" lvl="2" indent="-342900">
              <a:defRPr/>
            </a:pPr>
            <a:r>
              <a:rPr lang="en-US" sz="2600" dirty="0" smtClean="0">
                <a:latin typeface="Times New Roman" pitchFamily="18" charset="0"/>
                <a:cs typeface="Times New Roman" pitchFamily="18" charset="0"/>
              </a:rPr>
              <a:t>The nutritional content, freshness &amp; flavor that vegetables possess depend on the stage of maturity and the time of day at which they are harvested. </a:t>
            </a:r>
          </a:p>
          <a:p>
            <a:pPr marL="1657350" lvl="3" indent="-342900">
              <a:defRPr/>
            </a:pPr>
            <a:r>
              <a:rPr lang="en-US" sz="2600" b="1" dirty="0" smtClean="0">
                <a:latin typeface="Times New Roman" pitchFamily="18" charset="0"/>
                <a:cs typeface="Times New Roman" pitchFamily="18" charset="0"/>
              </a:rPr>
              <a:t>Overly</a:t>
            </a:r>
            <a:r>
              <a:rPr lang="en-US" sz="2600" dirty="0" smtClean="0">
                <a:latin typeface="Times New Roman" pitchFamily="18" charset="0"/>
                <a:cs typeface="Times New Roman" pitchFamily="18" charset="0"/>
              </a:rPr>
              <a:t> mature vegetables will be stringy and coarse. </a:t>
            </a:r>
          </a:p>
          <a:p>
            <a:pPr marL="800100" lvl="1">
              <a:buNone/>
              <a:defRPr/>
            </a:pPr>
            <a:endParaRPr lang="en-US" sz="2500" b="1" dirty="0" smtClean="0">
              <a:latin typeface="Times New Roman" pitchFamily="18" charset="0"/>
              <a:cs typeface="Times New Roman" pitchFamily="18" charset="0"/>
            </a:endParaRPr>
          </a:p>
          <a:p>
            <a:pPr marL="800100" lvl="1">
              <a:buNone/>
              <a:defRPr/>
            </a:pPr>
            <a:endParaRPr lang="en-US" sz="2500" dirty="0" smtClean="0">
              <a:latin typeface="Times New Roman" pitchFamily="18" charset="0"/>
              <a:cs typeface="Times New Roman" pitchFamily="18" charset="0"/>
            </a:endParaRPr>
          </a:p>
          <a:p>
            <a:pPr lvl="2">
              <a:buNone/>
            </a:pPr>
            <a:endParaRPr lang="en-US" sz="2300" dirty="0">
              <a:latin typeface="Times New Roman" pitchFamily="18" charset="0"/>
              <a:cs typeface="Times New Roman" pitchFamily="18" charset="0"/>
            </a:endParaRPr>
          </a:p>
          <a:p>
            <a:pPr lvl="1"/>
            <a:endParaRPr lang="en-US" dirty="0"/>
          </a:p>
        </p:txBody>
      </p:sp>
    </p:spTree>
    <p:extLst>
      <p:ext uri="{BB962C8B-B14F-4D97-AF65-F5344CB8AC3E}">
        <p14:creationId xmlns:p14="http://schemas.microsoft.com/office/powerpoint/2010/main" xmlns="" val="145654128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553200"/>
          </a:xfrm>
        </p:spPr>
        <p:txBody>
          <a:bodyPr>
            <a:normAutofit/>
          </a:bodyPr>
          <a:lstStyle/>
          <a:p>
            <a:pPr marL="800100" lvl="1">
              <a:buNone/>
              <a:defRPr/>
            </a:pPr>
            <a:r>
              <a:rPr lang="en-US" sz="2500" b="1" dirty="0" smtClean="0">
                <a:latin typeface="Times New Roman" pitchFamily="18" charset="0"/>
                <a:cs typeface="Times New Roman" pitchFamily="18" charset="0"/>
              </a:rPr>
              <a:t>II. </a:t>
            </a:r>
            <a:r>
              <a:rPr lang="en-US" sz="3200" b="1" dirty="0" smtClean="0">
                <a:latin typeface="Times New Roman" pitchFamily="18" charset="0"/>
                <a:cs typeface="Times New Roman" pitchFamily="18" charset="0"/>
              </a:rPr>
              <a:t>Method of harvesting</a:t>
            </a:r>
            <a:r>
              <a:rPr lang="en-US" sz="25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the choice of one or other harvest system depends on the type of crop, destination/aim and acreage to be harvested</a:t>
            </a:r>
          </a:p>
          <a:p>
            <a:pPr marL="1200150" lvl="2">
              <a:defRPr/>
            </a:pPr>
            <a:r>
              <a:rPr lang="en-US" sz="2800" b="1" dirty="0" smtClean="0">
                <a:latin typeface="Times New Roman" pitchFamily="18" charset="0"/>
                <a:cs typeface="Times New Roman" pitchFamily="18" charset="0"/>
              </a:rPr>
              <a:t>Hand harvesting- </a:t>
            </a:r>
          </a:p>
          <a:p>
            <a:pPr marL="1657350" lvl="3">
              <a:defRPr/>
            </a:pPr>
            <a:r>
              <a:rPr lang="en-US" sz="2600" dirty="0" smtClean="0">
                <a:latin typeface="Times New Roman" pitchFamily="18" charset="0"/>
                <a:cs typeface="Times New Roman" pitchFamily="18" charset="0"/>
              </a:rPr>
              <a:t>Used for </a:t>
            </a:r>
          </a:p>
          <a:p>
            <a:pPr marL="2114550" lvl="4">
              <a:defRPr/>
            </a:pPr>
            <a:r>
              <a:rPr lang="en-US" sz="2600" b="1" dirty="0" smtClean="0">
                <a:latin typeface="Times New Roman" pitchFamily="18" charset="0"/>
                <a:cs typeface="Times New Roman" pitchFamily="18" charset="0"/>
              </a:rPr>
              <a:t>high value crops </a:t>
            </a:r>
            <a:r>
              <a:rPr lang="en-US" sz="2600" dirty="0" smtClean="0">
                <a:latin typeface="Times New Roman" pitchFamily="18" charset="0"/>
                <a:cs typeface="Times New Roman" pitchFamily="18" charset="0"/>
              </a:rPr>
              <a:t>that are easily damaged, </a:t>
            </a:r>
          </a:p>
          <a:p>
            <a:pPr marL="2114550" lvl="4">
              <a:defRPr/>
            </a:pPr>
            <a:r>
              <a:rPr lang="en-US" sz="2600" dirty="0" smtClean="0">
                <a:latin typeface="Times New Roman" pitchFamily="18" charset="0"/>
                <a:cs typeface="Times New Roman" pitchFamily="18" charset="0"/>
              </a:rPr>
              <a:t>virtually all leaf vegetables, </a:t>
            </a:r>
          </a:p>
          <a:p>
            <a:pPr marL="2114550" lvl="4">
              <a:defRPr/>
            </a:pPr>
            <a:r>
              <a:rPr lang="en-US" sz="2600" dirty="0" smtClean="0">
                <a:latin typeface="Times New Roman" pitchFamily="18" charset="0"/>
                <a:cs typeface="Times New Roman" pitchFamily="18" charset="0"/>
              </a:rPr>
              <a:t>majority of the vegetable crops </a:t>
            </a:r>
            <a:r>
              <a:rPr lang="en-US" sz="2600" b="1" dirty="0" smtClean="0">
                <a:latin typeface="Times New Roman" pitchFamily="18" charset="0"/>
                <a:cs typeface="Times New Roman" pitchFamily="18" charset="0"/>
              </a:rPr>
              <a:t>grown for fresh market  </a:t>
            </a:r>
            <a:r>
              <a:rPr lang="en-US" sz="2600" dirty="0" smtClean="0">
                <a:latin typeface="Times New Roman" pitchFamily="18" charset="0"/>
                <a:cs typeface="Times New Roman" pitchFamily="18" charset="0"/>
              </a:rPr>
              <a:t>&amp; </a:t>
            </a:r>
          </a:p>
          <a:p>
            <a:pPr marL="2114550" lvl="4">
              <a:defRPr/>
            </a:pPr>
            <a:r>
              <a:rPr lang="en-US" sz="2600" dirty="0" smtClean="0">
                <a:latin typeface="Times New Roman" pitchFamily="18" charset="0"/>
                <a:cs typeface="Times New Roman" pitchFamily="18" charset="0"/>
              </a:rPr>
              <a:t>all floral vegetables, </a:t>
            </a:r>
          </a:p>
          <a:p>
            <a:pPr marL="2114550" lvl="4">
              <a:defRPr/>
            </a:pPr>
            <a:r>
              <a:rPr lang="en-US" sz="2600" dirty="0" smtClean="0">
                <a:latin typeface="Times New Roman" pitchFamily="18" charset="0"/>
                <a:cs typeface="Times New Roman" pitchFamily="18" charset="0"/>
              </a:rPr>
              <a:t>crops grown on a small scale or for home use are usually harvested by hand.</a:t>
            </a:r>
          </a:p>
          <a:p>
            <a:pPr marL="1657350" lvl="3">
              <a:defRPr/>
            </a:pPr>
            <a:endParaRPr lang="en-US" sz="2600" dirty="0" smtClean="0">
              <a:latin typeface="Times New Roman" pitchFamily="18" charset="0"/>
              <a:cs typeface="Times New Roman" pitchFamily="18" charset="0"/>
            </a:endParaRPr>
          </a:p>
          <a:p>
            <a:pPr marL="1200150" lvl="2">
              <a:defRPr/>
            </a:pPr>
            <a:endParaRPr lang="en-US" sz="2500" b="1" dirty="0" smtClean="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85965497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781800"/>
          </a:xfrm>
        </p:spPr>
        <p:txBody>
          <a:bodyPr>
            <a:normAutofit/>
          </a:bodyPr>
          <a:lstStyle/>
          <a:p>
            <a:pPr marL="1657350" lvl="3">
              <a:defRPr/>
            </a:pPr>
            <a:r>
              <a:rPr lang="en-US" sz="2600" dirty="0">
                <a:latin typeface="Times New Roman" pitchFamily="18" charset="0"/>
                <a:cs typeface="Times New Roman" pitchFamily="18" charset="0"/>
              </a:rPr>
              <a:t>In Ethiopia, harvesting of vegetables is generally done by hand, by people who are not aware of the principles upon which the best harvesting dates should be determined. </a:t>
            </a:r>
            <a:endParaRPr lang="en-US" sz="2600" dirty="0" smtClean="0">
              <a:latin typeface="Times New Roman" pitchFamily="18" charset="0"/>
              <a:cs typeface="Times New Roman" pitchFamily="18" charset="0"/>
            </a:endParaRPr>
          </a:p>
          <a:p>
            <a:pPr marL="2571750" lvl="5">
              <a:defRPr/>
            </a:pPr>
            <a:r>
              <a:rPr lang="en-US" sz="2600" dirty="0" smtClean="0">
                <a:latin typeface="Times New Roman" pitchFamily="18" charset="0"/>
                <a:cs typeface="Times New Roman" pitchFamily="18" charset="0"/>
              </a:rPr>
              <a:t>This </a:t>
            </a:r>
            <a:r>
              <a:rPr lang="en-US" sz="2600" dirty="0">
                <a:latin typeface="Times New Roman" pitchFamily="18" charset="0"/>
                <a:cs typeface="Times New Roman" pitchFamily="18" charset="0"/>
              </a:rPr>
              <a:t>factor adds to post-harvest losses. </a:t>
            </a:r>
          </a:p>
          <a:p>
            <a:pPr marL="1657350" lvl="3">
              <a:defRPr/>
            </a:pPr>
            <a:endParaRPr lang="en-US" sz="2600" dirty="0" smtClean="0">
              <a:latin typeface="Times New Roman" pitchFamily="18" charset="0"/>
              <a:cs typeface="Times New Roman" pitchFamily="18" charset="0"/>
            </a:endParaRPr>
          </a:p>
          <a:p>
            <a:pPr marL="1657350" lvl="3">
              <a:defRPr/>
            </a:pPr>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advantage of hand-harvesting- </a:t>
            </a:r>
            <a:r>
              <a:rPr lang="en-US" sz="2600" dirty="0" smtClean="0">
                <a:latin typeface="Times New Roman" pitchFamily="18" charset="0"/>
                <a:cs typeface="Times New Roman" pitchFamily="18" charset="0"/>
              </a:rPr>
              <a:t>can accurately select for maturity, allowing for accurate grading &amp; multiple harvest &amp; minimum physical damage.</a:t>
            </a:r>
          </a:p>
          <a:p>
            <a:pPr marL="1657350" lvl="3">
              <a:defRPr/>
            </a:pPr>
            <a:endParaRPr lang="en-US" sz="2600" dirty="0" smtClean="0">
              <a:latin typeface="Times New Roman" pitchFamily="18" charset="0"/>
              <a:cs typeface="Times New Roman" pitchFamily="18" charset="0"/>
            </a:endParaRPr>
          </a:p>
          <a:p>
            <a:pPr marL="1657350" lvl="3">
              <a:defRPr/>
            </a:pPr>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disadvantage</a:t>
            </a:r>
            <a:r>
              <a:rPr lang="en-US" sz="2600" dirty="0" smtClean="0">
                <a:latin typeface="Times New Roman" pitchFamily="18" charset="0"/>
                <a:cs typeface="Times New Roman" pitchFamily="18" charset="0"/>
              </a:rPr>
              <a:t> of hand-harvesting-  Labor supply can be a problem for framers</a:t>
            </a:r>
          </a:p>
          <a:p>
            <a:pPr marL="1657350" lvl="3">
              <a:defRPr/>
            </a:pPr>
            <a:endParaRPr lang="en-US" sz="2600" dirty="0" smtClean="0">
              <a:latin typeface="Times New Roman" pitchFamily="18" charset="0"/>
              <a:cs typeface="Times New Roman" pitchFamily="18" charset="0"/>
            </a:endParaRPr>
          </a:p>
          <a:p>
            <a:pPr marL="1657350" lvl="3">
              <a:buNone/>
              <a:defRPr/>
            </a:pPr>
            <a:endParaRPr lang="en-US" sz="2500" dirty="0" smtClean="0">
              <a:latin typeface="Times New Roman" pitchFamily="18" charset="0"/>
              <a:cs typeface="Times New Roman" pitchFamily="18" charset="0"/>
            </a:endParaRPr>
          </a:p>
          <a:p>
            <a:pPr lvl="1">
              <a:buNone/>
            </a:pPr>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67878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7010400"/>
          </a:xfrm>
        </p:spPr>
        <p:txBody>
          <a:bodyPr>
            <a:normAutofit/>
          </a:bodyPr>
          <a:lstStyle/>
          <a:p>
            <a:pPr lvl="1"/>
            <a:r>
              <a:rPr lang="en-US" b="1" dirty="0" smtClean="0">
                <a:latin typeface="Times New Roman" pitchFamily="18" charset="0"/>
                <a:cs typeface="Times New Roman" pitchFamily="18" charset="0"/>
              </a:rPr>
              <a:t>Land </a:t>
            </a:r>
            <a:r>
              <a:rPr lang="en-US" b="1" dirty="0">
                <a:latin typeface="Times New Roman" pitchFamily="18" charset="0"/>
                <a:cs typeface="Times New Roman" pitchFamily="18" charset="0"/>
              </a:rPr>
              <a:t>which was not previously planted under the same </a:t>
            </a:r>
            <a:r>
              <a:rPr lang="en-US" b="1" dirty="0" smtClean="0">
                <a:latin typeface="Times New Roman" pitchFamily="18" charset="0"/>
                <a:cs typeface="Times New Roman" pitchFamily="18" charset="0"/>
              </a:rPr>
              <a:t>crop-  </a:t>
            </a:r>
            <a:r>
              <a:rPr lang="en-US" sz="2600" dirty="0" smtClean="0">
                <a:latin typeface="Times New Roman" pitchFamily="18" charset="0"/>
                <a:cs typeface="Times New Roman" pitchFamily="18" charset="0"/>
              </a:rPr>
              <a:t>to avoid </a:t>
            </a:r>
            <a:r>
              <a:rPr lang="en-US" sz="2600" dirty="0">
                <a:latin typeface="Times New Roman" pitchFamily="18" charset="0"/>
                <a:cs typeface="Times New Roman" pitchFamily="18" charset="0"/>
              </a:rPr>
              <a:t>buildup of diseases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nematodes (rotation can be use as a solution</a:t>
            </a:r>
            <a:r>
              <a:rPr lang="en-US" sz="2600" dirty="0" smtClean="0">
                <a:latin typeface="Times New Roman" pitchFamily="18" charset="0"/>
                <a:cs typeface="Times New Roman" pitchFamily="18" charset="0"/>
              </a:rPr>
              <a:t>)</a:t>
            </a:r>
          </a:p>
          <a:p>
            <a:pPr lvl="1"/>
            <a:endParaRPr lang="en-US" sz="260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Social factors</a:t>
            </a:r>
            <a:r>
              <a:rPr lang="en-US" sz="2600" dirty="0" smtClean="0">
                <a:latin typeface="Times New Roman" pitchFamily="18" charset="0"/>
                <a:cs typeface="Times New Roman" pitchFamily="18" charset="0"/>
              </a:rPr>
              <a:t>: do not displace the community etc…</a:t>
            </a:r>
          </a:p>
          <a:p>
            <a:pPr lvl="1">
              <a:buNone/>
            </a:pPr>
            <a:endParaRPr lang="en-US" sz="2600" dirty="0">
              <a:latin typeface="Times New Roman" pitchFamily="18" charset="0"/>
              <a:cs typeface="Times New Roman" pitchFamily="18" charset="0"/>
            </a:endParaRPr>
          </a:p>
          <a:p>
            <a:pPr lvl="1"/>
            <a:r>
              <a:rPr lang="en-US" b="1" i="1" dirty="0">
                <a:latin typeface="Times New Roman" pitchFamily="18" charset="0"/>
                <a:cs typeface="Times New Roman" pitchFamily="18" charset="0"/>
              </a:rPr>
              <a:t>Topography of the land</a:t>
            </a:r>
            <a:r>
              <a:rPr lang="en-US" sz="2600" b="1" i="1" dirty="0">
                <a:latin typeface="Times New Roman" pitchFamily="18" charset="0"/>
                <a:cs typeface="Times New Roman" pitchFamily="18" charset="0"/>
              </a:rPr>
              <a:t>:  </a:t>
            </a:r>
            <a:r>
              <a:rPr lang="en-US" sz="2600" dirty="0">
                <a:latin typeface="Times New Roman" pitchFamily="18" charset="0"/>
                <a:cs typeface="Times New Roman" pitchFamily="18" charset="0"/>
              </a:rPr>
              <a:t>It better to have a </a:t>
            </a:r>
            <a:r>
              <a:rPr lang="en-US" sz="2600" b="1" dirty="0">
                <a:latin typeface="Times New Roman" pitchFamily="18" charset="0"/>
                <a:cs typeface="Times New Roman" pitchFamily="18" charset="0"/>
              </a:rPr>
              <a:t>level or gently slope land with good drainage to</a:t>
            </a:r>
            <a:r>
              <a:rPr lang="en-US" sz="2600" dirty="0">
                <a:latin typeface="Times New Roman" pitchFamily="18" charset="0"/>
                <a:cs typeface="Times New Roman" pitchFamily="18" charset="0"/>
              </a:rPr>
              <a:t> reduce cost of establishing the nursery considerably.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If </a:t>
            </a:r>
            <a:r>
              <a:rPr lang="en-US" sz="2600" dirty="0">
                <a:latin typeface="Times New Roman" pitchFamily="18" charset="0"/>
                <a:cs typeface="Times New Roman" pitchFamily="18" charset="0"/>
              </a:rPr>
              <a:t>established in steeper slopes of a land; soil conservation measures (terraces) are required. </a:t>
            </a:r>
          </a:p>
          <a:p>
            <a:pPr marL="457200" lvl="1" indent="0">
              <a:buNone/>
            </a:pPr>
            <a:endParaRPr lang="en-US" sz="2700" dirty="0" smtClean="0">
              <a:latin typeface="Times New Roman" pitchFamily="18" charset="0"/>
              <a:cs typeface="Times New Roman" pitchFamily="18" charset="0"/>
            </a:endParaRPr>
          </a:p>
          <a:p>
            <a:pPr marL="457200" lvl="1" indent="0">
              <a:buNone/>
            </a:pPr>
            <a:endParaRPr lang="en-US" sz="27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97453717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705600"/>
          </a:xfrm>
        </p:spPr>
        <p:txBody>
          <a:bodyPr>
            <a:normAutofit/>
          </a:bodyPr>
          <a:lstStyle/>
          <a:p>
            <a:pPr lvl="2">
              <a:buFont typeface="Wingdings" pitchFamily="2" charset="2"/>
              <a:buChar char="§"/>
            </a:pPr>
            <a:r>
              <a:rPr lang="en-US" sz="2600" dirty="0">
                <a:latin typeface="Times New Roman" pitchFamily="18" charset="0"/>
                <a:cs typeface="Times New Roman" pitchFamily="18" charset="0"/>
              </a:rPr>
              <a:t>Regardless of these problems, </a:t>
            </a:r>
            <a:r>
              <a:rPr lang="en-US" sz="2600" b="1" dirty="0">
                <a:latin typeface="Times New Roman" pitchFamily="18" charset="0"/>
                <a:cs typeface="Times New Roman" pitchFamily="18" charset="0"/>
              </a:rPr>
              <a:t>quality</a:t>
            </a:r>
            <a:r>
              <a:rPr lang="en-US" sz="2600" dirty="0">
                <a:latin typeface="Times New Roman" pitchFamily="18" charset="0"/>
                <a:cs typeface="Times New Roman" pitchFamily="18" charset="0"/>
              </a:rPr>
              <a:t> is so important in vegetable production that hand </a:t>
            </a:r>
            <a:r>
              <a:rPr lang="en-US" sz="2600" b="1" dirty="0">
                <a:effectLst>
                  <a:outerShdw blurRad="38100" dist="38100" dir="2700000" algn="tl">
                    <a:srgbClr val="000000">
                      <a:alpha val="43137"/>
                    </a:srgbClr>
                  </a:outerShdw>
                </a:effectLst>
                <a:latin typeface="Times New Roman" pitchFamily="18" charset="0"/>
                <a:cs typeface="Times New Roman" pitchFamily="18" charset="0"/>
              </a:rPr>
              <a:t>harvesting is still the predominant method of harvest.</a:t>
            </a:r>
          </a:p>
          <a:p>
            <a:pPr lvl="1">
              <a:buFont typeface="Wingdings" pitchFamily="2" charset="2"/>
              <a:buChar char="§"/>
            </a:pPr>
            <a:endParaRPr lang="en-US" sz="2500" b="1" dirty="0" smtClean="0">
              <a:latin typeface="Times New Roman" pitchFamily="18" charset="0"/>
              <a:cs typeface="Times New Roman" pitchFamily="18" charset="0"/>
            </a:endParaRPr>
          </a:p>
          <a:p>
            <a:pPr lvl="1">
              <a:buFont typeface="Wingdings" pitchFamily="2" charset="2"/>
              <a:buChar char="§"/>
            </a:pPr>
            <a:r>
              <a:rPr lang="en-US" b="1" dirty="0" smtClean="0">
                <a:latin typeface="Times New Roman" pitchFamily="18" charset="0"/>
                <a:cs typeface="Times New Roman" pitchFamily="18" charset="0"/>
              </a:rPr>
              <a:t>Mechanized </a:t>
            </a:r>
            <a:r>
              <a:rPr lang="en-US" b="1" dirty="0">
                <a:latin typeface="Times New Roman" pitchFamily="18" charset="0"/>
                <a:cs typeface="Times New Roman" pitchFamily="18" charset="0"/>
              </a:rPr>
              <a:t>(machine) harvesting- </a:t>
            </a:r>
          </a:p>
          <a:p>
            <a:pPr lvl="2">
              <a:buFont typeface="Wingdings" pitchFamily="2" charset="2"/>
              <a:buChar char="ü"/>
            </a:pPr>
            <a:r>
              <a:rPr lang="en-US" sz="2700" b="1" dirty="0">
                <a:latin typeface="Times New Roman" pitchFamily="18" charset="0"/>
                <a:cs typeface="Times New Roman" pitchFamily="18" charset="0"/>
              </a:rPr>
              <a:t>For crops </a:t>
            </a:r>
            <a:endParaRPr lang="en-US" sz="2700" b="1" dirty="0" smtClean="0">
              <a:latin typeface="Times New Roman" pitchFamily="18" charset="0"/>
              <a:cs typeface="Times New Roman" pitchFamily="18" charset="0"/>
            </a:endParaRPr>
          </a:p>
          <a:p>
            <a:pPr lvl="3">
              <a:buFont typeface="Wingdings" pitchFamily="2" charset="2"/>
              <a:buChar char="ü"/>
            </a:pPr>
            <a:r>
              <a:rPr lang="en-US" sz="2600" b="1" dirty="0" smtClean="0">
                <a:latin typeface="Times New Roman" pitchFamily="18" charset="0"/>
                <a:cs typeface="Times New Roman" pitchFamily="18" charset="0"/>
              </a:rPr>
              <a:t>not </a:t>
            </a:r>
            <a:r>
              <a:rPr lang="en-US" sz="2600" b="1" dirty="0">
                <a:latin typeface="Times New Roman" pitchFamily="18" charset="0"/>
                <a:cs typeface="Times New Roman" pitchFamily="18" charset="0"/>
              </a:rPr>
              <a:t>easily damage</a:t>
            </a:r>
            <a:r>
              <a:rPr lang="en-US" sz="2600" dirty="0">
                <a:latin typeface="Times New Roman" pitchFamily="18" charset="0"/>
                <a:cs typeface="Times New Roman" pitchFamily="18" charset="0"/>
              </a:rPr>
              <a:t> during harvesting and </a:t>
            </a:r>
            <a:endParaRPr lang="en-US" sz="2600" dirty="0" smtClean="0">
              <a:latin typeface="Times New Roman" pitchFamily="18" charset="0"/>
              <a:cs typeface="Times New Roman" pitchFamily="18" charset="0"/>
            </a:endParaRPr>
          </a:p>
          <a:p>
            <a:pPr lvl="3">
              <a:buFont typeface="Wingdings" pitchFamily="2" charset="2"/>
              <a:buChar char="ü"/>
            </a:pPr>
            <a:r>
              <a:rPr lang="en-US" sz="2600" dirty="0" smtClean="0">
                <a:latin typeface="Times New Roman" pitchFamily="18" charset="0"/>
                <a:cs typeface="Times New Roman" pitchFamily="18" charset="0"/>
              </a:rPr>
              <a:t>those </a:t>
            </a:r>
            <a:r>
              <a:rPr lang="en-US" sz="2600" dirty="0">
                <a:latin typeface="Times New Roman" pitchFamily="18" charset="0"/>
                <a:cs typeface="Times New Roman" pitchFamily="18" charset="0"/>
              </a:rPr>
              <a:t>vegetables used for </a:t>
            </a:r>
            <a:r>
              <a:rPr lang="en-US" sz="2600" b="1" dirty="0">
                <a:latin typeface="Times New Roman" pitchFamily="18" charset="0"/>
                <a:cs typeface="Times New Roman" pitchFamily="18" charset="0"/>
              </a:rPr>
              <a:t>processing purpose &amp; </a:t>
            </a:r>
            <a:endParaRPr lang="en-US" sz="2600" b="1" dirty="0" smtClean="0">
              <a:latin typeface="Times New Roman" pitchFamily="18" charset="0"/>
              <a:cs typeface="Times New Roman" pitchFamily="18" charset="0"/>
            </a:endParaRPr>
          </a:p>
          <a:p>
            <a:pPr lvl="3">
              <a:buFont typeface="Wingdings" pitchFamily="2" charset="2"/>
              <a:buChar char="ü"/>
            </a:pPr>
            <a:r>
              <a:rPr lang="en-US" sz="2600" dirty="0" smtClean="0">
                <a:latin typeface="Times New Roman" pitchFamily="18" charset="0"/>
                <a:cs typeface="Times New Roman" pitchFamily="18" charset="0"/>
              </a:rPr>
              <a:t>crops </a:t>
            </a:r>
            <a:r>
              <a:rPr lang="en-US" sz="2600" b="1" dirty="0">
                <a:latin typeface="Times New Roman" pitchFamily="18" charset="0"/>
                <a:cs typeface="Times New Roman" pitchFamily="18" charset="0"/>
              </a:rPr>
              <a:t>grown on a large scale </a:t>
            </a:r>
            <a:r>
              <a:rPr lang="en-US" sz="2600" dirty="0" smtClean="0">
                <a:latin typeface="Times New Roman" pitchFamily="18" charset="0"/>
                <a:cs typeface="Times New Roman" pitchFamily="18" charset="0"/>
              </a:rPr>
              <a:t>are</a:t>
            </a:r>
          </a:p>
          <a:p>
            <a:pPr lvl="5">
              <a:buFont typeface="Wingdings" pitchFamily="2" charset="2"/>
              <a:buChar char="ü"/>
            </a:pPr>
            <a:r>
              <a:rPr lang="en-US" sz="26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mainly harvested mechanically</a:t>
            </a:r>
            <a:r>
              <a:rPr lang="en-US" sz="2600" dirty="0">
                <a:latin typeface="Times New Roman" pitchFamily="18" charset="0"/>
                <a:cs typeface="Times New Roman" pitchFamily="18" charset="0"/>
              </a:rPr>
              <a:t>. </a:t>
            </a:r>
          </a:p>
          <a:p>
            <a:pPr lvl="2">
              <a:buFont typeface="Wingdings" pitchFamily="2" charset="2"/>
              <a:buChar char="ü"/>
            </a:pPr>
            <a:endParaRPr lang="en-US" sz="2600" dirty="0" smtClean="0">
              <a:latin typeface="Times New Roman" pitchFamily="18" charset="0"/>
              <a:cs typeface="Times New Roman" pitchFamily="18" charset="0"/>
            </a:endParaRPr>
          </a:p>
          <a:p>
            <a:pPr lvl="2">
              <a:buFont typeface="Wingdings" pitchFamily="2" charset="2"/>
              <a:buChar char="ü"/>
            </a:pPr>
            <a:r>
              <a:rPr lang="en-US" sz="2600" dirty="0" smtClean="0">
                <a:latin typeface="Times New Roman" pitchFamily="18" charset="0"/>
                <a:cs typeface="Times New Roman" pitchFamily="18" charset="0"/>
              </a:rPr>
              <a:t>The </a:t>
            </a:r>
            <a:r>
              <a:rPr lang="en-US" sz="2600" b="1" dirty="0">
                <a:latin typeface="Times New Roman" pitchFamily="18" charset="0"/>
                <a:cs typeface="Times New Roman" pitchFamily="18" charset="0"/>
              </a:rPr>
              <a:t>advantages</a:t>
            </a:r>
            <a:r>
              <a:rPr lang="en-US" sz="2600" dirty="0">
                <a:latin typeface="Times New Roman" pitchFamily="18" charset="0"/>
                <a:cs typeface="Times New Roman" pitchFamily="18" charset="0"/>
              </a:rPr>
              <a:t> of mechanical harvesting-  rapid method, reduce labor cost</a:t>
            </a:r>
          </a:p>
          <a:p>
            <a:pPr marL="1657350" lvl="3">
              <a:buNone/>
              <a:defRPr/>
            </a:pPr>
            <a:endParaRPr lang="en-US" sz="2500" dirty="0" smtClean="0">
              <a:latin typeface="Times New Roman" pitchFamily="18" charset="0"/>
              <a:cs typeface="Times New Roman" pitchFamily="18" charset="0"/>
            </a:endParaRPr>
          </a:p>
          <a:p>
            <a:pPr lvl="1">
              <a:buNone/>
            </a:pPr>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35476956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629400"/>
          </a:xfrm>
        </p:spPr>
        <p:txBody>
          <a:bodyPr/>
          <a:lstStyle/>
          <a:p>
            <a:pPr lvl="2">
              <a:buFont typeface="Wingdings" pitchFamily="2" charset="2"/>
              <a:buChar char="ü"/>
            </a:pPr>
            <a:r>
              <a:rPr lang="en-US" sz="2600" b="1" dirty="0" smtClean="0">
                <a:latin typeface="Times New Roman" pitchFamily="18" charset="0"/>
                <a:cs typeface="Times New Roman" pitchFamily="18" charset="0"/>
              </a:rPr>
              <a:t>The disadvantage of mechanical harvesting- </a:t>
            </a:r>
          </a:p>
          <a:p>
            <a:pPr lvl="3">
              <a:buFont typeface="Wingdings" pitchFamily="2" charset="2"/>
              <a:buChar char="§"/>
            </a:pPr>
            <a:r>
              <a:rPr lang="en-US" sz="2600" dirty="0" smtClean="0">
                <a:latin typeface="Times New Roman" pitchFamily="18" charset="0"/>
                <a:cs typeface="Times New Roman" pitchFamily="18" charset="0"/>
              </a:rPr>
              <a:t>Great expense of the equipment,</a:t>
            </a:r>
          </a:p>
          <a:p>
            <a:pPr lvl="3">
              <a:buFont typeface="Wingdings" pitchFamily="2" charset="2"/>
              <a:buChar char="§"/>
            </a:pPr>
            <a:r>
              <a:rPr lang="en-US" sz="2600" dirty="0" smtClean="0">
                <a:latin typeface="Times New Roman" pitchFamily="18" charset="0"/>
                <a:cs typeface="Times New Roman" pitchFamily="18" charset="0"/>
              </a:rPr>
              <a:t>Inability to do multiple harvest, </a:t>
            </a:r>
          </a:p>
          <a:p>
            <a:pPr lvl="3">
              <a:buFont typeface="Wingdings" pitchFamily="2" charset="2"/>
              <a:buChar char="§"/>
            </a:pPr>
            <a:r>
              <a:rPr lang="en-US" sz="2600" dirty="0" smtClean="0">
                <a:latin typeface="Times New Roman" pitchFamily="18" charset="0"/>
                <a:cs typeface="Times New Roman" pitchFamily="18" charset="0"/>
              </a:rPr>
              <a:t>Damage may be happen to crops. </a:t>
            </a:r>
          </a:p>
          <a:p>
            <a:pPr lvl="4">
              <a:buFont typeface="Wingdings" pitchFamily="2" charset="2"/>
              <a:buChar char="Ø"/>
            </a:pPr>
            <a:r>
              <a:rPr lang="en-US" sz="2600" dirty="0" smtClean="0">
                <a:latin typeface="Times New Roman" pitchFamily="18" charset="0"/>
                <a:cs typeface="Times New Roman" pitchFamily="18" charset="0"/>
              </a:rPr>
              <a:t>An increase in the incidence of damage to the harvested vegetable is a disadvantage for products intended for fresh market.</a:t>
            </a:r>
          </a:p>
          <a:p>
            <a:pPr marL="342900" lvl="3" indent="-342900">
              <a:buFont typeface="Arial" pitchFamily="34" charset="0"/>
              <a:buChar char="•"/>
            </a:pPr>
            <a:endParaRPr lang="en-US" sz="2600" dirty="0" smtClean="0">
              <a:latin typeface="Times New Roman" pitchFamily="18" charset="0"/>
              <a:cs typeface="Times New Roman" pitchFamily="18" charset="0"/>
            </a:endParaRPr>
          </a:p>
          <a:p>
            <a:pPr marL="342900" lvl="3" indent="-342900">
              <a:buFont typeface="Arial" pitchFamily="34" charset="0"/>
              <a:buChar char="•"/>
            </a:pPr>
            <a:r>
              <a:rPr lang="en-US" sz="2600" dirty="0" smtClean="0">
                <a:latin typeface="Times New Roman" pitchFamily="18" charset="0"/>
                <a:cs typeface="Times New Roman" pitchFamily="18" charset="0"/>
              </a:rPr>
              <a:t>However, for some crops; roots, tubers, and bulb vegetables e.g. Onions, potatoes, carrots and others-</a:t>
            </a:r>
          </a:p>
          <a:p>
            <a:pPr marL="800100" lvl="4" indent="-342900">
              <a:buFont typeface="Arial" pitchFamily="34" charset="0"/>
              <a:buChar char="•"/>
            </a:pPr>
            <a:r>
              <a:rPr lang="en-US" sz="2600" dirty="0" smtClean="0">
                <a:latin typeface="Times New Roman" pitchFamily="18" charset="0"/>
                <a:cs typeface="Times New Roman" pitchFamily="18" charset="0"/>
              </a:rPr>
              <a:t>It is possible to use a </a:t>
            </a:r>
            <a:r>
              <a:rPr lang="en-US" sz="2600" b="1" dirty="0" smtClean="0">
                <a:latin typeface="Times New Roman" pitchFamily="18" charset="0"/>
                <a:cs typeface="Times New Roman" pitchFamily="18" charset="0"/>
              </a:rPr>
              <a:t>combination</a:t>
            </a:r>
            <a:r>
              <a:rPr lang="en-US" sz="2600" dirty="0" smtClean="0">
                <a:latin typeface="Times New Roman" pitchFamily="18" charset="0"/>
                <a:cs typeface="Times New Roman" pitchFamily="18" charset="0"/>
              </a:rPr>
              <a:t> of both methods of harvesting. </a:t>
            </a:r>
          </a:p>
          <a:p>
            <a:pPr marL="1257300" lvl="5" indent="-342900"/>
            <a:r>
              <a:rPr lang="en-US" sz="2600" dirty="0" smtClean="0">
                <a:latin typeface="Times New Roman" pitchFamily="18" charset="0"/>
                <a:cs typeface="Times New Roman" pitchFamily="18" charset="0"/>
              </a:rPr>
              <a:t>In such cases, the </a:t>
            </a:r>
            <a:r>
              <a:rPr lang="en-US" sz="2600" b="1" i="1" dirty="0" smtClean="0">
                <a:latin typeface="Times New Roman" pitchFamily="18" charset="0"/>
                <a:cs typeface="Times New Roman" pitchFamily="18" charset="0"/>
              </a:rPr>
              <a:t>mechanical loosening of soil facilitates hand harvesting. </a:t>
            </a:r>
          </a:p>
          <a:p>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a:bodyPr>
          <a:lstStyle/>
          <a:p>
            <a:pPr marL="0" indent="0">
              <a:buNone/>
            </a:pPr>
            <a:r>
              <a:rPr lang="en-US" sz="3000" b="1" dirty="0" smtClean="0">
                <a:latin typeface="Times New Roman" pitchFamily="18" charset="0"/>
                <a:cs typeface="Times New Roman" pitchFamily="18" charset="0"/>
              </a:rPr>
              <a:t>B. Postharvest </a:t>
            </a:r>
            <a:r>
              <a:rPr lang="en-US" sz="3000" b="1" dirty="0">
                <a:latin typeface="Times New Roman" pitchFamily="18" charset="0"/>
                <a:cs typeface="Times New Roman" pitchFamily="18" charset="0"/>
              </a:rPr>
              <a:t>H</a:t>
            </a:r>
            <a:r>
              <a:rPr lang="en-US" sz="3000" b="1" dirty="0" smtClean="0">
                <a:latin typeface="Times New Roman" pitchFamily="18" charset="0"/>
                <a:cs typeface="Times New Roman" pitchFamily="18" charset="0"/>
              </a:rPr>
              <a:t>andling</a:t>
            </a:r>
            <a:endParaRPr lang="en-US" sz="3000"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It includes </a:t>
            </a:r>
            <a:r>
              <a:rPr lang="en-US" sz="2700" b="1" i="1" dirty="0">
                <a:latin typeface="Times New Roman" pitchFamily="18" charset="0"/>
                <a:cs typeface="Times New Roman" pitchFamily="18" charset="0"/>
              </a:rPr>
              <a:t>all of the actions taken immediately </a:t>
            </a:r>
            <a:r>
              <a:rPr lang="en-US" sz="2700" b="1" i="1" dirty="0" smtClean="0">
                <a:latin typeface="Times New Roman" pitchFamily="18" charset="0"/>
                <a:cs typeface="Times New Roman" pitchFamily="18" charset="0"/>
              </a:rPr>
              <a:t>following harvest</a:t>
            </a:r>
            <a:r>
              <a:rPr lang="en-US" sz="2700" dirty="0" smtClean="0">
                <a:latin typeface="Times New Roman" pitchFamily="18" charset="0"/>
                <a:cs typeface="Times New Roman" pitchFamily="18" charset="0"/>
              </a:rPr>
              <a:t> (removing </a:t>
            </a:r>
            <a:r>
              <a:rPr lang="en-US" sz="2700" dirty="0">
                <a:latin typeface="Times New Roman" pitchFamily="18" charset="0"/>
                <a:cs typeface="Times New Roman" pitchFamily="18" charset="0"/>
              </a:rPr>
              <a:t>the </a:t>
            </a:r>
            <a:r>
              <a:rPr lang="en-US" sz="2700" dirty="0" smtClean="0">
                <a:latin typeface="Times New Roman" pitchFamily="18" charset="0"/>
                <a:cs typeface="Times New Roman" pitchFamily="18" charset="0"/>
              </a:rPr>
              <a:t>crop) from the field like</a:t>
            </a:r>
          </a:p>
          <a:p>
            <a:pPr lvl="1">
              <a:lnSpc>
                <a:spcPct val="150000"/>
              </a:lnSpc>
            </a:pPr>
            <a:r>
              <a:rPr lang="en-US" sz="2700" b="1" i="1" dirty="0" smtClean="0">
                <a:latin typeface="Times New Roman" pitchFamily="18" charset="0"/>
                <a:cs typeface="Times New Roman" pitchFamily="18" charset="0"/>
              </a:rPr>
              <a:t>Cooling, </a:t>
            </a:r>
          </a:p>
          <a:p>
            <a:pPr lvl="1">
              <a:lnSpc>
                <a:spcPct val="150000"/>
              </a:lnSpc>
            </a:pPr>
            <a:r>
              <a:rPr lang="en-US" sz="2700" b="1" i="1" dirty="0" smtClean="0">
                <a:latin typeface="Times New Roman" pitchFamily="18" charset="0"/>
                <a:cs typeface="Times New Roman" pitchFamily="18" charset="0"/>
              </a:rPr>
              <a:t>Sorting, </a:t>
            </a:r>
          </a:p>
          <a:p>
            <a:pPr lvl="1">
              <a:lnSpc>
                <a:spcPct val="150000"/>
              </a:lnSpc>
            </a:pPr>
            <a:r>
              <a:rPr lang="en-US" sz="2700" b="1" i="1" dirty="0" smtClean="0">
                <a:latin typeface="Times New Roman" pitchFamily="18" charset="0"/>
                <a:cs typeface="Times New Roman" pitchFamily="18" charset="0"/>
              </a:rPr>
              <a:t>Cleaning, </a:t>
            </a:r>
          </a:p>
          <a:p>
            <a:pPr lvl="1">
              <a:lnSpc>
                <a:spcPct val="150000"/>
              </a:lnSpc>
            </a:pPr>
            <a:r>
              <a:rPr lang="en-US" sz="2700" b="1" i="1" dirty="0" smtClean="0">
                <a:latin typeface="Times New Roman" pitchFamily="18" charset="0"/>
                <a:cs typeface="Times New Roman" pitchFamily="18" charset="0"/>
              </a:rPr>
              <a:t>Packing</a:t>
            </a:r>
            <a:r>
              <a:rPr lang="en-US" sz="2700" dirty="0" smtClean="0">
                <a:latin typeface="Times New Roman" pitchFamily="18" charset="0"/>
                <a:cs typeface="Times New Roman" pitchFamily="18" charset="0"/>
              </a:rPr>
              <a:t>-</a:t>
            </a:r>
          </a:p>
          <a:p>
            <a:pPr lvl="1">
              <a:lnSpc>
                <a:spcPct val="150000"/>
              </a:lnSpc>
            </a:pPr>
            <a:r>
              <a:rPr lang="en-US" sz="2700" dirty="0" smtClean="0">
                <a:latin typeface="Times New Roman" pitchFamily="18" charset="0"/>
                <a:cs typeface="Times New Roman" pitchFamily="18" charset="0"/>
              </a:rPr>
              <a:t>Up to the point of further on farm processing or shipping to the wholesale or consumer market.</a:t>
            </a:r>
          </a:p>
          <a:p>
            <a:pPr>
              <a:buNone/>
            </a:pPr>
            <a:r>
              <a:rPr lang="en-US" sz="2500" dirty="0">
                <a:latin typeface="Times New Roman" pitchFamily="18" charset="0"/>
                <a:cs typeface="Times New Roman" pitchFamily="18" charset="0"/>
              </a:rPr>
              <a:t> </a:t>
            </a:r>
          </a:p>
          <a:p>
            <a:pPr marL="0" indent="0">
              <a:buNone/>
            </a:pPr>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6375610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324600"/>
          </a:xfrm>
        </p:spPr>
        <p:txBody>
          <a:bodyPr>
            <a:normAutofit/>
          </a:bodyPr>
          <a:lstStyle/>
          <a:p>
            <a:r>
              <a:rPr lang="en-US" sz="2500" dirty="0">
                <a:latin typeface="Times New Roman" pitchFamily="18" charset="0"/>
                <a:cs typeface="Times New Roman" pitchFamily="18" charset="0"/>
              </a:rPr>
              <a:t> </a:t>
            </a:r>
            <a:r>
              <a:rPr lang="en-US" sz="2600" dirty="0">
                <a:latin typeface="Times New Roman" pitchFamily="18" charset="0"/>
                <a:cs typeface="Times New Roman" pitchFamily="18" charset="0"/>
              </a:rPr>
              <a:t>The most important </a:t>
            </a:r>
            <a:r>
              <a:rPr lang="en-US" sz="2800" b="1" i="1" dirty="0">
                <a:latin typeface="Times New Roman" pitchFamily="18" charset="0"/>
                <a:cs typeface="Times New Roman" pitchFamily="18" charset="0"/>
              </a:rPr>
              <a:t>goals of post-harvest handling </a:t>
            </a:r>
            <a:r>
              <a:rPr lang="en-US" sz="2600" dirty="0">
                <a:latin typeface="Times New Roman" pitchFamily="18" charset="0"/>
                <a:cs typeface="Times New Roman" pitchFamily="18" charset="0"/>
              </a:rPr>
              <a:t>are</a:t>
            </a:r>
          </a:p>
          <a:p>
            <a:pPr lvl="1"/>
            <a:r>
              <a:rPr lang="en-US" sz="2600" i="1" dirty="0">
                <a:latin typeface="Times New Roman" pitchFamily="18" charset="0"/>
                <a:cs typeface="Times New Roman" pitchFamily="18" charset="0"/>
              </a:rPr>
              <a:t>Keeping the product cool, </a:t>
            </a:r>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to </a:t>
            </a:r>
            <a:r>
              <a:rPr lang="en-US" sz="2600" i="1" dirty="0">
                <a:latin typeface="Times New Roman" pitchFamily="18" charset="0"/>
                <a:cs typeface="Times New Roman" pitchFamily="18" charset="0"/>
              </a:rPr>
              <a:t>avoid moisture loss and </a:t>
            </a:r>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slow </a:t>
            </a:r>
            <a:r>
              <a:rPr lang="en-US" sz="2600" i="1" dirty="0">
                <a:latin typeface="Times New Roman" pitchFamily="18" charset="0"/>
                <a:cs typeface="Times New Roman" pitchFamily="18" charset="0"/>
              </a:rPr>
              <a:t>down undesirable chemical changes, and </a:t>
            </a:r>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avoiding </a:t>
            </a:r>
            <a:r>
              <a:rPr lang="en-US" sz="2600" i="1" dirty="0">
                <a:latin typeface="Times New Roman" pitchFamily="18" charset="0"/>
                <a:cs typeface="Times New Roman" pitchFamily="18" charset="0"/>
              </a:rPr>
              <a:t>physical damage such as bruising, to delay spoilage. </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Sanitation is also an important factor to reduce the possibility of pathogens that could be carried by fresh produce, for example, as residue from contaminated washing water. </a:t>
            </a:r>
          </a:p>
          <a:p>
            <a:pPr>
              <a:buNone/>
            </a:pPr>
            <a:endParaRPr lang="en-US" sz="2500"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67786790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477000"/>
          </a:xfrm>
        </p:spPr>
        <p:txBody>
          <a:bodyPr>
            <a:normAutofit/>
          </a:bodyPr>
          <a:lstStyle/>
          <a:p>
            <a:pPr marL="0" indent="0">
              <a:buNone/>
            </a:pPr>
            <a:r>
              <a:rPr lang="en-US" sz="2800" b="1" dirty="0" smtClean="0">
                <a:latin typeface="Times New Roman" pitchFamily="18" charset="0"/>
                <a:cs typeface="Times New Roman" pitchFamily="18" charset="0"/>
              </a:rPr>
              <a:t>The following are some postharvest handling practices done on vegetables crops after harvest: </a:t>
            </a:r>
          </a:p>
          <a:p>
            <a:pPr>
              <a:lnSpc>
                <a:spcPct val="150000"/>
              </a:lnSpc>
              <a:buNone/>
            </a:pPr>
            <a:r>
              <a:rPr lang="en-US" sz="2800" b="1" dirty="0" smtClean="0">
                <a:latin typeface="Times New Roman" pitchFamily="18" charset="0"/>
                <a:cs typeface="Times New Roman" pitchFamily="18" charset="0"/>
              </a:rPr>
              <a:t>a. Curing</a:t>
            </a:r>
            <a:endParaRPr lang="en-US" sz="2800" dirty="0" smtClean="0">
              <a:latin typeface="Times New Roman" pitchFamily="18" charset="0"/>
              <a:cs typeface="Times New Roman" pitchFamily="18" charset="0"/>
            </a:endParaRPr>
          </a:p>
          <a:p>
            <a:r>
              <a:rPr lang="en-US" sz="2600" dirty="0" err="1" smtClean="0">
                <a:latin typeface="Times New Roman" pitchFamily="18" charset="0"/>
                <a:cs typeface="Times New Roman" pitchFamily="18" charset="0"/>
              </a:rPr>
              <a:t>i</a:t>
            </a:r>
            <a:r>
              <a:rPr lang="am-ET" sz="2600" dirty="0" smtClean="0">
                <a:latin typeface="Times New Roman" pitchFamily="18" charset="0"/>
                <a:cs typeface="Times New Roman" pitchFamily="18" charset="0"/>
              </a:rPr>
              <a:t>s </a:t>
            </a:r>
            <a:r>
              <a:rPr lang="am-ET" sz="2600" b="1" dirty="0" smtClean="0">
                <a:latin typeface="Times New Roman" pitchFamily="18" charset="0"/>
                <a:cs typeface="Times New Roman" pitchFamily="18" charset="0"/>
              </a:rPr>
              <a:t>the</a:t>
            </a:r>
            <a:r>
              <a:rPr lang="en-US" sz="2600" b="1" dirty="0" smtClean="0">
                <a:latin typeface="Times New Roman" pitchFamily="18" charset="0"/>
                <a:cs typeface="Times New Roman" pitchFamily="18" charset="0"/>
              </a:rPr>
              <a:t> process of becoming hard </a:t>
            </a:r>
            <a:r>
              <a:rPr lang="en-US" sz="2600" dirty="0" smtClean="0">
                <a:latin typeface="Times New Roman" pitchFamily="18" charset="0"/>
                <a:cs typeface="Times New Roman" pitchFamily="18" charset="0"/>
              </a:rPr>
              <a:t>or solid, </a:t>
            </a:r>
            <a:r>
              <a:rPr lang="en-US" sz="2600" b="1" dirty="0" smtClean="0">
                <a:latin typeface="Times New Roman" pitchFamily="18" charset="0"/>
                <a:cs typeface="Times New Roman" pitchFamily="18" charset="0"/>
              </a:rPr>
              <a:t>to heal open wounds</a:t>
            </a:r>
            <a:r>
              <a:rPr lang="en-US" sz="2600" dirty="0" smtClean="0">
                <a:latin typeface="Times New Roman" pitchFamily="18" charset="0"/>
                <a:cs typeface="Times New Roman" pitchFamily="18" charset="0"/>
              </a:rPr>
              <a:t>; especially </a:t>
            </a:r>
            <a:r>
              <a:rPr lang="am-ET" sz="2600" dirty="0" smtClean="0">
                <a:latin typeface="Times New Roman" pitchFamily="18" charset="0"/>
                <a:cs typeface="Times New Roman" pitchFamily="18" charset="0"/>
              </a:rPr>
              <a:t>for </a:t>
            </a:r>
            <a:r>
              <a:rPr lang="en-US" sz="2600" dirty="0" smtClean="0">
                <a:latin typeface="Times New Roman" pitchFamily="18" charset="0"/>
                <a:cs typeface="Times New Roman" pitchFamily="18" charset="0"/>
              </a:rPr>
              <a:t>root and tuber crops </a:t>
            </a:r>
            <a:r>
              <a:rPr lang="en-US" sz="2600"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potato, yam</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is </a:t>
            </a:r>
            <a:r>
              <a:rPr lang="en-US" sz="2600" b="1" i="1" dirty="0" smtClean="0">
                <a:latin typeface="Times New Roman" pitchFamily="18" charset="0"/>
                <a:cs typeface="Times New Roman" pitchFamily="18" charset="0"/>
              </a:rPr>
              <a:t>accomplished by holding/ exposing the produce at high temperature &amp; high relative humidity </a:t>
            </a:r>
            <a:r>
              <a:rPr lang="en-US" sz="2600" dirty="0" smtClean="0">
                <a:latin typeface="Times New Roman" pitchFamily="18" charset="0"/>
                <a:cs typeface="Times New Roman" pitchFamily="18" charset="0"/>
              </a:rPr>
              <a:t>for several days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Curing, when used for onions, and</a:t>
            </a:r>
            <a:r>
              <a:rPr lang="am-ET"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garlic </a:t>
            </a:r>
            <a:r>
              <a:rPr lang="am-ET" sz="2600" dirty="0" smtClean="0">
                <a:latin typeface="Times New Roman" pitchFamily="18" charset="0"/>
                <a:cs typeface="Times New Roman" pitchFamily="18" charset="0"/>
              </a:rPr>
              <a:t>it </a:t>
            </a:r>
            <a:r>
              <a:rPr lang="en-US" sz="2600" dirty="0" smtClean="0">
                <a:latin typeface="Times New Roman" pitchFamily="18" charset="0"/>
                <a:cs typeface="Times New Roman" pitchFamily="18" charset="0"/>
              </a:rPr>
              <a:t>refers to allowing the </a:t>
            </a:r>
            <a:r>
              <a:rPr lang="en-US" sz="2600" b="1" dirty="0" smtClean="0">
                <a:latin typeface="Times New Roman" pitchFamily="18" charset="0"/>
                <a:cs typeface="Times New Roman" pitchFamily="18" charset="0"/>
              </a:rPr>
              <a:t>external layers of skin and neck tissue to dry out </a:t>
            </a:r>
            <a:r>
              <a:rPr lang="en-US" sz="2600" dirty="0" smtClean="0">
                <a:latin typeface="Times New Roman" pitchFamily="18" charset="0"/>
                <a:cs typeface="Times New Roman" pitchFamily="18" charset="0"/>
              </a:rPr>
              <a:t>prior to handling and storage. </a:t>
            </a:r>
            <a:r>
              <a:rPr lang="am-ET"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p>
          <a:p>
            <a:endParaRPr lang="en-US" sz="2500" dirty="0" smtClean="0">
              <a:latin typeface="Times New Roman" pitchFamily="18" charset="0"/>
              <a:cs typeface="Times New Roman" pitchFamily="18" charset="0"/>
            </a:endParaRPr>
          </a:p>
          <a:p>
            <a:pPr marL="0" indent="0">
              <a:buNone/>
            </a:pP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629400"/>
          </a:xfrm>
        </p:spPr>
        <p:txBody>
          <a:bodyPr>
            <a:normAutofit/>
          </a:bodyPr>
          <a:lstStyle/>
          <a:p>
            <a:r>
              <a:rPr lang="en-US" sz="2600" dirty="0">
                <a:latin typeface="Times New Roman" pitchFamily="18" charset="0"/>
                <a:cs typeface="Times New Roman" pitchFamily="18" charset="0"/>
              </a:rPr>
              <a:t>It helps to evaporate excess moisture from the produce, develop a waxy layer on the product &amp; </a:t>
            </a:r>
            <a:r>
              <a:rPr lang="en-US" sz="2600" b="1" dirty="0">
                <a:latin typeface="Times New Roman" pitchFamily="18" charset="0"/>
                <a:cs typeface="Times New Roman" pitchFamily="18" charset="0"/>
              </a:rPr>
              <a:t>reduce the danger of microbial attack &amp; resultant rot</a:t>
            </a:r>
            <a:r>
              <a:rPr lang="en-US" sz="2600" dirty="0">
                <a:latin typeface="Times New Roman" pitchFamily="18" charset="0"/>
                <a:cs typeface="Times New Roman" pitchFamily="18" charset="0"/>
              </a:rPr>
              <a:t>. </a:t>
            </a:r>
          </a:p>
          <a:p>
            <a:pPr lvl="1"/>
            <a:r>
              <a:rPr lang="en-US" sz="2600" dirty="0">
                <a:latin typeface="Times New Roman" pitchFamily="18" charset="0"/>
                <a:cs typeface="Times New Roman" pitchFamily="18" charset="0"/>
              </a:rPr>
              <a:t>Thus this treatment enhances the shelf and storage life of the vegetables. </a:t>
            </a:r>
          </a:p>
          <a:p>
            <a:pPr marL="0" indent="0">
              <a:buNone/>
            </a:pPr>
            <a:endParaRPr lang="en-US" sz="25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Recommended </a:t>
            </a:r>
            <a:r>
              <a:rPr lang="en-US" sz="2800" dirty="0">
                <a:latin typeface="Times New Roman" pitchFamily="18" charset="0"/>
                <a:cs typeface="Times New Roman" pitchFamily="18" charset="0"/>
              </a:rPr>
              <a:t>T</a:t>
            </a:r>
            <a:r>
              <a:rPr lang="en-US" sz="2800" b="1" baseline="30000" dirty="0">
                <a:latin typeface="Times New Roman" pitchFamily="18" charset="0"/>
                <a:ea typeface="Calibri"/>
                <a:cs typeface="Times New Roman" pitchFamily="18" charset="0"/>
              </a:rPr>
              <a:t>O</a:t>
            </a:r>
            <a:r>
              <a:rPr lang="en-US" sz="2800" b="1" dirty="0">
                <a:latin typeface="Times New Roman" pitchFamily="18" charset="0"/>
                <a:ea typeface="Calibri"/>
                <a:cs typeface="Times New Roman" pitchFamily="18" charset="0"/>
              </a:rPr>
              <a:t>C</a:t>
            </a:r>
            <a:r>
              <a:rPr lang="en-US" sz="2800" dirty="0">
                <a:latin typeface="Times New Roman" pitchFamily="18" charset="0"/>
                <a:cs typeface="Times New Roman" pitchFamily="18" charset="0"/>
              </a:rPr>
              <a:t> &amp; RH conditions for curing </a:t>
            </a:r>
            <a:endParaRPr lang="en-US" sz="28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713" y="3614738"/>
            <a:ext cx="8156575" cy="2481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24200" y="6015335"/>
            <a:ext cx="4678717" cy="461665"/>
          </a:xfrm>
          <a:prstGeom prst="rect">
            <a:avLst/>
          </a:prstGeom>
        </p:spPr>
        <p:txBody>
          <a:bodyPr wrap="none">
            <a:spAutoFit/>
          </a:bodyPr>
          <a:lstStyle/>
          <a:p>
            <a:r>
              <a:rPr lang="en-US" sz="2400" b="1" dirty="0">
                <a:latin typeface="Times New Roman" pitchFamily="18" charset="0"/>
                <a:cs typeface="Times New Roman" pitchFamily="18" charset="0"/>
              </a:rPr>
              <a:t>Source: - </a:t>
            </a:r>
            <a:r>
              <a:rPr lang="en-US" sz="2400" b="1" dirty="0" err="1">
                <a:latin typeface="Times New Roman" pitchFamily="18" charset="0"/>
                <a:cs typeface="Times New Roman" pitchFamily="18" charset="0"/>
              </a:rPr>
              <a:t>Simson</a:t>
            </a:r>
            <a:r>
              <a:rPr lang="en-US" sz="2400" b="1" dirty="0">
                <a:latin typeface="Times New Roman" pitchFamily="18" charset="0"/>
                <a:cs typeface="Times New Roman" pitchFamily="18" charset="0"/>
              </a:rPr>
              <a:t> and Straus, 2010</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0202712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7315200"/>
          </a:xfrm>
        </p:spPr>
        <p:txBody>
          <a:bodyPr>
            <a:normAutofit/>
          </a:bodyPr>
          <a:lstStyle/>
          <a:p>
            <a:pPr lvl="0">
              <a:buNone/>
            </a:pPr>
            <a:r>
              <a:rPr lang="en-US" sz="2800" b="1" dirty="0" smtClean="0">
                <a:latin typeface="Times New Roman" pitchFamily="18" charset="0"/>
                <a:cs typeface="Times New Roman" pitchFamily="18" charset="0"/>
              </a:rPr>
              <a:t>B. Cleaning and Washing</a:t>
            </a:r>
            <a:endParaRPr lang="en-US" sz="28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Some types of produce can be washed, brushed, or cleaned with a soft cloth.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Cleaning produce by </a:t>
            </a:r>
            <a:r>
              <a:rPr lang="en-US" sz="2600" b="1" dirty="0" smtClean="0">
                <a:latin typeface="Times New Roman" pitchFamily="18" charset="0"/>
                <a:cs typeface="Times New Roman" pitchFamily="18" charset="0"/>
              </a:rPr>
              <a:t>hand-polishing </a:t>
            </a:r>
            <a:r>
              <a:rPr lang="en-US" sz="2600" dirty="0" smtClean="0">
                <a:latin typeface="Times New Roman" pitchFamily="18" charset="0"/>
                <a:cs typeface="Times New Roman" pitchFamily="18" charset="0"/>
              </a:rPr>
              <a:t>or machine- brushing can remove light </a:t>
            </a:r>
            <a:r>
              <a:rPr lang="en-US" sz="2600" b="1" dirty="0" smtClean="0">
                <a:latin typeface="Times New Roman" pitchFamily="18" charset="0"/>
                <a:cs typeface="Times New Roman" pitchFamily="18" charset="0"/>
              </a:rPr>
              <a:t>soil or dust  </a:t>
            </a:r>
            <a:r>
              <a:rPr lang="en-US" sz="2600" dirty="0" smtClean="0">
                <a:latin typeface="Times New Roman" pitchFamily="18" charset="0"/>
                <a:cs typeface="Times New Roman" pitchFamily="18" charset="0"/>
              </a:rPr>
              <a:t>from produce especially fruit.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Washing with clean </a:t>
            </a:r>
            <a:r>
              <a:rPr lang="en-US" sz="2600" b="1" dirty="0" smtClean="0">
                <a:latin typeface="Times New Roman" pitchFamily="18" charset="0"/>
                <a:cs typeface="Times New Roman" pitchFamily="18" charset="0"/>
              </a:rPr>
              <a:t>water</a:t>
            </a:r>
            <a:r>
              <a:rPr lang="en-US" sz="2600" dirty="0" smtClean="0">
                <a:latin typeface="Times New Roman" pitchFamily="18" charset="0"/>
                <a:cs typeface="Times New Roman" pitchFamily="18" charset="0"/>
              </a:rPr>
              <a:t>  is required to clean produce which has acquired latex stains from injuries caused during harvesting. </a:t>
            </a:r>
          </a:p>
          <a:p>
            <a:endParaRPr lang="en-US" sz="2800" b="1" dirty="0" smtClean="0">
              <a:latin typeface="Times New Roman" pitchFamily="18" charset="0"/>
              <a:cs typeface="Times New Roman" pitchFamily="18" charset="0"/>
            </a:endParaRPr>
          </a:p>
          <a:p>
            <a:r>
              <a:rPr lang="en-US" sz="2600" b="1" dirty="0" err="1" smtClean="0">
                <a:latin typeface="Times New Roman" pitchFamily="18" charset="0"/>
                <a:cs typeface="Times New Roman" pitchFamily="18" charset="0"/>
              </a:rPr>
              <a:t>Hypochlorites</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or chlorine gas </a:t>
            </a:r>
            <a:r>
              <a:rPr lang="en-US" sz="2600" dirty="0">
                <a:latin typeface="Times New Roman" pitchFamily="18" charset="0"/>
                <a:cs typeface="Times New Roman" pitchFamily="18" charset="0"/>
              </a:rPr>
              <a:t>may be added to washing water used for commercial treatment of some products. </a:t>
            </a:r>
          </a:p>
          <a:p>
            <a:endParaRPr lang="en-US" sz="2600" dirty="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7096065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248400"/>
          </a:xfrm>
        </p:spPr>
        <p:txBody>
          <a:bodyPr>
            <a:normAutofit/>
          </a:bodyPr>
          <a:lstStyle/>
          <a:p>
            <a:pPr>
              <a:buFont typeface="Wingdings" pitchFamily="2" charset="2"/>
              <a:buChar char="§"/>
            </a:pPr>
            <a:r>
              <a:rPr lang="en-US" sz="2600" dirty="0">
                <a:latin typeface="Times New Roman" pitchFamily="18" charset="0"/>
                <a:cs typeface="Times New Roman" pitchFamily="18" charset="0"/>
              </a:rPr>
              <a:t>If it is necessary to wash produce, </a:t>
            </a:r>
            <a:r>
              <a:rPr lang="en-US" sz="2600" b="1" dirty="0">
                <a:latin typeface="Times New Roman" pitchFamily="18" charset="0"/>
                <a:cs typeface="Times New Roman" pitchFamily="18" charset="0"/>
              </a:rPr>
              <a:t>a fungicide should normally be applied immediately afterwards. </a:t>
            </a:r>
          </a:p>
          <a:p>
            <a:pPr lvl="1" indent="-342900">
              <a:buFont typeface="Wingdings" pitchFamily="2" charset="2"/>
              <a:buChar char="§"/>
            </a:pPr>
            <a:r>
              <a:rPr lang="en-US" sz="2600" dirty="0">
                <a:latin typeface="Times New Roman" pitchFamily="18" charset="0"/>
                <a:cs typeface="Times New Roman" pitchFamily="18" charset="0"/>
              </a:rPr>
              <a:t>When washing is not to be followed by fungicide treatment, the washed produce should be spread out in a single layer on raised racks of mesh or slats, in the shade but exposed to good ventilation to aid rapid drying.</a:t>
            </a:r>
          </a:p>
          <a:p>
            <a:pPr marL="0" indent="0">
              <a:buNone/>
            </a:pPr>
            <a:endParaRPr lang="en-US" sz="2500" dirty="0" smtClean="0">
              <a:latin typeface="Times New Roman" pitchFamily="18" charset="0"/>
              <a:cs typeface="Times New Roman" pitchFamily="18" charset="0"/>
            </a:endParaRPr>
          </a:p>
          <a:p>
            <a:pPr marL="0" indent="0">
              <a:buNone/>
            </a:pPr>
            <a:endParaRPr lang="en-US" sz="2500" b="1" dirty="0" smtClean="0">
              <a:latin typeface="Times New Roman" pitchFamily="18" charset="0"/>
              <a:cs typeface="Times New Roman" pitchFamily="18" charset="0"/>
            </a:endParaRPr>
          </a:p>
          <a:p>
            <a:pPr marL="0" indent="0">
              <a:buNone/>
            </a:pPr>
            <a:r>
              <a:rPr lang="en-US" sz="2800" b="1" dirty="0" smtClean="0">
                <a:latin typeface="Times New Roman" pitchFamily="18" charset="0"/>
                <a:cs typeface="Times New Roman" pitchFamily="18" charset="0"/>
              </a:rPr>
              <a:t>c. Waxing:</a:t>
            </a:r>
          </a:p>
          <a:p>
            <a:pPr lvl="1">
              <a:buFont typeface="Wingdings" pitchFamily="2" charset="2"/>
              <a:buChar char="Ø"/>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application of wax </a:t>
            </a:r>
            <a:r>
              <a:rPr lang="en-US" sz="2600" dirty="0" smtClean="0">
                <a:latin typeface="Times New Roman" pitchFamily="18" charset="0"/>
                <a:cs typeface="Times New Roman" pitchFamily="18" charset="0"/>
              </a:rPr>
              <a:t>are used to </a:t>
            </a:r>
            <a:r>
              <a:rPr lang="en-US" sz="2600" dirty="0">
                <a:latin typeface="Times New Roman" pitchFamily="18" charset="0"/>
                <a:cs typeface="Times New Roman" pitchFamily="18" charset="0"/>
              </a:rPr>
              <a:t>enhance appearance and </a:t>
            </a:r>
            <a:r>
              <a:rPr lang="en-US" sz="2600" b="1" dirty="0">
                <a:latin typeface="Times New Roman" pitchFamily="18" charset="0"/>
                <a:cs typeface="Times New Roman" pitchFamily="18" charset="0"/>
              </a:rPr>
              <a:t>limit water loss from produce </a:t>
            </a:r>
            <a:r>
              <a:rPr lang="en-US" sz="2600" b="1" dirty="0" smtClean="0">
                <a:latin typeface="Times New Roman" pitchFamily="18" charset="0"/>
                <a:cs typeface="Times New Roman" pitchFamily="18" charset="0"/>
              </a:rPr>
              <a:t>&amp; pest and disease attack. </a:t>
            </a:r>
            <a:endParaRPr lang="am-ET" sz="2600" b="1" i="1"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62676879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pPr lvl="0">
              <a:buNone/>
            </a:pPr>
            <a:r>
              <a:rPr lang="en-US" sz="2800" b="1" dirty="0" smtClean="0">
                <a:latin typeface="Times New Roman" pitchFamily="18" charset="0"/>
                <a:cs typeface="Times New Roman" pitchFamily="18" charset="0"/>
              </a:rPr>
              <a:t>d. Packing  of sorted  &amp; gradated  produce</a:t>
            </a:r>
            <a:endParaRPr lang="en-US" sz="2800" dirty="0">
              <a:latin typeface="Times New Roman" pitchFamily="18" charset="0"/>
              <a:cs typeface="Times New Roman" pitchFamily="18" charset="0"/>
            </a:endParaRPr>
          </a:p>
          <a:p>
            <a:r>
              <a:rPr lang="en-US" sz="2600" b="1" dirty="0">
                <a:latin typeface="Times New Roman" pitchFamily="18" charset="0"/>
                <a:cs typeface="Times New Roman" pitchFamily="18" charset="0"/>
              </a:rPr>
              <a:t>Sorting</a:t>
            </a:r>
            <a:r>
              <a:rPr lang="en-US" sz="2600" dirty="0">
                <a:latin typeface="Times New Roman" pitchFamily="18" charset="0"/>
                <a:cs typeface="Times New Roman" pitchFamily="18" charset="0"/>
              </a:rPr>
              <a:t>: A preliminary sorting of produce should remove </a:t>
            </a:r>
            <a:r>
              <a:rPr lang="en-US" sz="2600" b="1" dirty="0">
                <a:latin typeface="Times New Roman" pitchFamily="18" charset="0"/>
                <a:cs typeface="Times New Roman" pitchFamily="18" charset="0"/>
              </a:rPr>
              <a:t>unmarketable pieces and foreign matter </a:t>
            </a:r>
            <a:r>
              <a:rPr lang="en-US" sz="2600" dirty="0">
                <a:latin typeface="Times New Roman" pitchFamily="18" charset="0"/>
                <a:cs typeface="Times New Roman" pitchFamily="18" charset="0"/>
              </a:rPr>
              <a:t>(plant debris, soil or stones) before the produce passes on to further operations. </a:t>
            </a:r>
          </a:p>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Gradin</a:t>
            </a:r>
            <a:r>
              <a:rPr lang="en-US" sz="2600" dirty="0" smtClean="0">
                <a:latin typeface="Times New Roman" pitchFamily="18" charset="0"/>
                <a:cs typeface="Times New Roman" pitchFamily="18" charset="0"/>
              </a:rPr>
              <a:t>g- </a:t>
            </a:r>
            <a:r>
              <a:rPr lang="en-US" sz="2600" b="1" dirty="0" smtClean="0">
                <a:latin typeface="Times New Roman" pitchFamily="18" charset="0"/>
                <a:cs typeface="Times New Roman" pitchFamily="18" charset="0"/>
              </a:rPr>
              <a:t>grouping the produce </a:t>
            </a:r>
            <a:r>
              <a:rPr lang="en-US" sz="2600" dirty="0" smtClean="0">
                <a:latin typeface="Times New Roman" pitchFamily="18" charset="0"/>
                <a:cs typeface="Times New Roman" pitchFamily="18" charset="0"/>
              </a:rPr>
              <a:t>on the basis of some standards </a:t>
            </a:r>
            <a:r>
              <a:rPr lang="en-US" sz="2600"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size, weight, color, internal quality etc..</a:t>
            </a:r>
          </a:p>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Packaging-</a:t>
            </a:r>
            <a:r>
              <a:rPr lang="en-US" sz="2600" dirty="0" smtClean="0">
                <a:latin typeface="Times New Roman" pitchFamily="18" charset="0"/>
                <a:cs typeface="Times New Roman" pitchFamily="18" charset="0"/>
              </a:rPr>
              <a:t> packing of graded vegetable </a:t>
            </a:r>
            <a:r>
              <a:rPr lang="en-US" sz="2600" b="1" dirty="0" smtClean="0">
                <a:latin typeface="Times New Roman" pitchFamily="18" charset="0"/>
                <a:cs typeface="Times New Roman" pitchFamily="18" charset="0"/>
              </a:rPr>
              <a:t>in container/plastic or others for safe transportation </a:t>
            </a:r>
            <a:r>
              <a:rPr lang="en-US" sz="2600" dirty="0" smtClean="0">
                <a:latin typeface="Times New Roman" pitchFamily="18" charset="0"/>
                <a:cs typeface="Times New Roman" pitchFamily="18" charset="0"/>
              </a:rPr>
              <a:t>etc..Products </a:t>
            </a:r>
            <a:r>
              <a:rPr lang="en-US" sz="2600" dirty="0">
                <a:latin typeface="Times New Roman" pitchFamily="18" charset="0"/>
                <a:cs typeface="Times New Roman" pitchFamily="18" charset="0"/>
              </a:rPr>
              <a:t>should be </a:t>
            </a:r>
            <a:r>
              <a:rPr lang="en-US" sz="2600" dirty="0" smtClean="0">
                <a:latin typeface="Times New Roman" pitchFamily="18" charset="0"/>
                <a:cs typeface="Times New Roman" pitchFamily="18" charset="0"/>
              </a:rPr>
              <a:t>assembled </a:t>
            </a:r>
            <a:r>
              <a:rPr lang="en-US" sz="2600" dirty="0">
                <a:latin typeface="Times New Roman" pitchFamily="18" charset="0"/>
                <a:cs typeface="Times New Roman" pitchFamily="18" charset="0"/>
              </a:rPr>
              <a:t>in convenient units after the handling operations. </a:t>
            </a:r>
            <a:endParaRPr lang="en-US" sz="26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1180221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pPr lvl="0">
              <a:buNone/>
            </a:pPr>
            <a:r>
              <a:rPr lang="en-US" sz="2800" b="1" dirty="0">
                <a:latin typeface="Times New Roman" pitchFamily="18" charset="0"/>
                <a:cs typeface="Times New Roman" pitchFamily="18" charset="0"/>
              </a:rPr>
              <a:t>e. Transportation- </a:t>
            </a:r>
          </a:p>
          <a:p>
            <a:pPr lvl="1"/>
            <a:r>
              <a:rPr lang="en-US" sz="2600" dirty="0">
                <a:latin typeface="Times New Roman" pitchFamily="18" charset="0"/>
                <a:cs typeface="Times New Roman" pitchFamily="18" charset="0"/>
              </a:rPr>
              <a:t>With air, car </a:t>
            </a:r>
            <a:r>
              <a:rPr lang="en-US" sz="2600" dirty="0" err="1">
                <a:latin typeface="Times New Roman" pitchFamily="18" charset="0"/>
                <a:cs typeface="Times New Roman" pitchFamily="18" charset="0"/>
              </a:rPr>
              <a:t>etc</a:t>
            </a:r>
            <a:r>
              <a:rPr lang="en-US" sz="2600" dirty="0">
                <a:latin typeface="Times New Roman" pitchFamily="18" charset="0"/>
                <a:cs typeface="Times New Roman" pitchFamily="18" charset="0"/>
              </a:rPr>
              <a:t>; </a:t>
            </a:r>
          </a:p>
          <a:p>
            <a:pPr lvl="1"/>
            <a:r>
              <a:rPr lang="en-US" sz="2600" b="1" dirty="0">
                <a:latin typeface="Times New Roman" pitchFamily="18" charset="0"/>
                <a:cs typeface="Times New Roman" pitchFamily="18" charset="0"/>
              </a:rPr>
              <a:t>Avoid damage </a:t>
            </a:r>
            <a:r>
              <a:rPr lang="en-US" sz="2600" dirty="0">
                <a:latin typeface="Times New Roman" pitchFamily="18" charset="0"/>
                <a:cs typeface="Times New Roman" pitchFamily="18" charset="0"/>
              </a:rPr>
              <a:t>during transportation &amp; transport with appropriate environment is important to reduce decay of the </a:t>
            </a:r>
            <a:r>
              <a:rPr lang="en-US" sz="2600" dirty="0" smtClean="0">
                <a:latin typeface="Times New Roman" pitchFamily="18" charset="0"/>
                <a:cs typeface="Times New Roman" pitchFamily="18" charset="0"/>
              </a:rPr>
              <a:t>produce</a:t>
            </a:r>
          </a:p>
          <a:p>
            <a:pPr marL="457200" lvl="1" indent="0">
              <a:buNone/>
            </a:pPr>
            <a:endParaRPr lang="en-US" sz="2600" dirty="0"/>
          </a:p>
          <a:p>
            <a:pPr marL="514350" lvl="0" indent="-514350">
              <a:buAutoNum type="alphaLcPeriod" startAt="6"/>
            </a:pPr>
            <a:r>
              <a:rPr lang="en-US" sz="2800" b="1" dirty="0">
                <a:latin typeface="Times New Roman" pitchFamily="18" charset="0"/>
                <a:cs typeface="Times New Roman" pitchFamily="18" charset="0"/>
              </a:rPr>
              <a:t>Storage </a:t>
            </a:r>
            <a:endParaRPr lang="en-US" sz="2800" dirty="0">
              <a:latin typeface="Times New Roman" pitchFamily="18" charset="0"/>
              <a:cs typeface="Times New Roman" pitchFamily="18" charset="0"/>
            </a:endParaRPr>
          </a:p>
          <a:p>
            <a:r>
              <a:rPr lang="en-US" sz="2600" dirty="0">
                <a:latin typeface="Times New Roman" pitchFamily="18" charset="0"/>
                <a:cs typeface="Times New Roman" pitchFamily="18" charset="0"/>
              </a:rPr>
              <a:t>Vegetables contain high moisture content and nutrients.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Due </a:t>
            </a:r>
            <a:r>
              <a:rPr lang="en-US" sz="2600" dirty="0">
                <a:latin typeface="Times New Roman" pitchFamily="18" charset="0"/>
                <a:cs typeface="Times New Roman" pitchFamily="18" charset="0"/>
              </a:rPr>
              <a:t>to this, fresh produces under go faster changes in terms of their physiology, biochemistry, microbiology during ripening, storage and transportation. </a:t>
            </a:r>
          </a:p>
          <a:p>
            <a:pPr marL="0" indent="0">
              <a:buNone/>
            </a:pPr>
            <a:endParaRPr lang="en-US" sz="2500"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55860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858000"/>
          </a:xfrm>
        </p:spPr>
        <p:txBody>
          <a:bodyPr>
            <a:normAutofit fontScale="92500" lnSpcReduction="10000"/>
          </a:bodyPr>
          <a:lstStyle/>
          <a:p>
            <a:pPr lvl="1">
              <a:lnSpc>
                <a:spcPct val="110000"/>
              </a:lnSpc>
            </a:pPr>
            <a:r>
              <a:rPr lang="en-US" sz="3000" b="1" i="1" dirty="0" smtClean="0">
                <a:latin typeface="Times New Roman" pitchFamily="18" charset="0"/>
                <a:cs typeface="Times New Roman" pitchFamily="18" charset="0"/>
              </a:rPr>
              <a:t>Nursery soils condition</a:t>
            </a:r>
            <a:r>
              <a:rPr lang="en-US" sz="3000" b="1" dirty="0" smtClean="0">
                <a:latin typeface="Times New Roman" pitchFamily="18" charset="0"/>
                <a:cs typeface="Times New Roman" pitchFamily="18" charset="0"/>
              </a:rPr>
              <a:t>: </a:t>
            </a:r>
          </a:p>
          <a:p>
            <a:pPr lvl="2">
              <a:lnSpc>
                <a:spcPct val="110000"/>
              </a:lnSpc>
            </a:pPr>
            <a:r>
              <a:rPr lang="en-US" sz="2800" b="1" dirty="0" smtClean="0">
                <a:latin typeface="Times New Roman" pitchFamily="18" charset="0"/>
                <a:cs typeface="Times New Roman" pitchFamily="18" charset="0"/>
              </a:rPr>
              <a:t>it needs f</a:t>
            </a:r>
            <a:r>
              <a:rPr lang="en-US" sz="2800" dirty="0" smtClean="0">
                <a:latin typeface="Times New Roman" pitchFamily="18" charset="0"/>
                <a:cs typeface="Times New Roman" pitchFamily="18" charset="0"/>
              </a:rPr>
              <a:t>avorable soil conditions (well drained, </a:t>
            </a:r>
            <a:r>
              <a:rPr lang="en-US" sz="2800" dirty="0">
                <a:latin typeface="Times New Roman" pitchFamily="18" charset="0"/>
                <a:cs typeface="Times New Roman" pitchFamily="18" charset="0"/>
              </a:rPr>
              <a:t>absence of toxicity, fertile</a:t>
            </a:r>
            <a:r>
              <a:rPr lang="en-US" sz="2800" dirty="0" smtClean="0">
                <a:latin typeface="Times New Roman" pitchFamily="18" charset="0"/>
                <a:cs typeface="Times New Roman" pitchFamily="18" charset="0"/>
              </a:rPr>
              <a:t>, soil pH </a:t>
            </a:r>
            <a:r>
              <a:rPr lang="en-US" sz="2800" dirty="0">
                <a:latin typeface="Times New Roman" pitchFamily="18" charset="0"/>
                <a:cs typeface="Times New Roman" pitchFamily="18" charset="0"/>
              </a:rPr>
              <a:t>etc</a:t>
            </a:r>
            <a:r>
              <a:rPr lang="en-US" sz="2800" dirty="0" smtClean="0">
                <a:latin typeface="Times New Roman" pitchFamily="18" charset="0"/>
                <a:cs typeface="Times New Roman" pitchFamily="18" charset="0"/>
              </a:rPr>
              <a:t>.). When </a:t>
            </a:r>
            <a:r>
              <a:rPr lang="en-US" sz="2800" dirty="0">
                <a:latin typeface="Times New Roman" pitchFamily="18" charset="0"/>
                <a:cs typeface="Times New Roman" pitchFamily="18" charset="0"/>
              </a:rPr>
              <a:t>nursery plants are raised in </a:t>
            </a:r>
            <a:r>
              <a:rPr lang="en-US" sz="2800" dirty="0" smtClean="0">
                <a:latin typeface="Times New Roman" pitchFamily="18" charset="0"/>
                <a:cs typeface="Times New Roman" pitchFamily="18" charset="0"/>
              </a:rPr>
              <a:t>pots/poly bags/trays; it </a:t>
            </a:r>
            <a:r>
              <a:rPr lang="en-US" sz="2800" dirty="0">
                <a:latin typeface="Times New Roman" pitchFamily="18" charset="0"/>
                <a:cs typeface="Times New Roman" pitchFamily="18" charset="0"/>
              </a:rPr>
              <a:t>may not be necessary for soils on the nursery site to be fertile. But in this case, a source of high quality soil must be as close to a nursery site as possible in order to lower the cost of soil </a:t>
            </a:r>
            <a:r>
              <a:rPr lang="en-US" sz="2800" dirty="0" smtClean="0">
                <a:latin typeface="Times New Roman" pitchFamily="18" charset="0"/>
                <a:cs typeface="Times New Roman" pitchFamily="18" charset="0"/>
              </a:rPr>
              <a:t>transportation. Avoid </a:t>
            </a:r>
            <a:r>
              <a:rPr lang="en-US" sz="2800" dirty="0">
                <a:latin typeface="Times New Roman" pitchFamily="18" charset="0"/>
                <a:cs typeface="Times New Roman" pitchFamily="18" charset="0"/>
              </a:rPr>
              <a:t>stony or very heavy soils, which crack deeply up on </a:t>
            </a:r>
            <a:r>
              <a:rPr lang="en-US" sz="2800" dirty="0" smtClean="0">
                <a:latin typeface="Times New Roman" pitchFamily="18" charset="0"/>
                <a:cs typeface="Times New Roman" pitchFamily="18" charset="0"/>
              </a:rPr>
              <a:t>drying &amp; </a:t>
            </a:r>
            <a:r>
              <a:rPr lang="en-US" sz="2800" dirty="0">
                <a:latin typeface="Times New Roman" pitchFamily="18" charset="0"/>
                <a:cs typeface="Times New Roman" pitchFamily="18" charset="0"/>
              </a:rPr>
              <a:t>very sandy soils. </a:t>
            </a:r>
          </a:p>
          <a:p>
            <a:pPr lvl="1">
              <a:lnSpc>
                <a:spcPct val="120000"/>
              </a:lnSpc>
            </a:pPr>
            <a:endParaRPr lang="en-US" b="1" i="1" dirty="0" smtClean="0">
              <a:latin typeface="Times New Roman" pitchFamily="18" charset="0"/>
              <a:cs typeface="Times New Roman" pitchFamily="18" charset="0"/>
            </a:endParaRPr>
          </a:p>
          <a:p>
            <a:pPr lvl="1">
              <a:lnSpc>
                <a:spcPct val="110000"/>
              </a:lnSpc>
            </a:pPr>
            <a:r>
              <a:rPr lang="en-US" b="1" i="1" dirty="0" smtClean="0">
                <a:latin typeface="Times New Roman" pitchFamily="18" charset="0"/>
                <a:cs typeface="Times New Roman" pitchFamily="18" charset="0"/>
              </a:rPr>
              <a:t>Nursery site should be </a:t>
            </a:r>
            <a:r>
              <a:rPr lang="en-US" sz="3000" b="1" i="1" dirty="0" smtClean="0">
                <a:latin typeface="Times New Roman" pitchFamily="18" charset="0"/>
                <a:cs typeface="Times New Roman" pitchFamily="18" charset="0"/>
              </a:rPr>
              <a:t>outside the range of roots &amp; shades of trees, hedges &amp; building, free from noxious weeds.   </a:t>
            </a:r>
            <a:endParaRPr lang="en-US" sz="3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lnSpc>
                <a:spcPct val="120000"/>
              </a:lnSpc>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lnSpc>
                <a:spcPct val="120000"/>
              </a:lnSpc>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Etc..................? </a:t>
            </a:r>
          </a:p>
          <a:p>
            <a:pPr marL="457200" lvl="1"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xmlns="" val="267490659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400800"/>
          </a:xfrm>
        </p:spPr>
        <p:txBody>
          <a:bodyPr>
            <a:normAutofit/>
          </a:bodyPr>
          <a:lstStyle/>
          <a:p>
            <a:r>
              <a:rPr lang="en-US" sz="2600" dirty="0">
                <a:latin typeface="Times New Roman" pitchFamily="18" charset="0"/>
                <a:cs typeface="Times New Roman" pitchFamily="18" charset="0"/>
              </a:rPr>
              <a:t>Resulting from these characteristics the respiration rate of fruits and </a:t>
            </a:r>
            <a:r>
              <a:rPr lang="en-US" sz="2600" dirty="0" smtClean="0">
                <a:latin typeface="Times New Roman" pitchFamily="18" charset="0"/>
                <a:cs typeface="Times New Roman" pitchFamily="18" charset="0"/>
              </a:rPr>
              <a:t>vegetables </a:t>
            </a:r>
            <a:r>
              <a:rPr lang="en-US" sz="2600" dirty="0">
                <a:latin typeface="Times New Roman" pitchFamily="18" charset="0"/>
                <a:cs typeface="Times New Roman" pitchFamily="18" charset="0"/>
              </a:rPr>
              <a:t>high if stored at high temperature. </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Therefore; storage is keeping of fresh produce </a:t>
            </a:r>
            <a:r>
              <a:rPr lang="en-US" sz="2600" b="1" i="1" dirty="0">
                <a:latin typeface="Times New Roman" pitchFamily="18" charset="0"/>
                <a:cs typeface="Times New Roman" pitchFamily="18" charset="0"/>
              </a:rPr>
              <a:t>under controlled conditions like T</a:t>
            </a:r>
            <a:r>
              <a:rPr lang="en-US" sz="2600" b="1" i="1" baseline="30000" dirty="0">
                <a:latin typeface="Times New Roman" pitchFamily="18" charset="0"/>
                <a:ea typeface="Calibri"/>
                <a:cs typeface="Times New Roman" pitchFamily="18" charset="0"/>
              </a:rPr>
              <a:t>O</a:t>
            </a:r>
            <a:r>
              <a:rPr lang="en-US" sz="2600" b="1" i="1" dirty="0">
                <a:latin typeface="Times New Roman" pitchFamily="18" charset="0"/>
                <a:ea typeface="Calibri"/>
                <a:cs typeface="Times New Roman" pitchFamily="18" charset="0"/>
              </a:rPr>
              <a:t>C,</a:t>
            </a:r>
            <a:r>
              <a:rPr lang="en-US" sz="2600" b="1" i="1" dirty="0">
                <a:latin typeface="Times New Roman" pitchFamily="18" charset="0"/>
                <a:cs typeface="Times New Roman" pitchFamily="18" charset="0"/>
              </a:rPr>
              <a:t> RH and gas composition. </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Its </a:t>
            </a:r>
            <a:r>
              <a:rPr lang="en-US" sz="2600" b="1" i="1" dirty="0">
                <a:latin typeface="Times New Roman" pitchFamily="18" charset="0"/>
                <a:cs typeface="Times New Roman" pitchFamily="18" charset="0"/>
              </a:rPr>
              <a:t>aim is to reduce storage T</a:t>
            </a:r>
            <a:r>
              <a:rPr lang="en-US" sz="2600" b="1" i="1" baseline="30000" dirty="0">
                <a:latin typeface="Times New Roman" pitchFamily="18" charset="0"/>
                <a:ea typeface="Calibri"/>
                <a:cs typeface="Times New Roman" pitchFamily="18" charset="0"/>
              </a:rPr>
              <a:t>O</a:t>
            </a:r>
            <a:r>
              <a:rPr lang="en-US" sz="2600" b="1" i="1" dirty="0">
                <a:latin typeface="Times New Roman" pitchFamily="18" charset="0"/>
                <a:ea typeface="Calibri"/>
                <a:cs typeface="Times New Roman" pitchFamily="18" charset="0"/>
              </a:rPr>
              <a:t>C, </a:t>
            </a:r>
            <a:r>
              <a:rPr lang="en-US" sz="2600" b="1" i="1" dirty="0">
                <a:latin typeface="Times New Roman" pitchFamily="18" charset="0"/>
                <a:cs typeface="Times New Roman" pitchFamily="18" charset="0"/>
              </a:rPr>
              <a:t>increase RH &amp; carbon dioxide concentration &amp; hence reduce respiration rate </a:t>
            </a:r>
            <a:r>
              <a:rPr lang="en-US" sz="2600" dirty="0">
                <a:latin typeface="Times New Roman" pitchFamily="18" charset="0"/>
                <a:cs typeface="Times New Roman" pitchFamily="18" charset="0"/>
              </a:rPr>
              <a:t>which leads to shelf life improvement.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Technologies </a:t>
            </a:r>
            <a:r>
              <a:rPr lang="en-US" sz="2600" dirty="0">
                <a:latin typeface="Times New Roman" pitchFamily="18" charset="0"/>
                <a:cs typeface="Times New Roman" pitchFamily="18" charset="0"/>
              </a:rPr>
              <a:t>used for storage of fruits and vegetables include: </a:t>
            </a:r>
            <a:r>
              <a:rPr lang="en-US" sz="2600" b="1" i="1" dirty="0">
                <a:latin typeface="Times New Roman" pitchFamily="18" charset="0"/>
                <a:cs typeface="Times New Roman" pitchFamily="18" charset="0"/>
              </a:rPr>
              <a:t>controlled atmosphere storage &amp; cold storage.</a:t>
            </a:r>
            <a:endParaRPr lang="en-US" sz="2600" dirty="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pPr>
              <a:buNone/>
            </a:pPr>
            <a:endParaRPr lang="en-US" dirty="0"/>
          </a:p>
        </p:txBody>
      </p:sp>
    </p:spTree>
    <p:extLst>
      <p:ext uri="{BB962C8B-B14F-4D97-AF65-F5344CB8AC3E}">
        <p14:creationId xmlns:p14="http://schemas.microsoft.com/office/powerpoint/2010/main" xmlns="" val="211238056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745163"/>
          </a:xfrm>
        </p:spPr>
        <p:txBody>
          <a:bodyPr>
            <a:normAutofit/>
          </a:bodyPr>
          <a:lstStyle/>
          <a:p>
            <a:r>
              <a:rPr lang="en-US" sz="2500" b="1" dirty="0" smtClean="0">
                <a:solidFill>
                  <a:srgbClr val="C00000"/>
                </a:solidFill>
                <a:latin typeface="Times New Roman" pitchFamily="18" charset="0"/>
                <a:cs typeface="Times New Roman" pitchFamily="18" charset="0"/>
              </a:rPr>
              <a:t>Recommended T</a:t>
            </a:r>
            <a:r>
              <a:rPr lang="en-US" sz="2500" b="1" baseline="30000" dirty="0" smtClean="0">
                <a:solidFill>
                  <a:srgbClr val="C00000"/>
                </a:solidFill>
                <a:latin typeface="Times New Roman" pitchFamily="18" charset="0"/>
                <a:ea typeface="Calibri"/>
                <a:cs typeface="Times New Roman" pitchFamily="18" charset="0"/>
              </a:rPr>
              <a:t>O</a:t>
            </a:r>
            <a:r>
              <a:rPr lang="en-US" sz="2500" b="1" dirty="0" smtClean="0">
                <a:solidFill>
                  <a:srgbClr val="C00000"/>
                </a:solidFill>
                <a:latin typeface="Times New Roman" pitchFamily="18" charset="0"/>
                <a:ea typeface="Calibri"/>
                <a:cs typeface="Times New Roman" pitchFamily="18" charset="0"/>
              </a:rPr>
              <a:t>C</a:t>
            </a:r>
            <a:r>
              <a:rPr lang="en-US" sz="2500" b="1" dirty="0" smtClean="0">
                <a:solidFill>
                  <a:srgbClr val="C00000"/>
                </a:solidFill>
                <a:latin typeface="Times New Roman" pitchFamily="18" charset="0"/>
                <a:cs typeface="Times New Roman" pitchFamily="18" charset="0"/>
              </a:rPr>
              <a:t> &amp; RH </a:t>
            </a:r>
            <a:r>
              <a:rPr lang="en-US" sz="2500" dirty="0" smtClean="0">
                <a:solidFill>
                  <a:srgbClr val="C00000"/>
                </a:solidFill>
                <a:latin typeface="Times New Roman" pitchFamily="18" charset="0"/>
                <a:cs typeface="Times New Roman" pitchFamily="18" charset="0"/>
              </a:rPr>
              <a:t>for some vegetables </a:t>
            </a:r>
            <a:r>
              <a:rPr lang="en-US" sz="2500" dirty="0">
                <a:solidFill>
                  <a:srgbClr val="C00000"/>
                </a:solidFill>
                <a:latin typeface="Times New Roman" pitchFamily="18" charset="0"/>
                <a:cs typeface="Times New Roman" pitchFamily="18" charset="0"/>
              </a:rPr>
              <a:t>and the approximate storage life under these conditions</a:t>
            </a:r>
          </a:p>
          <a:p>
            <a:endParaRPr lang="en-US" sz="25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40370421"/>
              </p:ext>
            </p:extLst>
          </p:nvPr>
        </p:nvGraphicFramePr>
        <p:xfrm>
          <a:off x="381000" y="1295400"/>
          <a:ext cx="8534400" cy="5265420"/>
        </p:xfrm>
        <a:graphic>
          <a:graphicData uri="http://schemas.openxmlformats.org/drawingml/2006/table">
            <a:tbl>
              <a:tblPr firstRow="1" firstCol="1" bandRow="1">
                <a:tableStyleId>{5C22544A-7EE6-4342-B048-85BDC9FD1C3A}</a:tableStyleId>
              </a:tblPr>
              <a:tblGrid>
                <a:gridCol w="2072661"/>
                <a:gridCol w="1995746"/>
                <a:gridCol w="2417103"/>
                <a:gridCol w="2048890"/>
              </a:tblGrid>
              <a:tr h="351028">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Crop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Temperature (</a:t>
                      </a:r>
                      <a:r>
                        <a:rPr lang="en-US" sz="1800" baseline="30000">
                          <a:effectLst/>
                          <a:latin typeface="Times New Roman" pitchFamily="18" charset="0"/>
                          <a:cs typeface="Times New Roman" pitchFamily="18" charset="0"/>
                        </a:rPr>
                        <a:t>O</a:t>
                      </a:r>
                      <a:r>
                        <a:rPr lang="en-US" sz="1800">
                          <a:effectLst/>
                          <a:latin typeface="Times New Roman" pitchFamily="18" charset="0"/>
                          <a:cs typeface="Times New Roman" pitchFamily="18" charset="0"/>
                        </a:rPr>
                        <a:t>C)</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Relative humidity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Storage life (days)</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Artichoke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0</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95-100</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14-21</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Brussels sprouts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0</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95-100</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21-35</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Cabbage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0</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98-100</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150-180</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Cassava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0-5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85-96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30-60</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Cauliflower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0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95-98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21-28</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Celery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0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98-100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30-90</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Garlic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0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65-70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180-210</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Lettuce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0-2</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98-100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14-21</a:t>
                      </a:r>
                      <a:endParaRPr lang="en-US" sz="180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Cucumber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5-10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95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28</a:t>
                      </a:r>
                      <a:endParaRPr lang="en-US" sz="1800" dirty="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Pepper (bell)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7-13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90-95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14-21</a:t>
                      </a:r>
                      <a:endParaRPr lang="en-US" sz="1800" dirty="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Potato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7-16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90-95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10-14</a:t>
                      </a:r>
                      <a:endParaRPr lang="en-US" sz="1800" dirty="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Pumpkins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10-15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50-70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60-160</a:t>
                      </a:r>
                      <a:endParaRPr lang="en-US" sz="1800" dirty="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Tomato (red)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8-10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90-95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8-10</a:t>
                      </a:r>
                      <a:endParaRPr lang="en-US" sz="1800" dirty="0">
                        <a:effectLst/>
                        <a:latin typeface="Times New Roman" pitchFamily="18" charset="0"/>
                        <a:ea typeface="Calibri"/>
                        <a:cs typeface="Times New Roman" pitchFamily="18" charset="0"/>
                      </a:endParaRPr>
                    </a:p>
                  </a:txBody>
                  <a:tcPr marL="71755" marR="68580" marT="0" marB="0"/>
                </a:tc>
              </a:tr>
              <a:tr h="351028">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Watermelon </a:t>
                      </a:r>
                      <a:endParaRPr lang="en-US" sz="180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10-15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90 </a:t>
                      </a:r>
                      <a:endParaRPr lang="en-US" sz="1800" dirty="0">
                        <a:effectLst/>
                        <a:latin typeface="Times New Roman" pitchFamily="18" charset="0"/>
                        <a:ea typeface="Calibri"/>
                        <a:cs typeface="Times New Roman" pitchFamily="18" charset="0"/>
                      </a:endParaRPr>
                    </a:p>
                  </a:txBody>
                  <a:tcPr marL="71755"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14-21</a:t>
                      </a:r>
                      <a:endParaRPr lang="en-US" sz="1800" dirty="0">
                        <a:effectLst/>
                        <a:latin typeface="Times New Roman" pitchFamily="18" charset="0"/>
                        <a:ea typeface="Calibri"/>
                        <a:cs typeface="Times New Roman" pitchFamily="18" charset="0"/>
                      </a:endParaRPr>
                    </a:p>
                  </a:txBody>
                  <a:tcPr marL="71755" marR="68580" marT="0" marB="0"/>
                </a:tc>
              </a:tr>
            </a:tbl>
          </a:graphicData>
        </a:graphic>
      </p:graphicFrame>
      <p:sp>
        <p:nvSpPr>
          <p:cNvPr id="5" name="Rectangle 4"/>
          <p:cNvSpPr/>
          <p:nvPr/>
        </p:nvSpPr>
        <p:spPr>
          <a:xfrm>
            <a:off x="2870412" y="6488668"/>
            <a:ext cx="3403176" cy="369332"/>
          </a:xfrm>
          <a:prstGeom prst="rect">
            <a:avLst/>
          </a:prstGeom>
        </p:spPr>
        <p:txBody>
          <a:bodyPr wrap="none">
            <a:spAutoFit/>
          </a:bodyPr>
          <a:lstStyle/>
          <a:p>
            <a:r>
              <a:rPr lang="en-US" b="1" dirty="0"/>
              <a:t>Source: - </a:t>
            </a:r>
            <a:r>
              <a:rPr lang="en-US" b="1" dirty="0" err="1"/>
              <a:t>Simson</a:t>
            </a:r>
            <a:r>
              <a:rPr lang="en-US" b="1" dirty="0"/>
              <a:t> and Straus, 2010</a:t>
            </a:r>
            <a:endParaRPr lang="en-US" dirty="0"/>
          </a:p>
        </p:txBody>
      </p:sp>
    </p:spTree>
    <p:extLst>
      <p:ext uri="{BB962C8B-B14F-4D97-AF65-F5344CB8AC3E}">
        <p14:creationId xmlns:p14="http://schemas.microsoft.com/office/powerpoint/2010/main" xmlns="" val="411197790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6096000"/>
          </a:xfrm>
        </p:spPr>
        <p:txBody>
          <a:bodyPr>
            <a:normAutofit lnSpcReduction="10000"/>
          </a:bodyPr>
          <a:lstStyle/>
          <a:p>
            <a:pPr marL="0" indent="0">
              <a:buNone/>
            </a:pPr>
            <a:r>
              <a:rPr lang="en-US" sz="5400" dirty="0" smtClean="0"/>
              <a:t>Summary </a:t>
            </a:r>
          </a:p>
          <a:p>
            <a:pPr lvl="1">
              <a:buNone/>
            </a:pPr>
            <a:endParaRPr lang="en-US" sz="3200" dirty="0" smtClean="0">
              <a:latin typeface="Times New Roman" pitchFamily="18" charset="0"/>
              <a:cs typeface="Times New Roman" pitchFamily="18" charset="0"/>
            </a:endParaRPr>
          </a:p>
          <a:p>
            <a:pPr lvl="1"/>
            <a:r>
              <a:rPr lang="en-US" sz="3200" dirty="0" smtClean="0">
                <a:latin typeface="Times New Roman" pitchFamily="18" charset="0"/>
                <a:cs typeface="Times New Roman" pitchFamily="18" charset="0"/>
              </a:rPr>
              <a:t>What </a:t>
            </a:r>
            <a:r>
              <a:rPr lang="en-US" sz="3200" dirty="0" smtClean="0">
                <a:latin typeface="Times New Roman" pitchFamily="18" charset="0"/>
                <a:cs typeface="Times New Roman" pitchFamily="18" charset="0"/>
              </a:rPr>
              <a:t>do you understand; are growing of vegetables need care or not, are easy or not </a:t>
            </a:r>
          </a:p>
          <a:p>
            <a:pPr lvl="1"/>
            <a:endParaRPr lang="en-US" sz="3200" dirty="0" smtClean="0">
              <a:latin typeface="Times New Roman" pitchFamily="18" charset="0"/>
              <a:cs typeface="Times New Roman" pitchFamily="18" charset="0"/>
            </a:endParaRPr>
          </a:p>
          <a:p>
            <a:pPr marL="457200" lvl="1" indent="0">
              <a:buNone/>
            </a:pPr>
            <a:endParaRPr lang="en-US" sz="3200" dirty="0" smtClean="0"/>
          </a:p>
          <a:p>
            <a:pPr marL="457200" lvl="1" indent="0">
              <a:buNone/>
            </a:pPr>
            <a:r>
              <a:rPr lang="en-US" sz="13800" dirty="0" smtClean="0"/>
              <a:t>Thank You</a:t>
            </a:r>
            <a:endParaRPr lang="en-US" sz="13800" dirty="0"/>
          </a:p>
        </p:txBody>
      </p:sp>
    </p:spTree>
    <p:extLst>
      <p:ext uri="{BB962C8B-B14F-4D97-AF65-F5344CB8AC3E}">
        <p14:creationId xmlns:p14="http://schemas.microsoft.com/office/powerpoint/2010/main" xmlns="" val="33464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10600" cy="685800"/>
          </a:xfrm>
        </p:spPr>
        <p:txBody>
          <a:bodyPr>
            <a:noAutofit/>
          </a:bodyPr>
          <a:lstStyle/>
          <a:p>
            <a:pPr lvl="3" algn="ctr" rtl="0">
              <a:spcBef>
                <a:spcPct val="0"/>
              </a:spcBef>
            </a:pPr>
            <a:r>
              <a:rPr lang="en-US" sz="3600" b="1" dirty="0" smtClean="0">
                <a:latin typeface="Times New Roman" pitchFamily="18" charset="0"/>
                <a:cs typeface="Times New Roman" pitchFamily="18" charset="0"/>
              </a:rPr>
              <a:t>5.1.1.2. Types of nursery/growing structures (Greenhouse, lath house, cold frames &amp; hot beds &amp; field)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2514600"/>
            <a:ext cx="8763000" cy="4495800"/>
          </a:xfrm>
        </p:spPr>
        <p:txBody>
          <a:bodyPr>
            <a:noAutofit/>
          </a:bodyPr>
          <a:lstStyle/>
          <a:p>
            <a:pPr marL="0" indent="0">
              <a:buNone/>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Plant growing structures </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a:p>
            <a:r>
              <a:rPr lang="en-US" sz="5400" dirty="0" smtClean="0">
                <a:latin typeface="Times New Roman" pitchFamily="18" charset="0"/>
                <a:cs typeface="Times New Roman" pitchFamily="18" charset="0"/>
              </a:rPr>
              <a:t>Are structures that are built </a:t>
            </a:r>
            <a:r>
              <a:rPr lang="en-US" sz="5400" dirty="0">
                <a:latin typeface="Times New Roman" pitchFamily="18" charset="0"/>
                <a:cs typeface="Times New Roman" pitchFamily="18" charset="0"/>
              </a:rPr>
              <a:t>to provide the best growing conditions for plants.  </a:t>
            </a:r>
            <a:endParaRPr lang="en-US" sz="54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855909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400800"/>
          </a:xfrm>
        </p:spPr>
        <p:txBody>
          <a:bodyPr>
            <a:normAutofit/>
          </a:bodyPr>
          <a:lstStyle/>
          <a:p>
            <a:r>
              <a:rPr lang="en-US" dirty="0">
                <a:latin typeface="Times New Roman" pitchFamily="18" charset="0"/>
                <a:cs typeface="Times New Roman" pitchFamily="18" charset="0"/>
              </a:rPr>
              <a:t>With plant growing structures we can </a:t>
            </a:r>
            <a:r>
              <a:rPr lang="en-US" dirty="0" smtClean="0">
                <a:latin typeface="Times New Roman" pitchFamily="18" charset="0"/>
                <a:cs typeface="Times New Roman" pitchFamily="18" charset="0"/>
              </a:rPr>
              <a:t>change /</a:t>
            </a:r>
            <a:r>
              <a:rPr lang="en-US" b="1" dirty="0" smtClean="0">
                <a:latin typeface="Times New Roman" pitchFamily="18" charset="0"/>
                <a:cs typeface="Times New Roman" pitchFamily="18" charset="0"/>
              </a:rPr>
              <a:t>manage </a:t>
            </a:r>
            <a:r>
              <a:rPr lang="en-US" b="1" dirty="0">
                <a:latin typeface="Times New Roman" pitchFamily="18" charset="0"/>
                <a:cs typeface="Times New Roman" pitchFamily="18" charset="0"/>
              </a:rPr>
              <a:t>the </a:t>
            </a:r>
          </a:p>
          <a:p>
            <a:pPr lvl="1"/>
            <a:r>
              <a:rPr lang="en-US" sz="2600" b="1" dirty="0">
                <a:latin typeface="Times New Roman" pitchFamily="18" charset="0"/>
                <a:cs typeface="Times New Roman" pitchFamily="18" charset="0"/>
              </a:rPr>
              <a:t>Growing environment </a:t>
            </a:r>
            <a:r>
              <a:rPr lang="en-US" sz="2600" dirty="0">
                <a:latin typeface="Times New Roman" pitchFamily="18" charset="0"/>
                <a:cs typeface="Times New Roman" pitchFamily="18" charset="0"/>
              </a:rPr>
              <a:t>such as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T</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a:t>
            </a:r>
          </a:p>
          <a:p>
            <a:pPr lvl="2"/>
            <a:r>
              <a:rPr lang="en-US" sz="2600" dirty="0" smtClean="0">
                <a:latin typeface="Times New Roman" pitchFamily="18" charset="0"/>
                <a:cs typeface="Times New Roman" pitchFamily="18" charset="0"/>
              </a:rPr>
              <a:t>Moisture in the atmosphere (humidity). </a:t>
            </a:r>
          </a:p>
          <a:p>
            <a:pPr lvl="2"/>
            <a:r>
              <a:rPr lang="en-US" sz="2600" dirty="0" smtClean="0">
                <a:latin typeface="Times New Roman" pitchFamily="18" charset="0"/>
                <a:cs typeface="Times New Roman" pitchFamily="18" charset="0"/>
              </a:rPr>
              <a:t>Amount of light &amp; </a:t>
            </a:r>
          </a:p>
          <a:p>
            <a:pPr lvl="3"/>
            <a:r>
              <a:rPr lang="en-US" sz="2600" dirty="0" smtClean="0">
                <a:latin typeface="Times New Roman" pitchFamily="18" charset="0"/>
                <a:cs typeface="Times New Roman" pitchFamily="18" charset="0"/>
              </a:rPr>
              <a:t>For </a:t>
            </a:r>
            <a:r>
              <a:rPr lang="en-US" sz="2600" b="1"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photoperiod/length of the day can be modified according to the specific need of plants </a:t>
            </a:r>
          </a:p>
          <a:p>
            <a:pPr lvl="4"/>
            <a:r>
              <a:rPr lang="en-US" sz="2600" dirty="0" smtClean="0">
                <a:latin typeface="Times New Roman" pitchFamily="18" charset="0"/>
                <a:cs typeface="Times New Roman" pitchFamily="18" charset="0"/>
              </a:rPr>
              <a:t>using black cloth to cover the structure or</a:t>
            </a:r>
          </a:p>
          <a:p>
            <a:pPr lvl="4"/>
            <a:r>
              <a:rPr lang="en-US" sz="2600" dirty="0" smtClean="0">
                <a:latin typeface="Times New Roman" pitchFamily="18" charset="0"/>
                <a:cs typeface="Times New Roman" pitchFamily="18" charset="0"/>
              </a:rPr>
              <a:t> by the use additional light</a:t>
            </a:r>
          </a:p>
          <a:p>
            <a:endParaRPr lang="en-US" dirty="0"/>
          </a:p>
        </p:txBody>
      </p:sp>
    </p:spTree>
    <p:extLst>
      <p:ext uri="{BB962C8B-B14F-4D97-AF65-F5344CB8AC3E}">
        <p14:creationId xmlns:p14="http://schemas.microsoft.com/office/powerpoint/2010/main" xmlns="" val="3819030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r>
              <a:rPr lang="en-US" sz="2600" dirty="0" smtClean="0">
                <a:latin typeface="Times New Roman" pitchFamily="18" charset="0"/>
                <a:cs typeface="Times New Roman" pitchFamily="18" charset="0"/>
              </a:rPr>
              <a:t>It also </a:t>
            </a:r>
            <a:r>
              <a:rPr lang="en-US" sz="2600" b="1" dirty="0" smtClean="0">
                <a:latin typeface="Times New Roman" pitchFamily="18" charset="0"/>
                <a:cs typeface="Times New Roman" pitchFamily="18" charset="0"/>
              </a:rPr>
              <a:t>used to protect young plants </a:t>
            </a:r>
            <a:r>
              <a:rPr lang="en-US" sz="2600" dirty="0" smtClean="0">
                <a:latin typeface="Times New Roman" pitchFamily="18" charset="0"/>
                <a:cs typeface="Times New Roman" pitchFamily="18" charset="0"/>
              </a:rPr>
              <a:t>during the early stages of  growth until they are big enough to be planted at their permanent sites from animals, insects etc...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Several vegetables are </a:t>
            </a:r>
            <a:r>
              <a:rPr lang="en-US" sz="2600" b="1" dirty="0" smtClean="0">
                <a:latin typeface="Times New Roman" pitchFamily="18" charset="0"/>
                <a:cs typeface="Times New Roman" pitchFamily="18" charset="0"/>
              </a:rPr>
              <a:t>raised under glass protection </a:t>
            </a:r>
            <a:r>
              <a:rPr lang="en-US" sz="2600" dirty="0" smtClean="0">
                <a:latin typeface="Times New Roman" pitchFamily="18" charset="0"/>
                <a:cs typeface="Times New Roman" pitchFamily="18" charset="0"/>
              </a:rPr>
              <a:t>from the heat of the sun &amp; provision of a humid atmosphere around house.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There are a </a:t>
            </a:r>
            <a:r>
              <a:rPr lang="en-US" sz="2600" b="1" dirty="0" smtClean="0">
                <a:latin typeface="Times New Roman" pitchFamily="18" charset="0"/>
                <a:cs typeface="Times New Roman" pitchFamily="18" charset="0"/>
              </a:rPr>
              <a:t>variety of plant growing </a:t>
            </a:r>
            <a:r>
              <a:rPr lang="en-US" sz="2600" dirty="0" smtClean="0">
                <a:latin typeface="Times New Roman" pitchFamily="18" charset="0"/>
                <a:cs typeface="Times New Roman" pitchFamily="18" charset="0"/>
              </a:rPr>
              <a:t>structures which can be used, however, it may be used depends on </a:t>
            </a:r>
          </a:p>
          <a:p>
            <a:pPr lvl="1"/>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growing region </a:t>
            </a:r>
            <a:r>
              <a:rPr lang="en-US" sz="2600" dirty="0" smtClean="0">
                <a:latin typeface="Times New Roman" pitchFamily="18" charset="0"/>
                <a:cs typeface="Times New Roman" pitchFamily="18" charset="0"/>
              </a:rPr>
              <a:t>&amp; </a:t>
            </a:r>
          </a:p>
          <a:p>
            <a:pPr lvl="1"/>
            <a:r>
              <a:rPr lang="en-US" sz="2600" dirty="0" smtClean="0">
                <a:latin typeface="Times New Roman" pitchFamily="18" charset="0"/>
                <a:cs typeface="Times New Roman" pitchFamily="18" charset="0"/>
              </a:rPr>
              <a:t>The purpose for which the structure is needed for</a:t>
            </a:r>
          </a:p>
          <a:p>
            <a:endParaRPr lang="en-US" sz="25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989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68362"/>
            <a:ext cx="8839200" cy="884238"/>
          </a:xfrm>
        </p:spPr>
        <p:txBody>
          <a:bodyPr>
            <a:normAutofit fontScale="90000"/>
          </a:bodyPr>
          <a:lstStyle/>
          <a:p>
            <a:r>
              <a:rPr lang="en-US" sz="3600" dirty="0"/>
              <a:t/>
            </a:r>
            <a:br>
              <a:rPr lang="en-US" sz="3600" dirty="0"/>
            </a:br>
            <a:r>
              <a:rPr lang="en-US" sz="4900" b="1" dirty="0">
                <a:latin typeface="Times New Roman" pitchFamily="18" charset="0"/>
                <a:cs typeface="Times New Roman" pitchFamily="18" charset="0"/>
              </a:rPr>
              <a:t>Chapter-5. Principles of Vegetable Crops Production </a:t>
            </a:r>
            <a:r>
              <a:rPr lang="en-US" sz="4900" b="1" dirty="0" smtClean="0">
                <a:latin typeface="Times New Roman" pitchFamily="18" charset="0"/>
                <a:cs typeface="Times New Roman" pitchFamily="18" charset="0"/>
              </a:rPr>
              <a:t>&amp; </a:t>
            </a:r>
            <a:r>
              <a:rPr lang="en-US" sz="4900" b="1" dirty="0">
                <a:latin typeface="Times New Roman" pitchFamily="18" charset="0"/>
                <a:cs typeface="Times New Roman" pitchFamily="18" charset="0"/>
              </a:rPr>
              <a:t>Management</a:t>
            </a:r>
            <a:r>
              <a:rPr lang="en-US" dirty="0"/>
              <a:t/>
            </a:r>
            <a:br>
              <a:rPr lang="en-US" dirty="0"/>
            </a:b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981200"/>
            <a:ext cx="8610600" cy="4724400"/>
          </a:xfrm>
        </p:spPr>
        <p:txBody>
          <a:bodyPr>
            <a:normAutofit/>
          </a:bodyPr>
          <a:lstStyle/>
          <a:p>
            <a:pPr marL="0" indent="0">
              <a:buNone/>
            </a:pPr>
            <a:endParaRPr lang="en-US" sz="2800" b="1" dirty="0" smtClean="0"/>
          </a:p>
          <a:p>
            <a:pPr marL="0" indent="0">
              <a:buNone/>
            </a:pPr>
            <a:r>
              <a:rPr lang="en-US" b="1" dirty="0" smtClean="0">
                <a:latin typeface="Times New Roman" pitchFamily="18" charset="0"/>
                <a:cs typeface="Times New Roman" pitchFamily="18" charset="0"/>
              </a:rPr>
              <a:t>Chapter </a:t>
            </a:r>
            <a:r>
              <a:rPr lang="en-US" b="1" dirty="0">
                <a:latin typeface="Times New Roman" pitchFamily="18" charset="0"/>
                <a:cs typeface="Times New Roman" pitchFamily="18" charset="0"/>
              </a:rPr>
              <a:t>Objective </a:t>
            </a:r>
          </a:p>
          <a:p>
            <a:r>
              <a:rPr lang="en-US" dirty="0">
                <a:latin typeface="Times New Roman" pitchFamily="18" charset="0"/>
                <a:cs typeface="Times New Roman" pitchFamily="18" charset="0"/>
              </a:rPr>
              <a:t>At the end of the unit, you should be able to:</a:t>
            </a:r>
          </a:p>
          <a:p>
            <a:pPr lvl="1"/>
            <a:r>
              <a:rPr lang="en-US" dirty="0" smtClean="0">
                <a:latin typeface="Times New Roman" pitchFamily="18" charset="0"/>
                <a:cs typeface="Times New Roman" pitchFamily="18" charset="0"/>
              </a:rPr>
              <a:t> Understand pre planting operation in nursery and post planting cares in main field</a:t>
            </a:r>
            <a:endParaRPr lang="en-US"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26849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477000"/>
          </a:xfrm>
        </p:spPr>
        <p:txBody>
          <a:bodyPr>
            <a:normAutofit/>
          </a:bodyPr>
          <a:lstStyle/>
          <a:p>
            <a:r>
              <a:rPr lang="en-US" sz="5400" b="1" dirty="0">
                <a:latin typeface="Times New Roman" pitchFamily="18" charset="0"/>
                <a:cs typeface="Times New Roman" pitchFamily="18" charset="0"/>
              </a:rPr>
              <a:t>The commonly used plants growing structures are:  </a:t>
            </a:r>
          </a:p>
          <a:p>
            <a:pPr marL="1257300" lvl="2" indent="-457200"/>
            <a:r>
              <a:rPr lang="en-US" sz="5400" b="1" dirty="0">
                <a:latin typeface="Times New Roman" pitchFamily="18" charset="0"/>
                <a:cs typeface="Times New Roman" pitchFamily="18" charset="0"/>
              </a:rPr>
              <a:t>Greenhouse, </a:t>
            </a:r>
            <a:endParaRPr lang="en-US" sz="5400" b="1" dirty="0" smtClean="0">
              <a:latin typeface="Times New Roman" pitchFamily="18" charset="0"/>
              <a:cs typeface="Times New Roman" pitchFamily="18" charset="0"/>
            </a:endParaRPr>
          </a:p>
          <a:p>
            <a:pPr marL="1257300" lvl="2" indent="-457200"/>
            <a:r>
              <a:rPr lang="en-US" sz="5400" b="1" dirty="0" smtClean="0">
                <a:latin typeface="Times New Roman" pitchFamily="18" charset="0"/>
                <a:cs typeface="Times New Roman" pitchFamily="18" charset="0"/>
              </a:rPr>
              <a:t>Hotbeds</a:t>
            </a:r>
            <a:r>
              <a:rPr lang="en-US" sz="5400" b="1" dirty="0">
                <a:latin typeface="Times New Roman" pitchFamily="18" charset="0"/>
                <a:cs typeface="Times New Roman" pitchFamily="18" charset="0"/>
              </a:rPr>
              <a:t>, </a:t>
            </a:r>
            <a:endParaRPr lang="en-US" sz="5400" b="1" dirty="0" smtClean="0">
              <a:latin typeface="Times New Roman" pitchFamily="18" charset="0"/>
              <a:cs typeface="Times New Roman" pitchFamily="18" charset="0"/>
            </a:endParaRPr>
          </a:p>
          <a:p>
            <a:pPr marL="1257300" lvl="2" indent="-457200"/>
            <a:r>
              <a:rPr lang="en-US" sz="5400" b="1" dirty="0" smtClean="0">
                <a:latin typeface="Times New Roman" pitchFamily="18" charset="0"/>
                <a:cs typeface="Times New Roman" pitchFamily="18" charset="0"/>
              </a:rPr>
              <a:t>Cold </a:t>
            </a:r>
            <a:r>
              <a:rPr lang="en-US" sz="5400" b="1" dirty="0">
                <a:latin typeface="Times New Roman" pitchFamily="18" charset="0"/>
                <a:cs typeface="Times New Roman" pitchFamily="18" charset="0"/>
              </a:rPr>
              <a:t>farms &amp; </a:t>
            </a:r>
            <a:endParaRPr lang="en-US" sz="5400" b="1" dirty="0" smtClean="0">
              <a:latin typeface="Times New Roman" pitchFamily="18" charset="0"/>
              <a:cs typeface="Times New Roman" pitchFamily="18" charset="0"/>
            </a:endParaRPr>
          </a:p>
          <a:p>
            <a:pPr marL="1257300" lvl="2" indent="-457200"/>
            <a:r>
              <a:rPr lang="en-US" sz="5400" b="1" dirty="0" smtClean="0">
                <a:latin typeface="Times New Roman" pitchFamily="18" charset="0"/>
                <a:cs typeface="Times New Roman" pitchFamily="18" charset="0"/>
              </a:rPr>
              <a:t>Lath </a:t>
            </a:r>
            <a:r>
              <a:rPr lang="en-US" sz="5400" b="1" dirty="0">
                <a:latin typeface="Times New Roman" pitchFamily="18" charset="0"/>
                <a:cs typeface="Times New Roman" pitchFamily="18" charset="0"/>
              </a:rPr>
              <a:t>house  </a:t>
            </a:r>
          </a:p>
          <a:p>
            <a:endParaRPr lang="en-US" dirty="0"/>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6688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629400"/>
          </a:xfrm>
        </p:spPr>
        <p:txBody>
          <a:bodyPr>
            <a:noAutofit/>
          </a:bodyPr>
          <a:lstStyle/>
          <a:p>
            <a:pPr>
              <a:buFont typeface="Wingdings" pitchFamily="2" charset="2"/>
              <a:buChar char="q"/>
            </a:pPr>
            <a:r>
              <a:rPr lang="en-US" b="1" dirty="0" smtClean="0">
                <a:latin typeface="Times New Roman" pitchFamily="18" charset="0"/>
                <a:cs typeface="Times New Roman" pitchFamily="18" charset="0"/>
              </a:rPr>
              <a:t>Seedling may be grown in the open field of raised bed (in open air cultivation) </a:t>
            </a:r>
          </a:p>
          <a:p>
            <a:pPr lvl="1">
              <a:buFont typeface="Wingdings" pitchFamily="2" charset="2"/>
              <a:buChar char="v"/>
            </a:pPr>
            <a:r>
              <a:rPr lang="en-US" b="1" dirty="0" smtClean="0">
                <a:latin typeface="Times New Roman" pitchFamily="18" charset="0"/>
                <a:cs typeface="Times New Roman" pitchFamily="18" charset="0"/>
              </a:rPr>
              <a:t>Problems </a:t>
            </a:r>
            <a:r>
              <a:rPr lang="en-US" b="1" dirty="0">
                <a:latin typeface="Times New Roman" pitchFamily="18" charset="0"/>
                <a:cs typeface="Times New Roman" pitchFamily="18" charset="0"/>
              </a:rPr>
              <a:t>for open air cultivation are:</a:t>
            </a:r>
            <a:endParaRPr lang="en-US" dirty="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Damage </a:t>
            </a:r>
            <a:r>
              <a:rPr lang="en-US" sz="2600" dirty="0">
                <a:latin typeface="Times New Roman" pitchFamily="18" charset="0"/>
                <a:cs typeface="Times New Roman" pitchFamily="18" charset="0"/>
              </a:rPr>
              <a:t>of plants by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heavy RF, flooding, Erosion, leaching, </a:t>
            </a:r>
          </a:p>
          <a:p>
            <a:pPr lvl="2"/>
            <a:r>
              <a:rPr lang="en-US" sz="2600" dirty="0" smtClean="0">
                <a:latin typeface="Times New Roman" pitchFamily="18" charset="0"/>
                <a:cs typeface="Times New Roman" pitchFamily="18" charset="0"/>
              </a:rPr>
              <a:t>high </a:t>
            </a:r>
            <a:r>
              <a:rPr lang="en-US" sz="2600" dirty="0">
                <a:latin typeface="Times New Roman" pitchFamily="18" charset="0"/>
                <a:cs typeface="Times New Roman" pitchFamily="18" charset="0"/>
              </a:rPr>
              <a:t>solar </a:t>
            </a:r>
            <a:r>
              <a:rPr lang="en-US" sz="2600" dirty="0" smtClean="0">
                <a:latin typeface="Times New Roman" pitchFamily="18" charset="0"/>
                <a:cs typeface="Times New Roman" pitchFamily="18" charset="0"/>
              </a:rPr>
              <a:t>radiation &amp; </a:t>
            </a:r>
            <a:r>
              <a:rPr lang="en-US" sz="2600" dirty="0" err="1" smtClean="0">
                <a:latin typeface="Times New Roman" pitchFamily="18" charset="0"/>
                <a:cs typeface="Times New Roman" pitchFamily="18" charset="0"/>
              </a:rPr>
              <a:t>evapo</a:t>
            </a:r>
            <a:r>
              <a:rPr lang="en-US" sz="2600" dirty="0" smtClean="0">
                <a:latin typeface="Times New Roman" pitchFamily="18" charset="0"/>
                <a:cs typeface="Times New Roman" pitchFamily="18" charset="0"/>
              </a:rPr>
              <a:t>-transpiration &amp; shortage </a:t>
            </a:r>
            <a:r>
              <a:rPr lang="en-US" sz="2600" dirty="0">
                <a:latin typeface="Times New Roman" pitchFamily="18" charset="0"/>
                <a:cs typeface="Times New Roman" pitchFamily="18" charset="0"/>
              </a:rPr>
              <a:t>of water in dry </a:t>
            </a:r>
            <a:r>
              <a:rPr lang="en-US" sz="2600" dirty="0" smtClean="0">
                <a:latin typeface="Times New Roman" pitchFamily="18" charset="0"/>
                <a:cs typeface="Times New Roman" pitchFamily="18" charset="0"/>
              </a:rPr>
              <a:t>seasons, </a:t>
            </a:r>
          </a:p>
          <a:p>
            <a:pPr lvl="2"/>
            <a:r>
              <a:rPr lang="en-US" sz="2600" dirty="0" smtClean="0">
                <a:latin typeface="Times New Roman" pitchFamily="18" charset="0"/>
                <a:cs typeface="Times New Roman" pitchFamily="18" charset="0"/>
              </a:rPr>
              <a:t>plant </a:t>
            </a:r>
            <a:r>
              <a:rPr lang="en-US" sz="2600" dirty="0">
                <a:latin typeface="Times New Roman" pitchFamily="18" charset="0"/>
                <a:cs typeface="Times New Roman" pitchFamily="18" charset="0"/>
              </a:rPr>
              <a:t>diseases due to rain, high </a:t>
            </a:r>
            <a:r>
              <a:rPr lang="en-US" sz="2600" dirty="0" smtClean="0">
                <a:latin typeface="Times New Roman" pitchFamily="18" charset="0"/>
                <a:cs typeface="Times New Roman" pitchFamily="18" charset="0"/>
              </a:rPr>
              <a:t>humidity &amp; </a:t>
            </a:r>
          </a:p>
          <a:p>
            <a:pPr lvl="2"/>
            <a:r>
              <a:rPr lang="en-US" sz="2600" dirty="0" smtClean="0">
                <a:latin typeface="Times New Roman" pitchFamily="18" charset="0"/>
                <a:cs typeface="Times New Roman" pitchFamily="18" charset="0"/>
              </a:rPr>
              <a:t>storm damage &amp; High </a:t>
            </a:r>
            <a:r>
              <a:rPr lang="en-US" sz="2600" dirty="0">
                <a:latin typeface="Times New Roman" pitchFamily="18" charset="0"/>
                <a:cs typeface="Times New Roman" pitchFamily="18" charset="0"/>
              </a:rPr>
              <a:t>weed infestation</a:t>
            </a:r>
          </a:p>
          <a:p>
            <a:pPr lvl="2"/>
            <a:r>
              <a:rPr lang="en-US" sz="2600" dirty="0">
                <a:latin typeface="Times New Roman" pitchFamily="18" charset="0"/>
                <a:cs typeface="Times New Roman" pitchFamily="18" charset="0"/>
              </a:rPr>
              <a:t>low T</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in some </a:t>
            </a:r>
            <a:r>
              <a:rPr lang="en-US" sz="2600" dirty="0" smtClean="0">
                <a:latin typeface="Times New Roman" pitchFamily="18" charset="0"/>
                <a:cs typeface="Times New Roman" pitchFamily="18" charset="0"/>
              </a:rPr>
              <a:t>regions &amp;</a:t>
            </a:r>
          </a:p>
          <a:p>
            <a:pPr lvl="2"/>
            <a:r>
              <a:rPr lang="en-US" sz="2600" dirty="0" smtClean="0">
                <a:latin typeface="Times New Roman" pitchFamily="18" charset="0"/>
                <a:cs typeface="Times New Roman" pitchFamily="18" charset="0"/>
              </a:rPr>
              <a:t>Increasing </a:t>
            </a:r>
            <a:r>
              <a:rPr lang="en-US" sz="2600" dirty="0">
                <a:latin typeface="Times New Roman" pitchFamily="18" charset="0"/>
                <a:cs typeface="Times New Roman" pitchFamily="18" charset="0"/>
              </a:rPr>
              <a:t>use of </a:t>
            </a:r>
            <a:r>
              <a:rPr lang="en-US" sz="2600" dirty="0" smtClean="0">
                <a:latin typeface="Times New Roman" pitchFamily="18" charset="0"/>
                <a:cs typeface="Times New Roman" pitchFamily="18" charset="0"/>
              </a:rPr>
              <a:t>pesticides which </a:t>
            </a:r>
            <a:r>
              <a:rPr lang="en-US" sz="2600" dirty="0">
                <a:latin typeface="Times New Roman" pitchFamily="18" charset="0"/>
                <a:cs typeface="Times New Roman" pitchFamily="18" charset="0"/>
              </a:rPr>
              <a:t>are washed off by </a:t>
            </a:r>
            <a:r>
              <a:rPr lang="en-US" sz="2600" dirty="0" smtClean="0">
                <a:latin typeface="Times New Roman" pitchFamily="18" charset="0"/>
                <a:cs typeface="Times New Roman" pitchFamily="18" charset="0"/>
              </a:rPr>
              <a:t>rain</a:t>
            </a:r>
            <a:endParaRPr lang="en-US" sz="2600" b="1" dirty="0" smtClean="0">
              <a:latin typeface="Times New Roman" pitchFamily="18" charset="0"/>
              <a:cs typeface="Times New Roman" pitchFamily="18" charset="0"/>
            </a:endParaRPr>
          </a:p>
          <a:p>
            <a:pPr marL="457200" lvl="1" indent="0">
              <a:buNone/>
            </a:pPr>
            <a:endParaRPr lang="en-US" sz="2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281373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553200"/>
          </a:xfrm>
        </p:spPr>
        <p:txBody>
          <a:bodyPr>
            <a:noAutofit/>
          </a:bodyPr>
          <a:lstStyle/>
          <a:p>
            <a:pPr lvl="1">
              <a:buFont typeface="Wingdings" pitchFamily="2" charset="2"/>
              <a:buChar char="v"/>
            </a:pPr>
            <a:r>
              <a:rPr lang="en-US" sz="3000" b="1" dirty="0" smtClean="0">
                <a:latin typeface="Times New Roman" pitchFamily="18" charset="0"/>
                <a:cs typeface="Times New Roman" pitchFamily="18" charset="0"/>
              </a:rPr>
              <a:t>Advantages of protected cultivation in greenhouses are:</a:t>
            </a:r>
            <a:endParaRPr lang="en-US" sz="3000" dirty="0">
              <a:latin typeface="Times New Roman" pitchFamily="18" charset="0"/>
              <a:cs typeface="Times New Roman" pitchFamily="18" charset="0"/>
            </a:endParaRPr>
          </a:p>
          <a:p>
            <a:pPr lvl="2">
              <a:buFont typeface="Wingdings" pitchFamily="2" charset="2"/>
              <a:buChar char="§"/>
            </a:pPr>
            <a:r>
              <a:rPr lang="en-US" sz="2600" dirty="0" smtClean="0">
                <a:latin typeface="Times New Roman" pitchFamily="18" charset="0"/>
                <a:cs typeface="Times New Roman" pitchFamily="18" charset="0"/>
              </a:rPr>
              <a:t>Protection from </a:t>
            </a:r>
          </a:p>
          <a:p>
            <a:pPr lvl="3">
              <a:buFont typeface="Wingdings" pitchFamily="2" charset="2"/>
              <a:buChar char="§"/>
            </a:pPr>
            <a:r>
              <a:rPr lang="en-US" sz="2600" dirty="0" smtClean="0">
                <a:latin typeface="Times New Roman" pitchFamily="18" charset="0"/>
                <a:cs typeface="Times New Roman" pitchFamily="18" charset="0"/>
              </a:rPr>
              <a:t>Heavy RF, </a:t>
            </a:r>
          </a:p>
          <a:p>
            <a:pPr lvl="3">
              <a:buFont typeface="Wingdings" pitchFamily="2" charset="2"/>
              <a:buChar char="§"/>
            </a:pPr>
            <a:r>
              <a:rPr lang="en-US" sz="2600" dirty="0" smtClean="0">
                <a:latin typeface="Times New Roman" pitchFamily="18" charset="0"/>
                <a:cs typeface="Times New Roman" pitchFamily="18" charset="0"/>
              </a:rPr>
              <a:t>Too high radiation, </a:t>
            </a:r>
          </a:p>
          <a:p>
            <a:pPr lvl="3">
              <a:buFont typeface="Wingdings" pitchFamily="2" charset="2"/>
              <a:buChar char="§"/>
            </a:pPr>
            <a:r>
              <a:rPr lang="en-US" sz="2600" dirty="0" smtClean="0">
                <a:latin typeface="Times New Roman" pitchFamily="18" charset="0"/>
                <a:cs typeface="Times New Roman" pitchFamily="18" charset="0"/>
              </a:rPr>
              <a:t>Wind, insect, animal &amp; </a:t>
            </a:r>
          </a:p>
          <a:p>
            <a:pPr lvl="2">
              <a:buFont typeface="Wingdings" pitchFamily="2" charset="2"/>
              <a:buChar char="§"/>
            </a:pPr>
            <a:r>
              <a:rPr lang="en-US" sz="2600" dirty="0" smtClean="0">
                <a:latin typeface="Times New Roman" pitchFamily="18" charset="0"/>
                <a:cs typeface="Times New Roman" pitchFamily="18" charset="0"/>
              </a:rPr>
              <a:t>Lower transpiration/evaporation &amp; </a:t>
            </a:r>
          </a:p>
          <a:p>
            <a:pPr lvl="2">
              <a:buFont typeface="Wingdings" pitchFamily="2" charset="2"/>
              <a:buChar char="§"/>
            </a:pPr>
            <a:r>
              <a:rPr lang="en-US" sz="2600" dirty="0" smtClean="0">
                <a:latin typeface="Times New Roman" pitchFamily="18" charset="0"/>
                <a:cs typeface="Times New Roman" pitchFamily="18" charset="0"/>
              </a:rPr>
              <a:t>Better efficiency of pesticides &amp; fertilizer &amp; </a:t>
            </a:r>
          </a:p>
          <a:p>
            <a:pPr lvl="2">
              <a:buFont typeface="Wingdings" pitchFamily="2" charset="2"/>
              <a:buChar char="§"/>
            </a:pPr>
            <a:r>
              <a:rPr lang="en-US" sz="2600" dirty="0" smtClean="0">
                <a:latin typeface="Times New Roman" pitchFamily="18" charset="0"/>
                <a:cs typeface="Times New Roman" pitchFamily="18" charset="0"/>
              </a:rPr>
              <a:t>For planned production for production deadlines</a:t>
            </a:r>
            <a:endParaRPr lang="en-US" sz="2600" dirty="0" smtClean="0"/>
          </a:p>
          <a:p>
            <a:pPr marL="457200" lvl="1" indent="0">
              <a:buNone/>
            </a:pPr>
            <a:endParaRPr lang="en-US" sz="2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204651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629400"/>
          </a:xfrm>
        </p:spPr>
        <p:txBody>
          <a:bodyPr>
            <a:noAutofit/>
          </a:bodyPr>
          <a:lstStyle/>
          <a:p>
            <a:pPr lvl="1"/>
            <a:r>
              <a:rPr lang="en-US" sz="2600" i="1" dirty="0" smtClean="0">
                <a:latin typeface="Times New Roman" pitchFamily="18" charset="0"/>
                <a:cs typeface="Times New Roman" pitchFamily="18" charset="0"/>
              </a:rPr>
              <a:t>To </a:t>
            </a:r>
            <a:r>
              <a:rPr lang="en-US" sz="2600" i="1" dirty="0">
                <a:latin typeface="Times New Roman" pitchFamily="18" charset="0"/>
                <a:cs typeface="Times New Roman" pitchFamily="18" charset="0"/>
              </a:rPr>
              <a:t>create a barrier b/n the seedlings &amp; external environment </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Protect </a:t>
            </a:r>
            <a:r>
              <a:rPr lang="en-US" sz="2600" i="1" dirty="0">
                <a:latin typeface="Times New Roman" pitchFamily="18" charset="0"/>
                <a:cs typeface="Times New Roman" pitchFamily="18" charset="0"/>
              </a:rPr>
              <a:t>plants from wind, rain, hail, birds and insects</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The </a:t>
            </a:r>
            <a:r>
              <a:rPr lang="en-US" sz="2600" i="1" dirty="0">
                <a:latin typeface="Times New Roman" pitchFamily="18" charset="0"/>
                <a:cs typeface="Times New Roman" pitchFamily="18" charset="0"/>
              </a:rPr>
              <a:t>workers can do much better job as the facilities for work are much better. So watering &amp; care of plant is much easier.</a:t>
            </a:r>
          </a:p>
          <a:p>
            <a:pPr lvl="1"/>
            <a:endParaRPr lang="en-US" sz="2600" b="1" dirty="0" smtClean="0">
              <a:latin typeface="Times New Roman" pitchFamily="18" charset="0"/>
              <a:cs typeface="Times New Roman" pitchFamily="18" charset="0"/>
            </a:endParaRPr>
          </a:p>
          <a:p>
            <a:pPr lvl="1"/>
            <a:r>
              <a:rPr lang="en-US" sz="2600" b="1" dirty="0">
                <a:latin typeface="Times New Roman" pitchFamily="18" charset="0"/>
                <a:cs typeface="Times New Roman" pitchFamily="18" charset="0"/>
              </a:rPr>
              <a:t>A</a:t>
            </a:r>
            <a:r>
              <a:rPr lang="en-US" sz="2600" b="1" dirty="0" smtClean="0">
                <a:latin typeface="Times New Roman" pitchFamily="18" charset="0"/>
                <a:cs typeface="Times New Roman" pitchFamily="18" charset="0"/>
              </a:rPr>
              <a:t>llows</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to vegetable seedlings in regions at times when outdoor condition is not be optimum.</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Etc</a:t>
            </a:r>
            <a:r>
              <a:rPr lang="en-US" sz="2600" i="1" dirty="0">
                <a:latin typeface="Times New Roman" pitchFamily="18" charset="0"/>
                <a:cs typeface="Times New Roman" pitchFamily="18" charset="0"/>
              </a:rPr>
              <a:t>………</a:t>
            </a:r>
          </a:p>
          <a:p>
            <a:pPr marL="0" lvl="0" indent="0">
              <a:buNone/>
            </a:pPr>
            <a:endParaRPr lang="en-US"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893748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Autofit/>
          </a:bodyPr>
          <a:lstStyle/>
          <a:p>
            <a:pPr marL="0" lvl="0" indent="0">
              <a:buNone/>
            </a:pPr>
            <a:r>
              <a:rPr lang="en-US" b="1" dirty="0" smtClean="0">
                <a:latin typeface="Times New Roman" pitchFamily="18" charset="0"/>
                <a:cs typeface="Times New Roman" pitchFamily="18" charset="0"/>
              </a:rPr>
              <a:t>A. Greenhouse</a:t>
            </a:r>
            <a:endParaRPr lang="en-US" b="1"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Is a </a:t>
            </a:r>
            <a:r>
              <a:rPr lang="en-US" sz="2800" dirty="0" smtClean="0">
                <a:latin typeface="Times New Roman" pitchFamily="18" charset="0"/>
                <a:cs typeface="Times New Roman" pitchFamily="18" charset="0"/>
              </a:rPr>
              <a:t>transparent roofed glass/plastic structure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Used for growing plants.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provides </a:t>
            </a:r>
            <a:r>
              <a:rPr lang="en-US" sz="2800" b="1" dirty="0" smtClean="0">
                <a:latin typeface="Times New Roman" pitchFamily="18" charset="0"/>
                <a:cs typeface="Times New Roman" pitchFamily="18" charset="0"/>
              </a:rPr>
              <a:t>best facilities </a:t>
            </a:r>
            <a:r>
              <a:rPr lang="en-US" sz="2600" dirty="0" smtClean="0">
                <a:latin typeface="Times New Roman" pitchFamily="18" charset="0"/>
                <a:cs typeface="Times New Roman" pitchFamily="18" charset="0"/>
              </a:rPr>
              <a:t>for growing young plants by</a:t>
            </a:r>
            <a:r>
              <a:rPr lang="en-US" sz="2600" b="1" dirty="0" smtClean="0">
                <a:latin typeface="Times New Roman" pitchFamily="18" charset="0"/>
                <a:cs typeface="Times New Roman" pitchFamily="18" charset="0"/>
              </a:rPr>
              <a:t> </a:t>
            </a:r>
          </a:p>
          <a:p>
            <a:pPr lvl="1"/>
            <a:r>
              <a:rPr lang="en-US" sz="2600" dirty="0" smtClean="0">
                <a:latin typeface="Times New Roman" pitchFamily="18" charset="0"/>
                <a:cs typeface="Times New Roman" pitchFamily="18" charset="0"/>
              </a:rPr>
              <a:t>Controlling/</a:t>
            </a:r>
            <a:r>
              <a:rPr lang="en-US" sz="2600" b="1" dirty="0" smtClean="0">
                <a:latin typeface="Times New Roman" pitchFamily="18" charset="0"/>
                <a:cs typeface="Times New Roman" pitchFamily="18" charset="0"/>
              </a:rPr>
              <a:t>modify</a:t>
            </a:r>
            <a:r>
              <a:rPr lang="en-US" sz="2600" dirty="0" smtClean="0">
                <a:latin typeface="Times New Roman" pitchFamily="18" charset="0"/>
                <a:cs typeface="Times New Roman" pitchFamily="18" charset="0"/>
              </a:rPr>
              <a:t> many environmental conditions. </a:t>
            </a:r>
          </a:p>
          <a:p>
            <a:endParaRPr lang="en-US" sz="26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Advantages </a:t>
            </a:r>
            <a:r>
              <a:rPr lang="en-US" sz="2600" dirty="0">
                <a:latin typeface="Times New Roman" pitchFamily="18" charset="0"/>
                <a:cs typeface="Times New Roman" pitchFamily="18" charset="0"/>
              </a:rPr>
              <a:t>of </a:t>
            </a:r>
            <a:r>
              <a:rPr lang="en-US" sz="2600" dirty="0" smtClean="0">
                <a:latin typeface="Times New Roman" pitchFamily="18" charset="0"/>
                <a:cs typeface="Times New Roman" pitchFamily="18" charset="0"/>
              </a:rPr>
              <a:t>growing vegetable seedlings in greenhouse:</a:t>
            </a:r>
            <a:endParaRPr lang="en-US" sz="2600" b="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To control &amp; modify microclimate </a:t>
            </a:r>
          </a:p>
          <a:p>
            <a:pPr lvl="2"/>
            <a:r>
              <a:rPr lang="en-US" sz="2600" i="1" dirty="0" smtClean="0">
                <a:latin typeface="Times New Roman" pitchFamily="18" charset="0"/>
                <a:cs typeface="Times New Roman" pitchFamily="18" charset="0"/>
              </a:rPr>
              <a:t>thus affect </a:t>
            </a:r>
          </a:p>
          <a:p>
            <a:pPr lvl="4"/>
            <a:r>
              <a:rPr lang="en-US" sz="2600" i="1" dirty="0" smtClean="0">
                <a:latin typeface="Times New Roman" pitchFamily="18" charset="0"/>
                <a:cs typeface="Times New Roman" pitchFamily="18" charset="0"/>
              </a:rPr>
              <a:t>seed germination, </a:t>
            </a:r>
          </a:p>
          <a:p>
            <a:pPr lvl="4"/>
            <a:r>
              <a:rPr lang="en-US" sz="2600" i="1" dirty="0" smtClean="0">
                <a:latin typeface="Times New Roman" pitchFamily="18" charset="0"/>
                <a:cs typeface="Times New Roman" pitchFamily="18" charset="0"/>
              </a:rPr>
              <a:t>root initiation, and </a:t>
            </a:r>
          </a:p>
          <a:p>
            <a:pPr lvl="4"/>
            <a:r>
              <a:rPr lang="en-US" sz="2600" i="1" dirty="0" smtClean="0">
                <a:latin typeface="Times New Roman" pitchFamily="18" charset="0"/>
                <a:cs typeface="Times New Roman" pitchFamily="18" charset="0"/>
              </a:rPr>
              <a:t>over all plant growth</a:t>
            </a:r>
          </a:p>
        </p:txBody>
      </p:sp>
    </p:spTree>
    <p:extLst>
      <p:ext uri="{BB962C8B-B14F-4D97-AF65-F5344CB8AC3E}">
        <p14:creationId xmlns:p14="http://schemas.microsoft.com/office/powerpoint/2010/main" xmlns="" val="1369964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781800"/>
          </a:xfrm>
        </p:spPr>
        <p:txBody>
          <a:bodyPr>
            <a:noAutofit/>
          </a:bodyPr>
          <a:lstStyle/>
          <a:p>
            <a:pPr marL="0" indent="0">
              <a:buNone/>
            </a:pPr>
            <a:r>
              <a:rPr lang="en-US" sz="3000" b="1" dirty="0" smtClean="0">
                <a:latin typeface="Times New Roman" pitchFamily="18" charset="0"/>
                <a:cs typeface="Times New Roman" pitchFamily="18" charset="0"/>
              </a:rPr>
              <a:t>B. Hot beds (frames)</a:t>
            </a:r>
          </a:p>
          <a:p>
            <a:r>
              <a:rPr lang="en-US" sz="2600" dirty="0">
                <a:latin typeface="Times New Roman" pitchFamily="18" charset="0"/>
                <a:cs typeface="Times New Roman" pitchFamily="18" charset="0"/>
              </a:rPr>
              <a:t>The hotbed is a </a:t>
            </a:r>
            <a:r>
              <a:rPr lang="en-US" sz="2600" dirty="0" smtClean="0">
                <a:latin typeface="Times New Roman" pitchFamily="18" charset="0"/>
                <a:cs typeface="Times New Roman" pitchFamily="18" charset="0"/>
              </a:rPr>
              <a:t>small/low structure</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which are </a:t>
            </a:r>
            <a:r>
              <a:rPr lang="en-US" sz="2600" b="1" dirty="0">
                <a:latin typeface="Times New Roman" pitchFamily="18" charset="0"/>
                <a:cs typeface="Times New Roman" pitchFamily="18" charset="0"/>
              </a:rPr>
              <a:t>artificially</a:t>
            </a:r>
            <a:r>
              <a:rPr lang="en-US" sz="2600" dirty="0">
                <a:latin typeface="Times New Roman" pitchFamily="18" charset="0"/>
                <a:cs typeface="Times New Roman" pitchFamily="18" charset="0"/>
              </a:rPr>
              <a:t> an enclosed transparent </a:t>
            </a:r>
            <a:r>
              <a:rPr lang="en-US" sz="2600" dirty="0" smtClean="0">
                <a:latin typeface="Times New Roman" pitchFamily="18" charset="0"/>
                <a:cs typeface="Times New Roman" pitchFamily="18" charset="0"/>
              </a:rPr>
              <a:t>cover frame with </a:t>
            </a:r>
            <a:r>
              <a:rPr lang="en-US" sz="2600" b="1" dirty="0" smtClean="0">
                <a:latin typeface="Times New Roman" pitchFamily="18" charset="0"/>
                <a:cs typeface="Times New Roman" pitchFamily="18" charset="0"/>
              </a:rPr>
              <a:t>heated </a:t>
            </a:r>
            <a:r>
              <a:rPr lang="en-US" sz="2600" b="1" dirty="0">
                <a:latin typeface="Times New Roman" pitchFamily="18" charset="0"/>
                <a:cs typeface="Times New Roman" pitchFamily="18" charset="0"/>
              </a:rPr>
              <a:t>beds/soil </a:t>
            </a:r>
            <a:endParaRPr lang="en-US" sz="2600" b="1"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used </a:t>
            </a:r>
            <a:r>
              <a:rPr lang="en-US" sz="2600" dirty="0">
                <a:latin typeface="Times New Roman" pitchFamily="18" charset="0"/>
                <a:cs typeface="Times New Roman" pitchFamily="18" charset="0"/>
              </a:rPr>
              <a:t>for </a:t>
            </a:r>
            <a:r>
              <a:rPr lang="en-US" sz="2600" dirty="0" smtClean="0">
                <a:latin typeface="Times New Roman" pitchFamily="18" charset="0"/>
                <a:cs typeface="Times New Roman" pitchFamily="18" charset="0"/>
              </a:rPr>
              <a:t>germinating seeds &amp; </a:t>
            </a:r>
            <a:r>
              <a:rPr lang="en-US" sz="2600" dirty="0">
                <a:latin typeface="Times New Roman" pitchFamily="18" charset="0"/>
                <a:cs typeface="Times New Roman" pitchFamily="18" charset="0"/>
              </a:rPr>
              <a:t>rooting of cuttings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hotbed is a large wooden box or any other durable frame with a slopping, tight-fitting lid made of window sash or, </a:t>
            </a:r>
            <a:r>
              <a:rPr lang="en-US" sz="2600" dirty="0" smtClean="0">
                <a:latin typeface="Times New Roman" pitchFamily="18" charset="0"/>
                <a:cs typeface="Times New Roman" pitchFamily="18" charset="0"/>
              </a:rPr>
              <a:t>preferably regular </a:t>
            </a:r>
            <a:r>
              <a:rPr lang="en-US" sz="2600" dirty="0">
                <a:latin typeface="Times New Roman" pitchFamily="18" charset="0"/>
                <a:cs typeface="Times New Roman" pitchFamily="18" charset="0"/>
              </a:rPr>
              <a:t>hotbed sash. </a:t>
            </a:r>
            <a:r>
              <a:rPr lang="en-US" sz="2600" dirty="0" smtClean="0">
                <a:latin typeface="Times New Roman" pitchFamily="18" charset="0"/>
                <a:cs typeface="Times New Roman" pitchFamily="18" charset="0"/>
              </a:rPr>
              <a:t>Mainly used </a:t>
            </a:r>
            <a:r>
              <a:rPr lang="en-US" sz="2600" b="1" dirty="0">
                <a:latin typeface="Times New Roman" pitchFamily="18" charset="0"/>
                <a:cs typeface="Times New Roman" pitchFamily="18" charset="0"/>
              </a:rPr>
              <a:t>in cool temperature </a:t>
            </a:r>
            <a:r>
              <a:rPr lang="en-US" sz="2600" dirty="0" smtClean="0">
                <a:latin typeface="Times New Roman" pitchFamily="18" charset="0"/>
                <a:cs typeface="Times New Roman" pitchFamily="18" charset="0"/>
              </a:rPr>
              <a:t>regions &amp;/or </a:t>
            </a:r>
            <a:r>
              <a:rPr lang="en-US" sz="2600" dirty="0">
                <a:latin typeface="Times New Roman" pitchFamily="18" charset="0"/>
                <a:cs typeface="Times New Roman" pitchFamily="18" charset="0"/>
              </a:rPr>
              <a:t>seasons</a:t>
            </a:r>
            <a:r>
              <a:rPr lang="en-US" sz="2600" dirty="0" smtClean="0">
                <a:latin typeface="Times New Roman" pitchFamily="18" charset="0"/>
                <a:cs typeface="Times New Roman" pitchFamily="18" charset="0"/>
              </a:rPr>
              <a:t>.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Heat </a:t>
            </a:r>
            <a:r>
              <a:rPr lang="en-US" sz="2600" dirty="0">
                <a:latin typeface="Times New Roman" pitchFamily="18" charset="0"/>
                <a:cs typeface="Times New Roman" pitchFamily="18" charset="0"/>
              </a:rPr>
              <a:t>is </a:t>
            </a:r>
            <a:r>
              <a:rPr lang="en-US" sz="2600" b="1" dirty="0" smtClean="0">
                <a:latin typeface="Times New Roman" pitchFamily="18" charset="0"/>
                <a:cs typeface="Times New Roman" pitchFamily="18" charset="0"/>
              </a:rPr>
              <a:t>provided below </a:t>
            </a:r>
            <a:r>
              <a:rPr lang="en-US" sz="2600" dirty="0" smtClean="0">
                <a:latin typeface="Times New Roman" pitchFamily="18" charset="0"/>
                <a:cs typeface="Times New Roman" pitchFamily="18" charset="0"/>
              </a:rPr>
              <a:t>the growing medium by </a:t>
            </a:r>
          </a:p>
          <a:p>
            <a:pPr lvl="1"/>
            <a:r>
              <a:rPr lang="en-US" sz="2600" dirty="0" smtClean="0">
                <a:latin typeface="Times New Roman" pitchFamily="18" charset="0"/>
                <a:cs typeface="Times New Roman" pitchFamily="18" charset="0"/>
              </a:rPr>
              <a:t>Electric heating  cables,  hot  water/steam pipes, hot air flues (by burning wood or coal), or fermenting manure.</a:t>
            </a:r>
          </a:p>
        </p:txBody>
      </p:sp>
    </p:spTree>
    <p:extLst>
      <p:ext uri="{BB962C8B-B14F-4D97-AF65-F5344CB8AC3E}">
        <p14:creationId xmlns:p14="http://schemas.microsoft.com/office/powerpoint/2010/main" xmlns="" val="1730011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781800"/>
          </a:xfrm>
        </p:spPr>
        <p:txBody>
          <a:bodyPr>
            <a:noAutofit/>
          </a:bodyPr>
          <a:lstStyle/>
          <a:p>
            <a:r>
              <a:rPr lang="en-US" sz="2800" b="1" dirty="0" smtClean="0">
                <a:latin typeface="Times New Roman" pitchFamily="18" charset="0"/>
                <a:cs typeface="Times New Roman" pitchFamily="18" charset="0"/>
              </a:rPr>
              <a:t>Electric system </a:t>
            </a:r>
            <a:r>
              <a:rPr lang="en-US" sz="2800" dirty="0" smtClean="0">
                <a:latin typeface="Times New Roman" pitchFamily="18" charset="0"/>
                <a:cs typeface="Times New Roman" pitchFamily="18" charset="0"/>
              </a:rPr>
              <a:t>is best one due to</a:t>
            </a:r>
          </a:p>
          <a:p>
            <a:pPr lvl="1"/>
            <a:r>
              <a:rPr lang="en-US" sz="2500" dirty="0" smtClean="0">
                <a:latin typeface="Times New Roman" pitchFamily="18" charset="0"/>
                <a:cs typeface="Times New Roman" pitchFamily="18" charset="0"/>
              </a:rPr>
              <a:t> Easily manipulated &amp; </a:t>
            </a:r>
          </a:p>
          <a:p>
            <a:pPr lvl="1"/>
            <a:r>
              <a:rPr lang="en-US" sz="2500" dirty="0" smtClean="0">
                <a:latin typeface="Times New Roman" pitchFamily="18" charset="0"/>
                <a:cs typeface="Times New Roman" pitchFamily="18" charset="0"/>
              </a:rPr>
              <a:t>Readily moved, </a:t>
            </a:r>
          </a:p>
          <a:p>
            <a:pPr lvl="1"/>
            <a:r>
              <a:rPr lang="en-US" sz="2500" dirty="0" smtClean="0">
                <a:latin typeface="Times New Roman" pitchFamily="18" charset="0"/>
                <a:cs typeface="Times New Roman" pitchFamily="18" charset="0"/>
              </a:rPr>
              <a:t>Always ready for use</a:t>
            </a:r>
            <a:r>
              <a:rPr lang="en-US" sz="2500" b="1" dirty="0" smtClean="0">
                <a:latin typeface="Times New Roman" pitchFamily="18" charset="0"/>
                <a:cs typeface="Times New Roman" pitchFamily="18" charset="0"/>
              </a:rPr>
              <a:t>,  </a:t>
            </a:r>
          </a:p>
          <a:p>
            <a:pPr lvl="1"/>
            <a:r>
              <a:rPr lang="en-US" sz="2500" dirty="0" smtClean="0">
                <a:latin typeface="Times New Roman" pitchFamily="18" charset="0"/>
                <a:cs typeface="Times New Roman" pitchFamily="18" charset="0"/>
              </a:rPr>
              <a:t>May be converted into cold frames by turning off the electricity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hotbed  is  field 10  to 15cm  of  the  growing medium  over  the  heating  cable  or  any  other  source. </a:t>
            </a:r>
            <a:endParaRPr lang="en-US" sz="2800" dirty="0" smtClean="0">
              <a:latin typeface="Times New Roman" pitchFamily="18" charset="0"/>
              <a:cs typeface="Times New Roman" pitchFamily="18" charset="0"/>
            </a:endParaRPr>
          </a:p>
          <a:p>
            <a:pPr lvl="4"/>
            <a:r>
              <a:rPr lang="en-US" sz="2800" b="1" dirty="0" smtClean="0">
                <a:latin typeface="Times New Roman" pitchFamily="18" charset="0"/>
                <a:cs typeface="Times New Roman" pitchFamily="18" charset="0"/>
              </a:rPr>
              <a:t>Therefore</a:t>
            </a:r>
            <a:r>
              <a:rPr lang="en-US" sz="2800" b="1" dirty="0">
                <a:latin typeface="Times New Roman" pitchFamily="18" charset="0"/>
                <a:cs typeface="Times New Roman" pitchFamily="18" charset="0"/>
              </a:rPr>
              <a:t>, seedlings can be grown in such structures.</a:t>
            </a:r>
          </a:p>
          <a:p>
            <a:endParaRPr lang="en-US" sz="2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749896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858000"/>
          </a:xfrm>
        </p:spPr>
        <p:txBody>
          <a:bodyPr>
            <a:normAutofit/>
          </a:bodyPr>
          <a:lstStyle/>
          <a:p>
            <a:pPr marL="0" indent="0">
              <a:buNone/>
            </a:pPr>
            <a:r>
              <a:rPr lang="en-US" sz="3000" b="1" dirty="0">
                <a:latin typeface="Times New Roman" pitchFamily="18" charset="0"/>
                <a:cs typeface="Times New Roman" pitchFamily="18" charset="0"/>
              </a:rPr>
              <a:t>Cold frames (Sun frame)</a:t>
            </a:r>
          </a:p>
          <a:p>
            <a:r>
              <a:rPr lang="en-US" sz="2500" dirty="0">
                <a:latin typeface="Times New Roman" pitchFamily="18" charset="0"/>
                <a:cs typeface="Times New Roman" pitchFamily="18" charset="0"/>
              </a:rPr>
              <a:t>A plant growing structure that are covered with poly, lath or other covering material &amp; not heated in the cold season. </a:t>
            </a:r>
          </a:p>
          <a:p>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Primarily </a:t>
            </a:r>
            <a:r>
              <a:rPr lang="en-US" sz="2500" dirty="0">
                <a:latin typeface="Times New Roman" pitchFamily="18" charset="0"/>
                <a:cs typeface="Times New Roman" pitchFamily="18" charset="0"/>
              </a:rPr>
              <a:t>used for growing, protecting </a:t>
            </a:r>
            <a:r>
              <a:rPr lang="en-US" sz="2500" b="1" dirty="0">
                <a:latin typeface="Times New Roman" pitchFamily="18" charset="0"/>
                <a:cs typeface="Times New Roman" pitchFamily="18" charset="0"/>
              </a:rPr>
              <a:t>&amp; hardening </a:t>
            </a:r>
            <a:r>
              <a:rPr lang="en-US" sz="2500" dirty="0">
                <a:latin typeface="Times New Roman" pitchFamily="18" charset="0"/>
                <a:cs typeface="Times New Roman" pitchFamily="18" charset="0"/>
              </a:rPr>
              <a:t>of young plants. </a:t>
            </a:r>
          </a:p>
          <a:p>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These </a:t>
            </a:r>
            <a:r>
              <a:rPr lang="en-US" sz="2500" dirty="0">
                <a:latin typeface="Times New Roman" pitchFamily="18" charset="0"/>
                <a:cs typeface="Times New Roman" pitchFamily="18" charset="0"/>
              </a:rPr>
              <a:t>structures; helpful in tropical &amp; subtropical regions for </a:t>
            </a:r>
            <a:r>
              <a:rPr lang="en-US" sz="2500" b="1" dirty="0">
                <a:latin typeface="Times New Roman" pitchFamily="18" charset="0"/>
                <a:cs typeface="Times New Roman" pitchFamily="18" charset="0"/>
              </a:rPr>
              <a:t>acclimatizing</a:t>
            </a:r>
            <a:r>
              <a:rPr lang="en-US" sz="2500" dirty="0">
                <a:latin typeface="Times New Roman" pitchFamily="18" charset="0"/>
                <a:cs typeface="Times New Roman" pitchFamily="18" charset="0"/>
              </a:rPr>
              <a:t> introduced plants from temperate areas </a:t>
            </a:r>
          </a:p>
          <a:p>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only supply of heat incase of cold frame is </a:t>
            </a:r>
            <a:r>
              <a:rPr lang="en-US" sz="2500" b="1" dirty="0">
                <a:latin typeface="Times New Roman" pitchFamily="18" charset="0"/>
                <a:cs typeface="Times New Roman" pitchFamily="18" charset="0"/>
              </a:rPr>
              <a:t>radiant energy. </a:t>
            </a:r>
            <a:r>
              <a:rPr lang="en-US" sz="2500" dirty="0">
                <a:latin typeface="Times New Roman" pitchFamily="18" charset="0"/>
                <a:cs typeface="Times New Roman" pitchFamily="18" charset="0"/>
              </a:rPr>
              <a:t>Sun enters the box during the day heating the soil and air inside. </a:t>
            </a:r>
          </a:p>
          <a:p>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covered frame also protects the plants from cold desiccating winds.</a:t>
            </a:r>
          </a:p>
          <a:p>
            <a:pPr marL="0" indent="0">
              <a:buNone/>
            </a:pPr>
            <a:endParaRPr lang="en-US" sz="2500" b="1" dirty="0" smtClean="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xmlns="" val="268734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324600"/>
          </a:xfrm>
        </p:spPr>
        <p:txBody>
          <a:bodyPr>
            <a:normAutofit/>
          </a:bodyPr>
          <a:lstStyle/>
          <a:p>
            <a:pPr marL="0" indent="0">
              <a:lnSpc>
                <a:spcPct val="110000"/>
              </a:lnSpc>
              <a:buNone/>
            </a:pPr>
            <a:r>
              <a:rPr lang="en-US" b="1" dirty="0">
                <a:latin typeface="Times New Roman" pitchFamily="18" charset="0"/>
                <a:cs typeface="Times New Roman" pitchFamily="18" charset="0"/>
              </a:rPr>
              <a:t>Lath house </a:t>
            </a:r>
            <a:endParaRPr lang="en-US" dirty="0">
              <a:latin typeface="Times New Roman" pitchFamily="18" charset="0"/>
              <a:cs typeface="Times New Roman" pitchFamily="18" charset="0"/>
            </a:endParaRPr>
          </a:p>
          <a:p>
            <a:pPr>
              <a:lnSpc>
                <a:spcPct val="110000"/>
              </a:lnSpc>
            </a:pPr>
            <a:r>
              <a:rPr lang="en-US" sz="2800" dirty="0">
                <a:latin typeface="Times New Roman" pitchFamily="18" charset="0"/>
                <a:cs typeface="Times New Roman" pitchFamily="18" charset="0"/>
              </a:rPr>
              <a:t>An </a:t>
            </a:r>
            <a:r>
              <a:rPr lang="en-US" sz="2800" b="1" dirty="0" smtClean="0">
                <a:latin typeface="Times New Roman" pitchFamily="18" charset="0"/>
                <a:cs typeface="Times New Roman" pitchFamily="18" charset="0"/>
              </a:rPr>
              <a:t>outdoor less expensive shade </a:t>
            </a:r>
            <a:r>
              <a:rPr lang="en-US" sz="2800" dirty="0">
                <a:latin typeface="Times New Roman" pitchFamily="18" charset="0"/>
                <a:cs typeface="Times New Roman" pitchFamily="18" charset="0"/>
              </a:rPr>
              <a:t>structure, protect </a:t>
            </a:r>
            <a:endParaRPr lang="en-US" sz="2800" dirty="0" smtClean="0">
              <a:latin typeface="Times New Roman" pitchFamily="18" charset="0"/>
              <a:cs typeface="Times New Roman" pitchFamily="18" charset="0"/>
            </a:endParaRPr>
          </a:p>
          <a:p>
            <a:pPr lvl="1">
              <a:lnSpc>
                <a:spcPct val="110000"/>
              </a:lnSpc>
            </a:pPr>
            <a:r>
              <a:rPr lang="en-US" sz="2600" dirty="0" smtClean="0">
                <a:latin typeface="Times New Roman" pitchFamily="18" charset="0"/>
                <a:cs typeface="Times New Roman" pitchFamily="18" charset="0"/>
              </a:rPr>
              <a:t>container </a:t>
            </a:r>
            <a:r>
              <a:rPr lang="en-US" sz="2600" dirty="0">
                <a:latin typeface="Times New Roman" pitchFamily="18" charset="0"/>
                <a:cs typeface="Times New Roman" pitchFamily="18" charset="0"/>
              </a:rPr>
              <a:t>grown young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tender plants from </a:t>
            </a:r>
            <a:endParaRPr lang="en-US" sz="2600" dirty="0" smtClean="0">
              <a:latin typeface="Times New Roman" pitchFamily="18" charset="0"/>
              <a:cs typeface="Times New Roman" pitchFamily="18" charset="0"/>
            </a:endParaRPr>
          </a:p>
          <a:p>
            <a:pPr lvl="3">
              <a:lnSpc>
                <a:spcPct val="110000"/>
              </a:lnSpc>
            </a:pPr>
            <a:r>
              <a:rPr lang="en-US" sz="2600" dirty="0" smtClean="0">
                <a:latin typeface="Times New Roman" pitchFamily="18" charset="0"/>
                <a:cs typeface="Times New Roman" pitchFamily="18" charset="0"/>
              </a:rPr>
              <a:t>high </a:t>
            </a:r>
            <a:r>
              <a:rPr lang="en-US" sz="2600" dirty="0">
                <a:latin typeface="Times New Roman" pitchFamily="18" charset="0"/>
                <a:cs typeface="Times New Roman" pitchFamily="18" charset="0"/>
              </a:rPr>
              <a:t>warm season </a:t>
            </a:r>
            <a:r>
              <a:rPr lang="en-US" sz="2600" b="1" dirty="0" smtClean="0">
                <a:latin typeface="Times New Roman" pitchFamily="18" charset="0"/>
                <a:cs typeface="Times New Roman" pitchFamily="18" charset="0"/>
              </a:rPr>
              <a:t>T</a:t>
            </a:r>
            <a:r>
              <a:rPr lang="en-US" sz="2600" b="1" baseline="30000" dirty="0" smtClean="0">
                <a:latin typeface="Times New Roman" pitchFamily="18" charset="0"/>
                <a:cs typeface="Times New Roman" pitchFamily="18" charset="0"/>
              </a:rPr>
              <a:t>o</a:t>
            </a:r>
            <a:r>
              <a:rPr lang="en-US" sz="2600" b="1" dirty="0" smtClean="0">
                <a:latin typeface="Times New Roman" pitchFamily="18" charset="0"/>
                <a:cs typeface="Times New Roman" pitchFamily="18" charset="0"/>
              </a:rPr>
              <a:t>C &amp;</a:t>
            </a:r>
          </a:p>
          <a:p>
            <a:pPr lvl="3">
              <a:lnSpc>
                <a:spcPct val="110000"/>
              </a:lnSpc>
            </a:pP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light </a:t>
            </a:r>
            <a:r>
              <a:rPr lang="en-US" sz="2600" dirty="0" smtClean="0">
                <a:latin typeface="Times New Roman" pitchFamily="18" charset="0"/>
                <a:cs typeface="Times New Roman" pitchFamily="18" charset="0"/>
              </a:rPr>
              <a:t>irradiance </a:t>
            </a:r>
          </a:p>
          <a:p>
            <a:pPr>
              <a:lnSpc>
                <a:spcPct val="110000"/>
              </a:lnSpc>
            </a:pPr>
            <a:endParaRPr lang="en-US" sz="2600" dirty="0" smtClean="0">
              <a:latin typeface="Times New Roman" pitchFamily="18" charset="0"/>
              <a:cs typeface="Times New Roman" pitchFamily="18" charset="0"/>
            </a:endParaRPr>
          </a:p>
          <a:p>
            <a:pPr>
              <a:lnSpc>
                <a:spcPct val="110000"/>
              </a:lnSpc>
            </a:pPr>
            <a:r>
              <a:rPr lang="en-US" sz="2800" dirty="0" smtClean="0">
                <a:latin typeface="Times New Roman" pitchFamily="18" charset="0"/>
                <a:cs typeface="Times New Roman" pitchFamily="18" charset="0"/>
              </a:rPr>
              <a:t>It is also </a:t>
            </a:r>
            <a:r>
              <a:rPr lang="en-US" b="1" dirty="0" smtClean="0">
                <a:latin typeface="Times New Roman" pitchFamily="18" charset="0"/>
                <a:cs typeface="Times New Roman" pitchFamily="18" charset="0"/>
              </a:rPr>
              <a:t>used </a:t>
            </a:r>
          </a:p>
          <a:p>
            <a:pPr lvl="1">
              <a:lnSpc>
                <a:spcPct val="110000"/>
              </a:lnSpc>
            </a:pPr>
            <a:r>
              <a:rPr lang="en-US" sz="2600" dirty="0" smtClean="0">
                <a:latin typeface="Times New Roman" pitchFamily="18" charset="0"/>
                <a:cs typeface="Times New Roman" pitchFamily="18" charset="0"/>
              </a:rPr>
              <a:t>to </a:t>
            </a:r>
            <a:r>
              <a:rPr lang="en-US" sz="2600" dirty="0">
                <a:latin typeface="Times New Roman" pitchFamily="18" charset="0"/>
                <a:cs typeface="Times New Roman" pitchFamily="18" charset="0"/>
              </a:rPr>
              <a:t>reduce moisture stress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water requirements of </a:t>
            </a:r>
            <a:r>
              <a:rPr lang="en-US" sz="2600" dirty="0" smtClean="0">
                <a:latin typeface="Times New Roman" pitchFamily="18" charset="0"/>
                <a:cs typeface="Times New Roman" pitchFamily="18" charset="0"/>
              </a:rPr>
              <a:t>plant,  </a:t>
            </a:r>
          </a:p>
          <a:p>
            <a:pPr lvl="1">
              <a:lnSpc>
                <a:spcPct val="110000"/>
              </a:lnSpc>
            </a:pPr>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hardening off young </a:t>
            </a:r>
            <a:r>
              <a:rPr lang="en-US" sz="2600" dirty="0" smtClean="0">
                <a:latin typeface="Times New Roman" pitchFamily="18" charset="0"/>
                <a:cs typeface="Times New Roman" pitchFamily="18" charset="0"/>
              </a:rPr>
              <a:t>&amp; tender </a:t>
            </a:r>
            <a:r>
              <a:rPr lang="en-US" sz="2600" dirty="0">
                <a:latin typeface="Times New Roman" pitchFamily="18" charset="0"/>
                <a:cs typeface="Times New Roman" pitchFamily="18" charset="0"/>
              </a:rPr>
              <a:t>plants, </a:t>
            </a:r>
            <a:endParaRPr lang="en-US" sz="2600" dirty="0" smtClean="0">
              <a:latin typeface="Times New Roman" pitchFamily="18" charset="0"/>
              <a:cs typeface="Times New Roman" pitchFamily="18" charset="0"/>
            </a:endParaRPr>
          </a:p>
          <a:p>
            <a:pPr lvl="1">
              <a:lnSpc>
                <a:spcPct val="110000"/>
              </a:lnSpc>
            </a:pPr>
            <a:r>
              <a:rPr lang="en-US" sz="2600" dirty="0" smtClean="0">
                <a:latin typeface="Times New Roman" pitchFamily="18" charset="0"/>
                <a:cs typeface="Times New Roman" pitchFamily="18" charset="0"/>
              </a:rPr>
              <a:t>to </a:t>
            </a:r>
            <a:r>
              <a:rPr lang="en-US" sz="2600" dirty="0">
                <a:latin typeface="Times New Roman" pitchFamily="18" charset="0"/>
                <a:cs typeface="Times New Roman" pitchFamily="18" charset="0"/>
              </a:rPr>
              <a:t>maintain shade love plants, </a:t>
            </a:r>
            <a:endParaRPr lang="en-US" sz="2600" dirty="0" smtClean="0">
              <a:latin typeface="Times New Roman" pitchFamily="18" charset="0"/>
              <a:cs typeface="Times New Roman" pitchFamily="18" charset="0"/>
            </a:endParaRPr>
          </a:p>
          <a:p>
            <a:pPr lvl="1">
              <a:lnSpc>
                <a:spcPct val="110000"/>
              </a:lnSpc>
            </a:pPr>
            <a:r>
              <a:rPr lang="en-US" sz="2600" dirty="0" smtClean="0">
                <a:latin typeface="Times New Roman" pitchFamily="18" charset="0"/>
                <a:cs typeface="Times New Roman" pitchFamily="18" charset="0"/>
              </a:rPr>
              <a:t>to </a:t>
            </a:r>
            <a:r>
              <a:rPr lang="en-US" sz="2600" dirty="0">
                <a:latin typeface="Times New Roman" pitchFamily="18" charset="0"/>
                <a:cs typeface="Times New Roman" pitchFamily="18" charset="0"/>
              </a:rPr>
              <a:t>hold plants for </a:t>
            </a:r>
            <a:r>
              <a:rPr lang="en-US" sz="2600" dirty="0" smtClean="0">
                <a:latin typeface="Times New Roman" pitchFamily="18" charset="0"/>
                <a:cs typeface="Times New Roman" pitchFamily="18" charset="0"/>
              </a:rPr>
              <a:t>sell.</a:t>
            </a:r>
          </a:p>
          <a:p>
            <a:pPr>
              <a:lnSpc>
                <a:spcPct val="110000"/>
              </a:lnSpc>
            </a:pPr>
            <a:endParaRPr lang="en-US" sz="2500" dirty="0" smtClean="0">
              <a:latin typeface="Times New Roman" pitchFamily="18" charset="0"/>
              <a:cs typeface="Times New Roman" pitchFamily="18" charset="0"/>
            </a:endParaRPr>
          </a:p>
          <a:p>
            <a:pPr>
              <a:lnSpc>
                <a:spcPct val="110000"/>
              </a:lnSpc>
            </a:pPr>
            <a:endParaRPr lang="en-US" sz="2500" dirty="0" smtClean="0">
              <a:latin typeface="Times New Roman" pitchFamily="18" charset="0"/>
              <a:cs typeface="Times New Roman" pitchFamily="18" charset="0"/>
            </a:endParaRPr>
          </a:p>
          <a:p>
            <a:endParaRPr lang="en-US" sz="2500" dirty="0"/>
          </a:p>
        </p:txBody>
      </p:sp>
    </p:spTree>
    <p:extLst>
      <p:ext uri="{BB962C8B-B14F-4D97-AF65-F5344CB8AC3E}">
        <p14:creationId xmlns:p14="http://schemas.microsoft.com/office/powerpoint/2010/main" xmlns="" val="1840134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799"/>
            <a:ext cx="8763000" cy="6547449"/>
          </a:xfrm>
        </p:spPr>
        <p:txBody>
          <a:bodyPr>
            <a:normAutofit/>
          </a:bodyPr>
          <a:lstStyle/>
          <a:p>
            <a:pPr>
              <a:lnSpc>
                <a:spcPct val="110000"/>
              </a:lnSpc>
            </a:pPr>
            <a:r>
              <a:rPr lang="en-US" sz="2600" dirty="0">
                <a:latin typeface="Times New Roman" pitchFamily="18" charset="0"/>
                <a:cs typeface="Times New Roman" pitchFamily="18" charset="0"/>
              </a:rPr>
              <a:t>It can be </a:t>
            </a:r>
            <a:r>
              <a:rPr lang="en-US" sz="2600" b="1" dirty="0">
                <a:latin typeface="Times New Roman" pitchFamily="18" charset="0"/>
                <a:cs typeface="Times New Roman" pitchFamily="18" charset="0"/>
              </a:rPr>
              <a:t>constructed from </a:t>
            </a:r>
            <a:endParaRPr lang="en-US" sz="2600" b="1" dirty="0" smtClean="0">
              <a:latin typeface="Times New Roman" pitchFamily="18" charset="0"/>
              <a:cs typeface="Times New Roman" pitchFamily="18" charset="0"/>
            </a:endParaRPr>
          </a:p>
          <a:p>
            <a:pPr lvl="1">
              <a:lnSpc>
                <a:spcPct val="110000"/>
              </a:lnSpc>
            </a:pPr>
            <a:r>
              <a:rPr lang="en-US" sz="2600" b="1" dirty="0" smtClean="0">
                <a:latin typeface="Times New Roman" pitchFamily="18" charset="0"/>
                <a:cs typeface="Times New Roman" pitchFamily="18" charset="0"/>
              </a:rPr>
              <a:t>locally </a:t>
            </a:r>
            <a:r>
              <a:rPr lang="en-US" sz="2600" b="1" dirty="0">
                <a:latin typeface="Times New Roman" pitchFamily="18" charset="0"/>
                <a:cs typeface="Times New Roman" pitchFamily="18" charset="0"/>
              </a:rPr>
              <a:t>available covering materials </a:t>
            </a:r>
            <a:r>
              <a:rPr lang="en-US" sz="2600" dirty="0">
                <a:latin typeface="Times New Roman" pitchFamily="18" charset="0"/>
                <a:cs typeface="Times New Roman" pitchFamily="18" charset="0"/>
              </a:rPr>
              <a:t>(</a:t>
            </a:r>
            <a:r>
              <a:rPr lang="en-US" sz="2600" b="1" dirty="0">
                <a:latin typeface="Times New Roman" pitchFamily="18" charset="0"/>
                <a:cs typeface="Times New Roman" pitchFamily="18" charset="0"/>
              </a:rPr>
              <a:t>grass/straw) </a:t>
            </a:r>
            <a:r>
              <a:rPr lang="en-US" sz="2600" dirty="0">
                <a:latin typeface="Times New Roman" pitchFamily="18" charset="0"/>
                <a:cs typeface="Times New Roman" pitchFamily="18" charset="0"/>
              </a:rPr>
              <a:t>or </a:t>
            </a:r>
            <a:endParaRPr lang="en-US" sz="2600" dirty="0" smtClean="0">
              <a:latin typeface="Times New Roman" pitchFamily="18" charset="0"/>
              <a:cs typeface="Times New Roman" pitchFamily="18" charset="0"/>
            </a:endParaRPr>
          </a:p>
          <a:p>
            <a:pPr lvl="1">
              <a:lnSpc>
                <a:spcPct val="110000"/>
              </a:lnSpc>
            </a:pPr>
            <a:r>
              <a:rPr lang="en-US" sz="2600" dirty="0" smtClean="0">
                <a:latin typeface="Times New Roman" pitchFamily="18" charset="0"/>
                <a:cs typeface="Times New Roman" pitchFamily="18" charset="0"/>
              </a:rPr>
              <a:t>commercially </a:t>
            </a:r>
            <a:r>
              <a:rPr lang="en-US" sz="2600" dirty="0">
                <a:latin typeface="Times New Roman" pitchFamily="18" charset="0"/>
                <a:cs typeface="Times New Roman" pitchFamily="18" charset="0"/>
              </a:rPr>
              <a:t>supplied covering materials (saran/poly propylene fabric or UV-treated shade cloth &amp; from aluminum, wooden material or iron </a:t>
            </a:r>
          </a:p>
          <a:p>
            <a:pPr>
              <a:lnSpc>
                <a:spcPct val="110000"/>
              </a:lnSpc>
            </a:pPr>
            <a:endParaRPr lang="en-US" sz="2600" dirty="0" smtClean="0">
              <a:latin typeface="Times New Roman" pitchFamily="18" charset="0"/>
              <a:cs typeface="Times New Roman" pitchFamily="18" charset="0"/>
            </a:endParaRPr>
          </a:p>
          <a:p>
            <a:pPr>
              <a:lnSpc>
                <a:spcPct val="110000"/>
              </a:lnSpc>
            </a:pPr>
            <a:r>
              <a:rPr lang="en-US" sz="2600" dirty="0" smtClean="0">
                <a:latin typeface="Times New Roman" pitchFamily="18" charset="0"/>
                <a:cs typeface="Times New Roman" pitchFamily="18" charset="0"/>
              </a:rPr>
              <a:t>Under </a:t>
            </a:r>
            <a:r>
              <a:rPr lang="en-US" sz="2600" dirty="0">
                <a:latin typeface="Times New Roman" pitchFamily="18" charset="0"/>
                <a:cs typeface="Times New Roman" pitchFamily="18" charset="0"/>
              </a:rPr>
              <a:t>tropical condition instead of green house, lath house are found very necessary. </a:t>
            </a:r>
            <a:endParaRPr lang="en-US" sz="2600" dirty="0" smtClean="0">
              <a:latin typeface="Times New Roman" pitchFamily="18" charset="0"/>
              <a:cs typeface="Times New Roman" pitchFamily="18" charset="0"/>
            </a:endParaRPr>
          </a:p>
          <a:p>
            <a:pPr>
              <a:lnSpc>
                <a:spcPct val="110000"/>
              </a:lnSpc>
            </a:pPr>
            <a:endParaRPr lang="en-US" sz="2600" dirty="0" smtClean="0">
              <a:latin typeface="Times New Roman" pitchFamily="18" charset="0"/>
              <a:cs typeface="Times New Roman" pitchFamily="18" charset="0"/>
            </a:endParaRPr>
          </a:p>
          <a:p>
            <a:pPr>
              <a:lnSpc>
                <a:spcPct val="110000"/>
              </a:lnSpc>
            </a:pPr>
            <a:r>
              <a:rPr lang="en-US" sz="2600" dirty="0" smtClean="0">
                <a:latin typeface="Times New Roman" pitchFamily="18" charset="0"/>
                <a:cs typeface="Times New Roman" pitchFamily="18" charset="0"/>
              </a:rPr>
              <a:t>Lath </a:t>
            </a:r>
            <a:r>
              <a:rPr lang="en-US" sz="2600" dirty="0">
                <a:latin typeface="Times New Roman" pitchFamily="18" charset="0"/>
                <a:cs typeface="Times New Roman" pitchFamily="18" charset="0"/>
              </a:rPr>
              <a:t>house provide </a:t>
            </a:r>
            <a:r>
              <a:rPr lang="en-US" sz="2600" b="1" dirty="0">
                <a:latin typeface="Times New Roman" pitchFamily="18" charset="0"/>
                <a:cs typeface="Times New Roman" pitchFamily="18" charset="0"/>
              </a:rPr>
              <a:t>outdoor shade and protect plants from light temperature and high light intensities</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endParaRPr lang="en-US" sz="2500" dirty="0"/>
          </a:p>
        </p:txBody>
      </p:sp>
    </p:spTree>
    <p:extLst>
      <p:ext uri="{BB962C8B-B14F-4D97-AF65-F5344CB8AC3E}">
        <p14:creationId xmlns:p14="http://schemas.microsoft.com/office/powerpoint/2010/main" xmlns="" val="3877423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1143000"/>
          </a:xfrm>
        </p:spPr>
        <p:txBody>
          <a:bodyPr>
            <a:normAutofit/>
          </a:bodyPr>
          <a:lstStyle/>
          <a:p>
            <a:r>
              <a:rPr lang="en-US" sz="4000" b="1" dirty="0">
                <a:latin typeface="Times New Roman" pitchFamily="18" charset="0"/>
                <a:cs typeface="Times New Roman" pitchFamily="18" charset="0"/>
              </a:rPr>
              <a:t>5.1. Pre-planting operations</a:t>
            </a:r>
            <a:r>
              <a:rPr lang="en-US" sz="2700" b="1" dirty="0"/>
              <a:t/>
            </a:r>
            <a:br>
              <a:rPr lang="en-US" sz="2700" b="1" dirty="0"/>
            </a:br>
            <a:endParaRPr lang="en-US" sz="2700" b="1" dirty="0"/>
          </a:p>
        </p:txBody>
      </p:sp>
      <p:sp>
        <p:nvSpPr>
          <p:cNvPr id="3" name="Content Placeholder 2"/>
          <p:cNvSpPr>
            <a:spLocks noGrp="1"/>
          </p:cNvSpPr>
          <p:nvPr>
            <p:ph idx="1"/>
          </p:nvPr>
        </p:nvSpPr>
        <p:spPr>
          <a:xfrm>
            <a:off x="228600" y="1447800"/>
            <a:ext cx="8839200" cy="8458200"/>
          </a:xfrm>
        </p:spPr>
        <p:txBody>
          <a:bodyPr>
            <a:noAutofit/>
          </a:bodyPr>
          <a:lstStyle/>
          <a:p>
            <a:pPr marL="0" lvl="2" indent="0" algn="ctr">
              <a:buNone/>
            </a:pPr>
            <a:r>
              <a:rPr lang="en-US" sz="3200" b="1" dirty="0" smtClean="0">
                <a:latin typeface="Times New Roman" pitchFamily="18" charset="0"/>
                <a:cs typeface="Times New Roman" pitchFamily="18" charset="0"/>
              </a:rPr>
              <a:t>5.1.1 Nursery Site Selection, Establishment &amp;  Management</a:t>
            </a:r>
          </a:p>
          <a:p>
            <a:pPr marL="0" indent="0" algn="ctr">
              <a:buNone/>
            </a:pPr>
            <a:r>
              <a:rPr lang="en-US" b="1" dirty="0" smtClean="0">
                <a:latin typeface="Times New Roman" pitchFamily="18" charset="0"/>
                <a:cs typeface="Times New Roman" pitchFamily="18" charset="0"/>
              </a:rPr>
              <a:t>5.1.1.1. Definition &amp; the Need for Nursery Site</a:t>
            </a:r>
            <a:endParaRPr lang="en-US"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first step </a:t>
            </a:r>
            <a:r>
              <a:rPr lang="en-US" sz="2600" dirty="0" smtClean="0">
                <a:latin typeface="Times New Roman" pitchFamily="18" charset="0"/>
                <a:cs typeface="Times New Roman" pitchFamily="18" charset="0"/>
              </a:rPr>
              <a:t>in successful vegetable production is</a:t>
            </a:r>
          </a:p>
          <a:p>
            <a:pPr lvl="1"/>
            <a:r>
              <a:rPr lang="en-US" sz="2600" dirty="0" smtClean="0">
                <a:latin typeface="Times New Roman" pitchFamily="18" charset="0"/>
                <a:cs typeface="Times New Roman" pitchFamily="18" charset="0"/>
              </a:rPr>
              <a:t> Raise healthy vigorous seedlings in nursery. </a:t>
            </a:r>
          </a:p>
          <a:p>
            <a:endParaRPr lang="en-US" sz="2600"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Young plants </a:t>
            </a:r>
            <a:r>
              <a:rPr lang="en-US" sz="2600" dirty="0" smtClean="0">
                <a:latin typeface="Times New Roman" pitchFamily="18" charset="0"/>
                <a:cs typeface="Times New Roman" pitchFamily="18" charset="0"/>
              </a:rPr>
              <a:t>whether propagated from seed or </a:t>
            </a:r>
            <a:r>
              <a:rPr lang="en-US" sz="2600" dirty="0" err="1" smtClean="0">
                <a:latin typeface="Times New Roman" pitchFamily="18" charset="0"/>
                <a:cs typeface="Times New Roman" pitchFamily="18" charset="0"/>
              </a:rPr>
              <a:t>vegetatively</a:t>
            </a:r>
            <a:r>
              <a:rPr lang="en-US" sz="2600" dirty="0" smtClean="0">
                <a:latin typeface="Times New Roman" pitchFamily="18" charset="0"/>
                <a:cs typeface="Times New Roman" pitchFamily="18" charset="0"/>
              </a:rPr>
              <a:t> </a:t>
            </a:r>
          </a:p>
          <a:p>
            <a:pPr lvl="1"/>
            <a:r>
              <a:rPr lang="en-US" sz="2600" b="1" dirty="0" smtClean="0">
                <a:latin typeface="Times New Roman" pitchFamily="18" charset="0"/>
                <a:cs typeface="Times New Roman" pitchFamily="18" charset="0"/>
              </a:rPr>
              <a:t>require a lot of care </a:t>
            </a:r>
            <a:r>
              <a:rPr lang="en-US" sz="2600" dirty="0" smtClean="0">
                <a:latin typeface="Times New Roman" pitchFamily="18" charset="0"/>
                <a:cs typeface="Times New Roman" pitchFamily="18" charset="0"/>
              </a:rPr>
              <a:t>particularly during early stages of growth. </a:t>
            </a:r>
          </a:p>
          <a:p>
            <a:endParaRPr lang="en-US" sz="2500"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pPr marL="0" indent="0">
              <a:buNone/>
            </a:pPr>
            <a:r>
              <a:rPr lang="en-US" sz="2500" dirty="0">
                <a:latin typeface="Times New Roman" pitchFamily="18" charset="0"/>
                <a:cs typeface="Times New Roman" pitchFamily="18" charset="0"/>
              </a:rPr>
              <a:t> </a:t>
            </a:r>
          </a:p>
          <a:p>
            <a:pPr marL="0" indent="0">
              <a:buNone/>
            </a:pPr>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55322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9438"/>
            <a:ext cx="8763000" cy="792162"/>
          </a:xfrm>
        </p:spPr>
        <p:txBody>
          <a:bodyPr>
            <a:normAutofit fontScale="90000"/>
          </a:bodyPr>
          <a:lstStyle/>
          <a:p>
            <a:pPr lvl="3" algn="ctr" rtl="0">
              <a:spcBef>
                <a:spcPct val="0"/>
              </a:spcBef>
            </a:pPr>
            <a:r>
              <a:rPr lang="en-US" sz="3600" b="1" dirty="0" smtClean="0">
                <a:latin typeface="Times New Roman" pitchFamily="18" charset="0"/>
                <a:cs typeface="Times New Roman" pitchFamily="18" charset="0"/>
              </a:rPr>
              <a:t>5.1.1.3. Preparation of Media for Raising Seedlings in Nursery</a:t>
            </a:r>
            <a:r>
              <a:rPr lang="en-US" sz="1800" dirty="0" smtClean="0"/>
              <a:t/>
            </a:r>
            <a:br>
              <a:rPr lang="en-US" sz="1800" dirty="0" smtClean="0"/>
            </a:br>
            <a:endParaRPr lang="en-US" dirty="0"/>
          </a:p>
        </p:txBody>
      </p:sp>
      <p:sp>
        <p:nvSpPr>
          <p:cNvPr id="3" name="Content Placeholder 2"/>
          <p:cNvSpPr>
            <a:spLocks noGrp="1"/>
          </p:cNvSpPr>
          <p:nvPr>
            <p:ph idx="1"/>
          </p:nvPr>
        </p:nvSpPr>
        <p:spPr>
          <a:xfrm>
            <a:off x="304800" y="1600200"/>
            <a:ext cx="8686800" cy="7010400"/>
          </a:xfrm>
        </p:spPr>
        <p:txBody>
          <a:bodyPr>
            <a:normAutofit/>
          </a:bodyPr>
          <a:lstStyle/>
          <a:p>
            <a:r>
              <a:rPr lang="en-US" sz="2600" dirty="0">
                <a:latin typeface="Times New Roman" pitchFamily="18" charset="0"/>
                <a:cs typeface="Times New Roman" pitchFamily="18" charset="0"/>
              </a:rPr>
              <a:t>Soil is the major </a:t>
            </a:r>
            <a:r>
              <a:rPr lang="en-US" sz="2600" dirty="0" smtClean="0">
                <a:latin typeface="Times New Roman" pitchFamily="18" charset="0"/>
                <a:cs typeface="Times New Roman" pitchFamily="18" charset="0"/>
              </a:rPr>
              <a:t>universally available medium </a:t>
            </a:r>
            <a:r>
              <a:rPr lang="en-US" sz="2600" dirty="0">
                <a:latin typeface="Times New Roman" pitchFamily="18" charset="0"/>
                <a:cs typeface="Times New Roman" pitchFamily="18" charset="0"/>
              </a:rPr>
              <a:t>for germinating seeds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growing </a:t>
            </a:r>
            <a:r>
              <a:rPr lang="en-US" sz="2600" dirty="0" smtClean="0">
                <a:latin typeface="Times New Roman" pitchFamily="18" charset="0"/>
                <a:cs typeface="Times New Roman" pitchFamily="18" charset="0"/>
              </a:rPr>
              <a:t>seedlings. </a:t>
            </a:r>
          </a:p>
          <a:p>
            <a:pPr lvl="1"/>
            <a:r>
              <a:rPr lang="en-US" sz="2600" dirty="0" smtClean="0">
                <a:latin typeface="Times New Roman" pitchFamily="18" charset="0"/>
                <a:cs typeface="Times New Roman" pitchFamily="18" charset="0"/>
              </a:rPr>
              <a:t>However</a:t>
            </a:r>
            <a:r>
              <a:rPr lang="en-US" sz="2600" dirty="0">
                <a:latin typeface="Times New Roman" pitchFamily="18" charset="0"/>
                <a:cs typeface="Times New Roman" pitchFamily="18" charset="0"/>
              </a:rPr>
              <a:t>, it is </a:t>
            </a:r>
            <a:r>
              <a:rPr lang="en-US" sz="2600" b="1" dirty="0">
                <a:latin typeface="Times New Roman" pitchFamily="18" charset="0"/>
                <a:cs typeface="Times New Roman" pitchFamily="18" charset="0"/>
              </a:rPr>
              <a:t>not</a:t>
            </a:r>
            <a:r>
              <a:rPr lang="en-US" sz="2600" dirty="0">
                <a:latin typeface="Times New Roman" pitchFamily="18" charset="0"/>
                <a:cs typeface="Times New Roman" pitchFamily="18" charset="0"/>
              </a:rPr>
              <a:t> necessarily the best medium. </a:t>
            </a:r>
            <a:r>
              <a:rPr lang="en-US" sz="2600" dirty="0" smtClean="0">
                <a:latin typeface="Times New Roman" pitchFamily="18" charset="0"/>
                <a:cs typeface="Times New Roman" pitchFamily="18" charset="0"/>
              </a:rPr>
              <a:t>Some </a:t>
            </a:r>
            <a:r>
              <a:rPr lang="en-US" sz="2600" dirty="0">
                <a:latin typeface="Times New Roman" pitchFamily="18" charset="0"/>
                <a:cs typeface="Times New Roman" pitchFamily="18" charset="0"/>
              </a:rPr>
              <a:t>soils are unsuitable for growing seedlings. </a:t>
            </a: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Artificial media (nursery </a:t>
            </a:r>
            <a:r>
              <a:rPr lang="en-US" sz="2600" b="1" dirty="0">
                <a:latin typeface="Times New Roman" pitchFamily="18" charset="0"/>
                <a:cs typeface="Times New Roman" pitchFamily="18" charset="0"/>
              </a:rPr>
              <a:t>mixes</a:t>
            </a:r>
            <a:r>
              <a:rPr lang="en-US" sz="2600" b="1"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made of </a:t>
            </a:r>
            <a:endParaRPr lang="en-US" sz="2600" dirty="0" smtClean="0">
              <a:latin typeface="Times New Roman" pitchFamily="18" charset="0"/>
              <a:cs typeface="Times New Roman" pitchFamily="18" charset="0"/>
            </a:endParaRPr>
          </a:p>
          <a:p>
            <a:pPr lvl="1"/>
            <a:r>
              <a:rPr lang="en-US" sz="2500" i="1" dirty="0" smtClean="0">
                <a:latin typeface="Times New Roman" pitchFamily="18" charset="0"/>
                <a:cs typeface="Times New Roman" pitchFamily="18" charset="0"/>
              </a:rPr>
              <a:t>perlite</a:t>
            </a:r>
            <a:r>
              <a:rPr lang="en-US" sz="2500" i="1" dirty="0">
                <a:latin typeface="Times New Roman" pitchFamily="18" charset="0"/>
                <a:cs typeface="Times New Roman" pitchFamily="18" charset="0"/>
              </a:rPr>
              <a:t>, </a:t>
            </a:r>
            <a:endParaRPr lang="en-US" sz="2500" i="1" dirty="0" smtClean="0">
              <a:latin typeface="Times New Roman" pitchFamily="18" charset="0"/>
              <a:cs typeface="Times New Roman" pitchFamily="18" charset="0"/>
            </a:endParaRPr>
          </a:p>
          <a:p>
            <a:pPr lvl="1"/>
            <a:r>
              <a:rPr lang="en-US" sz="2500" i="1" dirty="0" smtClean="0">
                <a:latin typeface="Times New Roman" pitchFamily="18" charset="0"/>
                <a:cs typeface="Times New Roman" pitchFamily="18" charset="0"/>
              </a:rPr>
              <a:t>sieved </a:t>
            </a:r>
            <a:r>
              <a:rPr lang="en-US" sz="2500" i="1" dirty="0">
                <a:latin typeface="Times New Roman" pitchFamily="18" charset="0"/>
                <a:cs typeface="Times New Roman" pitchFamily="18" charset="0"/>
              </a:rPr>
              <a:t>sand</a:t>
            </a:r>
            <a:r>
              <a:rPr lang="en-US" sz="2500" i="1" dirty="0" smtClean="0">
                <a:latin typeface="Times New Roman" pitchFamily="18" charset="0"/>
                <a:cs typeface="Times New Roman" pitchFamily="18" charset="0"/>
              </a:rPr>
              <a:t>, </a:t>
            </a:r>
          </a:p>
          <a:p>
            <a:pPr lvl="1"/>
            <a:r>
              <a:rPr lang="en-US" sz="2500" i="1" dirty="0" smtClean="0">
                <a:latin typeface="Times New Roman" pitchFamily="18" charset="0"/>
                <a:cs typeface="Times New Roman" pitchFamily="18" charset="0"/>
              </a:rPr>
              <a:t>garden soil, manure, </a:t>
            </a:r>
          </a:p>
          <a:p>
            <a:pPr lvl="1"/>
            <a:r>
              <a:rPr lang="en-US" sz="2500" i="1" dirty="0" smtClean="0">
                <a:latin typeface="Times New Roman" pitchFamily="18" charset="0"/>
                <a:cs typeface="Times New Roman" pitchFamily="18" charset="0"/>
              </a:rPr>
              <a:t>Vermiculite &amp; peat moss etc…are </a:t>
            </a:r>
            <a:r>
              <a:rPr lang="en-US" sz="2600" dirty="0" smtClean="0">
                <a:latin typeface="Times New Roman" pitchFamily="18" charset="0"/>
                <a:cs typeface="Times New Roman" pitchFamily="18" charset="0"/>
              </a:rPr>
              <a:t>used for raising seedlings. </a:t>
            </a:r>
          </a:p>
          <a:p>
            <a:pPr marL="457200" lvl="1" indent="0">
              <a:buNone/>
            </a:pP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endParaRPr lang="en-US" sz="2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055766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a:normAutofit/>
          </a:bodyPr>
          <a:lstStyle/>
          <a:p>
            <a:r>
              <a:rPr lang="en-US" sz="2800" b="1" dirty="0">
                <a:latin typeface="Times New Roman" pitchFamily="18" charset="0"/>
                <a:cs typeface="Times New Roman" pitchFamily="18" charset="0"/>
              </a:rPr>
              <a:t>A growth/rooting medium should have following qualities</a:t>
            </a:r>
            <a:r>
              <a:rPr lang="en-US" sz="2800" dirty="0">
                <a:latin typeface="Times New Roman" pitchFamily="18" charset="0"/>
                <a:cs typeface="Times New Roman" pitchFamily="18" charset="0"/>
              </a:rPr>
              <a:t>: </a:t>
            </a:r>
          </a:p>
          <a:p>
            <a:pPr lvl="1">
              <a:buFont typeface="Wingdings" pitchFamily="2" charset="2"/>
              <a:buChar char="v"/>
            </a:pPr>
            <a:r>
              <a:rPr lang="en-US" sz="2600" b="1" dirty="0">
                <a:latin typeface="Times New Roman" pitchFamily="18" charset="0"/>
                <a:cs typeface="Times New Roman" pitchFamily="18" charset="0"/>
              </a:rPr>
              <a:t>Sufficiently firm/</a:t>
            </a:r>
            <a:r>
              <a:rPr lang="en-US" sz="2600" dirty="0">
                <a:latin typeface="Times New Roman" pitchFamily="18" charset="0"/>
                <a:cs typeface="Times New Roman" pitchFamily="18" charset="0"/>
              </a:rPr>
              <a:t>dense</a:t>
            </a:r>
            <a:r>
              <a:rPr lang="en-US" sz="2600" b="1" dirty="0">
                <a:latin typeface="Times New Roman" pitchFamily="18" charset="0"/>
                <a:cs typeface="Times New Roman" pitchFamily="18" charset="0"/>
              </a:rPr>
              <a:t> enough </a:t>
            </a:r>
            <a:r>
              <a:rPr lang="en-US" sz="2600" dirty="0">
                <a:latin typeface="Times New Roman" pitchFamily="18" charset="0"/>
                <a:cs typeface="Times New Roman" pitchFamily="18" charset="0"/>
              </a:rPr>
              <a:t>to hold seeds in place during </a:t>
            </a:r>
            <a:r>
              <a:rPr lang="en-US" sz="2600" dirty="0" smtClean="0">
                <a:latin typeface="Times New Roman" pitchFamily="18" charset="0"/>
                <a:cs typeface="Times New Roman" pitchFamily="18" charset="0"/>
              </a:rPr>
              <a:t>germination.</a:t>
            </a:r>
          </a:p>
          <a:p>
            <a:pPr lvl="1">
              <a:buFont typeface="Wingdings" pitchFamily="2" charset="2"/>
              <a:buChar char="v"/>
            </a:pPr>
            <a:endParaRPr lang="en-US" sz="2600" b="1" dirty="0">
              <a:latin typeface="Times New Roman" pitchFamily="18" charset="0"/>
              <a:cs typeface="Times New Roman" pitchFamily="18" charset="0"/>
            </a:endParaRPr>
          </a:p>
          <a:p>
            <a:pPr lvl="1">
              <a:buFont typeface="Wingdings" pitchFamily="2" charset="2"/>
              <a:buChar char="v"/>
            </a:pPr>
            <a:r>
              <a:rPr lang="en-US" sz="2600" b="1" dirty="0" smtClean="0">
                <a:latin typeface="Times New Roman" pitchFamily="18" charset="0"/>
                <a:cs typeface="Times New Roman" pitchFamily="18" charset="0"/>
              </a:rPr>
              <a:t>Capacity </a:t>
            </a:r>
            <a:r>
              <a:rPr lang="en-US" sz="2600" b="1" dirty="0">
                <a:latin typeface="Times New Roman" pitchFamily="18" charset="0"/>
                <a:cs typeface="Times New Roman" pitchFamily="18" charset="0"/>
              </a:rPr>
              <a:t>to supply plant nutrients; </a:t>
            </a:r>
            <a:endParaRPr lang="en-US" sz="2600" b="1" dirty="0" smtClean="0">
              <a:latin typeface="Times New Roman" pitchFamily="18" charset="0"/>
              <a:cs typeface="Times New Roman" pitchFamily="18" charset="0"/>
            </a:endParaRPr>
          </a:p>
          <a:p>
            <a:pPr lvl="2"/>
            <a:r>
              <a:rPr lang="en-US" sz="2600" i="1" dirty="0" smtClean="0">
                <a:latin typeface="Times New Roman" pitchFamily="18" charset="0"/>
                <a:cs typeface="Times New Roman" pitchFamily="18" charset="0"/>
              </a:rPr>
              <a:t>pH </a:t>
            </a:r>
            <a:r>
              <a:rPr lang="en-US" sz="2600" i="1" dirty="0">
                <a:latin typeface="Times New Roman" pitchFamily="18" charset="0"/>
                <a:cs typeface="Times New Roman" pitchFamily="18" charset="0"/>
              </a:rPr>
              <a:t>of the soil mix should be adjusted to a range of 6-7 </a:t>
            </a:r>
            <a:r>
              <a:rPr lang="en-US" sz="2600" dirty="0">
                <a:latin typeface="Times New Roman" pitchFamily="18" charset="0"/>
                <a:cs typeface="Times New Roman" pitchFamily="18" charset="0"/>
              </a:rPr>
              <a:t>to supply nutrient</a:t>
            </a:r>
          </a:p>
          <a:p>
            <a:pPr lvl="1"/>
            <a:endParaRPr lang="en-US" sz="2600" b="1" dirty="0" smtClean="0">
              <a:latin typeface="Times New Roman" pitchFamily="18" charset="0"/>
              <a:cs typeface="Times New Roman" pitchFamily="18" charset="0"/>
            </a:endParaRPr>
          </a:p>
          <a:p>
            <a:pPr lvl="1">
              <a:buFont typeface="Wingdings" pitchFamily="2" charset="2"/>
              <a:buChar char="v"/>
            </a:pPr>
            <a:r>
              <a:rPr lang="en-US" sz="2600" b="1" dirty="0" smtClean="0">
                <a:latin typeface="Times New Roman" pitchFamily="18" charset="0"/>
                <a:cs typeface="Times New Roman" pitchFamily="18" charset="0"/>
              </a:rPr>
              <a:t>Have </a:t>
            </a:r>
            <a:r>
              <a:rPr lang="en-US" sz="2600" b="1" dirty="0">
                <a:latin typeface="Times New Roman" pitchFamily="18" charset="0"/>
                <a:cs typeface="Times New Roman" pitchFamily="18" charset="0"/>
              </a:rPr>
              <a:t>a high water holding capacity,  </a:t>
            </a:r>
            <a:r>
              <a:rPr lang="en-US" sz="2600" b="1" dirty="0" err="1" smtClean="0">
                <a:latin typeface="Times New Roman" pitchFamily="18" charset="0"/>
                <a:cs typeface="Times New Roman" pitchFamily="18" charset="0"/>
              </a:rPr>
              <a:t>Cation</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exchange capacity </a:t>
            </a:r>
            <a:r>
              <a:rPr lang="en-US" sz="2600" dirty="0">
                <a:latin typeface="Times New Roman" pitchFamily="18" charset="0"/>
                <a:cs typeface="Times New Roman" pitchFamily="18" charset="0"/>
              </a:rPr>
              <a:t>so that it can provide nutrients </a:t>
            </a:r>
            <a:r>
              <a:rPr lang="en-US" sz="2600" dirty="0" smtClean="0">
                <a:latin typeface="Times New Roman" pitchFamily="18" charset="0"/>
                <a:cs typeface="Times New Roman" pitchFamily="18" charset="0"/>
              </a:rPr>
              <a:t>&amp;</a:t>
            </a:r>
            <a:r>
              <a:rPr lang="en-US" sz="2600" b="1" dirty="0" smtClean="0">
                <a:latin typeface="Times New Roman" pitchFamily="18" charset="0"/>
                <a:cs typeface="Times New Roman" pitchFamily="18" charset="0"/>
              </a:rPr>
              <a:t> Aeration. </a:t>
            </a:r>
            <a:r>
              <a:rPr lang="en-US" sz="2600" dirty="0" smtClean="0">
                <a:latin typeface="Times New Roman" pitchFamily="18" charset="0"/>
                <a:cs typeface="Times New Roman" pitchFamily="18" charset="0"/>
              </a:rPr>
              <a:t> </a:t>
            </a:r>
          </a:p>
          <a:p>
            <a:pPr lvl="2"/>
            <a:r>
              <a:rPr lang="en-US" sz="2500" dirty="0" smtClean="0">
                <a:latin typeface="Times New Roman" pitchFamily="18" charset="0"/>
                <a:cs typeface="Times New Roman" pitchFamily="18" charset="0"/>
              </a:rPr>
              <a:t>Organic </a:t>
            </a:r>
            <a:r>
              <a:rPr lang="en-US" sz="2500" dirty="0">
                <a:latin typeface="Times New Roman" pitchFamily="18" charset="0"/>
                <a:cs typeface="Times New Roman" pitchFamily="18" charset="0"/>
              </a:rPr>
              <a:t>materials, coconut coir dust, rice husk, </a:t>
            </a:r>
            <a:r>
              <a:rPr lang="en-US" sz="2500" dirty="0" smtClean="0">
                <a:latin typeface="Times New Roman" pitchFamily="18" charset="0"/>
                <a:cs typeface="Times New Roman" pitchFamily="18" charset="0"/>
              </a:rPr>
              <a:t>mosses &amp; fully decomposed dried manure </a:t>
            </a:r>
            <a:r>
              <a:rPr lang="en-US" sz="2500" dirty="0">
                <a:latin typeface="Times New Roman" pitchFamily="18" charset="0"/>
                <a:cs typeface="Times New Roman" pitchFamily="18" charset="0"/>
              </a:rPr>
              <a:t>are used in a nursery </a:t>
            </a:r>
            <a:r>
              <a:rPr lang="en-US" sz="2500" dirty="0" smtClean="0">
                <a:latin typeface="Times New Roman" pitchFamily="18" charset="0"/>
                <a:cs typeface="Times New Roman" pitchFamily="18" charset="0"/>
              </a:rPr>
              <a:t>mix</a:t>
            </a:r>
          </a:p>
          <a:p>
            <a:pPr lvl="4"/>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improve </a:t>
            </a:r>
            <a:r>
              <a:rPr lang="en-US" sz="2400" dirty="0" smtClean="0">
                <a:latin typeface="Times New Roman" pitchFamily="18" charset="0"/>
                <a:cs typeface="Times New Roman" pitchFamily="18" charset="0"/>
              </a:rPr>
              <a:t>soil’s </a:t>
            </a:r>
            <a:r>
              <a:rPr lang="en-US" sz="2400" dirty="0">
                <a:latin typeface="Times New Roman" pitchFamily="18" charset="0"/>
                <a:cs typeface="Times New Roman" pitchFamily="18" charset="0"/>
              </a:rPr>
              <a:t>water holding </a:t>
            </a:r>
            <a:r>
              <a:rPr lang="en-US" sz="2400" dirty="0" smtClean="0">
                <a:latin typeface="Times New Roman" pitchFamily="18" charset="0"/>
                <a:cs typeface="Times New Roman" pitchFamily="18" charset="0"/>
              </a:rPr>
              <a:t>capacity &amp; aeration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654367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rmAutofit/>
          </a:bodyPr>
          <a:lstStyle/>
          <a:p>
            <a:pPr marL="742950" lvl="2" indent="-342900">
              <a:buFont typeface="Wingdings" pitchFamily="2" charset="2"/>
              <a:buChar char="v"/>
            </a:pPr>
            <a:r>
              <a:rPr lang="en-US" sz="2600" b="1" dirty="0">
                <a:latin typeface="Times New Roman" pitchFamily="18" charset="0"/>
                <a:cs typeface="Times New Roman" pitchFamily="18" charset="0"/>
              </a:rPr>
              <a:t>Free from weed seeds, nematodes and other pathogens.  </a:t>
            </a:r>
            <a:endParaRPr lang="en-US" sz="2600" b="1" dirty="0" smtClean="0">
              <a:latin typeface="Times New Roman" pitchFamily="18" charset="0"/>
              <a:cs typeface="Times New Roman" pitchFamily="18" charset="0"/>
            </a:endParaRPr>
          </a:p>
          <a:p>
            <a:pPr marL="1200150" lvl="3" indent="-342900">
              <a:buFont typeface="Wingdings" pitchFamily="2" charset="2"/>
              <a:buChar char="ü"/>
            </a:pPr>
            <a:r>
              <a:rPr lang="en-US" sz="2600" dirty="0" smtClean="0">
                <a:latin typeface="Times New Roman" pitchFamily="18" charset="0"/>
                <a:cs typeface="Times New Roman" pitchFamily="18" charset="0"/>
              </a:rPr>
              <a:t>Nursery </a:t>
            </a:r>
            <a:r>
              <a:rPr lang="en-US" sz="2600" dirty="0">
                <a:latin typeface="Times New Roman" pitchFamily="18" charset="0"/>
                <a:cs typeface="Times New Roman" pitchFamily="18" charset="0"/>
              </a:rPr>
              <a:t>mix should retain only the beneficial types. </a:t>
            </a:r>
            <a:endParaRPr lang="en-US" sz="2600" dirty="0" smtClean="0">
              <a:latin typeface="Times New Roman" pitchFamily="18" charset="0"/>
              <a:cs typeface="Times New Roman" pitchFamily="18" charset="0"/>
            </a:endParaRPr>
          </a:p>
          <a:p>
            <a:pPr marL="1200150" lvl="3" indent="-342900">
              <a:buFont typeface="Wingdings" pitchFamily="2" charset="2"/>
              <a:buChar char="ü"/>
            </a:pPr>
            <a:r>
              <a:rPr lang="en-US" sz="2600" dirty="0" smtClean="0">
                <a:latin typeface="Times New Roman" pitchFamily="18" charset="0"/>
                <a:cs typeface="Times New Roman" pitchFamily="18" charset="0"/>
              </a:rPr>
              <a:t>To </a:t>
            </a:r>
            <a:r>
              <a:rPr lang="en-US" sz="2600" dirty="0">
                <a:latin typeface="Times New Roman" pitchFamily="18" charset="0"/>
                <a:cs typeface="Times New Roman" pitchFamily="18" charset="0"/>
              </a:rPr>
              <a:t>achieve this, the nursery mix is often sterilized either with the use of </a:t>
            </a:r>
            <a:endParaRPr lang="en-US" sz="2600" dirty="0" smtClean="0">
              <a:latin typeface="Times New Roman" pitchFamily="18" charset="0"/>
              <a:cs typeface="Times New Roman" pitchFamily="18" charset="0"/>
            </a:endParaRPr>
          </a:p>
          <a:p>
            <a:pPr marL="2114550" lvl="5" indent="-342900">
              <a:buFont typeface="Wingdings" pitchFamily="2" charset="2"/>
              <a:buChar char="ü"/>
            </a:pPr>
            <a:r>
              <a:rPr lang="en-US" sz="2600" dirty="0" smtClean="0">
                <a:latin typeface="Times New Roman" pitchFamily="18" charset="0"/>
                <a:cs typeface="Times New Roman" pitchFamily="18" charset="0"/>
              </a:rPr>
              <a:t>heat </a:t>
            </a:r>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eg</a:t>
            </a:r>
            <a:r>
              <a:rPr lang="en-US" sz="2600" dirty="0">
                <a:latin typeface="Times New Roman" pitchFamily="18" charset="0"/>
                <a:cs typeface="Times New Roman" pitchFamily="18" charset="0"/>
              </a:rPr>
              <a:t>. Steam sterilization,  </a:t>
            </a:r>
            <a:r>
              <a:rPr lang="en-US" sz="2600" dirty="0" err="1">
                <a:latin typeface="Times New Roman" pitchFamily="18" charset="0"/>
                <a:cs typeface="Times New Roman" pitchFamily="18" charset="0"/>
              </a:rPr>
              <a:t>Solarization</a:t>
            </a:r>
            <a:r>
              <a:rPr lang="en-US" sz="2600" dirty="0">
                <a:latin typeface="Times New Roman" pitchFamily="18" charset="0"/>
                <a:cs typeface="Times New Roman" pitchFamily="18" charset="0"/>
              </a:rPr>
              <a:t>) or </a:t>
            </a:r>
            <a:endParaRPr lang="en-US" sz="2600" dirty="0" smtClean="0">
              <a:latin typeface="Times New Roman" pitchFamily="18" charset="0"/>
              <a:cs typeface="Times New Roman" pitchFamily="18" charset="0"/>
            </a:endParaRPr>
          </a:p>
          <a:p>
            <a:pPr marL="2114550" lvl="5" indent="-342900">
              <a:buFont typeface="Wingdings" pitchFamily="2" charset="2"/>
              <a:buChar char="ü"/>
            </a:pPr>
            <a:r>
              <a:rPr lang="en-US" sz="2600" dirty="0" smtClean="0">
                <a:latin typeface="Times New Roman" pitchFamily="18" charset="0"/>
                <a:cs typeface="Times New Roman" pitchFamily="18" charset="0"/>
              </a:rPr>
              <a:t>chemicals </a:t>
            </a:r>
            <a:r>
              <a:rPr lang="en-US" sz="2600" dirty="0">
                <a:latin typeface="Times New Roman" pitchFamily="18" charset="0"/>
                <a:cs typeface="Times New Roman" pitchFamily="18" charset="0"/>
              </a:rPr>
              <a:t>(gas methyl bromide, </a:t>
            </a:r>
            <a:r>
              <a:rPr lang="en-US" sz="2600" dirty="0" err="1">
                <a:latin typeface="Times New Roman" pitchFamily="18" charset="0"/>
                <a:cs typeface="Times New Roman" pitchFamily="18" charset="0"/>
              </a:rPr>
              <a:t>chloropicrim</a:t>
            </a:r>
            <a:r>
              <a:rPr lang="en-US" sz="2600" dirty="0">
                <a:latin typeface="Times New Roman" pitchFamily="18" charset="0"/>
                <a:cs typeface="Times New Roman" pitchFamily="18" charset="0"/>
              </a:rPr>
              <a:t> and </a:t>
            </a:r>
            <a:r>
              <a:rPr lang="en-US" sz="2600" dirty="0" err="1">
                <a:latin typeface="Times New Roman" pitchFamily="18" charset="0"/>
                <a:cs typeface="Times New Roman" pitchFamily="18" charset="0"/>
              </a:rPr>
              <a:t>vapam</a:t>
            </a:r>
            <a:r>
              <a:rPr lang="en-US" sz="2600" dirty="0">
                <a:latin typeface="Times New Roman" pitchFamily="18" charset="0"/>
                <a:cs typeface="Times New Roman" pitchFamily="18" charset="0"/>
              </a:rPr>
              <a:t>).</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nursery soil should be fertile, loose, fine &amp; free from disease, pests &amp; toxic substance. </a:t>
            </a:r>
            <a:r>
              <a:rPr lang="en-US" sz="2600" dirty="0" smtClean="0">
                <a:latin typeface="Times New Roman" pitchFamily="18" charset="0"/>
                <a:cs typeface="Times New Roman" pitchFamily="18" charset="0"/>
              </a:rPr>
              <a:t>Generally</a:t>
            </a:r>
            <a:r>
              <a:rPr lang="en-US" sz="2600" dirty="0">
                <a:latin typeface="Times New Roman" pitchFamily="18" charset="0"/>
                <a:cs typeface="Times New Roman" pitchFamily="18" charset="0"/>
              </a:rPr>
              <a:t>, it should have an </a:t>
            </a:r>
          </a:p>
          <a:p>
            <a:pPr lvl="2"/>
            <a:r>
              <a:rPr lang="en-US" sz="2500" dirty="0" smtClean="0">
                <a:latin typeface="Times New Roman" pitchFamily="18" charset="0"/>
                <a:cs typeface="Times New Roman" pitchFamily="18" charset="0"/>
              </a:rPr>
              <a:t>OM  amount from 15%-20%, </a:t>
            </a:r>
          </a:p>
          <a:p>
            <a:pPr lvl="2"/>
            <a:r>
              <a:rPr lang="en-US" sz="2500" dirty="0" smtClean="0">
                <a:latin typeface="Times New Roman" pitchFamily="18" charset="0"/>
                <a:cs typeface="Times New Roman" pitchFamily="18" charset="0"/>
              </a:rPr>
              <a:t>Soluble N 60-100 ppm, </a:t>
            </a:r>
          </a:p>
          <a:p>
            <a:pPr lvl="2"/>
            <a:r>
              <a:rPr lang="en-US" sz="2500" dirty="0" smtClean="0">
                <a:latin typeface="Times New Roman" pitchFamily="18" charset="0"/>
                <a:cs typeface="Times New Roman" pitchFamily="18" charset="0"/>
              </a:rPr>
              <a:t>Soluble P (P2O5) 100-150 ppm &amp; </a:t>
            </a:r>
          </a:p>
          <a:p>
            <a:pPr lvl="2"/>
            <a:r>
              <a:rPr lang="en-US" sz="2500" dirty="0" smtClean="0">
                <a:latin typeface="Times New Roman" pitchFamily="18" charset="0"/>
                <a:cs typeface="Times New Roman" pitchFamily="18" charset="0"/>
              </a:rPr>
              <a:t>Soluble K (K2O) 100- 200 ppm in pot soil. </a:t>
            </a:r>
          </a:p>
          <a:p>
            <a:endParaRPr lang="en-US" sz="2500"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286927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553200"/>
          </a:xfrm>
        </p:spPr>
        <p:txBody>
          <a:bodyPr>
            <a:normAutofit/>
          </a:bodyPr>
          <a:lstStyle/>
          <a:p>
            <a:r>
              <a:rPr lang="en-US" sz="2800" dirty="0">
                <a:latin typeface="Times New Roman" pitchFamily="18" charset="0"/>
                <a:cs typeface="Times New Roman" pitchFamily="18" charset="0"/>
              </a:rPr>
              <a:t>D/t media are normally </a:t>
            </a:r>
            <a:r>
              <a:rPr lang="en-US" sz="4000" dirty="0">
                <a:latin typeface="Times New Roman" pitchFamily="18" charset="0"/>
                <a:cs typeface="Times New Roman" pitchFamily="18" charset="0"/>
              </a:rPr>
              <a:t>mixed</a:t>
            </a:r>
            <a:r>
              <a:rPr lang="en-US" sz="2800" dirty="0">
                <a:latin typeface="Times New Roman" pitchFamily="18" charset="0"/>
                <a:cs typeface="Times New Roman" pitchFamily="18" charset="0"/>
              </a:rPr>
              <a:t> </a:t>
            </a:r>
            <a:r>
              <a:rPr lang="en-US" sz="2600" dirty="0">
                <a:latin typeface="Times New Roman" pitchFamily="18" charset="0"/>
                <a:cs typeface="Times New Roman" pitchFamily="18" charset="0"/>
              </a:rPr>
              <a:t>together to </a:t>
            </a:r>
            <a:r>
              <a:rPr lang="en-US" sz="4000" dirty="0">
                <a:latin typeface="Times New Roman" pitchFamily="18" charset="0"/>
                <a:cs typeface="Times New Roman" pitchFamily="18" charset="0"/>
              </a:rPr>
              <a:t>obtain a </a:t>
            </a:r>
            <a:r>
              <a:rPr lang="en-US" sz="2800" dirty="0">
                <a:latin typeface="Times New Roman" pitchFamily="18" charset="0"/>
                <a:cs typeface="Times New Roman" pitchFamily="18" charset="0"/>
              </a:rPr>
              <a:t>‘</a:t>
            </a:r>
            <a:r>
              <a:rPr lang="en-US" sz="5400" b="1" dirty="0">
                <a:latin typeface="Times New Roman" pitchFamily="18" charset="0"/>
                <a:cs typeface="Times New Roman" pitchFamily="18" charset="0"/>
              </a:rPr>
              <a:t>near’ ideal mixture</a:t>
            </a:r>
            <a:r>
              <a:rPr lang="en-US" sz="5400" dirty="0">
                <a:latin typeface="Times New Roman" pitchFamily="18" charset="0"/>
                <a:cs typeface="Times New Roman" pitchFamily="18" charset="0"/>
              </a:rPr>
              <a:t>. </a:t>
            </a:r>
            <a:endParaRPr lang="en-US" sz="54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Example </a:t>
            </a:r>
            <a:r>
              <a:rPr lang="en-US" sz="2600" dirty="0">
                <a:latin typeface="Times New Roman" pitchFamily="18" charset="0"/>
                <a:cs typeface="Times New Roman" pitchFamily="18" charset="0"/>
              </a:rPr>
              <a:t>of </a:t>
            </a:r>
            <a:r>
              <a:rPr lang="en-US" sz="2600" b="1" dirty="0">
                <a:latin typeface="Times New Roman" pitchFamily="18" charset="0"/>
                <a:cs typeface="Times New Roman" pitchFamily="18" charset="0"/>
              </a:rPr>
              <a:t>Proportion of nursery soil </a:t>
            </a:r>
            <a:r>
              <a:rPr lang="en-US" sz="2600" dirty="0">
                <a:latin typeface="Times New Roman" pitchFamily="18" charset="0"/>
                <a:cs typeface="Times New Roman" pitchFamily="18" charset="0"/>
              </a:rPr>
              <a:t>mixes are:</a:t>
            </a:r>
          </a:p>
          <a:p>
            <a:pPr lvl="2"/>
            <a:r>
              <a:rPr lang="en-US" sz="2600" dirty="0">
                <a:latin typeface="Times New Roman" pitchFamily="18" charset="0"/>
                <a:cs typeface="Times New Roman" pitchFamily="18" charset="0"/>
              </a:rPr>
              <a:t>1: 1: 1 sieved sand: garden soil: compost</a:t>
            </a:r>
          </a:p>
          <a:p>
            <a:pPr lvl="2"/>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1</a:t>
            </a:r>
            <a:r>
              <a:rPr lang="en-US" sz="2600" dirty="0">
                <a:latin typeface="Times New Roman" pitchFamily="18" charset="0"/>
                <a:cs typeface="Times New Roman" pitchFamily="18" charset="0"/>
              </a:rPr>
              <a:t>: 1: 1 garden soil: coconut coir dust: compost</a:t>
            </a:r>
          </a:p>
          <a:p>
            <a:pPr lvl="2"/>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1</a:t>
            </a:r>
            <a:r>
              <a:rPr lang="en-US" sz="2600" dirty="0">
                <a:latin typeface="Times New Roman" pitchFamily="18" charset="0"/>
                <a:cs typeface="Times New Roman" pitchFamily="18" charset="0"/>
              </a:rPr>
              <a:t>: 1: 1 garden soil: animal manure: coconut coir dust</a:t>
            </a:r>
          </a:p>
          <a:p>
            <a:endParaRPr lang="en-US" sz="25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52534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Autofit/>
          </a:bodyPr>
          <a:lstStyle/>
          <a:p>
            <a:pPr>
              <a:buFont typeface="Wingdings" pitchFamily="2" charset="2"/>
              <a:buChar char="Ø"/>
            </a:pPr>
            <a:r>
              <a:rPr lang="en-US" sz="2600" dirty="0">
                <a:latin typeface="Times New Roman" pitchFamily="18" charset="0"/>
                <a:cs typeface="Times New Roman" pitchFamily="18" charset="0"/>
              </a:rPr>
              <a:t>The widely used formula generally like </a:t>
            </a:r>
            <a:r>
              <a:rPr lang="en-US" sz="2600" dirty="0" smtClean="0">
                <a:latin typeface="Times New Roman" pitchFamily="18" charset="0"/>
                <a:cs typeface="Times New Roman" pitchFamily="18" charset="0"/>
              </a:rPr>
              <a:t>this:</a:t>
            </a:r>
          </a:p>
          <a:p>
            <a:pPr lvl="1">
              <a:buFont typeface="Wingdings" pitchFamily="2" charset="2"/>
              <a:buChar char="v"/>
            </a:pPr>
            <a:r>
              <a:rPr lang="en-US" sz="2600" b="1" dirty="0" smtClean="0">
                <a:latin typeface="Times New Roman" pitchFamily="18" charset="0"/>
                <a:cs typeface="Times New Roman" pitchFamily="18" charset="0"/>
              </a:rPr>
              <a:t>For </a:t>
            </a:r>
            <a:r>
              <a:rPr lang="en-US" sz="2600" b="1" dirty="0">
                <a:latin typeface="Times New Roman" pitchFamily="18" charset="0"/>
                <a:cs typeface="Times New Roman" pitchFamily="18" charset="0"/>
              </a:rPr>
              <a:t>mother bed: </a:t>
            </a:r>
            <a:r>
              <a:rPr lang="en-US" sz="2600" dirty="0">
                <a:latin typeface="Times New Roman" pitchFamily="18" charset="0"/>
                <a:cs typeface="Times New Roman" pitchFamily="18" charset="0"/>
              </a:rPr>
              <a:t>Nursery soil is 6-7 portion of manure or compost and 3-4 portion of garden </a:t>
            </a:r>
            <a:r>
              <a:rPr lang="en-US" sz="2600" dirty="0" smtClean="0">
                <a:latin typeface="Times New Roman" pitchFamily="18" charset="0"/>
                <a:cs typeface="Times New Roman" pitchFamily="18" charset="0"/>
              </a:rPr>
              <a:t>soil.</a:t>
            </a:r>
          </a:p>
          <a:p>
            <a:pPr lvl="1">
              <a:buFont typeface="Wingdings" pitchFamily="2" charset="2"/>
              <a:buChar char="v"/>
            </a:pPr>
            <a:endParaRPr lang="en-US" sz="2600" b="1" dirty="0">
              <a:latin typeface="Times New Roman" pitchFamily="18" charset="0"/>
              <a:cs typeface="Times New Roman" pitchFamily="18" charset="0"/>
            </a:endParaRPr>
          </a:p>
          <a:p>
            <a:pPr lvl="1">
              <a:buFont typeface="Wingdings" pitchFamily="2" charset="2"/>
              <a:buChar char="v"/>
            </a:pPr>
            <a:r>
              <a:rPr lang="en-US" sz="2600" b="1" dirty="0" smtClean="0">
                <a:latin typeface="Times New Roman" pitchFamily="18" charset="0"/>
                <a:cs typeface="Times New Roman" pitchFamily="18" charset="0"/>
              </a:rPr>
              <a:t>For </a:t>
            </a:r>
            <a:r>
              <a:rPr lang="en-US" sz="2600" b="1" dirty="0">
                <a:latin typeface="Times New Roman" pitchFamily="18" charset="0"/>
                <a:cs typeface="Times New Roman" pitchFamily="18" charset="0"/>
              </a:rPr>
              <a:t>transplanting bed: </a:t>
            </a:r>
            <a:r>
              <a:rPr lang="en-US" sz="2600" dirty="0">
                <a:latin typeface="Times New Roman" pitchFamily="18" charset="0"/>
                <a:cs typeface="Times New Roman" pitchFamily="18" charset="0"/>
              </a:rPr>
              <a:t>Nursery soil is 3-4 portion of manure or compost &amp; 6-7 portion of garden soil. </a:t>
            </a:r>
            <a:endParaRPr lang="en-US" sz="2600" dirty="0" smtClean="0">
              <a:latin typeface="Times New Roman" pitchFamily="18" charset="0"/>
              <a:cs typeface="Times New Roman" pitchFamily="18" charset="0"/>
            </a:endParaRPr>
          </a:p>
          <a:p>
            <a:pPr marL="457200" lvl="1" indent="0">
              <a:buNone/>
            </a:pPr>
            <a:endParaRPr lang="en-US" sz="2600" dirty="0">
              <a:latin typeface="Times New Roman" pitchFamily="18" charset="0"/>
              <a:cs typeface="Times New Roman" pitchFamily="18" charset="0"/>
            </a:endParaRPr>
          </a:p>
          <a:p>
            <a:pPr>
              <a:buFont typeface="Wingdings" pitchFamily="2" charset="2"/>
              <a:buChar char="v"/>
            </a:pPr>
            <a:r>
              <a:rPr lang="en-US" sz="2600" dirty="0" smtClean="0">
                <a:latin typeface="Times New Roman" pitchFamily="18" charset="0"/>
                <a:cs typeface="Times New Roman" pitchFamily="18" charset="0"/>
              </a:rPr>
              <a:t>If </a:t>
            </a:r>
            <a:r>
              <a:rPr lang="en-US" sz="2600" dirty="0">
                <a:latin typeface="Times New Roman" pitchFamily="18" charset="0"/>
                <a:cs typeface="Times New Roman" pitchFamily="18" charset="0"/>
              </a:rPr>
              <a:t>necessary, we can add some chemical fertilizers into the soil to make it more fertile. But, we should be careful with the amount of N fertilizer </a:t>
            </a:r>
            <a:r>
              <a:rPr lang="en-US" sz="2600" dirty="0" err="1" smtClean="0">
                <a:latin typeface="Times New Roman" pitchFamily="18" charset="0"/>
                <a:cs typeface="Times New Roman" pitchFamily="18" charset="0"/>
              </a:rPr>
              <a:t>added.Normally</a:t>
            </a:r>
            <a:r>
              <a:rPr lang="en-US" sz="2600" dirty="0">
                <a:latin typeface="Times New Roman" pitchFamily="18" charset="0"/>
                <a:cs typeface="Times New Roman" pitchFamily="18" charset="0"/>
              </a:rPr>
              <a:t>, in1 cubic meter nutrient soil;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leafy vegetable seedlings 250-300 g urea &amp; 0.5-1.0 kg superphosphate </a:t>
            </a:r>
            <a:r>
              <a:rPr lang="en-US" sz="2600" dirty="0" smtClean="0">
                <a:latin typeface="Times New Roman" pitchFamily="18" charset="0"/>
                <a:cs typeface="Times New Roman" pitchFamily="18" charset="0"/>
              </a:rPr>
              <a:t>&amp;</a:t>
            </a:r>
          </a:p>
          <a:p>
            <a:pPr lvl="1"/>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fruit vegetables 250-300g urea &amp; 1-2kg super-phosphate is needed.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88704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Autofit/>
          </a:bodyPr>
          <a:lstStyle/>
          <a:p>
            <a:pPr lvl="3" algn="ctr" rtl="0">
              <a:spcBef>
                <a:spcPct val="0"/>
              </a:spcBef>
            </a:pPr>
            <a:r>
              <a:rPr lang="en-US" sz="3300" b="1" dirty="0" smtClean="0">
                <a:latin typeface="Times New Roman" pitchFamily="18" charset="0"/>
                <a:cs typeface="Times New Roman" pitchFamily="18" charset="0"/>
              </a:rPr>
              <a:t>5.1.1.4. Pot &amp; Bare Rooted Seedling Production </a:t>
            </a:r>
            <a:r>
              <a:rPr lang="en-US" sz="3300" dirty="0" smtClean="0"/>
              <a:t/>
            </a:r>
            <a:br>
              <a:rPr lang="en-US" sz="3300" dirty="0" smtClean="0"/>
            </a:br>
            <a:endParaRPr lang="en-US" sz="3300" dirty="0"/>
          </a:p>
        </p:txBody>
      </p:sp>
      <p:sp>
        <p:nvSpPr>
          <p:cNvPr id="3" name="Content Placeholder 2"/>
          <p:cNvSpPr>
            <a:spLocks noGrp="1"/>
          </p:cNvSpPr>
          <p:nvPr>
            <p:ph idx="1"/>
          </p:nvPr>
        </p:nvSpPr>
        <p:spPr>
          <a:xfrm>
            <a:off x="152400" y="990600"/>
            <a:ext cx="8839200" cy="6172200"/>
          </a:xfrm>
        </p:spPr>
        <p:txBody>
          <a:bodyPr>
            <a:normAutofit/>
          </a:bodyPr>
          <a:lstStyle/>
          <a:p>
            <a:r>
              <a:rPr lang="en-US" sz="2600" dirty="0" smtClean="0">
                <a:latin typeface="Times New Roman" pitchFamily="18" charset="0"/>
                <a:cs typeface="Times New Roman" pitchFamily="18" charset="0"/>
              </a:rPr>
              <a:t>Seeds can be sown directly in a </a:t>
            </a:r>
            <a:r>
              <a:rPr lang="en-US" sz="2600" b="1" dirty="0" smtClean="0">
                <a:latin typeface="Times New Roman" pitchFamily="18" charset="0"/>
                <a:cs typeface="Times New Roman" pitchFamily="18" charset="0"/>
              </a:rPr>
              <a:t>seedbed of ground soil </a:t>
            </a:r>
            <a:r>
              <a:rPr lang="en-US" sz="2600" dirty="0" smtClean="0">
                <a:latin typeface="Times New Roman" pitchFamily="18" charset="0"/>
                <a:cs typeface="Times New Roman" pitchFamily="18" charset="0"/>
              </a:rPr>
              <a:t>(seedling are called </a:t>
            </a:r>
            <a:r>
              <a:rPr lang="en-US" sz="2600" b="1" dirty="0" smtClean="0">
                <a:latin typeface="Times New Roman" pitchFamily="18" charset="0"/>
                <a:cs typeface="Times New Roman" pitchFamily="18" charset="0"/>
              </a:rPr>
              <a:t>bare rooted </a:t>
            </a:r>
            <a:r>
              <a:rPr lang="en-US" sz="2600" dirty="0" smtClean="0">
                <a:latin typeface="Times New Roman" pitchFamily="18" charset="0"/>
                <a:cs typeface="Times New Roman" pitchFamily="18" charset="0"/>
              </a:rPr>
              <a:t>seedling) at a correct spacing and depth. </a:t>
            </a:r>
            <a:endParaRPr lang="en-US" sz="2600" b="1" dirty="0" smtClean="0">
              <a:latin typeface="Times New Roman" pitchFamily="18" charset="0"/>
              <a:cs typeface="Times New Roman" pitchFamily="18" charset="0"/>
            </a:endParaRPr>
          </a:p>
          <a:p>
            <a:pPr lvl="1"/>
            <a:endParaRPr lang="en-US" sz="2600" b="1" dirty="0" smtClean="0">
              <a:latin typeface="Times New Roman" pitchFamily="18" charset="0"/>
              <a:cs typeface="Times New Roman" pitchFamily="18" charset="0"/>
            </a:endParaRPr>
          </a:p>
          <a:p>
            <a:pPr lvl="1"/>
            <a:r>
              <a:rPr lang="am-ET" sz="2600" b="1" dirty="0" smtClean="0">
                <a:latin typeface="Times New Roman" pitchFamily="18" charset="0"/>
                <a:cs typeface="Times New Roman" pitchFamily="18" charset="0"/>
              </a:rPr>
              <a:t>Advantage</a:t>
            </a:r>
            <a:r>
              <a:rPr lang="en-US" sz="2600" b="1" dirty="0" smtClean="0">
                <a:latin typeface="Times New Roman" pitchFamily="18" charset="0"/>
                <a:cs typeface="Times New Roman" pitchFamily="18" charset="0"/>
              </a:rPr>
              <a:t> of growing directly on seedbed </a:t>
            </a:r>
            <a:r>
              <a:rPr lang="en-US" sz="2600" dirty="0" smtClean="0">
                <a:latin typeface="Times New Roman" pitchFamily="18" charset="0"/>
                <a:cs typeface="Times New Roman" pitchFamily="18" charset="0"/>
              </a:rPr>
              <a:t>are</a:t>
            </a:r>
          </a:p>
          <a:p>
            <a:pPr lvl="2"/>
            <a:r>
              <a:rPr lang="en-US" sz="2600" i="1" dirty="0" smtClean="0">
                <a:latin typeface="Times New Roman" pitchFamily="18" charset="0"/>
                <a:cs typeface="Times New Roman" pitchFamily="18" charset="0"/>
              </a:rPr>
              <a:t>Easy to distinguish the root pattern during transplanting</a:t>
            </a:r>
          </a:p>
          <a:p>
            <a:pPr lvl="2"/>
            <a:r>
              <a:rPr lang="en-US" sz="2600" i="1" dirty="0" smtClean="0">
                <a:latin typeface="Times New Roman" pitchFamily="18" charset="0"/>
                <a:cs typeface="Times New Roman" pitchFamily="18" charset="0"/>
              </a:rPr>
              <a:t>Easier to </a:t>
            </a:r>
            <a:r>
              <a:rPr lang="en-US" sz="2600" i="1" dirty="0">
                <a:latin typeface="Times New Roman" pitchFamily="18" charset="0"/>
                <a:cs typeface="Times New Roman" pitchFamily="18" charset="0"/>
              </a:rPr>
              <a:t>arrange their </a:t>
            </a:r>
            <a:r>
              <a:rPr lang="en-US" sz="2600" i="1" dirty="0" smtClean="0">
                <a:latin typeface="Times New Roman" pitchFamily="18" charset="0"/>
                <a:cs typeface="Times New Roman" pitchFamily="18" charset="0"/>
              </a:rPr>
              <a:t>root during transplanting to a field</a:t>
            </a:r>
            <a:r>
              <a:rPr lang="en-US" sz="2600" dirty="0" smtClean="0">
                <a:latin typeface="Times New Roman" pitchFamily="18" charset="0"/>
                <a:cs typeface="Times New Roman" pitchFamily="18" charset="0"/>
              </a:rPr>
              <a:t>.</a:t>
            </a:r>
          </a:p>
          <a:p>
            <a:pPr lvl="1"/>
            <a:endParaRPr lang="en-US" sz="2600" b="1" dirty="0" smtClean="0">
              <a:latin typeface="Times New Roman" pitchFamily="18" charset="0"/>
              <a:cs typeface="Times New Roman" pitchFamily="18" charset="0"/>
            </a:endParaRPr>
          </a:p>
          <a:p>
            <a:pPr lvl="1"/>
            <a:r>
              <a:rPr lang="en-US" sz="2600" b="1" dirty="0" smtClean="0">
                <a:latin typeface="Times New Roman" pitchFamily="18" charset="0"/>
                <a:cs typeface="Times New Roman" pitchFamily="18" charset="0"/>
              </a:rPr>
              <a:t>Drawbacks- </a:t>
            </a:r>
          </a:p>
          <a:p>
            <a:pPr lvl="2"/>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causes high </a:t>
            </a:r>
            <a:r>
              <a:rPr lang="en-US" sz="2600" b="1" dirty="0">
                <a:latin typeface="Times New Roman" pitchFamily="18" charset="0"/>
                <a:cs typeface="Times New Roman" pitchFamily="18" charset="0"/>
              </a:rPr>
              <a:t>death rate </a:t>
            </a:r>
            <a:r>
              <a:rPr lang="en-US" sz="2600" dirty="0">
                <a:latin typeface="Times New Roman" pitchFamily="18" charset="0"/>
                <a:cs typeface="Times New Roman" pitchFamily="18" charset="0"/>
              </a:rPr>
              <a:t>after transplanting </a:t>
            </a:r>
            <a:r>
              <a:rPr lang="en-US" sz="2600" dirty="0" smtClean="0">
                <a:latin typeface="Times New Roman" pitchFamily="18" charset="0"/>
                <a:cs typeface="Times New Roman" pitchFamily="18" charset="0"/>
              </a:rPr>
              <a:t>b/c </a:t>
            </a:r>
            <a:r>
              <a:rPr lang="en-US" sz="2600" dirty="0">
                <a:latin typeface="Times New Roman" pitchFamily="18" charset="0"/>
                <a:cs typeface="Times New Roman" pitchFamily="18" charset="0"/>
              </a:rPr>
              <a:t>of the mechanical </a:t>
            </a:r>
            <a:r>
              <a:rPr lang="en-US" sz="2600" dirty="0" smtClean="0">
                <a:latin typeface="Times New Roman" pitchFamily="18" charset="0"/>
                <a:cs typeface="Times New Roman" pitchFamily="18" charset="0"/>
              </a:rPr>
              <a:t>damage occur </a:t>
            </a:r>
            <a:r>
              <a:rPr lang="en-US" sz="2600" dirty="0">
                <a:latin typeface="Times New Roman" pitchFamily="18" charset="0"/>
                <a:cs typeface="Times New Roman" pitchFamily="18" charset="0"/>
              </a:rPr>
              <a:t>on the root while uprooting &amp;</a:t>
            </a:r>
            <a:r>
              <a:rPr lang="en-US" sz="2600" dirty="0" smtClean="0">
                <a:latin typeface="Times New Roman" pitchFamily="18" charset="0"/>
                <a:cs typeface="Times New Roman" pitchFamily="18" charset="0"/>
              </a:rPr>
              <a:t> transporting- root </a:t>
            </a:r>
            <a:r>
              <a:rPr lang="en-US" sz="2600" dirty="0">
                <a:latin typeface="Times New Roman" pitchFamily="18" charset="0"/>
                <a:cs typeface="Times New Roman" pitchFamily="18" charset="0"/>
              </a:rPr>
              <a:t>exposition to the </a:t>
            </a:r>
            <a:r>
              <a:rPr lang="en-US" sz="2600" dirty="0" smtClean="0">
                <a:latin typeface="Times New Roman" pitchFamily="18" charset="0"/>
                <a:cs typeface="Times New Roman" pitchFamily="18" charset="0"/>
              </a:rPr>
              <a:t>sunlight,</a:t>
            </a:r>
          </a:p>
          <a:p>
            <a:pPr marL="457200" lvl="1" indent="0">
              <a:buNone/>
            </a:pPr>
            <a:endParaRPr lang="en-US" sz="2500" dirty="0" smtClean="0">
              <a:latin typeface="Times New Roman" pitchFamily="18" charset="0"/>
              <a:cs typeface="Times New Roman" pitchFamily="18" charset="0"/>
            </a:endParaRPr>
          </a:p>
          <a:p>
            <a:pPr marL="0" indent="0">
              <a:buNone/>
            </a:pPr>
            <a:endParaRPr lang="en-US" sz="25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0515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705600"/>
          </a:xfrm>
        </p:spPr>
        <p:txBody>
          <a:bodyPr>
            <a:normAutofit/>
          </a:bodyPr>
          <a:lstStyle/>
          <a:p>
            <a:pPr marL="514350" indent="-457200" algn="just"/>
            <a:r>
              <a:rPr lang="en-US" sz="2600" dirty="0">
                <a:latin typeface="Times New Roman" pitchFamily="18" charset="0"/>
                <a:cs typeface="Times New Roman" pitchFamily="18" charset="0"/>
              </a:rPr>
              <a:t>Seedlings can be also be grown in </a:t>
            </a:r>
            <a:endParaRPr lang="en-US" sz="2600" dirty="0" smtClean="0">
              <a:latin typeface="Times New Roman" pitchFamily="18" charset="0"/>
              <a:cs typeface="Times New Roman" pitchFamily="18" charset="0"/>
            </a:endParaRPr>
          </a:p>
          <a:p>
            <a:pPr marL="914400" lvl="1" indent="-457200" algn="just"/>
            <a:r>
              <a:rPr lang="en-US" sz="2600" dirty="0" smtClean="0">
                <a:latin typeface="Times New Roman" pitchFamily="18" charset="0"/>
                <a:cs typeface="Times New Roman" pitchFamily="18" charset="0"/>
              </a:rPr>
              <a:t>sufficiently </a:t>
            </a:r>
            <a:r>
              <a:rPr lang="en-US" sz="2600" dirty="0">
                <a:latin typeface="Times New Roman" pitchFamily="18" charset="0"/>
                <a:cs typeface="Times New Roman" pitchFamily="18" charset="0"/>
              </a:rPr>
              <a:t>large </a:t>
            </a:r>
            <a:r>
              <a:rPr lang="en-US" sz="2600" b="1" dirty="0">
                <a:latin typeface="Times New Roman" pitchFamily="18" charset="0"/>
                <a:cs typeface="Times New Roman" pitchFamily="18" charset="0"/>
              </a:rPr>
              <a:t>pot/poly-bags which are fill with appropriate soil mixes. </a:t>
            </a:r>
            <a:endParaRPr lang="en-US" sz="2600" b="1" dirty="0" smtClean="0">
              <a:latin typeface="Times New Roman" pitchFamily="18" charset="0"/>
              <a:cs typeface="Times New Roman" pitchFamily="18" charset="0"/>
            </a:endParaRPr>
          </a:p>
          <a:p>
            <a:pPr marL="1771650" lvl="3" indent="-457200" algn="just"/>
            <a:r>
              <a:rPr lang="en-US" sz="2600" b="1" dirty="0" smtClean="0">
                <a:latin typeface="Times New Roman" pitchFamily="18" charset="0"/>
                <a:cs typeface="Times New Roman" pitchFamily="18" charset="0"/>
              </a:rPr>
              <a:t>The </a:t>
            </a:r>
            <a:r>
              <a:rPr lang="en-US" sz="2600" b="1" dirty="0">
                <a:latin typeface="Times New Roman" pitchFamily="18" charset="0"/>
                <a:cs typeface="Times New Roman" pitchFamily="18" charset="0"/>
              </a:rPr>
              <a:t>pot have holes in the bottom </a:t>
            </a:r>
            <a:r>
              <a:rPr lang="en-US" sz="2600" dirty="0">
                <a:latin typeface="Times New Roman" pitchFamily="18" charset="0"/>
                <a:cs typeface="Times New Roman" pitchFamily="18" charset="0"/>
              </a:rPr>
              <a:t>for </a:t>
            </a:r>
            <a:r>
              <a:rPr lang="en-US" sz="2600" b="1" dirty="0">
                <a:latin typeface="Times New Roman" pitchFamily="18" charset="0"/>
                <a:cs typeface="Times New Roman" pitchFamily="18" charset="0"/>
              </a:rPr>
              <a:t>drainage purpose</a:t>
            </a:r>
            <a:endParaRPr lang="en-US" sz="2600" dirty="0">
              <a:latin typeface="Times New Roman" pitchFamily="18" charset="0"/>
              <a:cs typeface="Times New Roman" pitchFamily="18" charset="0"/>
            </a:endParaRPr>
          </a:p>
          <a:p>
            <a:pPr lvl="1" algn="just"/>
            <a:endParaRPr lang="en-US" sz="2100" b="1" dirty="0" smtClean="0">
              <a:latin typeface="Times New Roman" pitchFamily="18" charset="0"/>
              <a:cs typeface="Times New Roman" pitchFamily="18" charset="0"/>
            </a:endParaRPr>
          </a:p>
          <a:p>
            <a:pPr lvl="1" algn="just"/>
            <a:r>
              <a:rPr lang="en-US" sz="2600" b="1" dirty="0" smtClean="0">
                <a:latin typeface="Times New Roman" pitchFamily="18" charset="0"/>
                <a:cs typeface="Times New Roman" pitchFamily="18" charset="0"/>
              </a:rPr>
              <a:t>Advantages </a:t>
            </a:r>
            <a:r>
              <a:rPr lang="en-US" sz="2600" b="1" dirty="0">
                <a:latin typeface="Times New Roman" pitchFamily="18" charset="0"/>
                <a:cs typeface="Times New Roman" pitchFamily="18" charset="0"/>
              </a:rPr>
              <a:t>of growing in pot</a:t>
            </a:r>
            <a:r>
              <a:rPr lang="en-US" sz="2600" dirty="0">
                <a:latin typeface="Times New Roman" pitchFamily="18" charset="0"/>
                <a:cs typeface="Times New Roman" pitchFamily="18" charset="0"/>
              </a:rPr>
              <a:t> </a:t>
            </a:r>
          </a:p>
          <a:p>
            <a:pPr lvl="2" algn="just">
              <a:buFont typeface="Wingdings" pitchFamily="2" charset="2"/>
              <a:buChar char="ü"/>
            </a:pPr>
            <a:r>
              <a:rPr lang="en-US" sz="2600" dirty="0" smtClean="0">
                <a:latin typeface="Times New Roman" pitchFamily="18" charset="0"/>
                <a:cs typeface="Times New Roman" pitchFamily="18" charset="0"/>
              </a:rPr>
              <a:t>Higher survival </a:t>
            </a:r>
            <a:r>
              <a:rPr lang="en-US" sz="2600" dirty="0">
                <a:latin typeface="Times New Roman" pitchFamily="18" charset="0"/>
                <a:cs typeface="Times New Roman" pitchFamily="18" charset="0"/>
              </a:rPr>
              <a:t>rate &amp; faster establishment of seedlings in the field</a:t>
            </a:r>
          </a:p>
          <a:p>
            <a:pPr lvl="3" algn="just">
              <a:buFont typeface="Wingdings" pitchFamily="2" charset="2"/>
              <a:buChar char="§"/>
            </a:pPr>
            <a:r>
              <a:rPr lang="en-US" sz="2600" dirty="0">
                <a:latin typeface="Times New Roman" pitchFamily="18" charset="0"/>
                <a:cs typeface="Times New Roman" pitchFamily="18" charset="0"/>
              </a:rPr>
              <a:t>B/c of little soil disturbance while planting, </a:t>
            </a:r>
          </a:p>
          <a:p>
            <a:pPr lvl="2" algn="just">
              <a:buFont typeface="Wingdings" pitchFamily="2" charset="2"/>
              <a:buChar char="ü"/>
            </a:pPr>
            <a:r>
              <a:rPr lang="en-US" sz="2600" dirty="0">
                <a:latin typeface="Times New Roman" pitchFamily="18" charset="0"/>
                <a:cs typeface="Times New Roman" pitchFamily="18" charset="0"/>
              </a:rPr>
              <a:t>Easy for seedling transportation to a distant place, </a:t>
            </a:r>
          </a:p>
          <a:p>
            <a:pPr lvl="2" algn="just">
              <a:buFont typeface="Wingdings" pitchFamily="2" charset="2"/>
              <a:buChar char="ü"/>
            </a:pPr>
            <a:r>
              <a:rPr lang="en-US" sz="2600" dirty="0">
                <a:latin typeface="Times New Roman" pitchFamily="18" charset="0"/>
                <a:cs typeface="Times New Roman" pitchFamily="18" charset="0"/>
              </a:rPr>
              <a:t>Relatively less water requirement because there is little water loss etc…</a:t>
            </a:r>
          </a:p>
          <a:p>
            <a:pPr marL="457200" lvl="1" indent="0">
              <a:buNone/>
            </a:pPr>
            <a:endParaRPr lang="en-US" sz="2500" dirty="0" smtClean="0">
              <a:latin typeface="Times New Roman" pitchFamily="18" charset="0"/>
              <a:cs typeface="Times New Roman" pitchFamily="18" charset="0"/>
            </a:endParaRPr>
          </a:p>
          <a:p>
            <a:pPr marL="0" indent="0">
              <a:buNone/>
            </a:pPr>
            <a:endParaRPr lang="en-US" sz="25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904925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normAutofit/>
          </a:bodyPr>
          <a:lstStyle/>
          <a:p>
            <a:pPr marL="800100" lvl="1" algn="just"/>
            <a:r>
              <a:rPr lang="am-ET" sz="2400" b="1" dirty="0">
                <a:latin typeface="Times New Roman" pitchFamily="18" charset="0"/>
                <a:cs typeface="Times New Roman" pitchFamily="18" charset="0"/>
              </a:rPr>
              <a:t>D</a:t>
            </a:r>
            <a:r>
              <a:rPr lang="en-US" b="1" dirty="0" err="1">
                <a:latin typeface="Times New Roman" pitchFamily="18" charset="0"/>
                <a:cs typeface="Times New Roman" pitchFamily="18" charset="0"/>
              </a:rPr>
              <a:t>isadvantage</a:t>
            </a:r>
            <a:r>
              <a:rPr lang="en-US" b="1" dirty="0">
                <a:latin typeface="Times New Roman" pitchFamily="18" charset="0"/>
                <a:cs typeface="Times New Roman" pitchFamily="18" charset="0"/>
              </a:rPr>
              <a:t> of growing in pot</a:t>
            </a:r>
            <a:r>
              <a:rPr lang="en-US" dirty="0">
                <a:latin typeface="Times New Roman" pitchFamily="18" charset="0"/>
                <a:cs typeface="Times New Roman" pitchFamily="18" charset="0"/>
              </a:rPr>
              <a:t>:</a:t>
            </a:r>
          </a:p>
          <a:p>
            <a:pPr marL="857250" lvl="2" indent="0" algn="just"/>
            <a:r>
              <a:rPr lang="en-US" sz="2600" dirty="0">
                <a:latin typeface="Times New Roman" pitchFamily="18" charset="0"/>
                <a:cs typeface="Times New Roman" pitchFamily="18" charset="0"/>
              </a:rPr>
              <a:t> Lack selection of roots</a:t>
            </a:r>
          </a:p>
          <a:p>
            <a:pPr lvl="3" algn="just">
              <a:buFont typeface="Wingdings" pitchFamily="2" charset="2"/>
              <a:buChar char="ü"/>
            </a:pPr>
            <a:r>
              <a:rPr lang="en-US" sz="2600" dirty="0">
                <a:latin typeface="Times New Roman" pitchFamily="18" charset="0"/>
                <a:cs typeface="Times New Roman" pitchFamily="18" charset="0"/>
              </a:rPr>
              <a:t>Difficulty to look into the growth pattern of the root; it might be a </a:t>
            </a:r>
            <a:r>
              <a:rPr lang="am-ET" sz="2600" dirty="0">
                <a:cs typeface="Times New Roman" pitchFamily="18" charset="0"/>
              </a:rPr>
              <a:t>deformed roots</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and</a:t>
            </a:r>
            <a:endParaRPr lang="en-US" sz="2600" dirty="0">
              <a:latin typeface="Times New Roman" pitchFamily="18" charset="0"/>
              <a:cs typeface="Times New Roman" pitchFamily="18" charset="0"/>
            </a:endParaRPr>
          </a:p>
          <a:p>
            <a:pPr lvl="2" algn="just"/>
            <a:r>
              <a:rPr lang="en-US" sz="2600" dirty="0">
                <a:latin typeface="Times New Roman" pitchFamily="18" charset="0"/>
                <a:cs typeface="Times New Roman" pitchFamily="18" charset="0"/>
              </a:rPr>
              <a:t>It is costly </a:t>
            </a:r>
            <a:r>
              <a:rPr lang="am-ET" sz="2600" dirty="0">
                <a:cs typeface="Times New Roman" pitchFamily="18" charset="0"/>
              </a:rPr>
              <a:t>(</a:t>
            </a:r>
            <a:r>
              <a:rPr lang="en-US" sz="2600" dirty="0">
                <a:latin typeface="Times New Roman" pitchFamily="18" charset="0"/>
                <a:cs typeface="Times New Roman" pitchFamily="18" charset="0"/>
              </a:rPr>
              <a:t>cost of </a:t>
            </a:r>
            <a:r>
              <a:rPr lang="am-ET" sz="2600" dirty="0">
                <a:cs typeface="Times New Roman" pitchFamily="18" charset="0"/>
              </a:rPr>
              <a:t>polybag</a:t>
            </a:r>
            <a:r>
              <a:rPr lang="en-US" sz="2600" dirty="0">
                <a:latin typeface="Times New Roman" pitchFamily="18" charset="0"/>
                <a:cs typeface="Times New Roman" pitchFamily="18" charset="0"/>
              </a:rPr>
              <a:t>&amp; </a:t>
            </a:r>
            <a:r>
              <a:rPr lang="am-ET" sz="2600" dirty="0">
                <a:cs typeface="Times New Roman" pitchFamily="18" charset="0"/>
              </a:rPr>
              <a:t>too transport</a:t>
            </a:r>
            <a:r>
              <a:rPr lang="en-US" sz="2600" dirty="0">
                <a:latin typeface="Times New Roman" pitchFamily="18" charset="0"/>
                <a:cs typeface="Times New Roman" pitchFamily="18" charset="0"/>
              </a:rPr>
              <a:t> seedlings</a:t>
            </a:r>
            <a:r>
              <a:rPr lang="am-ET" sz="2600" dirty="0">
                <a:cs typeface="Times New Roman" pitchFamily="18" charset="0"/>
              </a:rPr>
              <a:t>)</a:t>
            </a:r>
            <a:r>
              <a:rPr lang="en-US" sz="2600" dirty="0">
                <a:latin typeface="Times New Roman" pitchFamily="18" charset="0"/>
                <a:cs typeface="Times New Roman" pitchFamily="18" charset="0"/>
              </a:rPr>
              <a:t>. </a:t>
            </a:r>
          </a:p>
          <a:p>
            <a:pPr marL="57150" indent="0" algn="just">
              <a:buNone/>
            </a:pPr>
            <a:endParaRPr lang="en-US" sz="2800" b="1" dirty="0" smtClean="0">
              <a:latin typeface="Times New Roman" pitchFamily="18" charset="0"/>
              <a:cs typeface="Times New Roman" pitchFamily="18" charset="0"/>
            </a:endParaRPr>
          </a:p>
          <a:p>
            <a:pPr marL="57150" indent="0" algn="just">
              <a:buNone/>
            </a:pPr>
            <a:r>
              <a:rPr lang="en-US" sz="3600" b="1" dirty="0" smtClean="0">
                <a:latin typeface="Times New Roman" pitchFamily="18" charset="0"/>
                <a:cs typeface="Times New Roman" pitchFamily="18" charset="0"/>
              </a:rPr>
              <a:t>5.1.2</a:t>
            </a:r>
            <a:r>
              <a:rPr lang="en-US" sz="3600" b="1" dirty="0">
                <a:latin typeface="Times New Roman" pitchFamily="18" charset="0"/>
                <a:cs typeface="Times New Roman" pitchFamily="18" charset="0"/>
              </a:rPr>
              <a:t>. Seedbed Layout &amp;</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Calculating Area</a:t>
            </a:r>
            <a:endParaRPr lang="en-US" b="1" dirty="0" smtClean="0">
              <a:latin typeface="Times New Roman" pitchFamily="18" charset="0"/>
              <a:cs typeface="Times New Roman" pitchFamily="18" charset="0"/>
            </a:endParaRPr>
          </a:p>
          <a:p>
            <a:r>
              <a:rPr lang="en-US" dirty="0">
                <a:latin typeface="Times New Roman" pitchFamily="18" charset="0"/>
                <a:cs typeface="Times New Roman" pitchFamily="18" charset="0"/>
              </a:rPr>
              <a:t>Seed bed </a:t>
            </a:r>
            <a:r>
              <a:rPr lang="en-US" sz="2600" dirty="0" smtClean="0">
                <a:latin typeface="Times New Roman" pitchFamily="18" charset="0"/>
                <a:cs typeface="Times New Roman" pitchFamily="18" charset="0"/>
              </a:rPr>
              <a:t>is</a:t>
            </a:r>
          </a:p>
          <a:p>
            <a:pPr lvl="1"/>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an outdoor area that are fully/partially exposed to sunlight </a:t>
            </a:r>
            <a:r>
              <a:rPr lang="en-US" sz="2600" dirty="0" smtClean="0">
                <a:latin typeface="Times New Roman" pitchFamily="18" charset="0"/>
                <a:cs typeface="Times New Roman" pitchFamily="18" charset="0"/>
              </a:rPr>
              <a:t>&amp;</a:t>
            </a:r>
          </a:p>
          <a:p>
            <a:pPr lvl="1"/>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set aside for the production of a large number of seedlings at a minimum effort. </a:t>
            </a:r>
            <a:endParaRPr lang="en-US" sz="2600" b="1"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3259995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477000"/>
          </a:xfrm>
        </p:spPr>
        <p:txBody>
          <a:bodyPr>
            <a:normAutofit/>
          </a:bodyPr>
          <a:lstStyle/>
          <a:p>
            <a:pPr>
              <a:buFont typeface="Wingdings" pitchFamily="2" charset="2"/>
              <a:buChar char="Ø"/>
              <a:defRPr/>
            </a:pPr>
            <a:r>
              <a:rPr lang="en-GB" sz="2800" dirty="0">
                <a:latin typeface="Times New Roman" pitchFamily="18" charset="0"/>
                <a:cs typeface="Times New Roman" pitchFamily="18" charset="0"/>
              </a:rPr>
              <a:t>Establishment of </a:t>
            </a:r>
            <a:r>
              <a:rPr lang="en-GB" sz="2800" dirty="0" smtClean="0">
                <a:latin typeface="Times New Roman" pitchFamily="18" charset="0"/>
                <a:cs typeface="Times New Roman" pitchFamily="18" charset="0"/>
              </a:rPr>
              <a:t>nursery</a:t>
            </a:r>
          </a:p>
          <a:p>
            <a:pPr lvl="1">
              <a:buFont typeface="Wingdings" pitchFamily="2" charset="2"/>
              <a:buChar char="Ø"/>
              <a:defRPr/>
            </a:pPr>
            <a:r>
              <a:rPr lang="en-GB" sz="2700" dirty="0" smtClean="0">
                <a:latin typeface="Times New Roman" pitchFamily="18" charset="0"/>
                <a:cs typeface="Times New Roman" pitchFamily="18" charset="0"/>
              </a:rPr>
              <a:t> Requires </a:t>
            </a:r>
            <a:r>
              <a:rPr lang="en-GB" sz="2700" dirty="0">
                <a:latin typeface="Times New Roman" pitchFamily="18" charset="0"/>
                <a:cs typeface="Times New Roman" pitchFamily="18" charset="0"/>
              </a:rPr>
              <a:t>careful planning </a:t>
            </a:r>
            <a:r>
              <a:rPr lang="en-US" sz="2700" dirty="0">
                <a:latin typeface="Times New Roman" pitchFamily="18" charset="0"/>
                <a:cs typeface="Times New Roman" pitchFamily="18" charset="0"/>
              </a:rPr>
              <a:t>prior to sowing seeds &amp; </a:t>
            </a:r>
            <a:endParaRPr lang="en-US" sz="2700" dirty="0" smtClean="0">
              <a:latin typeface="Times New Roman" pitchFamily="18" charset="0"/>
              <a:cs typeface="Times New Roman" pitchFamily="18" charset="0"/>
            </a:endParaRPr>
          </a:p>
          <a:p>
            <a:pPr lvl="1">
              <a:buFont typeface="Wingdings" pitchFamily="2" charset="2"/>
              <a:buChar char="Ø"/>
              <a:defRPr/>
            </a:pPr>
            <a:r>
              <a:rPr lang="en-US" sz="2700" dirty="0" smtClean="0">
                <a:latin typeface="Times New Roman" pitchFamily="18" charset="0"/>
                <a:cs typeface="Times New Roman" pitchFamily="18" charset="0"/>
              </a:rPr>
              <a:t> it </a:t>
            </a:r>
            <a:r>
              <a:rPr lang="en-US" sz="2700" dirty="0">
                <a:latin typeface="Times New Roman" pitchFamily="18" charset="0"/>
                <a:cs typeface="Times New Roman" pitchFamily="18" charset="0"/>
              </a:rPr>
              <a:t>should be drawn/layout on paper that indicates:-</a:t>
            </a:r>
          </a:p>
          <a:p>
            <a:pPr lvl="3">
              <a:buFont typeface="Wingdings" pitchFamily="2" charset="2"/>
              <a:buChar char="§"/>
              <a:defRPr/>
            </a:pPr>
            <a:r>
              <a:rPr lang="en-US" sz="2600" dirty="0">
                <a:latin typeface="Times New Roman" pitchFamily="18" charset="0"/>
                <a:cs typeface="Times New Roman" pitchFamily="18" charset="0"/>
              </a:rPr>
              <a:t>Location &amp; cultivar name of each vegetable, </a:t>
            </a:r>
          </a:p>
          <a:p>
            <a:pPr lvl="3">
              <a:buFont typeface="Wingdings" pitchFamily="2" charset="2"/>
              <a:buChar char="§"/>
              <a:defRPr/>
            </a:pPr>
            <a:endParaRPr lang="en-US" sz="2600" dirty="0" smtClean="0">
              <a:latin typeface="Times New Roman" pitchFamily="18" charset="0"/>
              <a:cs typeface="Times New Roman" pitchFamily="18" charset="0"/>
            </a:endParaRPr>
          </a:p>
          <a:p>
            <a:pPr lvl="3">
              <a:buFont typeface="Wingdings" pitchFamily="2" charset="2"/>
              <a:buChar char="§"/>
              <a:defRPr/>
            </a:pPr>
            <a:r>
              <a:rPr lang="en-US" sz="2600" dirty="0" smtClean="0">
                <a:latin typeface="Times New Roman" pitchFamily="18" charset="0"/>
                <a:cs typeface="Times New Roman" pitchFamily="18" charset="0"/>
              </a:rPr>
              <a:t>Irrigation </a:t>
            </a:r>
            <a:r>
              <a:rPr lang="en-US" sz="2600" dirty="0">
                <a:latin typeface="Times New Roman" pitchFamily="18" charset="0"/>
                <a:cs typeface="Times New Roman" pitchFamily="18" charset="0"/>
              </a:rPr>
              <a:t>system/channels (if applicable), drains, </a:t>
            </a:r>
          </a:p>
          <a:p>
            <a:pPr lvl="3">
              <a:buFont typeface="Wingdings" pitchFamily="2" charset="2"/>
              <a:buChar char="§"/>
              <a:defRPr/>
            </a:pPr>
            <a:endParaRPr lang="en-US" sz="2600" dirty="0" smtClean="0">
              <a:latin typeface="Times New Roman" pitchFamily="18" charset="0"/>
              <a:cs typeface="Times New Roman" pitchFamily="18" charset="0"/>
            </a:endParaRPr>
          </a:p>
          <a:p>
            <a:pPr lvl="3">
              <a:buFont typeface="Wingdings" pitchFamily="2" charset="2"/>
              <a:buChar char="§"/>
              <a:defRPr/>
            </a:pPr>
            <a:r>
              <a:rPr lang="en-US" sz="2600" dirty="0" smtClean="0">
                <a:latin typeface="Times New Roman" pitchFamily="18" charset="0"/>
                <a:cs typeface="Times New Roman" pitchFamily="18" charset="0"/>
              </a:rPr>
              <a:t>Nursery </a:t>
            </a:r>
            <a:r>
              <a:rPr lang="en-US" sz="2600" dirty="0">
                <a:latin typeface="Times New Roman" pitchFamily="18" charset="0"/>
                <a:cs typeface="Times New Roman" pitchFamily="18" charset="0"/>
              </a:rPr>
              <a:t>area, roads/paths, buildings, hedge, fence, wind breaks, </a:t>
            </a:r>
          </a:p>
          <a:p>
            <a:pPr lvl="3">
              <a:buFont typeface="Wingdings" pitchFamily="2" charset="2"/>
              <a:buChar char="§"/>
              <a:defRPr/>
            </a:pPr>
            <a:endParaRPr lang="en-GB" sz="2600" dirty="0" smtClean="0">
              <a:latin typeface="Times New Roman" pitchFamily="18" charset="0"/>
              <a:cs typeface="Times New Roman" pitchFamily="18" charset="0"/>
            </a:endParaRPr>
          </a:p>
          <a:p>
            <a:pPr lvl="3">
              <a:buFont typeface="Wingdings" pitchFamily="2" charset="2"/>
              <a:buChar char="§"/>
              <a:defRPr/>
            </a:pPr>
            <a:r>
              <a:rPr lang="en-GB" sz="2600" dirty="0" smtClean="0">
                <a:latin typeface="Times New Roman" pitchFamily="18" charset="0"/>
                <a:cs typeface="Times New Roman" pitchFamily="18" charset="0"/>
              </a:rPr>
              <a:t>Other </a:t>
            </a:r>
            <a:r>
              <a:rPr lang="en-GB" sz="2600" dirty="0">
                <a:latin typeface="Times New Roman" pitchFamily="18" charset="0"/>
                <a:cs typeface="Times New Roman" pitchFamily="18" charset="0"/>
              </a:rPr>
              <a:t>permanent features of the nursery </a:t>
            </a:r>
            <a:r>
              <a:rPr lang="en-GB" sz="2600" dirty="0" err="1">
                <a:latin typeface="Times New Roman" pitchFamily="18" charset="0"/>
                <a:cs typeface="Times New Roman" pitchFamily="18" charset="0"/>
              </a:rPr>
              <a:t>eg</a:t>
            </a:r>
            <a:r>
              <a:rPr lang="en-GB" sz="2600" dirty="0">
                <a:latin typeface="Times New Roman" pitchFamily="18" charset="0"/>
                <a:cs typeface="Times New Roman" pitchFamily="18" charset="0"/>
              </a:rPr>
              <a:t> store house, office </a:t>
            </a:r>
            <a:r>
              <a:rPr lang="en-GB" sz="2600" dirty="0" smtClean="0">
                <a:latin typeface="Times New Roman" pitchFamily="18" charset="0"/>
                <a:cs typeface="Times New Roman" pitchFamily="18" charset="0"/>
              </a:rPr>
              <a:t>etc</a:t>
            </a:r>
            <a:r>
              <a:rPr lang="en-GB" sz="2600" dirty="0">
                <a:latin typeface="Times New Roman" pitchFamily="18" charset="0"/>
                <a:cs typeface="Times New Roman" pitchFamily="18" charset="0"/>
              </a:rPr>
              <a:t>…</a:t>
            </a:r>
          </a:p>
          <a:p>
            <a:pPr>
              <a:buFont typeface="Wingdings" pitchFamily="2" charset="2"/>
              <a:buChar char="Ø"/>
              <a:defRPr/>
            </a:pPr>
            <a:endParaRPr lang="en-GB" sz="2600" dirty="0" smtClean="0">
              <a:latin typeface="Times New Roman" pitchFamily="18" charset="0"/>
              <a:cs typeface="Times New Roman" pitchFamily="18" charset="0"/>
            </a:endParaRPr>
          </a:p>
          <a:p>
            <a:pPr algn="just"/>
            <a:endParaRPr lang="en-US" sz="2500" b="1" dirty="0" smtClean="0">
              <a:latin typeface="Times New Roman" pitchFamily="18" charset="0"/>
              <a:cs typeface="Times New Roman" pitchFamily="18" charset="0"/>
            </a:endParaRPr>
          </a:p>
          <a:p>
            <a:pPr>
              <a:buFont typeface="Wingdings" pitchFamily="2" charset="2"/>
              <a:buChar char="q"/>
              <a:defRPr/>
            </a:pPr>
            <a:endParaRPr lang="en-GB" sz="2400" b="1" dirty="0">
              <a:latin typeface="Times New Roman" pitchFamily="18" charset="0"/>
              <a:cs typeface="Times New Roman" pitchFamily="18" charset="0"/>
            </a:endParaRPr>
          </a:p>
          <a:p>
            <a:pPr>
              <a:buFont typeface="Wingdings" pitchFamily="2" charset="2"/>
              <a:buChar char="q"/>
              <a:defRPr/>
            </a:pP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772747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Autofit/>
          </a:bodyPr>
          <a:lstStyle/>
          <a:p>
            <a:r>
              <a:rPr lang="en-GB" sz="2800" b="1" dirty="0" smtClean="0">
                <a:latin typeface="Times New Roman" pitchFamily="18" charset="0"/>
                <a:cs typeface="Times New Roman" pitchFamily="18" charset="0"/>
              </a:rPr>
              <a:t>Layout/planning is important</a:t>
            </a:r>
          </a:p>
          <a:p>
            <a:pPr lvl="1"/>
            <a:r>
              <a:rPr lang="en-GB" sz="2600" i="1" dirty="0" smtClean="0">
                <a:latin typeface="Times New Roman" pitchFamily="18" charset="0"/>
                <a:cs typeface="Times New Roman" pitchFamily="18" charset="0"/>
              </a:rPr>
              <a:t>To </a:t>
            </a:r>
            <a:r>
              <a:rPr lang="en-US" sz="2600" i="1" dirty="0" smtClean="0">
                <a:latin typeface="Times New Roman" pitchFamily="18" charset="0"/>
                <a:cs typeface="Times New Roman" pitchFamily="18" charset="0"/>
              </a:rPr>
              <a:t>determined</a:t>
            </a:r>
            <a:r>
              <a:rPr lang="en-GB" sz="2600" i="1" dirty="0" smtClean="0">
                <a:latin typeface="Times New Roman" pitchFamily="18" charset="0"/>
                <a:cs typeface="Times New Roman" pitchFamily="18" charset="0"/>
              </a:rPr>
              <a:t> the number of plants needed</a:t>
            </a:r>
            <a:r>
              <a:rPr lang="en-US" sz="2600" i="1" dirty="0" smtClean="0">
                <a:latin typeface="Times New Roman" pitchFamily="18" charset="0"/>
                <a:cs typeface="Times New Roman" pitchFamily="18" charset="0"/>
              </a:rPr>
              <a:t> before planting and thus to minimize land wastage</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For better supervision &amp; to carry out intercultural operation in </a:t>
            </a:r>
            <a:r>
              <a:rPr lang="en-US" sz="2600" dirty="0" smtClean="0">
                <a:latin typeface="Times New Roman" pitchFamily="18" charset="0"/>
                <a:cs typeface="Times New Roman" pitchFamily="18" charset="0"/>
              </a:rPr>
              <a:t>efficient manner</a:t>
            </a:r>
            <a:r>
              <a:rPr lang="en-US" sz="2600" i="1" dirty="0" smtClean="0">
                <a:latin typeface="Times New Roman" pitchFamily="18" charset="0"/>
                <a:cs typeface="Times New Roman" pitchFamily="18" charset="0"/>
              </a:rPr>
              <a:t> and future explanation. </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Equal distribution of seedlings in the area</a:t>
            </a:r>
          </a:p>
          <a:p>
            <a:pPr lvl="1"/>
            <a:endParaRPr lang="en-US" sz="2600" i="1" dirty="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Generally </a:t>
            </a:r>
            <a:r>
              <a:rPr lang="en-GB" sz="2600" dirty="0" smtClean="0">
                <a:latin typeface="Times New Roman" pitchFamily="18" charset="0"/>
                <a:cs typeface="Times New Roman" pitchFamily="18" charset="0"/>
              </a:rPr>
              <a:t>has great importance for successful /profitable vegetable seedlings growing enterprise</a:t>
            </a:r>
            <a:r>
              <a:rPr lang="en-US" sz="2600" dirty="0" smtClean="0">
                <a:latin typeface="Times New Roman" pitchFamily="18" charset="0"/>
                <a:cs typeface="Times New Roman" pitchFamily="18" charset="0"/>
              </a:rPr>
              <a:t>. </a:t>
            </a:r>
          </a:p>
          <a:p>
            <a:pPr lvl="2" indent="-285750">
              <a:defRPr/>
            </a:pPr>
            <a:r>
              <a:rPr lang="en-US" sz="2600" dirty="0" smtClean="0">
                <a:latin typeface="Times New Roman" pitchFamily="18" charset="0"/>
                <a:cs typeface="Times New Roman" pitchFamily="18" charset="0"/>
              </a:rPr>
              <a:t>The above uses of careful planning/layout </a:t>
            </a:r>
            <a:r>
              <a:rPr lang="en-GB" sz="2600" dirty="0" smtClean="0">
                <a:latin typeface="Times New Roman" pitchFamily="18" charset="0"/>
                <a:cs typeface="Times New Roman" pitchFamily="18" charset="0"/>
              </a:rPr>
              <a:t>is become successful with p</a:t>
            </a:r>
            <a:r>
              <a:rPr lang="en-GB" sz="2600" i="1" dirty="0" smtClean="0">
                <a:latin typeface="Times New Roman" pitchFamily="18" charset="0"/>
                <a:cs typeface="Times New Roman" pitchFamily="18" charset="0"/>
              </a:rPr>
              <a:t>roper choice of variety and care given to young seedlings</a:t>
            </a:r>
          </a:p>
          <a:p>
            <a:pPr lvl="3" indent="-285750">
              <a:defRPr/>
            </a:pPr>
            <a:endParaRPr lang="en-GB" sz="2500" i="1" dirty="0" smtClean="0">
              <a:latin typeface="Times New Roman" pitchFamily="18" charset="0"/>
              <a:cs typeface="Times New Roman" pitchFamily="18" charset="0"/>
            </a:endParaRPr>
          </a:p>
          <a:p>
            <a:pPr marL="0" indent="0">
              <a:buNone/>
              <a:defRPr/>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515405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934200"/>
          </a:xfrm>
        </p:spPr>
        <p:txBody>
          <a:bodyPr>
            <a:normAutofit/>
          </a:bodyPr>
          <a:lstStyle/>
          <a:p>
            <a:pPr lvl="2"/>
            <a:r>
              <a:rPr lang="en-US" sz="2600" dirty="0">
                <a:latin typeface="Times New Roman" pitchFamily="18" charset="0"/>
                <a:cs typeface="Times New Roman" pitchFamily="18" charset="0"/>
              </a:rPr>
              <a:t>They have to be </a:t>
            </a:r>
            <a:r>
              <a:rPr lang="en-US" sz="2800" b="1" dirty="0">
                <a:latin typeface="Times New Roman" pitchFamily="18" charset="0"/>
                <a:cs typeface="Times New Roman" pitchFamily="18" charset="0"/>
              </a:rPr>
              <a:t>protected from</a:t>
            </a:r>
            <a:r>
              <a:rPr lang="en-US" sz="2600" b="1" dirty="0">
                <a:latin typeface="Times New Roman" pitchFamily="18" charset="0"/>
                <a:cs typeface="Times New Roman" pitchFamily="18" charset="0"/>
              </a:rPr>
              <a:t>:- </a:t>
            </a:r>
          </a:p>
          <a:p>
            <a:pPr lvl="3"/>
            <a:r>
              <a:rPr lang="en-US" sz="2600" dirty="0">
                <a:latin typeface="Times New Roman" pitchFamily="18" charset="0"/>
                <a:cs typeface="Times New Roman" pitchFamily="18" charset="0"/>
              </a:rPr>
              <a:t>Adverse temperatures, heavy rains, drought, wind &amp; a variety of pests and diseases etc.... </a:t>
            </a:r>
          </a:p>
          <a:p>
            <a:pPr>
              <a:buFont typeface="Wingdings" pitchFamily="2" charset="2"/>
              <a:buChar char="q"/>
            </a:pPr>
            <a:endParaRPr lang="en-US" sz="2600" dirty="0" smtClean="0">
              <a:latin typeface="Times New Roman" pitchFamily="18" charset="0"/>
              <a:cs typeface="Times New Roman" pitchFamily="18" charset="0"/>
            </a:endParaRPr>
          </a:p>
          <a:p>
            <a:pPr>
              <a:buFont typeface="Wingdings" pitchFamily="2" charset="2"/>
              <a:buChar char="q"/>
            </a:pPr>
            <a:r>
              <a:rPr lang="en-US" sz="2600" dirty="0" smtClean="0">
                <a:latin typeface="Times New Roman" pitchFamily="18" charset="0"/>
                <a:cs typeface="Times New Roman" pitchFamily="18" charset="0"/>
              </a:rPr>
              <a:t>If </a:t>
            </a:r>
            <a:r>
              <a:rPr lang="en-US" sz="2600" dirty="0">
                <a:latin typeface="Times New Roman" pitchFamily="18" charset="0"/>
                <a:cs typeface="Times New Roman" pitchFamily="18" charset="0"/>
              </a:rPr>
              <a:t>small seeded vegetables are </a:t>
            </a:r>
            <a:r>
              <a:rPr lang="en-US" sz="2800" b="1" dirty="0">
                <a:latin typeface="Times New Roman" pitchFamily="18" charset="0"/>
                <a:cs typeface="Times New Roman" pitchFamily="18" charset="0"/>
              </a:rPr>
              <a:t>sown directly in the field</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lvl="1">
              <a:buFont typeface="Wingdings" pitchFamily="2" charset="2"/>
              <a:buChar char="Ø"/>
            </a:pPr>
            <a:r>
              <a:rPr lang="en-US" sz="2600" dirty="0" smtClean="0">
                <a:latin typeface="Times New Roman" pitchFamily="18" charset="0"/>
                <a:cs typeface="Times New Roman" pitchFamily="18" charset="0"/>
              </a:rPr>
              <a:t>Germination is often poor &amp; </a:t>
            </a:r>
          </a:p>
          <a:p>
            <a:pPr lvl="1">
              <a:buFont typeface="Wingdings" pitchFamily="2" charset="2"/>
              <a:buChar char="Ø"/>
            </a:pPr>
            <a:r>
              <a:rPr lang="en-US" sz="2600" dirty="0" smtClean="0">
                <a:latin typeface="Times New Roman" pitchFamily="18" charset="0"/>
                <a:cs typeface="Times New Roman" pitchFamily="18" charset="0"/>
              </a:rPr>
              <a:t>The young plants grow very slowly and</a:t>
            </a:r>
          </a:p>
          <a:p>
            <a:pPr lvl="1">
              <a:buFont typeface="Wingdings" pitchFamily="2" charset="2"/>
              <a:buChar char="Ø"/>
            </a:pPr>
            <a:r>
              <a:rPr lang="en-US" sz="2600" dirty="0" smtClean="0">
                <a:latin typeface="Times New Roman" pitchFamily="18" charset="0"/>
                <a:cs typeface="Times New Roman" pitchFamily="18" charset="0"/>
              </a:rPr>
              <a:t> Require a long time to mature. </a:t>
            </a:r>
          </a:p>
          <a:p>
            <a:pPr lvl="1">
              <a:buFont typeface="Wingdings" pitchFamily="2" charset="2"/>
              <a:buChar char="Ø"/>
            </a:pPr>
            <a:r>
              <a:rPr lang="en-US" sz="2600" dirty="0" smtClean="0">
                <a:latin typeface="Times New Roman" pitchFamily="18" charset="0"/>
                <a:cs typeface="Times New Roman" pitchFamily="18" charset="0"/>
              </a:rPr>
              <a:t>The season may be </a:t>
            </a:r>
            <a:r>
              <a:rPr lang="en-US" sz="2600" b="1" dirty="0" smtClean="0">
                <a:latin typeface="Times New Roman" pitchFamily="18" charset="0"/>
                <a:cs typeface="Times New Roman" pitchFamily="18" charset="0"/>
              </a:rPr>
              <a:t>too short </a:t>
            </a:r>
            <a:r>
              <a:rPr lang="en-US" sz="2600" dirty="0" smtClean="0">
                <a:latin typeface="Times New Roman" pitchFamily="18" charset="0"/>
                <a:cs typeface="Times New Roman" pitchFamily="18" charset="0"/>
              </a:rPr>
              <a:t>for full development in the field. </a:t>
            </a:r>
          </a:p>
          <a:p>
            <a:endParaRPr lang="en-US" sz="25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endParaRPr lang="en-US" sz="2500" dirty="0"/>
          </a:p>
        </p:txBody>
      </p:sp>
    </p:spTree>
    <p:extLst>
      <p:ext uri="{BB962C8B-B14F-4D97-AF65-F5344CB8AC3E}">
        <p14:creationId xmlns:p14="http://schemas.microsoft.com/office/powerpoint/2010/main" xmlns="" val="989946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400800"/>
          </a:xfrm>
        </p:spPr>
        <p:txBody>
          <a:bodyPr>
            <a:noAutofit/>
          </a:bodyPr>
          <a:lstStyle/>
          <a:p>
            <a:pPr>
              <a:defRPr/>
            </a:pPr>
            <a:r>
              <a:rPr lang="en-GB" sz="2800" b="1" dirty="0">
                <a:latin typeface="Times New Roman" pitchFamily="18" charset="0"/>
                <a:cs typeface="Times New Roman" pitchFamily="18" charset="0"/>
              </a:rPr>
              <a:t>The seed bed size </a:t>
            </a:r>
            <a:r>
              <a:rPr lang="en-GB" sz="2800" dirty="0">
                <a:latin typeface="Times New Roman" pitchFamily="18" charset="0"/>
                <a:cs typeface="Times New Roman" pitchFamily="18" charset="0"/>
              </a:rPr>
              <a:t>in the layout is calculated/determined based on the </a:t>
            </a:r>
          </a:p>
          <a:p>
            <a:pPr lvl="3">
              <a:defRPr/>
            </a:pPr>
            <a:r>
              <a:rPr lang="en-GB" sz="2600" dirty="0">
                <a:latin typeface="Times New Roman" pitchFamily="18" charset="0"/>
                <a:cs typeface="Times New Roman" pitchFamily="18" charset="0"/>
              </a:rPr>
              <a:t>Length, width, paths, </a:t>
            </a:r>
            <a:endParaRPr lang="en-GB" sz="2600" dirty="0" smtClean="0">
              <a:latin typeface="Times New Roman" pitchFamily="18" charset="0"/>
              <a:cs typeface="Times New Roman" pitchFamily="18" charset="0"/>
            </a:endParaRPr>
          </a:p>
          <a:p>
            <a:pPr lvl="3">
              <a:defRPr/>
            </a:pPr>
            <a:r>
              <a:rPr lang="en-GB" sz="2600" dirty="0">
                <a:latin typeface="Times New Roman" pitchFamily="18" charset="0"/>
                <a:cs typeface="Times New Roman" pitchFamily="18" charset="0"/>
              </a:rPr>
              <a:t>T</a:t>
            </a:r>
            <a:r>
              <a:rPr lang="en-GB" sz="2600" dirty="0" smtClean="0">
                <a:latin typeface="Times New Roman" pitchFamily="18" charset="0"/>
                <a:cs typeface="Times New Roman" pitchFamily="18" charset="0"/>
              </a:rPr>
              <a:t>ype </a:t>
            </a:r>
            <a:r>
              <a:rPr lang="en-GB" sz="2600" dirty="0">
                <a:latin typeface="Times New Roman" pitchFamily="18" charset="0"/>
                <a:cs typeface="Times New Roman" pitchFamily="18" charset="0"/>
              </a:rPr>
              <a:t>of vegetable grown etc…</a:t>
            </a:r>
            <a:endParaRPr lang="en-GB" sz="2600" i="1" dirty="0" smtClean="0">
              <a:latin typeface="Times New Roman" pitchFamily="18" charset="0"/>
              <a:cs typeface="Times New Roman" pitchFamily="18" charset="0"/>
            </a:endParaRPr>
          </a:p>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Nursery </a:t>
            </a:r>
            <a:r>
              <a:rPr lang="en-US" sz="2600" b="1" dirty="0">
                <a:latin typeface="Times New Roman" pitchFamily="18" charset="0"/>
                <a:cs typeface="Times New Roman" pitchFamily="18" charset="0"/>
              </a:rPr>
              <a:t>area partition ra</a:t>
            </a:r>
            <a:r>
              <a:rPr lang="en-US" sz="2600" dirty="0">
                <a:latin typeface="Times New Roman" pitchFamily="18" charset="0"/>
                <a:cs typeface="Times New Roman" pitchFamily="18" charset="0"/>
              </a:rPr>
              <a:t>te when planning/establishing nursery include the following proportion: </a:t>
            </a:r>
          </a:p>
          <a:p>
            <a:pPr lvl="1"/>
            <a:r>
              <a:rPr lang="en-US" sz="2600" dirty="0">
                <a:latin typeface="Times New Roman" pitchFamily="18" charset="0"/>
                <a:cs typeface="Times New Roman" pitchFamily="18" charset="0"/>
              </a:rPr>
              <a:t>Vegetable seedlings area is 85% or more by considering optimum spacing </a:t>
            </a:r>
            <a:r>
              <a:rPr lang="en-US" sz="2600" dirty="0" smtClean="0">
                <a:latin typeface="Times New Roman" pitchFamily="18" charset="0"/>
                <a:cs typeface="Times New Roman" pitchFamily="18" charset="0"/>
              </a:rPr>
              <a:t>&amp;</a:t>
            </a:r>
          </a:p>
          <a:p>
            <a:pPr lvl="1"/>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Others area are for roads, building and use of other purpose </a:t>
            </a:r>
          </a:p>
          <a:p>
            <a:pPr>
              <a:defRPr/>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8013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629400"/>
          </a:xfrm>
        </p:spPr>
        <p:txBody>
          <a:bodyPr>
            <a:normAutofit/>
          </a:bodyPr>
          <a:lstStyle/>
          <a:p>
            <a:r>
              <a:rPr lang="en-US" sz="2600" b="1" dirty="0">
                <a:latin typeface="Times New Roman" pitchFamily="18" charset="0"/>
                <a:cs typeface="Times New Roman" pitchFamily="18" charset="0"/>
              </a:rPr>
              <a:t>The </a:t>
            </a:r>
            <a:r>
              <a:rPr lang="en-US" sz="2800" b="1" dirty="0">
                <a:latin typeface="Times New Roman" pitchFamily="18" charset="0"/>
                <a:cs typeface="Times New Roman" pitchFamily="18" charset="0"/>
              </a:rPr>
              <a:t>size of nursery </a:t>
            </a:r>
            <a:r>
              <a:rPr lang="en-US" sz="2600" b="1" dirty="0">
                <a:latin typeface="Times New Roman" pitchFamily="18" charset="0"/>
                <a:cs typeface="Times New Roman" pitchFamily="18" charset="0"/>
              </a:rPr>
              <a:t>is depends up on; </a:t>
            </a:r>
          </a:p>
          <a:p>
            <a:pPr lvl="2"/>
            <a:r>
              <a:rPr lang="en-US" sz="2600" b="1" dirty="0">
                <a:latin typeface="Times New Roman" pitchFamily="18" charset="0"/>
                <a:cs typeface="Times New Roman" pitchFamily="18" charset="0"/>
              </a:rPr>
              <a:t>Number and type of seedlings to be raised</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lvl="2"/>
            <a:r>
              <a:rPr lang="en-US" sz="2600" b="1" dirty="0" smtClean="0">
                <a:latin typeface="Times New Roman" pitchFamily="18" charset="0"/>
                <a:cs typeface="Times New Roman" pitchFamily="18" charset="0"/>
              </a:rPr>
              <a:t>Production </a:t>
            </a:r>
            <a:r>
              <a:rPr lang="en-US" sz="2600" b="1" dirty="0">
                <a:latin typeface="Times New Roman" pitchFamily="18" charset="0"/>
                <a:cs typeface="Times New Roman" pitchFamily="18" charset="0"/>
              </a:rPr>
              <a:t>techniques </a:t>
            </a:r>
            <a:r>
              <a:rPr lang="en-US" sz="2600" b="1" dirty="0" err="1">
                <a:latin typeface="Times New Roman" pitchFamily="18" charset="0"/>
                <a:cs typeface="Times New Roman" pitchFamily="18" charset="0"/>
              </a:rPr>
              <a:t>eg</a:t>
            </a:r>
            <a:r>
              <a:rPr lang="en-US" sz="2600" b="1" dirty="0">
                <a:latin typeface="Times New Roman" pitchFamily="18" charset="0"/>
                <a:cs typeface="Times New Roman" pitchFamily="18" charset="0"/>
              </a:rPr>
              <a:t>. size of containers used &amp; </a:t>
            </a:r>
            <a:r>
              <a:rPr lang="en-US" sz="2600" b="1" dirty="0" smtClean="0">
                <a:latin typeface="Times New Roman" pitchFamily="18" charset="0"/>
                <a:cs typeface="Times New Roman" pitchFamily="18" charset="0"/>
              </a:rPr>
              <a:t>Availability of </a:t>
            </a:r>
            <a:r>
              <a:rPr lang="en-US" sz="2600" b="1" dirty="0">
                <a:latin typeface="Times New Roman" pitchFamily="18" charset="0"/>
                <a:cs typeface="Times New Roman" pitchFamily="18" charset="0"/>
              </a:rPr>
              <a:t>infrastructures etc…</a:t>
            </a:r>
            <a:endParaRPr lang="en-US" sz="2600" dirty="0">
              <a:latin typeface="Times New Roman" pitchFamily="18" charset="0"/>
              <a:cs typeface="Times New Roman" pitchFamily="18" charset="0"/>
            </a:endParaRPr>
          </a:p>
          <a:p>
            <a:pPr marL="0" indent="0">
              <a:buNone/>
            </a:pPr>
            <a:endParaRPr lang="en-US" sz="2600" b="1" dirty="0">
              <a:latin typeface="Times New Roman" pitchFamily="18" charset="0"/>
              <a:cs typeface="Times New Roman" pitchFamily="18" charset="0"/>
            </a:endParaRPr>
          </a:p>
          <a:p>
            <a:pPr marL="342900" lvl="1" indent="-342900">
              <a:buFont typeface="Arial" pitchFamily="34" charset="0"/>
              <a:buChar char="•"/>
            </a:pPr>
            <a:r>
              <a:rPr lang="en-US" sz="2700" dirty="0">
                <a:latin typeface="Times New Roman" pitchFamily="18" charset="0"/>
                <a:cs typeface="Times New Roman" pitchFamily="18" charset="0"/>
              </a:rPr>
              <a:t>Before a nursery site is prepared, the </a:t>
            </a:r>
            <a:r>
              <a:rPr lang="en-US" sz="2700" b="1" dirty="0">
                <a:latin typeface="Times New Roman" pitchFamily="18" charset="0"/>
                <a:cs typeface="Times New Roman" pitchFamily="18" charset="0"/>
              </a:rPr>
              <a:t>area for the nursery could be calculated</a:t>
            </a:r>
            <a:r>
              <a:rPr lang="en-US" sz="2700" dirty="0">
                <a:latin typeface="Times New Roman" pitchFamily="18" charset="0"/>
                <a:cs typeface="Times New Roman" pitchFamily="18" charset="0"/>
              </a:rPr>
              <a:t> taking in to account</a:t>
            </a:r>
            <a:r>
              <a:rPr lang="en-US" sz="2600" dirty="0">
                <a:latin typeface="Times New Roman" pitchFamily="18" charset="0"/>
                <a:cs typeface="Times New Roman" pitchFamily="18" charset="0"/>
              </a:rPr>
              <a:t>: </a:t>
            </a:r>
          </a:p>
          <a:p>
            <a:pPr marL="1200150" lvl="3" indent="-342900"/>
            <a:r>
              <a:rPr lang="en-US" sz="2600" dirty="0">
                <a:latin typeface="Times New Roman" pitchFamily="18" charset="0"/>
                <a:cs typeface="Times New Roman" pitchFamily="18" charset="0"/>
              </a:rPr>
              <a:t>Plant population required in the field, </a:t>
            </a:r>
            <a:endParaRPr lang="en-US" sz="2600" dirty="0" smtClean="0">
              <a:latin typeface="Times New Roman" pitchFamily="18" charset="0"/>
              <a:cs typeface="Times New Roman" pitchFamily="18" charset="0"/>
            </a:endParaRPr>
          </a:p>
          <a:p>
            <a:pPr marL="1200150" lvl="3" indent="-342900"/>
            <a:r>
              <a:rPr lang="en-US" sz="2600" dirty="0" smtClean="0">
                <a:latin typeface="Times New Roman" pitchFamily="18" charset="0"/>
                <a:cs typeface="Times New Roman" pitchFamily="18" charset="0"/>
              </a:rPr>
              <a:t>reserve </a:t>
            </a:r>
            <a:r>
              <a:rPr lang="en-US" sz="2600" dirty="0">
                <a:latin typeface="Times New Roman" pitchFamily="18" charset="0"/>
                <a:cs typeface="Times New Roman" pitchFamily="18" charset="0"/>
              </a:rPr>
              <a:t>plants needed, </a:t>
            </a:r>
            <a:endParaRPr lang="en-US" sz="2600" dirty="0" smtClean="0">
              <a:latin typeface="Times New Roman" pitchFamily="18" charset="0"/>
              <a:cs typeface="Times New Roman" pitchFamily="18" charset="0"/>
            </a:endParaRPr>
          </a:p>
          <a:p>
            <a:pPr marL="1200150" lvl="3" indent="-342900"/>
            <a:r>
              <a:rPr lang="en-US" sz="2600" dirty="0" smtClean="0">
                <a:latin typeface="Times New Roman" pitchFamily="18" charset="0"/>
                <a:cs typeface="Times New Roman" pitchFamily="18" charset="0"/>
              </a:rPr>
              <a:t>size </a:t>
            </a:r>
            <a:r>
              <a:rPr lang="en-US" sz="2600" dirty="0">
                <a:latin typeface="Times New Roman" pitchFamily="18" charset="0"/>
                <a:cs typeface="Times New Roman" pitchFamily="18" charset="0"/>
              </a:rPr>
              <a:t>of the bed &amp; spacing for the nursery </a:t>
            </a:r>
          </a:p>
          <a:p>
            <a:endParaRPr lang="en-US" sz="26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878575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76200" y="228600"/>
                <a:ext cx="8991600" cy="7086600"/>
              </a:xfrm>
            </p:spPr>
            <p:txBody>
              <a:bodyPr>
                <a:noAutofit/>
              </a:bodyPr>
              <a:lstStyle/>
              <a:p>
                <a:r>
                  <a:rPr lang="en-US" sz="2700" b="1" dirty="0">
                    <a:latin typeface="Times New Roman" pitchFamily="18" charset="0"/>
                    <a:cs typeface="Times New Roman" pitchFamily="18" charset="0"/>
                  </a:rPr>
                  <a:t>The following steps may help in the </a:t>
                </a:r>
                <a:r>
                  <a:rPr lang="en-US" sz="2700" b="1" dirty="0">
                    <a:solidFill>
                      <a:srgbClr val="FF0000"/>
                    </a:solidFill>
                    <a:latin typeface="Times New Roman" pitchFamily="18" charset="0"/>
                    <a:cs typeface="Times New Roman" pitchFamily="18" charset="0"/>
                  </a:rPr>
                  <a:t>calculation of nursery area </a:t>
                </a:r>
                <a:r>
                  <a:rPr lang="en-US" sz="2700" b="1" dirty="0" smtClean="0">
                    <a:solidFill>
                      <a:srgbClr val="FF0000"/>
                    </a:solidFill>
                    <a:latin typeface="Times New Roman" pitchFamily="18" charset="0"/>
                    <a:cs typeface="Times New Roman" pitchFamily="18" charset="0"/>
                  </a:rPr>
                  <a:t>required </a:t>
                </a:r>
                <a:r>
                  <a:rPr lang="en-US" sz="2700" b="1" dirty="0">
                    <a:latin typeface="Times New Roman" pitchFamily="18" charset="0"/>
                    <a:cs typeface="Times New Roman" pitchFamily="18" charset="0"/>
                  </a:rPr>
                  <a:t>(</a:t>
                </a:r>
                <a:r>
                  <a:rPr lang="en-US" sz="2700" b="1" dirty="0">
                    <a:solidFill>
                      <a:srgbClr val="FF0000"/>
                    </a:solidFill>
                    <a:latin typeface="Times New Roman" pitchFamily="18" charset="0"/>
                    <a:cs typeface="Times New Roman" pitchFamily="18" charset="0"/>
                  </a:rPr>
                  <a:t>Area </a:t>
                </a:r>
                <a:r>
                  <a:rPr lang="en-US" sz="2700" b="1" dirty="0" smtClean="0">
                    <a:solidFill>
                      <a:srgbClr val="FF0000"/>
                    </a:solidFill>
                    <a:latin typeface="Times New Roman" pitchFamily="18" charset="0"/>
                    <a:cs typeface="Times New Roman" pitchFamily="18" charset="0"/>
                  </a:rPr>
                  <a:t>estimation- in </a:t>
                </a:r>
                <a:r>
                  <a:rPr lang="en-US" sz="2700" b="1" dirty="0">
                    <a:solidFill>
                      <a:srgbClr val="FF0000"/>
                    </a:solidFill>
                    <a:latin typeface="Times New Roman" pitchFamily="18" charset="0"/>
                    <a:cs typeface="Times New Roman" pitchFamily="18" charset="0"/>
                  </a:rPr>
                  <a:t>which seedlings are directly </a:t>
                </a:r>
                <a:r>
                  <a:rPr lang="en-US" sz="2700" b="1" dirty="0" smtClean="0">
                    <a:solidFill>
                      <a:srgbClr val="FF0000"/>
                    </a:solidFill>
                    <a:latin typeface="Times New Roman" pitchFamily="18" charset="0"/>
                    <a:cs typeface="Times New Roman" pitchFamily="18" charset="0"/>
                  </a:rPr>
                  <a:t>grown</a:t>
                </a:r>
                <a:r>
                  <a:rPr lang="en-US" sz="2700" dirty="0" smtClean="0">
                    <a:latin typeface="Times New Roman" pitchFamily="18" charset="0"/>
                    <a:cs typeface="Times New Roman" pitchFamily="18" charset="0"/>
                  </a:rPr>
                  <a:t>)</a:t>
                </a:r>
              </a:p>
              <a:p>
                <a:pPr lvl="2"/>
                <a:r>
                  <a:rPr lang="en-US" sz="2600" dirty="0" smtClean="0">
                    <a:latin typeface="Times New Roman" pitchFamily="18" charset="0"/>
                    <a:cs typeface="Times New Roman" pitchFamily="18" charset="0"/>
                  </a:rPr>
                  <a:t>1</a:t>
                </a:r>
                <a:r>
                  <a:rPr lang="en-US" sz="2600" dirty="0">
                    <a:latin typeface="Times New Roman" pitchFamily="18" charset="0"/>
                    <a:cs typeface="Times New Roman" pitchFamily="18" charset="0"/>
                  </a:rPr>
                  <a:t>. </a:t>
                </a:r>
                <a:r>
                  <a:rPr lang="en-US" sz="2800" b="1" dirty="0">
                    <a:latin typeface="Times New Roman" pitchFamily="18" charset="0"/>
                    <a:cs typeface="Times New Roman" pitchFamily="18" charset="0"/>
                  </a:rPr>
                  <a:t>No.of seedlings per bed</a:t>
                </a:r>
                <a:r>
                  <a:rPr lang="en-US" sz="2600" dirty="0">
                    <a:latin typeface="Times New Roman" pitchFamily="18" charset="0"/>
                    <a:cs typeface="Times New Roman" pitchFamily="18" charset="0"/>
                  </a:rPr>
                  <a:t>= </a:t>
                </a:r>
                <a14:m>
                  <m:oMath xmlns:m="http://schemas.openxmlformats.org/officeDocument/2006/math">
                    <m:f>
                      <m:fPr>
                        <m:ctrlPr>
                          <a:rPr lang="en-US" sz="2600" i="1" smtClean="0">
                            <a:latin typeface="Cambria Math"/>
                            <a:cs typeface="Times New Roman" pitchFamily="18" charset="0"/>
                          </a:rPr>
                        </m:ctrlPr>
                      </m:fPr>
                      <m:num>
                        <m:r>
                          <m:rPr>
                            <m:nor/>
                          </m:rPr>
                          <a:rPr lang="en-US" sz="2600" dirty="0" smtClean="0">
                            <a:latin typeface="Times New Roman" pitchFamily="18" charset="0"/>
                            <a:cs typeface="Times New Roman" pitchFamily="18" charset="0"/>
                          </a:rPr>
                          <m:t>10,000</m:t>
                        </m:r>
                        <m:r>
                          <m:rPr>
                            <m:nor/>
                          </m:rPr>
                          <a:rPr lang="en-US" sz="2600" dirty="0" smtClean="0">
                            <a:latin typeface="Times New Roman" pitchFamily="18" charset="0"/>
                            <a:cs typeface="Times New Roman" pitchFamily="18" charset="0"/>
                          </a:rPr>
                          <m:t>cm</m:t>
                        </m:r>
                        <m:r>
                          <m:rPr>
                            <m:nor/>
                          </m:rPr>
                          <a:rPr lang="en-US" sz="2600" baseline="30000" dirty="0" smtClean="0">
                            <a:latin typeface="Times New Roman" pitchFamily="18" charset="0"/>
                            <a:cs typeface="Times New Roman" pitchFamily="18" charset="0"/>
                          </a:rPr>
                          <m:t>2</m:t>
                        </m:r>
                        <m:r>
                          <a:rPr lang="en-US" sz="2600" b="0" i="1" baseline="30000" dirty="0" smtClean="0">
                            <a:latin typeface="Cambria Math"/>
                            <a:cs typeface="Times New Roman" pitchFamily="18" charset="0"/>
                          </a:rPr>
                          <m:t> </m:t>
                        </m:r>
                        <m:r>
                          <m:rPr>
                            <m:nor/>
                          </m:rPr>
                          <a:rPr lang="en-US" sz="2600" dirty="0">
                            <a:latin typeface="Times New Roman" pitchFamily="18" charset="0"/>
                            <a:cs typeface="Times New Roman" pitchFamily="18" charset="0"/>
                          </a:rPr>
                          <m:t>X</m:t>
                        </m:r>
                        <m:r>
                          <m:rPr>
                            <m:nor/>
                          </m:rPr>
                          <a:rPr lang="en-US" sz="2600" b="0" i="0" dirty="0" smtClean="0">
                            <a:latin typeface="Times New Roman" pitchFamily="18" charset="0"/>
                            <a:cs typeface="Times New Roman" pitchFamily="18" charset="0"/>
                          </a:rPr>
                          <m:t> </m:t>
                        </m:r>
                        <m:r>
                          <m:rPr>
                            <m:nor/>
                          </m:rPr>
                          <a:rPr lang="en-US" sz="2600" b="0" i="0" dirty="0" smtClean="0">
                            <a:latin typeface="Times New Roman" pitchFamily="18" charset="0"/>
                            <a:cs typeface="Times New Roman" pitchFamily="18" charset="0"/>
                          </a:rPr>
                          <m:t>Single</m:t>
                        </m:r>
                        <m:r>
                          <m:rPr>
                            <m:nor/>
                          </m:rPr>
                          <a:rPr lang="en-US" sz="2600" dirty="0">
                            <a:latin typeface="Times New Roman" pitchFamily="18" charset="0"/>
                            <a:cs typeface="Times New Roman" pitchFamily="18" charset="0"/>
                          </a:rPr>
                          <m:t> </m:t>
                        </m:r>
                        <m:r>
                          <m:rPr>
                            <m:nor/>
                          </m:rPr>
                          <a:rPr lang="en-US" sz="2600" dirty="0">
                            <a:latin typeface="Times New Roman" pitchFamily="18" charset="0"/>
                            <a:cs typeface="Times New Roman" pitchFamily="18" charset="0"/>
                          </a:rPr>
                          <m:t>bed</m:t>
                        </m:r>
                        <m:r>
                          <m:rPr>
                            <m:nor/>
                          </m:rPr>
                          <a:rPr lang="en-US" sz="2600" dirty="0">
                            <a:latin typeface="Times New Roman" pitchFamily="18" charset="0"/>
                            <a:cs typeface="Times New Roman" pitchFamily="18" charset="0"/>
                          </a:rPr>
                          <m:t> </m:t>
                        </m:r>
                        <m:r>
                          <m:rPr>
                            <m:nor/>
                          </m:rPr>
                          <a:rPr lang="en-US" sz="2600" dirty="0">
                            <a:latin typeface="Times New Roman" pitchFamily="18" charset="0"/>
                            <a:cs typeface="Times New Roman" pitchFamily="18" charset="0"/>
                          </a:rPr>
                          <m:t>dimension</m:t>
                        </m:r>
                      </m:num>
                      <m:den>
                        <m:r>
                          <m:rPr>
                            <m:nor/>
                          </m:rPr>
                          <a:rPr lang="en-US" sz="2600" dirty="0" smtClean="0">
                            <a:latin typeface="Times New Roman" pitchFamily="18" charset="0"/>
                            <a:cs typeface="Times New Roman" pitchFamily="18" charset="0"/>
                          </a:rPr>
                          <m:t>Intra</m:t>
                        </m:r>
                        <m:r>
                          <m:rPr>
                            <m:nor/>
                          </m:rPr>
                          <a:rPr lang="en-US" sz="2600" dirty="0" smtClean="0">
                            <a:latin typeface="Times New Roman" pitchFamily="18" charset="0"/>
                            <a:cs typeface="Times New Roman" pitchFamily="18" charset="0"/>
                          </a:rPr>
                          <m:t>−</m:t>
                        </m:r>
                        <m:r>
                          <m:rPr>
                            <m:nor/>
                          </m:rPr>
                          <a:rPr lang="en-US" sz="2600" dirty="0" smtClean="0">
                            <a:latin typeface="Times New Roman" pitchFamily="18" charset="0"/>
                            <a:cs typeface="Times New Roman" pitchFamily="18" charset="0"/>
                          </a:rPr>
                          <m:t>row</m:t>
                        </m:r>
                        <m:r>
                          <m:rPr>
                            <m:nor/>
                          </m:rPr>
                          <a:rPr lang="en-US" sz="2600" dirty="0" smtClean="0">
                            <a:latin typeface="Times New Roman" pitchFamily="18" charset="0"/>
                            <a:cs typeface="Times New Roman" pitchFamily="18" charset="0"/>
                          </a:rPr>
                          <m:t> </m:t>
                        </m:r>
                        <m:r>
                          <m:rPr>
                            <m:nor/>
                          </m:rPr>
                          <a:rPr lang="en-US" sz="2600" dirty="0" smtClean="0">
                            <a:latin typeface="Times New Roman" pitchFamily="18" charset="0"/>
                            <a:cs typeface="Times New Roman" pitchFamily="18" charset="0"/>
                          </a:rPr>
                          <m:t>spacing</m:t>
                        </m:r>
                        <m:r>
                          <m:rPr>
                            <m:nor/>
                          </m:rPr>
                          <a:rPr lang="en-US" sz="2600" dirty="0" smtClean="0">
                            <a:latin typeface="Times New Roman" pitchFamily="18" charset="0"/>
                            <a:cs typeface="Times New Roman" pitchFamily="18" charset="0"/>
                          </a:rPr>
                          <m:t> (</m:t>
                        </m:r>
                        <m:r>
                          <m:rPr>
                            <m:nor/>
                          </m:rPr>
                          <a:rPr lang="en-US" sz="2600" dirty="0" smtClean="0">
                            <a:latin typeface="Times New Roman" pitchFamily="18" charset="0"/>
                            <a:cs typeface="Times New Roman" pitchFamily="18" charset="0"/>
                          </a:rPr>
                          <m:t>cm</m:t>
                        </m:r>
                        <m:r>
                          <m:rPr>
                            <m:nor/>
                          </m:rPr>
                          <a:rPr lang="en-US" sz="2600" dirty="0" smtClean="0">
                            <a:latin typeface="Times New Roman" pitchFamily="18" charset="0"/>
                            <a:cs typeface="Times New Roman" pitchFamily="18" charset="0"/>
                          </a:rPr>
                          <m:t>) </m:t>
                        </m:r>
                        <m:r>
                          <m:rPr>
                            <m:nor/>
                          </m:rPr>
                          <a:rPr lang="en-US" sz="2600" dirty="0" smtClean="0">
                            <a:latin typeface="Times New Roman" pitchFamily="18" charset="0"/>
                            <a:cs typeface="Times New Roman" pitchFamily="18" charset="0"/>
                          </a:rPr>
                          <m:t>X</m:t>
                        </m:r>
                        <m:r>
                          <m:rPr>
                            <m:nor/>
                          </m:rPr>
                          <a:rPr lang="en-US" sz="2600" dirty="0" smtClean="0">
                            <a:latin typeface="Times New Roman" pitchFamily="18" charset="0"/>
                            <a:cs typeface="Times New Roman" pitchFamily="18" charset="0"/>
                          </a:rPr>
                          <m:t> </m:t>
                        </m:r>
                        <m:r>
                          <m:rPr>
                            <m:nor/>
                          </m:rPr>
                          <a:rPr lang="en-US" sz="2600" dirty="0" smtClean="0">
                            <a:latin typeface="Times New Roman" pitchFamily="18" charset="0"/>
                            <a:cs typeface="Times New Roman" pitchFamily="18" charset="0"/>
                          </a:rPr>
                          <m:t>inter</m:t>
                        </m:r>
                        <m:r>
                          <m:rPr>
                            <m:nor/>
                          </m:rPr>
                          <a:rPr lang="en-US" sz="2600" dirty="0" smtClean="0">
                            <a:latin typeface="Times New Roman" pitchFamily="18" charset="0"/>
                            <a:cs typeface="Times New Roman" pitchFamily="18" charset="0"/>
                          </a:rPr>
                          <m:t> </m:t>
                        </m:r>
                        <m:r>
                          <m:rPr>
                            <m:nor/>
                          </m:rPr>
                          <a:rPr lang="en-US" sz="2600" dirty="0" smtClean="0">
                            <a:latin typeface="Times New Roman" pitchFamily="18" charset="0"/>
                            <a:cs typeface="Times New Roman" pitchFamily="18" charset="0"/>
                          </a:rPr>
                          <m:t>row</m:t>
                        </m:r>
                        <m:r>
                          <m:rPr>
                            <m:nor/>
                          </m:rPr>
                          <a:rPr lang="en-US" sz="2600" dirty="0" smtClean="0">
                            <a:latin typeface="Times New Roman" pitchFamily="18" charset="0"/>
                            <a:cs typeface="Times New Roman" pitchFamily="18" charset="0"/>
                          </a:rPr>
                          <m:t> </m:t>
                        </m:r>
                        <m:r>
                          <m:rPr>
                            <m:nor/>
                          </m:rPr>
                          <a:rPr lang="en-US" sz="2600" dirty="0" smtClean="0">
                            <a:latin typeface="Times New Roman" pitchFamily="18" charset="0"/>
                            <a:cs typeface="Times New Roman" pitchFamily="18" charset="0"/>
                          </a:rPr>
                          <m:t>spacing</m:t>
                        </m:r>
                        <m:r>
                          <m:rPr>
                            <m:nor/>
                          </m:rPr>
                          <a:rPr lang="en-US" sz="2600" dirty="0" smtClean="0">
                            <a:latin typeface="Times New Roman" pitchFamily="18" charset="0"/>
                            <a:cs typeface="Times New Roman" pitchFamily="18" charset="0"/>
                          </a:rPr>
                          <m:t> (</m:t>
                        </m:r>
                        <m:r>
                          <m:rPr>
                            <m:nor/>
                          </m:rPr>
                          <a:rPr lang="en-US" sz="2600" dirty="0" smtClean="0">
                            <a:latin typeface="Times New Roman" pitchFamily="18" charset="0"/>
                            <a:cs typeface="Times New Roman" pitchFamily="18" charset="0"/>
                          </a:rPr>
                          <m:t>cm</m:t>
                        </m:r>
                        <m:r>
                          <m:rPr>
                            <m:nor/>
                          </m:rPr>
                          <a:rPr lang="en-US" sz="2600" dirty="0" smtClean="0">
                            <a:latin typeface="Times New Roman" pitchFamily="18" charset="0"/>
                            <a:cs typeface="Times New Roman" pitchFamily="18" charset="0"/>
                          </a:rPr>
                          <m:t>)</m:t>
                        </m:r>
                      </m:den>
                    </m:f>
                  </m:oMath>
                </a14:m>
                <a:endParaRPr lang="en-US" sz="2600" dirty="0">
                  <a:latin typeface="Times New Roman" pitchFamily="18" charset="0"/>
                  <a:cs typeface="Times New Roman" pitchFamily="18" charset="0"/>
                </a:endParaRPr>
              </a:p>
              <a:p>
                <a:pPr lvl="2"/>
                <a:r>
                  <a:rPr lang="en-US" sz="2800" b="1" dirty="0">
                    <a:latin typeface="Times New Roman" pitchFamily="18" charset="0"/>
                    <a:cs typeface="Times New Roman" pitchFamily="18" charset="0"/>
                  </a:rPr>
                  <a:t>2. No. Seedbed per h</a:t>
                </a:r>
                <a:r>
                  <a:rPr lang="en-US" sz="2800" b="1" dirty="0" smtClean="0">
                    <a:latin typeface="Times New Roman" pitchFamily="18" charset="0"/>
                    <a:cs typeface="Times New Roman" pitchFamily="18" charset="0"/>
                  </a:rPr>
                  <a:t>a </a:t>
                </a:r>
                <a:r>
                  <a:rPr lang="en-US" sz="2500" b="1" dirty="0">
                    <a:latin typeface="Times New Roman" pitchFamily="18" charset="0"/>
                    <a:cs typeface="Times New Roman" pitchFamily="18" charset="0"/>
                  </a:rPr>
                  <a:t>=</a:t>
                </a:r>
                <a14:m>
                  <m:oMath xmlns:m="http://schemas.openxmlformats.org/officeDocument/2006/math">
                    <m:f>
                      <m:fPr>
                        <m:ctrlPr>
                          <a:rPr lang="en-US" sz="2500" i="1">
                            <a:latin typeface="Cambria Math"/>
                            <a:cs typeface="Times New Roman" pitchFamily="18" charset="0"/>
                          </a:rPr>
                        </m:ctrlPr>
                      </m:fPr>
                      <m:num>
                        <m:r>
                          <m:rPr>
                            <m:nor/>
                          </m:rPr>
                          <a:rPr lang="en-US" sz="2500" dirty="0">
                            <a:latin typeface="Times New Roman" pitchFamily="18" charset="0"/>
                            <a:cs typeface="Times New Roman" pitchFamily="18" charset="0"/>
                          </a:rPr>
                          <m:t>Total</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number</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of</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plants</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needed</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plant</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density</m:t>
                        </m:r>
                        <m:r>
                          <m:rPr>
                            <m:nor/>
                          </m:rPr>
                          <a:rPr lang="en-US" sz="2500" dirty="0">
                            <a:latin typeface="Times New Roman" pitchFamily="18" charset="0"/>
                            <a:cs typeface="Times New Roman" pitchFamily="18" charset="0"/>
                          </a:rPr>
                          <m:t> + </m:t>
                        </m:r>
                        <m:r>
                          <m:rPr>
                            <m:nor/>
                          </m:rPr>
                          <a:rPr lang="en-US" sz="2500" dirty="0">
                            <a:latin typeface="Times New Roman" pitchFamily="18" charset="0"/>
                            <a:cs typeface="Times New Roman" pitchFamily="18" charset="0"/>
                          </a:rPr>
                          <m:t>allowance</m:t>
                        </m:r>
                        <m:r>
                          <m:rPr>
                            <m:nor/>
                          </m:rPr>
                          <a:rPr lang="en-US" sz="2500" dirty="0">
                            <a:latin typeface="Times New Roman" pitchFamily="18" charset="0"/>
                            <a:cs typeface="Times New Roman" pitchFamily="18" charset="0"/>
                          </a:rPr>
                          <m:t>) </m:t>
                        </m:r>
                      </m:num>
                      <m:den>
                        <m:r>
                          <m:rPr>
                            <m:nor/>
                          </m:rPr>
                          <a:rPr lang="en-US" sz="2500" dirty="0">
                            <a:latin typeface="Times New Roman" pitchFamily="18" charset="0"/>
                            <a:cs typeface="Times New Roman" pitchFamily="18" charset="0"/>
                          </a:rPr>
                          <m:t>No</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Seedling</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per</m:t>
                        </m:r>
                        <m:r>
                          <m:rPr>
                            <m:nor/>
                          </m:rPr>
                          <a:rPr lang="en-US" sz="2500" dirty="0">
                            <a:latin typeface="Times New Roman" pitchFamily="18" charset="0"/>
                            <a:cs typeface="Times New Roman" pitchFamily="18" charset="0"/>
                          </a:rPr>
                          <m:t> </m:t>
                        </m:r>
                        <m:r>
                          <m:rPr>
                            <m:nor/>
                          </m:rPr>
                          <a:rPr lang="en-US" sz="2500" dirty="0">
                            <a:latin typeface="Times New Roman" pitchFamily="18" charset="0"/>
                            <a:cs typeface="Times New Roman" pitchFamily="18" charset="0"/>
                          </a:rPr>
                          <m:t>bed</m:t>
                        </m:r>
                        <m:r>
                          <m:rPr>
                            <m:nor/>
                          </m:rPr>
                          <a:rPr lang="en-US" sz="2500" dirty="0">
                            <a:latin typeface="Times New Roman" pitchFamily="18" charset="0"/>
                            <a:cs typeface="Times New Roman" pitchFamily="18" charset="0"/>
                          </a:rPr>
                          <m:t> </m:t>
                        </m:r>
                      </m:den>
                    </m:f>
                  </m:oMath>
                </a14:m>
                <a:endParaRPr lang="en-US" sz="2500" b="1" dirty="0">
                  <a:latin typeface="Times New Roman" pitchFamily="18" charset="0"/>
                  <a:cs typeface="Times New Roman" pitchFamily="18" charset="0"/>
                </a:endParaRPr>
              </a:p>
              <a:p>
                <a:pPr lvl="2"/>
                <a:r>
                  <a:rPr lang="en-US" sz="2500" b="1" dirty="0">
                    <a:latin typeface="Times New Roman" pitchFamily="18" charset="0"/>
                    <a:cs typeface="Times New Roman" pitchFamily="18" charset="0"/>
                  </a:rPr>
                  <a:t>3. </a:t>
                </a:r>
                <a:r>
                  <a:rPr lang="en-US" sz="2800" b="1" dirty="0">
                    <a:latin typeface="Times New Roman" pitchFamily="18" charset="0"/>
                    <a:cs typeface="Times New Roman" pitchFamily="18" charset="0"/>
                  </a:rPr>
                  <a:t>Net area of bed </a:t>
                </a:r>
                <a:r>
                  <a:rPr lang="en-US" sz="2500" dirty="0">
                    <a:latin typeface="Times New Roman" pitchFamily="18" charset="0"/>
                    <a:cs typeface="Times New Roman" pitchFamily="18" charset="0"/>
                  </a:rPr>
                  <a:t>= No of beds X single bed dimension</a:t>
                </a:r>
              </a:p>
              <a:p>
                <a:pPr lvl="2"/>
                <a:endParaRPr lang="en-US" sz="2500" dirty="0" smtClean="0">
                  <a:latin typeface="Times New Roman" pitchFamily="18" charset="0"/>
                  <a:cs typeface="Times New Roman" pitchFamily="18" charset="0"/>
                </a:endParaRPr>
              </a:p>
              <a:p>
                <a:pPr lvl="2"/>
                <a:r>
                  <a:rPr lang="en-US" sz="2500" dirty="0" smtClean="0">
                    <a:latin typeface="Times New Roman" pitchFamily="18" charset="0"/>
                    <a:cs typeface="Times New Roman" pitchFamily="18" charset="0"/>
                  </a:rPr>
                  <a:t>4</a:t>
                </a:r>
                <a:r>
                  <a:rPr lang="en-US" sz="2500" dirty="0">
                    <a:latin typeface="Times New Roman" pitchFamily="18" charset="0"/>
                    <a:cs typeface="Times New Roman" pitchFamily="18" charset="0"/>
                  </a:rPr>
                  <a:t>.  </a:t>
                </a:r>
                <a:r>
                  <a:rPr lang="en-US" sz="2800" b="1" dirty="0">
                    <a:latin typeface="Times New Roman" pitchFamily="18" charset="0"/>
                    <a:cs typeface="Times New Roman" pitchFamily="18" charset="0"/>
                  </a:rPr>
                  <a:t>Gross area</a:t>
                </a:r>
                <a:r>
                  <a:rPr lang="en-US" sz="2800" dirty="0">
                    <a:latin typeface="Times New Roman" pitchFamily="18" charset="0"/>
                    <a:cs typeface="Times New Roman" pitchFamily="18" charset="0"/>
                  </a:rPr>
                  <a:t/>
                </a:r>
                <a:r>
                  <a:rPr lang="en-US" sz="2500" dirty="0">
                    <a:latin typeface="Times New Roman" pitchFamily="18" charset="0"/>
                    <a:cs typeface="Times New Roman" pitchFamily="18" charset="0"/>
                  </a:rPr>
                  <a:t>= Number of seedbed X 15.12 for seedbed length of 10m (for 10x1m) or </a:t>
                </a:r>
                <a:r>
                  <a:rPr lang="en-US" sz="2500" b="1" i="1" dirty="0">
                    <a:latin typeface="Times New Roman" pitchFamily="18" charset="0"/>
                    <a:cs typeface="Times New Roman" pitchFamily="18" charset="0"/>
                  </a:rPr>
                  <a:t>=</a:t>
                </a:r>
                <a:r>
                  <a:rPr lang="en-US" sz="2500" dirty="0">
                    <a:latin typeface="Times New Roman" pitchFamily="18" charset="0"/>
                    <a:cs typeface="Times New Roman" pitchFamily="18" charset="0"/>
                  </a:rPr>
                  <a:t> Number of seedbed X7.56 for seedbed length of 5m (for </a:t>
                </a:r>
                <a:r>
                  <a:rPr lang="en-US" sz="2500" dirty="0" smtClean="0">
                    <a:latin typeface="Times New Roman" pitchFamily="18" charset="0"/>
                    <a:cs typeface="Times New Roman" pitchFamily="18" charset="0"/>
                  </a:rPr>
                  <a:t>5x1m)</a:t>
                </a:r>
                <a:endParaRPr lang="en-US" sz="2500" dirty="0">
                  <a:latin typeface="Times New Roman" pitchFamily="18" charset="0"/>
                  <a:cs typeface="Times New Roman" pitchFamily="18" charset="0"/>
                </a:endParaRPr>
              </a:p>
              <a:p>
                <a:pPr marL="914400" lvl="2" indent="0">
                  <a:buNone/>
                </a:pPr>
                <a:endParaRPr lang="en-US" sz="2500" b="1"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228600"/>
                <a:ext cx="8991600" cy="7086600"/>
              </a:xfrm>
              <a:blipFill rotWithShape="1">
                <a:blip r:embed="rId2"/>
                <a:stretch>
                  <a:fillRect l="-1153" t="-775" r="-2034" b="-4905"/>
                </a:stretch>
              </a:blipFill>
            </p:spPr>
            <p:txBody>
              <a:bodyPr/>
              <a:lstStyle/>
              <a:p>
                <a:r>
                  <a:rPr lang="en-US">
                    <a:noFill/>
                  </a:rPr>
                  <a:t> </a:t>
                </a:r>
              </a:p>
            </p:txBody>
          </p:sp>
        </mc:Fallback>
      </mc:AlternateContent>
    </p:spTree>
    <p:extLst>
      <p:ext uri="{BB962C8B-B14F-4D97-AF65-F5344CB8AC3E}">
        <p14:creationId xmlns:p14="http://schemas.microsoft.com/office/powerpoint/2010/main" xmlns="" val="1226105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76200" y="381000"/>
                <a:ext cx="8991600" cy="7543800"/>
              </a:xfrm>
            </p:spPr>
            <p:txBody>
              <a:bodyPr>
                <a:noAutofit/>
              </a:bodyPr>
              <a:lstStyle/>
              <a:p>
                <a:r>
                  <a:rPr lang="en-US" sz="2500" b="1" dirty="0" smtClean="0">
                    <a:latin typeface="Times New Roman" pitchFamily="18" charset="0"/>
                    <a:cs typeface="Times New Roman" pitchFamily="18" charset="0"/>
                  </a:rPr>
                  <a:t>Example- </a:t>
                </a:r>
                <a:r>
                  <a:rPr lang="en-US" sz="2500" dirty="0" smtClean="0">
                    <a:latin typeface="Times New Roman" pitchFamily="18" charset="0"/>
                    <a:cs typeface="Times New Roman" pitchFamily="18" charset="0"/>
                  </a:rPr>
                  <a:t>Suppose </a:t>
                </a:r>
                <a:r>
                  <a:rPr lang="en-US" sz="2500" dirty="0">
                    <a:latin typeface="Times New Roman" pitchFamily="18" charset="0"/>
                    <a:cs typeface="Times New Roman" pitchFamily="18" charset="0"/>
                  </a:rPr>
                  <a:t>we want to plant </a:t>
                </a:r>
                <a:r>
                  <a:rPr lang="en-US" sz="2500" dirty="0">
                    <a:solidFill>
                      <a:srgbClr val="FF0000"/>
                    </a:solidFill>
                    <a:latin typeface="Times New Roman" pitchFamily="18" charset="0"/>
                    <a:cs typeface="Times New Roman" pitchFamily="18" charset="0"/>
                  </a:rPr>
                  <a:t>10 ha </a:t>
                </a:r>
                <a:r>
                  <a:rPr lang="en-US" sz="2500" dirty="0">
                    <a:latin typeface="Times New Roman" pitchFamily="18" charset="0"/>
                    <a:cs typeface="Times New Roman" pitchFamily="18" charset="0"/>
                  </a:rPr>
                  <a:t>of tomatoes at a planting density of </a:t>
                </a:r>
                <a:r>
                  <a:rPr lang="en-US" sz="2500" dirty="0">
                    <a:solidFill>
                      <a:srgbClr val="FF0000"/>
                    </a:solidFill>
                    <a:latin typeface="Times New Roman" pitchFamily="18" charset="0"/>
                    <a:cs typeface="Times New Roman" pitchFamily="18" charset="0"/>
                  </a:rPr>
                  <a:t>40,000 plants per ha </a:t>
                </a:r>
                <a:r>
                  <a:rPr lang="en-US" sz="2500" dirty="0">
                    <a:latin typeface="Times New Roman" pitchFamily="18" charset="0"/>
                    <a:cs typeface="Times New Roman" pitchFamily="18" charset="0"/>
                  </a:rPr>
                  <a:t>with 20% </a:t>
                </a:r>
                <a:r>
                  <a:rPr lang="en-US" sz="2500" dirty="0" smtClean="0">
                    <a:latin typeface="Times New Roman" pitchFamily="18" charset="0"/>
                    <a:cs typeface="Times New Roman" pitchFamily="18" charset="0"/>
                  </a:rPr>
                  <a:t>allowance &amp;</a:t>
                </a:r>
                <a:r>
                  <a:rPr lang="en-US" sz="2500" dirty="0">
                    <a:latin typeface="Times New Roman" pitchFamily="18" charset="0"/>
                    <a:cs typeface="Times New Roman" pitchFamily="18" charset="0"/>
                  </a:rPr>
                  <a:t>if we have decided to prepare seedbed having a dimension of 10x1m with 3cm (intra row spacing) </a:t>
                </a:r>
                <a:r>
                  <a:rPr lang="en-US" sz="2500" dirty="0" smtClean="0">
                    <a:latin typeface="Times New Roman" pitchFamily="18" charset="0"/>
                    <a:cs typeface="Times New Roman" pitchFamily="18" charset="0"/>
                  </a:rPr>
                  <a:t>&amp;10 </a:t>
                </a:r>
                <a:r>
                  <a:rPr lang="en-US" sz="2500" dirty="0">
                    <a:latin typeface="Times New Roman" pitchFamily="18" charset="0"/>
                    <a:cs typeface="Times New Roman" pitchFamily="18" charset="0"/>
                  </a:rPr>
                  <a:t>cm (inter row </a:t>
                </a:r>
                <a:r>
                  <a:rPr lang="en-US" sz="2500" dirty="0" smtClean="0">
                    <a:latin typeface="Times New Roman" pitchFamily="18" charset="0"/>
                    <a:cs typeface="Times New Roman" pitchFamily="18" charset="0"/>
                  </a:rPr>
                  <a:t>spacing). </a:t>
                </a:r>
                <a:r>
                  <a:rPr lang="en-US" sz="2500" dirty="0">
                    <a:latin typeface="Times New Roman" pitchFamily="18" charset="0"/>
                    <a:cs typeface="Times New Roman" pitchFamily="18" charset="0"/>
                  </a:rPr>
                  <a:t>What would be the area required for the beds and for the whole nursery?</a:t>
                </a:r>
              </a:p>
              <a:p>
                <a:pPr lvl="1"/>
                <a:r>
                  <a:rPr lang="en-US" sz="2600" b="1" i="1" u="sng" dirty="0">
                    <a:latin typeface="Times New Roman" pitchFamily="18" charset="0"/>
                    <a:cs typeface="Times New Roman" pitchFamily="18" charset="0"/>
                  </a:rPr>
                  <a:t>Solutions</a:t>
                </a:r>
                <a:endParaRPr lang="en-US" sz="2600" b="1" dirty="0">
                  <a:latin typeface="Times New Roman" pitchFamily="18" charset="0"/>
                  <a:cs typeface="Times New Roman" pitchFamily="18" charset="0"/>
                </a:endParaRPr>
              </a:p>
              <a:p>
                <a:pPr lvl="2">
                  <a:buFont typeface="Wingdings" pitchFamily="2" charset="2"/>
                  <a:buChar char="Ø"/>
                </a:pPr>
                <a:r>
                  <a:rPr lang="en-US" sz="2600" dirty="0">
                    <a:latin typeface="Times New Roman" pitchFamily="18" charset="0"/>
                    <a:cs typeface="Times New Roman" pitchFamily="18" charset="0"/>
                  </a:rPr>
                  <a:t>1. </a:t>
                </a:r>
                <a:r>
                  <a:rPr lang="en-US" sz="2600" b="1" dirty="0">
                    <a:latin typeface="Times New Roman" pitchFamily="18" charset="0"/>
                    <a:cs typeface="Times New Roman" pitchFamily="18" charset="0"/>
                  </a:rPr>
                  <a:t>No. of seedlings per bed</a:t>
                </a:r>
                <a:r>
                  <a:rPr lang="en-US" sz="2600" dirty="0">
                    <a:latin typeface="Times New Roman" pitchFamily="18" charset="0"/>
                    <a:cs typeface="Times New Roman" pitchFamily="18" charset="0"/>
                  </a:rPr>
                  <a:t>= </a:t>
                </a:r>
                <a14:m>
                  <m:oMath xmlns:m="http://schemas.openxmlformats.org/officeDocument/2006/math">
                    <m:f>
                      <m:fPr>
                        <m:ctrlPr>
                          <a:rPr lang="en-US" sz="2600" i="1">
                            <a:latin typeface="Cambria Math"/>
                            <a:cs typeface="Times New Roman" pitchFamily="18" charset="0"/>
                          </a:rPr>
                        </m:ctrlPr>
                      </m:fPr>
                      <m:num>
                        <m:r>
                          <m:rPr>
                            <m:nor/>
                          </m:rPr>
                          <a:rPr lang="en-US" sz="2600" dirty="0">
                            <a:latin typeface="Times New Roman" pitchFamily="18" charset="0"/>
                            <a:cs typeface="Times New Roman" pitchFamily="18" charset="0"/>
                          </a:rPr>
                          <m:t>10,000</m:t>
                        </m:r>
                        <m:r>
                          <m:rPr>
                            <m:nor/>
                          </m:rPr>
                          <a:rPr lang="en-US" sz="2600" dirty="0">
                            <a:latin typeface="Times New Roman" pitchFamily="18" charset="0"/>
                            <a:cs typeface="Times New Roman" pitchFamily="18" charset="0"/>
                          </a:rPr>
                          <m:t>cm</m:t>
                        </m:r>
                        <m:r>
                          <m:rPr>
                            <m:nor/>
                          </m:rPr>
                          <a:rPr lang="en-US" sz="2600" baseline="30000" dirty="0">
                            <a:latin typeface="Times New Roman" pitchFamily="18" charset="0"/>
                            <a:cs typeface="Times New Roman" pitchFamily="18" charset="0"/>
                          </a:rPr>
                          <m:t>2</m:t>
                        </m:r>
                        <m:r>
                          <a:rPr lang="en-US" sz="2600" i="1" baseline="30000" dirty="0">
                            <a:latin typeface="Cambria Math"/>
                            <a:cs typeface="Times New Roman" pitchFamily="18" charset="0"/>
                          </a:rPr>
                          <m:t> </m:t>
                        </m:r>
                        <m:r>
                          <m:rPr>
                            <m:nor/>
                          </m:rPr>
                          <a:rPr lang="en-US" sz="2600" dirty="0">
                            <a:latin typeface="Times New Roman" pitchFamily="18" charset="0"/>
                            <a:cs typeface="Times New Roman" pitchFamily="18" charset="0"/>
                          </a:rPr>
                          <m:t>X</m:t>
                        </m:r>
                        <m:r>
                          <m:rPr>
                            <m:nor/>
                          </m:rPr>
                          <a:rPr lang="en-US" sz="2600" dirty="0">
                            <a:latin typeface="Times New Roman" pitchFamily="18" charset="0"/>
                            <a:cs typeface="Times New Roman" pitchFamily="18" charset="0"/>
                          </a:rPr>
                          <m:t>10</m:t>
                        </m:r>
                      </m:num>
                      <m:den>
                        <m:r>
                          <m:rPr>
                            <m:nor/>
                          </m:rPr>
                          <a:rPr lang="en-US" sz="2600" dirty="0">
                            <a:latin typeface="Times New Roman" pitchFamily="18" charset="0"/>
                            <a:cs typeface="Times New Roman" pitchFamily="18" charset="0"/>
                          </a:rPr>
                          <m:t>3</m:t>
                        </m:r>
                        <m:r>
                          <m:rPr>
                            <m:nor/>
                          </m:rPr>
                          <a:rPr lang="en-US" sz="2600" dirty="0">
                            <a:latin typeface="Times New Roman" pitchFamily="18" charset="0"/>
                            <a:cs typeface="Times New Roman" pitchFamily="18" charset="0"/>
                          </a:rPr>
                          <m:t>cm</m:t>
                        </m:r>
                        <m:r>
                          <m:rPr>
                            <m:nor/>
                          </m:rPr>
                          <a:rPr lang="en-US" sz="2600" dirty="0">
                            <a:latin typeface="Times New Roman" pitchFamily="18" charset="0"/>
                            <a:cs typeface="Times New Roman" pitchFamily="18" charset="0"/>
                          </a:rPr>
                          <m:t> </m:t>
                        </m:r>
                        <m:r>
                          <m:rPr>
                            <m:nor/>
                          </m:rPr>
                          <a:rPr lang="en-US" sz="2600" dirty="0">
                            <a:latin typeface="Times New Roman" pitchFamily="18" charset="0"/>
                            <a:cs typeface="Times New Roman" pitchFamily="18" charset="0"/>
                          </a:rPr>
                          <m:t>X</m:t>
                        </m:r>
                        <m:r>
                          <m:rPr>
                            <m:nor/>
                          </m:rPr>
                          <a:rPr lang="en-US" sz="2600" dirty="0">
                            <a:latin typeface="Times New Roman" pitchFamily="18" charset="0"/>
                            <a:cs typeface="Times New Roman" pitchFamily="18" charset="0"/>
                          </a:rPr>
                          <m:t> 10</m:t>
                        </m:r>
                        <m:r>
                          <m:rPr>
                            <m:nor/>
                          </m:rPr>
                          <a:rPr lang="en-US" sz="2600" dirty="0">
                            <a:latin typeface="Times New Roman" pitchFamily="18" charset="0"/>
                            <a:cs typeface="Times New Roman" pitchFamily="18" charset="0"/>
                          </a:rPr>
                          <m:t>cm</m:t>
                        </m:r>
                      </m:den>
                    </m:f>
                    <m:r>
                      <a:rPr lang="en-US" sz="2600" dirty="0">
                        <a:latin typeface="Cambria Math"/>
                        <a:cs typeface="Times New Roman" pitchFamily="18" charset="0"/>
                      </a:rPr>
                      <m:t> </m:t>
                    </m:r>
                  </m:oMath>
                </a14:m>
                <a:r>
                  <a:rPr lang="en-US" sz="2600" dirty="0">
                    <a:latin typeface="Times New Roman" pitchFamily="18" charset="0"/>
                    <a:cs typeface="Times New Roman" pitchFamily="18" charset="0"/>
                  </a:rPr>
                  <a:t> = </a:t>
                </a:r>
                <a:r>
                  <a:rPr lang="en-US" sz="2600" dirty="0" smtClean="0">
                    <a:latin typeface="Times New Roman" pitchFamily="18" charset="0"/>
                    <a:cs typeface="Times New Roman" pitchFamily="18" charset="0"/>
                  </a:rPr>
                  <a:t>3333.333 or                                                                         </a:t>
                </a:r>
                <a:endParaRPr lang="en-US" sz="2600" dirty="0">
                  <a:latin typeface="Times New Roman" pitchFamily="18" charset="0"/>
                  <a:cs typeface="Times New Roman" pitchFamily="18" charset="0"/>
                </a:endParaRPr>
              </a:p>
              <a:p>
                <a:pPr marL="914400" lvl="2" indent="0">
                  <a:buNone/>
                </a:pPr>
                <a:endParaRPr lang="en-US" sz="2600" b="1" dirty="0" smtClean="0">
                  <a:latin typeface="Times New Roman" pitchFamily="18" charset="0"/>
                  <a:cs typeface="Times New Roman" pitchFamily="18" charset="0"/>
                </a:endParaRPr>
              </a:p>
              <a:p>
                <a:pPr marL="914400" lvl="2" indent="0">
                  <a:buNone/>
                </a:pPr>
                <a:endParaRPr lang="en-US" sz="2600" b="1" dirty="0" smtClean="0">
                  <a:latin typeface="Times New Roman" pitchFamily="18" charset="0"/>
                  <a:cs typeface="Times New Roman" pitchFamily="18" charset="0"/>
                </a:endParaRPr>
              </a:p>
              <a:p>
                <a:pPr lvl="2">
                  <a:buFont typeface="Wingdings" pitchFamily="2" charset="2"/>
                  <a:buChar char="Ø"/>
                </a:pPr>
                <a:endParaRPr lang="en-US" sz="2600" b="1" dirty="0">
                  <a:latin typeface="Times New Roman" pitchFamily="18" charset="0"/>
                  <a:cs typeface="Times New Roman" pitchFamily="18" charset="0"/>
                </a:endParaRPr>
              </a:p>
              <a:p>
                <a:pPr marL="0" indent="0">
                  <a:buNone/>
                </a:pPr>
                <a:r>
                  <a:rPr lang="en-US" sz="2500" dirty="0" smtClean="0">
                    <a:latin typeface="Times New Roman" pitchFamily="18" charset="0"/>
                    <a:cs typeface="Times New Roman" pitchFamily="18" charset="0"/>
                  </a:rPr>
                  <a:t/>
                </a:r>
              </a:p>
              <a:p>
                <a:pPr marL="2628900" lvl="6" indent="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3333.333</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381000"/>
                <a:ext cx="8991600" cy="7543800"/>
              </a:xfrm>
              <a:blipFill rotWithShape="1">
                <a:blip r:embed="rId2"/>
                <a:stretch>
                  <a:fillRect l="-1153" t="-647" r="-2102"/>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xmlns="" val="1662702557"/>
              </p:ext>
            </p:extLst>
          </p:nvPr>
        </p:nvGraphicFramePr>
        <p:xfrm>
          <a:off x="1447800" y="4215764"/>
          <a:ext cx="7059930" cy="1261872"/>
        </p:xfrm>
        <a:graphic>
          <a:graphicData uri="http://schemas.openxmlformats.org/drawingml/2006/table">
            <a:tbl>
              <a:tblPr firstRow="1" firstCol="1" bandRow="1">
                <a:tableStyleId>{5C22544A-7EE6-4342-B048-85BDC9FD1C3A}</a:tableStyleId>
              </a:tblPr>
              <a:tblGrid>
                <a:gridCol w="5411114"/>
                <a:gridCol w="674516"/>
                <a:gridCol w="974300"/>
              </a:tblGrid>
              <a:tr h="0">
                <a:tc>
                  <a:txBody>
                    <a:bodyPr/>
                    <a:lstStyle/>
                    <a:p>
                      <a:pPr marL="0" marR="0">
                        <a:lnSpc>
                          <a:spcPct val="115000"/>
                        </a:lnSpc>
                        <a:spcBef>
                          <a:spcPts val="0"/>
                        </a:spcBef>
                        <a:spcAft>
                          <a:spcPts val="0"/>
                        </a:spcAft>
                      </a:pPr>
                      <a:r>
                        <a:rPr lang="en-US" sz="2400" dirty="0">
                          <a:effectLst/>
                          <a:latin typeface="Times New Roman" pitchFamily="18" charset="0"/>
                          <a:cs typeface="Times New Roman" pitchFamily="18" charset="0"/>
                        </a:rPr>
                        <a:t>3cm x 10cm</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400">
                          <a:effectLst/>
                          <a:latin typeface="Times New Roman" pitchFamily="18" charset="0"/>
                          <a:cs typeface="Times New Roman" pitchFamily="18" charset="0"/>
                        </a:rPr>
                        <a: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400">
                          <a:effectLst/>
                          <a:latin typeface="Times New Roman" pitchFamily="18" charset="0"/>
                          <a:cs typeface="Times New Roman" pitchFamily="18" charset="0"/>
                        </a:rPr>
                        <a:t>1plant</a:t>
                      </a:r>
                      <a:endParaRPr lang="en-US" sz="1400">
                        <a:effectLst/>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2400" dirty="0">
                          <a:effectLst/>
                          <a:latin typeface="Times New Roman" pitchFamily="18" charset="0"/>
                          <a:cs typeface="Times New Roman" pitchFamily="18" charset="0"/>
                        </a:rPr>
                        <a:t>10 x100cm x 1x100cm (it means the size of one bed that is 10mx1m)</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400" dirty="0">
                          <a:effectLst/>
                          <a:latin typeface="Times New Roman" pitchFamily="18" charset="0"/>
                          <a:cs typeface="Times New Roman" pitchFamily="18" charset="0"/>
                        </a:rPr>
                        <a:t>=</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400" dirty="0">
                          <a:effectLst/>
                          <a:latin typeface="Times New Roman" pitchFamily="18" charset="0"/>
                          <a:cs typeface="Times New Roman" pitchFamily="18" charset="0"/>
                        </a:rPr>
                        <a:t>?</a:t>
                      </a:r>
                      <a:endParaRPr lang="en-US" sz="14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832380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76200" y="228600"/>
                <a:ext cx="8991600" cy="7696200"/>
              </a:xfrm>
            </p:spPr>
            <p:txBody>
              <a:bodyPr>
                <a:noAutofit/>
              </a:bodyPr>
              <a:lstStyle/>
              <a:p>
                <a:pPr lvl="2">
                  <a:buFont typeface="Wingdings" pitchFamily="2" charset="2"/>
                  <a:buChar char="Ø"/>
                </a:pPr>
                <a:r>
                  <a:rPr lang="en-US" sz="2600" b="1" dirty="0" smtClean="0">
                    <a:latin typeface="Times New Roman" pitchFamily="18" charset="0"/>
                    <a:cs typeface="Times New Roman" pitchFamily="18" charset="0"/>
                  </a:rPr>
                  <a:t>2</a:t>
                </a:r>
                <a:r>
                  <a:rPr lang="en-US" sz="2600" b="1" dirty="0">
                    <a:latin typeface="Times New Roman" pitchFamily="18" charset="0"/>
                    <a:cs typeface="Times New Roman" pitchFamily="18" charset="0"/>
                  </a:rPr>
                  <a:t>. No. Seedbed per ha=</a:t>
                </a:r>
                <a14:m>
                  <m:oMath xmlns:m="http://schemas.openxmlformats.org/officeDocument/2006/math">
                    <m:f>
                      <m:fPr>
                        <m:ctrlPr>
                          <a:rPr lang="en-US" sz="2600" i="1">
                            <a:latin typeface="Cambria Math"/>
                            <a:cs typeface="Times New Roman" pitchFamily="18" charset="0"/>
                          </a:rPr>
                        </m:ctrlPr>
                      </m:fPr>
                      <m:num>
                        <m:r>
                          <m:rPr>
                            <m:nor/>
                          </m:rPr>
                          <a:rPr lang="en-US" sz="2600" dirty="0">
                            <a:latin typeface="Times New Roman" pitchFamily="18" charset="0"/>
                            <a:cs typeface="Times New Roman" pitchFamily="18" charset="0"/>
                          </a:rPr>
                          <m:t>40,000 + (40,000</m:t>
                        </m:r>
                        <m:r>
                          <m:rPr>
                            <m:nor/>
                          </m:rPr>
                          <a:rPr lang="en-US" sz="2600" dirty="0">
                            <a:latin typeface="Times New Roman" pitchFamily="18" charset="0"/>
                            <a:cs typeface="Times New Roman" pitchFamily="18" charset="0"/>
                          </a:rPr>
                          <m:t>X</m:t>
                        </m:r>
                        <m:r>
                          <m:rPr>
                            <m:nor/>
                          </m:rPr>
                          <a:rPr lang="en-US" sz="2600" dirty="0">
                            <a:latin typeface="Times New Roman" pitchFamily="18" charset="0"/>
                            <a:cs typeface="Times New Roman" pitchFamily="18" charset="0"/>
                          </a:rPr>
                          <m:t>20/100) </m:t>
                        </m:r>
                      </m:num>
                      <m:den>
                        <m:r>
                          <m:rPr>
                            <m:nor/>
                          </m:rPr>
                          <a:rPr lang="en-US" sz="2600" dirty="0">
                            <a:latin typeface="Times New Roman" pitchFamily="18" charset="0"/>
                            <a:cs typeface="Times New Roman" pitchFamily="18" charset="0"/>
                          </a:rPr>
                          <m:t>3333.333</m:t>
                        </m:r>
                      </m:den>
                    </m:f>
                    <m:r>
                      <a:rPr lang="en-US" sz="2600" dirty="0">
                        <a:latin typeface="Cambria Math"/>
                        <a:cs typeface="Times New Roman" pitchFamily="18" charset="0"/>
                      </a:rPr>
                      <m:t> </m:t>
                    </m:r>
                  </m:oMath>
                </a14:m>
                <a:r>
                  <a:rPr lang="en-US" sz="2600" dirty="0">
                    <a:latin typeface="Times New Roman" pitchFamily="18" charset="0"/>
                    <a:cs typeface="Times New Roman" pitchFamily="18" charset="0"/>
                  </a:rPr>
                  <a:t>= 14 </a:t>
                </a:r>
                <a:r>
                  <a:rPr lang="en-US" sz="2600" dirty="0" smtClean="0">
                    <a:latin typeface="Times New Roman" pitchFamily="18" charset="0"/>
                    <a:cs typeface="Times New Roman" pitchFamily="18" charset="0"/>
                  </a:rPr>
                  <a:t>beds. Therefore</a:t>
                </a:r>
                <a:r>
                  <a:rPr lang="en-US" sz="2600" dirty="0">
                    <a:latin typeface="Times New Roman" pitchFamily="18" charset="0"/>
                    <a:cs typeface="Times New Roman" pitchFamily="18" charset="0"/>
                  </a:rPr>
                  <a:t>, for 10 ha = </a:t>
                </a:r>
                <a:r>
                  <a:rPr lang="en-US" sz="2600" b="1" dirty="0">
                    <a:latin typeface="Times New Roman" pitchFamily="18" charset="0"/>
                    <a:cs typeface="Times New Roman" pitchFamily="18" charset="0"/>
                  </a:rPr>
                  <a:t>140</a:t>
                </a:r>
                <a:r>
                  <a:rPr lang="en-US" sz="2600" dirty="0">
                    <a:latin typeface="Times New Roman" pitchFamily="18" charset="0"/>
                    <a:cs typeface="Times New Roman" pitchFamily="18" charset="0"/>
                  </a:rPr>
                  <a:t> beds are </a:t>
                </a:r>
                <a:r>
                  <a:rPr lang="en-US" sz="2600" dirty="0" smtClean="0">
                    <a:latin typeface="Times New Roman" pitchFamily="18" charset="0"/>
                    <a:cs typeface="Times New Roman" pitchFamily="18" charset="0"/>
                  </a:rPr>
                  <a:t>needed</a:t>
                </a:r>
                <a:endParaRPr lang="en-US" sz="2600" dirty="0">
                  <a:latin typeface="Times New Roman" pitchFamily="18" charset="0"/>
                  <a:cs typeface="Times New Roman" pitchFamily="18" charset="0"/>
                </a:endParaRPr>
              </a:p>
              <a:p>
                <a:pPr marL="914400" lvl="2" indent="0">
                  <a:buNone/>
                </a:pPr>
                <a:r>
                  <a:rPr lang="en-US" sz="2600" dirty="0" smtClean="0">
                    <a:latin typeface="Times New Roman" pitchFamily="18" charset="0"/>
                    <a:cs typeface="Times New Roman" pitchFamily="18" charset="0"/>
                  </a:rPr>
                  <a:t>Or 1bed = have 3333.333 seedlings; Given 1ha= 40,000 Seedlings &amp; allowance=40,000seedling x 20%=8000 seedlings; total number of plant required is 8000+40,000= 48000</a:t>
                </a:r>
              </a:p>
              <a:p>
                <a:pPr lvl="2">
                  <a:buFont typeface="Wingdings" pitchFamily="2" charset="2"/>
                  <a:buChar char="Ø"/>
                </a:pPr>
                <a:endParaRPr lang="en-US" sz="2600" b="1" dirty="0" smtClean="0">
                  <a:latin typeface="Times New Roman" pitchFamily="18" charset="0"/>
                  <a:cs typeface="Times New Roman" pitchFamily="18" charset="0"/>
                </a:endParaRPr>
              </a:p>
              <a:p>
                <a:pPr marL="914400" lvl="2" indent="0">
                  <a:buNone/>
                </a:pPr>
                <a:endParaRPr lang="en-US" sz="2600" b="1" dirty="0">
                  <a:latin typeface="Times New Roman" pitchFamily="18" charset="0"/>
                  <a:cs typeface="Times New Roman" pitchFamily="18" charset="0"/>
                </a:endParaRPr>
              </a:p>
              <a:p>
                <a:pPr lvl="2">
                  <a:buFont typeface="Wingdings" pitchFamily="2" charset="2"/>
                  <a:buChar char="Ø"/>
                </a:pPr>
                <a:r>
                  <a:rPr lang="en-US" sz="2600" dirty="0">
                    <a:latin typeface="Times New Roman" pitchFamily="18" charset="0"/>
                    <a:cs typeface="Times New Roman" pitchFamily="18" charset="0"/>
                  </a:rPr>
                  <a:t>Therefore, for 10 ha = </a:t>
                </a:r>
                <a:r>
                  <a:rPr lang="en-US" sz="2600" dirty="0" smtClean="0">
                    <a:latin typeface="Times New Roman" pitchFamily="18" charset="0"/>
                    <a:cs typeface="Times New Roman" pitchFamily="18" charset="0"/>
                  </a:rPr>
                  <a:t>14 bed per ha x 10= 140 </a:t>
                </a:r>
                <a:r>
                  <a:rPr lang="en-US" sz="2600" dirty="0">
                    <a:latin typeface="Times New Roman" pitchFamily="18" charset="0"/>
                    <a:cs typeface="Times New Roman" pitchFamily="18" charset="0"/>
                  </a:rPr>
                  <a:t>beds are needed</a:t>
                </a:r>
              </a:p>
              <a:p>
                <a:pPr lvl="2">
                  <a:buFont typeface="Wingdings" pitchFamily="2" charset="2"/>
                  <a:buChar char="Ø"/>
                </a:pPr>
                <a:endParaRPr lang="en-US" sz="2600" b="1" dirty="0" smtClean="0">
                  <a:latin typeface="Times New Roman" pitchFamily="18" charset="0"/>
                  <a:cs typeface="Times New Roman" pitchFamily="18" charset="0"/>
                </a:endParaRPr>
              </a:p>
              <a:p>
                <a:pPr lvl="2">
                  <a:buFont typeface="Wingdings" pitchFamily="2" charset="2"/>
                  <a:buChar char="Ø"/>
                </a:pPr>
                <a:r>
                  <a:rPr lang="en-US" sz="2600" b="1" dirty="0" smtClean="0">
                    <a:latin typeface="Times New Roman" pitchFamily="18" charset="0"/>
                    <a:cs typeface="Times New Roman" pitchFamily="18" charset="0"/>
                  </a:rPr>
                  <a:t>3</a:t>
                </a:r>
                <a:r>
                  <a:rPr lang="en-US" sz="2600" b="1" dirty="0">
                    <a:latin typeface="Times New Roman" pitchFamily="18" charset="0"/>
                    <a:cs typeface="Times New Roman" pitchFamily="18" charset="0"/>
                  </a:rPr>
                  <a:t>. Net area of </a:t>
                </a:r>
                <a:r>
                  <a:rPr lang="en-US" sz="2600" b="1" dirty="0" smtClean="0">
                    <a:latin typeface="Times New Roman" pitchFamily="18" charset="0"/>
                    <a:cs typeface="Times New Roman" pitchFamily="18" charset="0"/>
                  </a:rPr>
                  <a:t>beds in 10ha</a:t>
                </a:r>
                <a:r>
                  <a:rPr lang="en-US" sz="2600" dirty="0" smtClean="0">
                    <a:latin typeface="Times New Roman" pitchFamily="18" charset="0"/>
                    <a:cs typeface="Times New Roman" pitchFamily="18" charset="0"/>
                  </a:rPr>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140beds </a:t>
                </a:r>
                <a:r>
                  <a:rPr lang="en-US" sz="2600" dirty="0">
                    <a:latin typeface="Times New Roman" pitchFamily="18" charset="0"/>
                    <a:cs typeface="Times New Roman" pitchFamily="18" charset="0"/>
                  </a:rPr>
                  <a:t>X 10m</a:t>
                </a:r>
                <a:r>
                  <a:rPr lang="en-US" sz="2600" baseline="30000" dirty="0">
                    <a:latin typeface="Times New Roman" pitchFamily="18" charset="0"/>
                    <a:cs typeface="Times New Roman" pitchFamily="18" charset="0"/>
                  </a:rPr>
                  <a:t>2</a:t>
                </a:r>
                <a:r>
                  <a:rPr lang="en-US" sz="2600" dirty="0">
                    <a:latin typeface="Times New Roman" pitchFamily="18" charset="0"/>
                    <a:cs typeface="Times New Roman" pitchFamily="18" charset="0"/>
                  </a:rPr>
                  <a:t>= </a:t>
                </a:r>
                <a:r>
                  <a:rPr lang="en-US" sz="2600" b="1" u="sng" dirty="0">
                    <a:latin typeface="Times New Roman" pitchFamily="18" charset="0"/>
                    <a:cs typeface="Times New Roman" pitchFamily="18" charset="0"/>
                  </a:rPr>
                  <a:t>1800m</a:t>
                </a:r>
                <a:r>
                  <a:rPr lang="en-US" sz="2600" b="1" u="sng" baseline="30000" dirty="0">
                    <a:latin typeface="Times New Roman" pitchFamily="18" charset="0"/>
                    <a:cs typeface="Times New Roman" pitchFamily="18" charset="0"/>
                  </a:rPr>
                  <a:t>2</a:t>
                </a:r>
                <a:endParaRPr lang="en-US" sz="2600" dirty="0">
                  <a:latin typeface="Times New Roman" pitchFamily="18" charset="0"/>
                  <a:cs typeface="Times New Roman" pitchFamily="18" charset="0"/>
                </a:endParaRPr>
              </a:p>
              <a:p>
                <a:pPr lvl="2">
                  <a:buFont typeface="Wingdings" pitchFamily="2" charset="2"/>
                  <a:buChar char="Ø"/>
                </a:pPr>
                <a:r>
                  <a:rPr lang="en-US" sz="2600" b="1" dirty="0">
                    <a:latin typeface="Times New Roman" pitchFamily="18" charset="0"/>
                    <a:cs typeface="Times New Roman" pitchFamily="18" charset="0"/>
                  </a:rPr>
                  <a:t>Gross area of </a:t>
                </a:r>
                <a:r>
                  <a:rPr lang="en-US" sz="2600" b="1" dirty="0" smtClean="0">
                    <a:latin typeface="Times New Roman" pitchFamily="18" charset="0"/>
                    <a:cs typeface="Times New Roman" pitchFamily="18" charset="0"/>
                  </a:rPr>
                  <a:t>nursery </a:t>
                </a:r>
                <a:r>
                  <a:rPr lang="en-US" sz="2600" dirty="0" smtClean="0">
                    <a:latin typeface="Times New Roman" pitchFamily="18" charset="0"/>
                    <a:cs typeface="Times New Roman" pitchFamily="18" charset="0"/>
                  </a:rPr>
                  <a:t>= 140 beds </a:t>
                </a:r>
                <a:r>
                  <a:rPr lang="en-US" sz="2600" dirty="0">
                    <a:latin typeface="Times New Roman" pitchFamily="18" charset="0"/>
                    <a:cs typeface="Times New Roman" pitchFamily="18" charset="0"/>
                  </a:rPr>
                  <a:t>X 15.12 (for 10x1m)= </a:t>
                </a:r>
                <a:r>
                  <a:rPr lang="en-US" sz="2600" b="1" dirty="0">
                    <a:latin typeface="Times New Roman" pitchFamily="18" charset="0"/>
                    <a:cs typeface="Times New Roman" pitchFamily="18" charset="0"/>
                  </a:rPr>
                  <a:t>2,116.8m</a:t>
                </a:r>
                <a:r>
                  <a:rPr lang="en-US" sz="2600" b="1" baseline="30000" dirty="0">
                    <a:latin typeface="Times New Roman" pitchFamily="18" charset="0"/>
                    <a:cs typeface="Times New Roman" pitchFamily="18" charset="0"/>
                  </a:rPr>
                  <a:t>2</a:t>
                </a:r>
                <a:endParaRPr lang="en-US" sz="2600" dirty="0">
                  <a:latin typeface="Times New Roman" pitchFamily="18" charset="0"/>
                  <a:cs typeface="Times New Roman" pitchFamily="18" charset="0"/>
                </a:endParaRPr>
              </a:p>
              <a:p>
                <a:pPr marL="0" indent="0">
                  <a:buNone/>
                </a:pPr>
                <a:endParaRPr lang="en-US" sz="2500" b="1"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228600"/>
                <a:ext cx="8991600" cy="7696200"/>
              </a:xfrm>
              <a:blipFill rotWithShape="1">
                <a:blip r:embed="rId2"/>
                <a:stretch>
                  <a:fillRect l="-1153" r="-1898"/>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xmlns="" val="471283623"/>
              </p:ext>
            </p:extLst>
          </p:nvPr>
        </p:nvGraphicFramePr>
        <p:xfrm>
          <a:off x="2128640" y="3048000"/>
          <a:ext cx="6481960" cy="996421"/>
        </p:xfrm>
        <a:graphic>
          <a:graphicData uri="http://schemas.openxmlformats.org/drawingml/2006/table">
            <a:tbl>
              <a:tblPr firstRow="1" firstCol="1" bandRow="1">
                <a:tableStyleId>{5C22544A-7EE6-4342-B048-85BDC9FD1C3A}</a:tableStyleId>
              </a:tblPr>
              <a:tblGrid>
                <a:gridCol w="2238777"/>
                <a:gridCol w="1819007"/>
                <a:gridCol w="2424176"/>
              </a:tblGrid>
              <a:tr h="297455">
                <a:tc>
                  <a:txBody>
                    <a:bodyPr/>
                    <a:lstStyle/>
                    <a:p>
                      <a:pPr marL="0" marR="0">
                        <a:lnSpc>
                          <a:spcPct val="115000"/>
                        </a:lnSpc>
                        <a:spcBef>
                          <a:spcPts val="0"/>
                        </a:spcBef>
                        <a:spcAft>
                          <a:spcPts val="0"/>
                        </a:spcAft>
                      </a:pPr>
                      <a:r>
                        <a:rPr lang="en-US" sz="2600" dirty="0" smtClean="0">
                          <a:effectLst/>
                          <a:latin typeface="Times New Roman" pitchFamily="18" charset="0"/>
                          <a:cs typeface="Times New Roman" pitchFamily="18" charset="0"/>
                        </a:rPr>
                        <a:t>1bed</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600" dirty="0">
                          <a:effectLst/>
                          <a:latin typeface="Times New Roman" pitchFamily="18" charset="0"/>
                          <a:cs typeface="Times New Roman" pitchFamily="18" charset="0"/>
                        </a:rPr>
                        <a:t>=</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600" dirty="0" smtClean="0">
                          <a:effectLst/>
                          <a:latin typeface="Times New Roman" pitchFamily="18" charset="0"/>
                          <a:cs typeface="Times New Roman" pitchFamily="18" charset="0"/>
                        </a:rPr>
                        <a:t>3333.333 plant</a:t>
                      </a:r>
                      <a:endParaRPr lang="en-US" sz="2600" dirty="0">
                        <a:effectLst/>
                        <a:latin typeface="Times New Roman" pitchFamily="18" charset="0"/>
                        <a:ea typeface="Calibri"/>
                        <a:cs typeface="Times New Roman" pitchFamily="18" charset="0"/>
                      </a:endParaRPr>
                    </a:p>
                  </a:txBody>
                  <a:tcPr marL="68580" marR="68580" marT="0" marB="0"/>
                </a:tc>
              </a:tr>
              <a:tr h="540745">
                <a:tc>
                  <a:txBody>
                    <a:bodyPr/>
                    <a:lstStyle/>
                    <a:p>
                      <a:pPr marL="0" marR="0">
                        <a:lnSpc>
                          <a:spcPct val="115000"/>
                        </a:lnSpc>
                        <a:spcBef>
                          <a:spcPts val="0"/>
                        </a:spcBef>
                        <a:spcAft>
                          <a:spcPts val="0"/>
                        </a:spcAft>
                      </a:pPr>
                      <a:r>
                        <a:rPr lang="en-US" sz="2600" dirty="0" smtClean="0">
                          <a:effectLst/>
                          <a:latin typeface="Times New Roman" pitchFamily="18" charset="0"/>
                          <a:cs typeface="Times New Roman" pitchFamily="18" charset="0"/>
                        </a:rPr>
                        <a:t>? beds</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600" dirty="0">
                          <a:effectLst/>
                          <a:latin typeface="Times New Roman" pitchFamily="18" charset="0"/>
                          <a:cs typeface="Times New Roman" pitchFamily="18" charset="0"/>
                        </a:rPr>
                        <a:t>=</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600" dirty="0" smtClean="0">
                          <a:effectLst/>
                          <a:latin typeface="Times New Roman" pitchFamily="18" charset="0"/>
                          <a:cs typeface="Times New Roman" pitchFamily="18" charset="0"/>
                        </a:rPr>
                        <a:t>48000 plant</a:t>
                      </a:r>
                      <a:endParaRPr lang="en-US" sz="26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3649350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762000"/>
          </a:xfrm>
        </p:spPr>
        <p:txBody>
          <a:bodyPr>
            <a:normAutofit fontScale="90000"/>
          </a:bodyPr>
          <a:lstStyle/>
          <a:p>
            <a:pPr lvl="2" algn="ctr" rtl="0">
              <a:spcBef>
                <a:spcPct val="0"/>
              </a:spcBef>
            </a:pPr>
            <a:r>
              <a:rPr lang="en-US" sz="3400" b="1" dirty="0" smtClean="0">
                <a:latin typeface="Times New Roman" pitchFamily="18" charset="0"/>
                <a:cs typeface="Times New Roman" pitchFamily="18" charset="0"/>
              </a:rPr>
              <a:t>5.1.3. Seedbed Preparation &amp; Quality Seed Sowing</a:t>
            </a:r>
            <a:r>
              <a:rPr lang="en-US" dirty="0"/>
              <a:t/>
            </a:r>
            <a:br>
              <a:rPr lang="en-US" dirty="0"/>
            </a:br>
            <a:endParaRPr lang="en-US" dirty="0"/>
          </a:p>
        </p:txBody>
      </p:sp>
      <p:sp>
        <p:nvSpPr>
          <p:cNvPr id="3" name="Content Placeholder 2"/>
          <p:cNvSpPr>
            <a:spLocks noGrp="1"/>
          </p:cNvSpPr>
          <p:nvPr>
            <p:ph idx="1"/>
          </p:nvPr>
        </p:nvSpPr>
        <p:spPr>
          <a:xfrm>
            <a:off x="152400" y="1066800"/>
            <a:ext cx="8839200" cy="7467600"/>
          </a:xfrm>
        </p:spPr>
        <p:txBody>
          <a:bodyPr>
            <a:noAutofit/>
          </a:bodyPr>
          <a:lstStyle/>
          <a:p>
            <a:pPr marL="742950" indent="-742950">
              <a:buAutoNum type="alphaUcPeriod"/>
            </a:pPr>
            <a:r>
              <a:rPr lang="en-US" sz="2800" b="1" dirty="0" smtClean="0">
                <a:latin typeface="Times New Roman" pitchFamily="18" charset="0"/>
                <a:cs typeface="Times New Roman" pitchFamily="18" charset="0"/>
              </a:rPr>
              <a:t>Seed bed preparation</a:t>
            </a:r>
          </a:p>
          <a:p>
            <a:r>
              <a:rPr lang="en-US" sz="2800" b="1" dirty="0" smtClean="0">
                <a:latin typeface="Times New Roman" pitchFamily="18" charset="0"/>
                <a:cs typeface="Times New Roman" pitchFamily="18" charset="0"/>
              </a:rPr>
              <a:t>Prior to </a:t>
            </a:r>
            <a:r>
              <a:rPr lang="en-US" sz="2800" dirty="0" smtClean="0">
                <a:latin typeface="Times New Roman" pitchFamily="18" charset="0"/>
                <a:cs typeface="Times New Roman" pitchFamily="18" charset="0"/>
              </a:rPr>
              <a:t>preparing </a:t>
            </a:r>
            <a:r>
              <a:rPr lang="en-US" sz="2800" dirty="0">
                <a:latin typeface="Times New Roman" pitchFamily="18" charset="0"/>
                <a:cs typeface="Times New Roman" pitchFamily="18" charset="0"/>
              </a:rPr>
              <a:t>the seedbed</a:t>
            </a:r>
            <a:r>
              <a:rPr lang="en-US" sz="2600" dirty="0">
                <a:latin typeface="Times New Roman" pitchFamily="18" charset="0"/>
                <a:cs typeface="Times New Roman" pitchFamily="18" charset="0"/>
              </a:rPr>
              <a:t>, it is very important to decide on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the</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position </a:t>
            </a:r>
            <a:r>
              <a:rPr lang="en-US" sz="2600" dirty="0">
                <a:latin typeface="Times New Roman" pitchFamily="18" charset="0"/>
                <a:cs typeface="Times New Roman" pitchFamily="18" charset="0"/>
              </a:rPr>
              <a:t>of the </a:t>
            </a:r>
            <a:r>
              <a:rPr lang="en-US" sz="2600" dirty="0" smtClean="0">
                <a:latin typeface="Times New Roman" pitchFamily="18" charset="0"/>
                <a:cs typeface="Times New Roman" pitchFamily="18" charset="0"/>
              </a:rPr>
              <a:t>seedbed &amp; </a:t>
            </a:r>
          </a:p>
          <a:p>
            <a:pPr lvl="1"/>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area </a:t>
            </a:r>
            <a:r>
              <a:rPr lang="en-US" sz="2600" dirty="0">
                <a:latin typeface="Times New Roman" pitchFamily="18" charset="0"/>
                <a:cs typeface="Times New Roman" pitchFamily="18" charset="0"/>
              </a:rPr>
              <a:t>for the nursery could be </a:t>
            </a:r>
            <a:r>
              <a:rPr lang="en-US" sz="2600" b="1" dirty="0">
                <a:latin typeface="Times New Roman" pitchFamily="18" charset="0"/>
                <a:cs typeface="Times New Roman" pitchFamily="18" charset="0"/>
              </a:rPr>
              <a:t>calculated </a:t>
            </a:r>
            <a:r>
              <a:rPr lang="en-US" sz="2600" dirty="0" smtClean="0">
                <a:latin typeface="Times New Roman" pitchFamily="18" charset="0"/>
                <a:cs typeface="Times New Roman" pitchFamily="18" charset="0"/>
              </a:rPr>
              <a:t>(based on plant </a:t>
            </a:r>
            <a:r>
              <a:rPr lang="en-US" sz="2600" dirty="0">
                <a:latin typeface="Times New Roman" pitchFamily="18" charset="0"/>
                <a:cs typeface="Times New Roman" pitchFamily="18" charset="0"/>
              </a:rPr>
              <a:t>population </a:t>
            </a:r>
            <a:r>
              <a:rPr lang="en-US" sz="2600" dirty="0" smtClean="0">
                <a:latin typeface="Times New Roman" pitchFamily="18" charset="0"/>
                <a:cs typeface="Times New Roman" pitchFamily="18" charset="0"/>
              </a:rPr>
              <a:t>required, </a:t>
            </a:r>
            <a:r>
              <a:rPr lang="en-US" sz="2600" dirty="0">
                <a:latin typeface="Times New Roman" pitchFamily="18" charset="0"/>
                <a:cs typeface="Times New Roman" pitchFamily="18" charset="0"/>
              </a:rPr>
              <a:t>reserve plants needed, size of the bed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spacing the </a:t>
            </a:r>
            <a:r>
              <a:rPr lang="en-US" sz="2600" dirty="0" smtClean="0">
                <a:latin typeface="Times New Roman" pitchFamily="18" charset="0"/>
                <a:cs typeface="Times New Roman" pitchFamily="18" charset="0"/>
              </a:rPr>
              <a:t>nursery).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general, it is </a:t>
            </a:r>
            <a:r>
              <a:rPr lang="en-US" sz="2600" dirty="0" smtClean="0">
                <a:latin typeface="Times New Roman" pitchFamily="18" charset="0"/>
                <a:cs typeface="Times New Roman" pitchFamily="18" charset="0"/>
              </a:rPr>
              <a:t>advisable to</a:t>
            </a:r>
            <a:r>
              <a:rPr lang="en-US" sz="26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lay out seedbeds </a:t>
            </a:r>
            <a:endParaRPr lang="en-US" sz="2600" b="1" dirty="0" smtClean="0">
              <a:latin typeface="Times New Roman" pitchFamily="18" charset="0"/>
              <a:cs typeface="Times New Roman" pitchFamily="18" charset="0"/>
            </a:endParaRPr>
          </a:p>
          <a:p>
            <a:pPr lvl="1"/>
            <a:r>
              <a:rPr lang="en-US" sz="2600" b="1" dirty="0" smtClean="0">
                <a:latin typeface="Times New Roman" pitchFamily="18" charset="0"/>
                <a:cs typeface="Times New Roman" pitchFamily="18" charset="0"/>
              </a:rPr>
              <a:t>across </a:t>
            </a:r>
            <a:r>
              <a:rPr lang="en-US" sz="2600" b="1" dirty="0">
                <a:latin typeface="Times New Roman" pitchFamily="18" charset="0"/>
                <a:cs typeface="Times New Roman" pitchFamily="18" charset="0"/>
              </a:rPr>
              <a:t>the slope</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&amp;</a:t>
            </a:r>
          </a:p>
          <a:p>
            <a:pPr lvl="1"/>
            <a:r>
              <a:rPr lang="en-US" sz="2600" dirty="0" smtClean="0">
                <a:latin typeface="Times New Roman" pitchFamily="18" charset="0"/>
                <a:cs typeface="Times New Roman" pitchFamily="18" charset="0"/>
              </a:rPr>
              <a:t>according </a:t>
            </a:r>
            <a:r>
              <a:rPr lang="en-US" sz="2600" dirty="0">
                <a:latin typeface="Times New Roman" pitchFamily="18" charset="0"/>
                <a:cs typeface="Times New Roman" pitchFamily="18" charset="0"/>
              </a:rPr>
              <a:t>to the </a:t>
            </a:r>
            <a:r>
              <a:rPr lang="en-US" sz="2600" b="1" dirty="0">
                <a:latin typeface="Times New Roman" pitchFamily="18" charset="0"/>
                <a:cs typeface="Times New Roman" pitchFamily="18" charset="0"/>
              </a:rPr>
              <a:t>direction of the light </a:t>
            </a:r>
            <a:r>
              <a:rPr lang="en-US" sz="2600" dirty="0">
                <a:latin typeface="Times New Roman" pitchFamily="18" charset="0"/>
                <a:cs typeface="Times New Roman" pitchFamily="18" charset="0"/>
              </a:rPr>
              <a:t>to get equal chance of getting sunlight in the morning and afternoon. </a:t>
            </a:r>
            <a:endParaRPr lang="en-US" sz="2600" dirty="0" smtClean="0">
              <a:latin typeface="Times New Roman" pitchFamily="18" charset="0"/>
              <a:cs typeface="Times New Roman" pitchFamily="18" charset="0"/>
            </a:endParaRPr>
          </a:p>
          <a:p>
            <a:pPr marL="0" indent="0">
              <a:buNone/>
            </a:pPr>
            <a:endParaRPr lang="en-US" sz="2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204299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8077200"/>
          </a:xfrm>
        </p:spPr>
        <p:txBody>
          <a:bodyPr>
            <a:noAutofit/>
          </a:bodyPr>
          <a:lstStyle/>
          <a:p>
            <a:r>
              <a:rPr lang="en-US" sz="2800" b="1" dirty="0">
                <a:latin typeface="Times New Roman" pitchFamily="18" charset="0"/>
                <a:cs typeface="Times New Roman" pitchFamily="18" charset="0"/>
              </a:rPr>
              <a:t>Then the seedbed is prepared </a:t>
            </a:r>
          </a:p>
          <a:p>
            <a:pPr lvl="1"/>
            <a:r>
              <a:rPr lang="en-US" sz="2500" dirty="0">
                <a:latin typeface="Times New Roman" pitchFamily="18" charset="0"/>
                <a:cs typeface="Times New Roman" pitchFamily="18" charset="0"/>
              </a:rPr>
              <a:t>Seedbed  preparation starts by </a:t>
            </a:r>
            <a:r>
              <a:rPr lang="en-US" sz="2500" b="1" dirty="0">
                <a:latin typeface="Times New Roman" pitchFamily="18" charset="0"/>
                <a:cs typeface="Times New Roman" pitchFamily="18" charset="0"/>
              </a:rPr>
              <a:t>digging</a:t>
            </a:r>
            <a:r>
              <a:rPr lang="en-US" sz="2500" dirty="0">
                <a:latin typeface="Times New Roman" pitchFamily="18" charset="0"/>
                <a:cs typeface="Times New Roman" pitchFamily="18" charset="0"/>
              </a:rPr>
              <a:t> (tilled) over the total area where the beds are to be established at a depth of 20cm</a:t>
            </a:r>
            <a:endParaRPr lang="en-US" sz="2500" b="1" dirty="0" smtClean="0">
              <a:latin typeface="Times New Roman" pitchFamily="18" charset="0"/>
              <a:cs typeface="Times New Roman" pitchFamily="18" charset="0"/>
            </a:endParaRP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Roots</a:t>
            </a:r>
            <a:r>
              <a:rPr lang="en-US" sz="2500" dirty="0">
                <a:latin typeface="Times New Roman" pitchFamily="18" charset="0"/>
                <a:cs typeface="Times New Roman" pitchFamily="18" charset="0"/>
              </a:rPr>
              <a:t>, stones and bid clods of soils should be removed or</a:t>
            </a:r>
            <a:r>
              <a:rPr lang="en-US" sz="2500" b="1" dirty="0">
                <a:latin typeface="Times New Roman" pitchFamily="18" charset="0"/>
                <a:cs typeface="Times New Roman" pitchFamily="18" charset="0"/>
              </a:rPr>
              <a:t> will be broken </a:t>
            </a:r>
            <a:r>
              <a:rPr lang="en-US" sz="2500" dirty="0">
                <a:latin typeface="Times New Roman" pitchFamily="18" charset="0"/>
                <a:cs typeface="Times New Roman" pitchFamily="18" charset="0"/>
              </a:rPr>
              <a:t>down to a fine &amp; </a:t>
            </a:r>
            <a:r>
              <a:rPr lang="en-US" sz="2500" b="1" dirty="0">
                <a:latin typeface="Times New Roman" pitchFamily="18" charset="0"/>
                <a:cs typeface="Times New Roman" pitchFamily="18" charset="0"/>
              </a:rPr>
              <a:t>pressed down to avoid air spaces</a:t>
            </a:r>
            <a:r>
              <a:rPr lang="en-US" sz="2500" dirty="0">
                <a:latin typeface="Times New Roman" pitchFamily="18" charset="0"/>
                <a:cs typeface="Times New Roman" pitchFamily="18" charset="0"/>
              </a:rPr>
              <a:t> &amp; then surface will be</a:t>
            </a:r>
            <a:r>
              <a:rPr lang="en-US" sz="2500" b="1" dirty="0">
                <a:latin typeface="Times New Roman" pitchFamily="18" charset="0"/>
                <a:cs typeface="Times New Roman" pitchFamily="18" charset="0"/>
              </a:rPr>
              <a:t> leveled </a:t>
            </a:r>
            <a:r>
              <a:rPr lang="en-US" sz="2500" dirty="0">
                <a:latin typeface="Times New Roman" pitchFamily="18" charset="0"/>
                <a:cs typeface="Times New Roman" pitchFamily="18" charset="0"/>
              </a:rPr>
              <a:t>&amp; edges is </a:t>
            </a:r>
            <a:r>
              <a:rPr lang="en-US" sz="2500" b="1" dirty="0">
                <a:latin typeface="Times New Roman" pitchFamily="18" charset="0"/>
                <a:cs typeface="Times New Roman" pitchFamily="18" charset="0"/>
              </a:rPr>
              <a:t>firmed </a:t>
            </a: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After </a:t>
            </a:r>
            <a:r>
              <a:rPr lang="en-US" sz="2500" dirty="0">
                <a:latin typeface="Times New Roman" pitchFamily="18" charset="0"/>
                <a:cs typeface="Times New Roman" pitchFamily="18" charset="0"/>
              </a:rPr>
              <a:t>digging incorporate </a:t>
            </a:r>
            <a:endParaRPr lang="en-US" sz="2500" dirty="0" smtClean="0">
              <a:latin typeface="Times New Roman" pitchFamily="18" charset="0"/>
              <a:cs typeface="Times New Roman" pitchFamily="18" charset="0"/>
            </a:endParaRPr>
          </a:p>
          <a:p>
            <a:pPr lvl="2"/>
            <a:r>
              <a:rPr lang="en-US" sz="2500" dirty="0" smtClean="0">
                <a:latin typeface="Times New Roman" pitchFamily="18" charset="0"/>
                <a:cs typeface="Times New Roman" pitchFamily="18" charset="0"/>
              </a:rPr>
              <a:t>FYM </a:t>
            </a:r>
            <a:r>
              <a:rPr lang="en-US" sz="2500" dirty="0">
                <a:latin typeface="Times New Roman" pitchFamily="18" charset="0"/>
                <a:cs typeface="Times New Roman" pitchFamily="18" charset="0"/>
              </a:rPr>
              <a:t>or compost (2 kg m</a:t>
            </a:r>
            <a:r>
              <a:rPr lang="en-US" sz="2500" baseline="30000" dirty="0">
                <a:latin typeface="Times New Roman" pitchFamily="18" charset="0"/>
                <a:cs typeface="Times New Roman" pitchFamily="18" charset="0"/>
              </a:rPr>
              <a:t>2</a:t>
            </a:r>
            <a:r>
              <a:rPr lang="en-US" sz="2500" dirty="0">
                <a:latin typeface="Times New Roman" pitchFamily="18" charset="0"/>
                <a:cs typeface="Times New Roman" pitchFamily="18" charset="0"/>
              </a:rPr>
              <a:t>) &amp; DAP (20gm m</a:t>
            </a:r>
            <a:r>
              <a:rPr lang="en-US" sz="2500" baseline="30000" dirty="0">
                <a:latin typeface="Times New Roman" pitchFamily="18" charset="0"/>
                <a:cs typeface="Times New Roman" pitchFamily="18" charset="0"/>
              </a:rPr>
              <a:t>2</a:t>
            </a:r>
            <a:r>
              <a:rPr lang="en-US" sz="2500" dirty="0">
                <a:latin typeface="Times New Roman" pitchFamily="18" charset="0"/>
                <a:cs typeface="Times New Roman" pitchFamily="18" charset="0"/>
              </a:rPr>
              <a:t> of the bed area) if needed. </a:t>
            </a:r>
            <a:endParaRPr lang="en-US" sz="2500" dirty="0" smtClean="0">
              <a:latin typeface="Times New Roman" pitchFamily="18" charset="0"/>
              <a:cs typeface="Times New Roman" pitchFamily="18" charset="0"/>
            </a:endParaRPr>
          </a:p>
          <a:p>
            <a:pPr lvl="2"/>
            <a:r>
              <a:rPr lang="en-US" sz="2500" dirty="0" smtClean="0">
                <a:latin typeface="Times New Roman" pitchFamily="18" charset="0"/>
                <a:cs typeface="Times New Roman" pitchFamily="18" charset="0"/>
              </a:rPr>
              <a:t>If </a:t>
            </a:r>
            <a:r>
              <a:rPr lang="en-US" sz="2500" dirty="0">
                <a:latin typeface="Times New Roman" pitchFamily="18" charset="0"/>
                <a:cs typeface="Times New Roman" pitchFamily="18" charset="0"/>
              </a:rPr>
              <a:t>the soil has low fertility; add 10gram each of N, P</a:t>
            </a:r>
            <a:r>
              <a:rPr lang="en-US" sz="2500" baseline="-25000" dirty="0">
                <a:latin typeface="Times New Roman" pitchFamily="18" charset="0"/>
                <a:cs typeface="Times New Roman" pitchFamily="18" charset="0"/>
              </a:rPr>
              <a:t>2</a:t>
            </a:r>
            <a:r>
              <a:rPr lang="en-US" sz="2500" dirty="0">
                <a:latin typeface="Times New Roman" pitchFamily="18" charset="0"/>
                <a:cs typeface="Times New Roman" pitchFamily="18" charset="0"/>
              </a:rPr>
              <a:t>O</a:t>
            </a:r>
            <a:r>
              <a:rPr lang="en-US" sz="2500" baseline="-25000" dirty="0">
                <a:latin typeface="Times New Roman" pitchFamily="18" charset="0"/>
                <a:cs typeface="Times New Roman" pitchFamily="18" charset="0"/>
              </a:rPr>
              <a:t>5</a:t>
            </a:r>
            <a:r>
              <a:rPr lang="en-US" sz="2500" dirty="0">
                <a:latin typeface="Times New Roman" pitchFamily="18" charset="0"/>
                <a:cs typeface="Times New Roman" pitchFamily="18" charset="0"/>
              </a:rPr>
              <a:t> &amp; K</a:t>
            </a:r>
            <a:r>
              <a:rPr lang="en-US" sz="2500" baseline="-25000" dirty="0">
                <a:latin typeface="Times New Roman" pitchFamily="18" charset="0"/>
                <a:cs typeface="Times New Roman" pitchFamily="18" charset="0"/>
              </a:rPr>
              <a:t>2</a:t>
            </a:r>
            <a:r>
              <a:rPr lang="en-US" sz="2500" dirty="0">
                <a:latin typeface="Times New Roman" pitchFamily="18" charset="0"/>
                <a:cs typeface="Times New Roman" pitchFamily="18" charset="0"/>
              </a:rPr>
              <a:t>O for 1m</a:t>
            </a:r>
            <a:r>
              <a:rPr lang="en-US" sz="2500" baseline="30000" dirty="0">
                <a:latin typeface="Times New Roman" pitchFamily="18" charset="0"/>
                <a:cs typeface="Times New Roman" pitchFamily="18" charset="0"/>
              </a:rPr>
              <a:t>2 </a:t>
            </a:r>
            <a:r>
              <a:rPr lang="en-US" sz="2500" dirty="0">
                <a:latin typeface="Times New Roman" pitchFamily="18" charset="0"/>
                <a:cs typeface="Times New Roman" pitchFamily="18" charset="0"/>
              </a:rPr>
              <a:t>of bed area for most vegetable crops. </a:t>
            </a:r>
            <a:endParaRPr lang="en-US" sz="2500" dirty="0" smtClean="0">
              <a:latin typeface="Times New Roman" pitchFamily="18" charset="0"/>
              <a:cs typeface="Times New Roman" pitchFamily="18" charset="0"/>
            </a:endParaRPr>
          </a:p>
          <a:p>
            <a:pPr lvl="2"/>
            <a:r>
              <a:rPr lang="en-US" sz="2500" b="1" dirty="0" smtClean="0">
                <a:latin typeface="Times New Roman" pitchFamily="18" charset="0"/>
                <a:cs typeface="Times New Roman" pitchFamily="18" charset="0"/>
              </a:rPr>
              <a:t>Then </a:t>
            </a:r>
            <a:r>
              <a:rPr lang="en-US" sz="2500" b="1" dirty="0">
                <a:latin typeface="Times New Roman" pitchFamily="18" charset="0"/>
                <a:cs typeface="Times New Roman" pitchFamily="18" charset="0"/>
              </a:rPr>
              <a:t>mix the fertilizer well</a:t>
            </a:r>
          </a:p>
          <a:p>
            <a:endParaRPr lang="en-US" sz="2500" dirty="0" smtClean="0">
              <a:latin typeface="Times New Roman" pitchFamily="18" charset="0"/>
              <a:cs typeface="Times New Roman" pitchFamily="18" charset="0"/>
            </a:endParaRPr>
          </a:p>
          <a:p>
            <a:pPr marL="457200" lvl="1" indent="0">
              <a:buNone/>
            </a:pPr>
            <a:r>
              <a:rPr lang="en-US" sz="2500" b="1" dirty="0" smtClean="0">
                <a:latin typeface="Times New Roman" pitchFamily="18" charset="0"/>
                <a:cs typeface="Times New Roman" pitchFamily="18" charset="0"/>
              </a:rPr>
              <a:t> </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7135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858000"/>
          </a:xfrm>
        </p:spPr>
        <p:txBody>
          <a:bodyPr>
            <a:normAutofit/>
          </a:bodyPr>
          <a:lstStyle/>
          <a:p>
            <a:pPr lvl="1"/>
            <a:r>
              <a:rPr lang="en-US" sz="2500" dirty="0" smtClean="0">
                <a:latin typeface="Times New Roman" pitchFamily="18" charset="0"/>
                <a:cs typeface="Times New Roman" pitchFamily="18" charset="0"/>
              </a:rPr>
              <a:t>Moreover, a border of soil about 5-7 cm high &amp; wide around the edge of each bed will be raised </a:t>
            </a:r>
          </a:p>
          <a:p>
            <a:pPr lvl="2"/>
            <a:r>
              <a:rPr lang="en-US" sz="2500" dirty="0" smtClean="0">
                <a:latin typeface="Times New Roman" pitchFamily="18" charset="0"/>
                <a:cs typeface="Times New Roman" pitchFamily="18" charset="0"/>
              </a:rPr>
              <a:t>to prevent water run off and consequent erosion</a:t>
            </a: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After two or three weeks; sow the seeds in 0.5-1cm in a deep furrows and cover the seeds with soil. </a:t>
            </a:r>
          </a:p>
          <a:p>
            <a:pPr lvl="1"/>
            <a:endParaRPr lang="en-US" sz="2500" dirty="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Then after sowing; all cultural practices required for germination &amp; growth of seedlings are applied </a:t>
            </a:r>
            <a:r>
              <a:rPr lang="en-US" sz="2500" dirty="0" err="1" smtClean="0">
                <a:latin typeface="Times New Roman" pitchFamily="18" charset="0"/>
                <a:cs typeface="Times New Roman" pitchFamily="18" charset="0"/>
              </a:rPr>
              <a:t>eg</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lvl="3"/>
            <a:r>
              <a:rPr lang="en-US" sz="2500" dirty="0" smtClean="0">
                <a:latin typeface="Times New Roman" pitchFamily="18" charset="0"/>
                <a:cs typeface="Times New Roman" pitchFamily="18" charset="0"/>
              </a:rPr>
              <a:t>Mulching, </a:t>
            </a:r>
          </a:p>
          <a:p>
            <a:pPr lvl="3"/>
            <a:r>
              <a:rPr lang="en-US" sz="2500" dirty="0">
                <a:latin typeface="Times New Roman" pitchFamily="18" charset="0"/>
                <a:cs typeface="Times New Roman" pitchFamily="18" charset="0"/>
              </a:rPr>
              <a:t>W</a:t>
            </a:r>
            <a:r>
              <a:rPr lang="en-US" sz="2500" dirty="0" smtClean="0">
                <a:latin typeface="Times New Roman" pitchFamily="18" charset="0"/>
                <a:cs typeface="Times New Roman" pitchFamily="18" charset="0"/>
              </a:rPr>
              <a:t>atering </a:t>
            </a:r>
          </a:p>
          <a:p>
            <a:pPr lvl="3"/>
            <a:r>
              <a:rPr lang="en-US" sz="2500" dirty="0" smtClean="0">
                <a:latin typeface="Times New Roman" pitchFamily="18" charset="0"/>
                <a:cs typeface="Times New Roman" pitchFamily="18" charset="0"/>
              </a:rPr>
              <a:t>etc…</a:t>
            </a:r>
            <a:endParaRPr lang="am-ET" sz="2500" dirty="0" smtClean="0">
              <a:latin typeface="Times New Roman" pitchFamily="18" charset="0"/>
              <a:cs typeface="Times New Roman" pitchFamily="18" charset="0"/>
            </a:endParaRPr>
          </a:p>
          <a:p>
            <a:pPr algn="just">
              <a:lnSpc>
                <a:spcPct val="100000"/>
              </a:lnSpc>
            </a:pPr>
            <a:endParaRPr lang="am-ET" sz="1600" dirty="0">
              <a:latin typeface="Times New Roman" pitchFamily="18" charset="0"/>
              <a:cs typeface="Times New Roman" pitchFamily="18" charset="0"/>
            </a:endParaRPr>
          </a:p>
          <a:p>
            <a:pPr algn="just">
              <a:lnSpc>
                <a:spcPct val="100000"/>
              </a:lnSpc>
            </a:pPr>
            <a:endParaRPr lang="am-ET" sz="1600" dirty="0">
              <a:latin typeface="Times New Roman" pitchFamily="18" charset="0"/>
              <a:cs typeface="Times New Roman" pitchFamily="18" charset="0"/>
            </a:endParaRPr>
          </a:p>
          <a:p>
            <a:pPr marL="457200" lvl="1" indent="0">
              <a:buNone/>
            </a:pPr>
            <a:endParaRPr lang="en-US" dirty="0">
              <a:latin typeface="Times New Roman" pitchFamily="18" charset="0"/>
              <a:cs typeface="Times New Roman" pitchFamily="18" charset="0"/>
            </a:endParaRPr>
          </a:p>
          <a:p>
            <a:pPr lvl="1"/>
            <a:endParaRPr lang="en-US" dirty="0"/>
          </a:p>
        </p:txBody>
      </p:sp>
    </p:spTree>
    <p:extLst>
      <p:ext uri="{BB962C8B-B14F-4D97-AF65-F5344CB8AC3E}">
        <p14:creationId xmlns:p14="http://schemas.microsoft.com/office/powerpoint/2010/main" xmlns="" val="927278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8077200"/>
          </a:xfrm>
        </p:spPr>
        <p:txBody>
          <a:bodyPr>
            <a:normAutofit lnSpcReduction="10000"/>
          </a:bodyPr>
          <a:lstStyle/>
          <a:p>
            <a:pPr>
              <a:lnSpc>
                <a:spcPct val="120000"/>
              </a:lnSpc>
            </a:pPr>
            <a:r>
              <a:rPr lang="en-US" sz="4000" b="1" dirty="0">
                <a:latin typeface="Times New Roman" pitchFamily="18" charset="0"/>
                <a:cs typeface="Times New Roman" pitchFamily="18" charset="0"/>
              </a:rPr>
              <a:t>Three kinds of seedbeds </a:t>
            </a:r>
            <a:r>
              <a:rPr lang="en-US" sz="3600" dirty="0">
                <a:latin typeface="Times New Roman" pitchFamily="18" charset="0"/>
                <a:cs typeface="Times New Roman" pitchFamily="18" charset="0"/>
              </a:rPr>
              <a:t>are </a:t>
            </a:r>
            <a:endParaRPr lang="en-US" sz="3600" dirty="0" smtClean="0">
              <a:latin typeface="Times New Roman" pitchFamily="18" charset="0"/>
              <a:cs typeface="Times New Roman" pitchFamily="18" charset="0"/>
            </a:endParaRPr>
          </a:p>
          <a:p>
            <a:pPr lvl="1">
              <a:lnSpc>
                <a:spcPct val="120000"/>
              </a:lnSpc>
            </a:pPr>
            <a:r>
              <a:rPr lang="en-US" sz="3000" dirty="0" smtClean="0">
                <a:latin typeface="Times New Roman" pitchFamily="18" charset="0"/>
                <a:cs typeface="Times New Roman" pitchFamily="18" charset="0"/>
              </a:rPr>
              <a:t>Commonly used in producing vegetable seedlings depending on the </a:t>
            </a:r>
          </a:p>
          <a:p>
            <a:pPr lvl="2">
              <a:lnSpc>
                <a:spcPct val="120000"/>
              </a:lnSpc>
            </a:pPr>
            <a:r>
              <a:rPr lang="en-US" sz="3000" b="1" dirty="0" smtClean="0">
                <a:latin typeface="Times New Roman" pitchFamily="18" charset="0"/>
                <a:cs typeface="Times New Roman" pitchFamily="18" charset="0"/>
              </a:rPr>
              <a:t>Soil and</a:t>
            </a:r>
          </a:p>
          <a:p>
            <a:pPr lvl="2">
              <a:lnSpc>
                <a:spcPct val="120000"/>
              </a:lnSpc>
            </a:pPr>
            <a:r>
              <a:rPr lang="en-US" sz="3000" b="1" dirty="0" smtClean="0">
                <a:latin typeface="Times New Roman" pitchFamily="18" charset="0"/>
                <a:cs typeface="Times New Roman" pitchFamily="18" charset="0"/>
              </a:rPr>
              <a:t> Climatic/weather conditions </a:t>
            </a:r>
          </a:p>
          <a:p>
            <a:pPr marL="457200" lvl="1" indent="0">
              <a:lnSpc>
                <a:spcPct val="120000"/>
              </a:lnSpc>
              <a:buNone/>
            </a:pPr>
            <a:endParaRPr lang="en-US" sz="3000" b="1" dirty="0" smtClean="0">
              <a:latin typeface="Times New Roman" pitchFamily="18" charset="0"/>
              <a:cs typeface="Times New Roman" pitchFamily="18" charset="0"/>
            </a:endParaRPr>
          </a:p>
          <a:p>
            <a:pPr lvl="1">
              <a:lnSpc>
                <a:spcPct val="120000"/>
              </a:lnSpc>
            </a:pPr>
            <a:r>
              <a:rPr lang="en-US" sz="3000" b="1" dirty="0" smtClean="0">
                <a:latin typeface="Times New Roman" pitchFamily="18" charset="0"/>
                <a:cs typeface="Times New Roman" pitchFamily="18" charset="0"/>
              </a:rPr>
              <a:t>These are</a:t>
            </a:r>
          </a:p>
          <a:p>
            <a:pPr lvl="4">
              <a:lnSpc>
                <a:spcPct val="120000"/>
              </a:lnSpc>
            </a:pPr>
            <a:r>
              <a:rPr lang="en-US" sz="3000" b="1" dirty="0" smtClean="0">
                <a:latin typeface="Times New Roman" pitchFamily="18" charset="0"/>
                <a:cs typeface="Times New Roman" pitchFamily="18" charset="0"/>
              </a:rPr>
              <a:t> Raised, </a:t>
            </a:r>
          </a:p>
          <a:p>
            <a:pPr lvl="4">
              <a:lnSpc>
                <a:spcPct val="120000"/>
              </a:lnSpc>
            </a:pPr>
            <a:r>
              <a:rPr lang="en-US" sz="3000" b="1" dirty="0" smtClean="0">
                <a:latin typeface="Times New Roman" pitchFamily="18" charset="0"/>
                <a:cs typeface="Times New Roman" pitchFamily="18" charset="0"/>
              </a:rPr>
              <a:t>sunken and</a:t>
            </a:r>
          </a:p>
          <a:p>
            <a:pPr lvl="4">
              <a:lnSpc>
                <a:spcPct val="120000"/>
              </a:lnSpc>
            </a:pPr>
            <a:r>
              <a:rPr lang="en-US" sz="3000" b="1" dirty="0" smtClean="0">
                <a:latin typeface="Times New Roman" pitchFamily="18" charset="0"/>
                <a:cs typeface="Times New Roman" pitchFamily="18" charset="0"/>
              </a:rPr>
              <a:t> flat bed</a:t>
            </a:r>
          </a:p>
          <a:p>
            <a:pPr marL="0" indent="0">
              <a:buNone/>
            </a:pPr>
            <a:r>
              <a:rPr lang="en-US" dirty="0"/>
              <a:t/>
            </a:r>
            <a:br>
              <a:rPr lang="en-US" dirty="0"/>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pPr marL="457200" lvl="1" indent="0">
              <a:buNone/>
            </a:pPr>
            <a:endParaRPr lang="en-US" dirty="0"/>
          </a:p>
          <a:p>
            <a:pPr lvl="1"/>
            <a:endParaRPr lang="en-US" dirty="0"/>
          </a:p>
          <a:p>
            <a:endParaRPr lang="en-US" dirty="0"/>
          </a:p>
          <a:p>
            <a:endParaRPr lang="en-US" dirty="0"/>
          </a:p>
          <a:p>
            <a:pPr lvl="1"/>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593319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8610600"/>
          </a:xfrm>
        </p:spPr>
        <p:txBody>
          <a:bodyPr>
            <a:normAutofit fontScale="62500" lnSpcReduction="20000"/>
          </a:bodyPr>
          <a:lstStyle/>
          <a:p>
            <a:pPr lvl="1">
              <a:buFont typeface="Wingdings" pitchFamily="2" charset="2"/>
              <a:buChar char="q"/>
            </a:pPr>
            <a:r>
              <a:rPr lang="en-US" sz="4600" b="1" dirty="0">
                <a:latin typeface="Times New Roman" pitchFamily="18" charset="0"/>
                <a:cs typeface="Times New Roman" pitchFamily="18" charset="0"/>
              </a:rPr>
              <a:t>Raised seed-beds: </a:t>
            </a:r>
          </a:p>
          <a:p>
            <a:pPr lvl="2">
              <a:lnSpc>
                <a:spcPct val="120000"/>
              </a:lnSpc>
            </a:pPr>
            <a:r>
              <a:rPr lang="en-US" sz="4200" dirty="0">
                <a:latin typeface="Times New Roman" pitchFamily="18" charset="0"/>
                <a:cs typeface="Times New Roman" pitchFamily="18" charset="0"/>
              </a:rPr>
              <a:t>It is the most common type of nursery beds which have been accepted widely by vegetable growers. </a:t>
            </a:r>
          </a:p>
          <a:p>
            <a:pPr lvl="2">
              <a:lnSpc>
                <a:spcPct val="120000"/>
              </a:lnSpc>
              <a:buNone/>
            </a:pPr>
            <a:endParaRPr lang="en-US" sz="4200" dirty="0" smtClean="0">
              <a:latin typeface="Times New Roman" pitchFamily="18" charset="0"/>
              <a:cs typeface="Times New Roman" pitchFamily="18" charset="0"/>
            </a:endParaRPr>
          </a:p>
          <a:p>
            <a:pPr lvl="2">
              <a:lnSpc>
                <a:spcPct val="120000"/>
              </a:lnSpc>
            </a:pPr>
            <a:r>
              <a:rPr lang="en-US" sz="4200" dirty="0" smtClean="0">
                <a:latin typeface="Times New Roman" pitchFamily="18" charset="0"/>
                <a:cs typeface="Times New Roman" pitchFamily="18" charset="0"/>
              </a:rPr>
              <a:t>The </a:t>
            </a:r>
            <a:r>
              <a:rPr lang="en-US" sz="4200" dirty="0">
                <a:latin typeface="Times New Roman" pitchFamily="18" charset="0"/>
                <a:cs typeface="Times New Roman" pitchFamily="18" charset="0"/>
              </a:rPr>
              <a:t>soil b/n bed will be dig 5cm deep &amp; the soil be thrown on the beds to raise the seedbed </a:t>
            </a:r>
            <a:endParaRPr lang="en-US" sz="4200" dirty="0" smtClean="0">
              <a:latin typeface="Times New Roman" pitchFamily="18" charset="0"/>
              <a:cs typeface="Times New Roman" pitchFamily="18" charset="0"/>
            </a:endParaRPr>
          </a:p>
          <a:p>
            <a:pPr lvl="3">
              <a:lnSpc>
                <a:spcPct val="120000"/>
              </a:lnSpc>
            </a:pPr>
            <a:r>
              <a:rPr lang="en-US" sz="4200" dirty="0" smtClean="0">
                <a:latin typeface="Times New Roman" pitchFamily="18" charset="0"/>
                <a:cs typeface="Times New Roman" pitchFamily="18" charset="0"/>
              </a:rPr>
              <a:t>by </a:t>
            </a:r>
            <a:r>
              <a:rPr lang="en-US" sz="4200" b="1" dirty="0">
                <a:latin typeface="Times New Roman" pitchFamily="18" charset="0"/>
                <a:cs typeface="Times New Roman" pitchFamily="18" charset="0"/>
              </a:rPr>
              <a:t>10-20cm</a:t>
            </a:r>
            <a:r>
              <a:rPr lang="en-US" sz="4200" dirty="0">
                <a:latin typeface="Times New Roman" pitchFamily="18" charset="0"/>
                <a:cs typeface="Times New Roman" pitchFamily="18" charset="0"/>
              </a:rPr>
              <a:t> higher than surrounding path. </a:t>
            </a:r>
          </a:p>
          <a:p>
            <a:pPr lvl="2">
              <a:lnSpc>
                <a:spcPct val="120000"/>
              </a:lnSpc>
            </a:pPr>
            <a:endParaRPr lang="en-US" sz="4200" dirty="0" smtClean="0">
              <a:latin typeface="Times New Roman" pitchFamily="18" charset="0"/>
              <a:cs typeface="Times New Roman" pitchFamily="18" charset="0"/>
            </a:endParaRPr>
          </a:p>
          <a:p>
            <a:pPr lvl="2">
              <a:lnSpc>
                <a:spcPct val="120000"/>
              </a:lnSpc>
            </a:pPr>
            <a:r>
              <a:rPr lang="en-US" sz="4200" dirty="0" smtClean="0">
                <a:latin typeface="Times New Roman" pitchFamily="18" charset="0"/>
                <a:cs typeface="Times New Roman" pitchFamily="18" charset="0"/>
              </a:rPr>
              <a:t>The </a:t>
            </a:r>
            <a:r>
              <a:rPr lang="en-US" sz="4200" dirty="0">
                <a:latin typeface="Times New Roman" pitchFamily="18" charset="0"/>
                <a:cs typeface="Times New Roman" pitchFamily="18" charset="0"/>
              </a:rPr>
              <a:t>bed have a </a:t>
            </a:r>
            <a:endParaRPr lang="en-US" sz="4200" dirty="0" smtClean="0">
              <a:latin typeface="Times New Roman" pitchFamily="18" charset="0"/>
              <a:cs typeface="Times New Roman" pitchFamily="18" charset="0"/>
            </a:endParaRPr>
          </a:p>
          <a:p>
            <a:pPr lvl="3">
              <a:lnSpc>
                <a:spcPct val="120000"/>
              </a:lnSpc>
            </a:pPr>
            <a:r>
              <a:rPr lang="en-US" sz="4200" b="1" dirty="0" smtClean="0">
                <a:latin typeface="Times New Roman" pitchFamily="18" charset="0"/>
                <a:cs typeface="Times New Roman" pitchFamily="18" charset="0"/>
              </a:rPr>
              <a:t>width</a:t>
            </a:r>
            <a:r>
              <a:rPr lang="en-US" sz="4200" dirty="0" smtClean="0">
                <a:latin typeface="Times New Roman" pitchFamily="18" charset="0"/>
                <a:cs typeface="Times New Roman" pitchFamily="18" charset="0"/>
              </a:rPr>
              <a:t> </a:t>
            </a:r>
            <a:r>
              <a:rPr lang="en-US" sz="4200" dirty="0">
                <a:latin typeface="Times New Roman" pitchFamily="18" charset="0"/>
                <a:cs typeface="Times New Roman" pitchFamily="18" charset="0"/>
              </a:rPr>
              <a:t>from </a:t>
            </a:r>
            <a:r>
              <a:rPr lang="en-US" sz="4200" b="1" dirty="0">
                <a:latin typeface="Times New Roman" pitchFamily="18" charset="0"/>
                <a:cs typeface="Times New Roman" pitchFamily="18" charset="0"/>
              </a:rPr>
              <a:t>1.0 to 1.2/1.5 m </a:t>
            </a:r>
            <a:r>
              <a:rPr lang="en-US" sz="4200" dirty="0" smtClean="0">
                <a:latin typeface="Times New Roman" pitchFamily="18" charset="0"/>
                <a:cs typeface="Times New Roman" pitchFamily="18" charset="0"/>
              </a:rPr>
              <a:t>&amp;</a:t>
            </a:r>
          </a:p>
          <a:p>
            <a:pPr lvl="3">
              <a:lnSpc>
                <a:spcPct val="120000"/>
              </a:lnSpc>
            </a:pPr>
            <a:r>
              <a:rPr lang="en-US" sz="4200" dirty="0" smtClean="0">
                <a:latin typeface="Times New Roman" pitchFamily="18" charset="0"/>
                <a:cs typeface="Times New Roman" pitchFamily="18" charset="0"/>
              </a:rPr>
              <a:t> </a:t>
            </a:r>
            <a:r>
              <a:rPr lang="en-US" sz="4200" dirty="0">
                <a:latin typeface="Times New Roman" pitchFamily="18" charset="0"/>
                <a:cs typeface="Times New Roman" pitchFamily="18" charset="0"/>
              </a:rPr>
              <a:t>mostly </a:t>
            </a:r>
            <a:r>
              <a:rPr lang="en-US" sz="4200" b="1" dirty="0">
                <a:latin typeface="Times New Roman" pitchFamily="18" charset="0"/>
                <a:cs typeface="Times New Roman" pitchFamily="18" charset="0"/>
              </a:rPr>
              <a:t>length </a:t>
            </a:r>
            <a:r>
              <a:rPr lang="en-US" sz="4200" dirty="0">
                <a:latin typeface="Times New Roman" pitchFamily="18" charset="0"/>
                <a:cs typeface="Times New Roman" pitchFamily="18" charset="0"/>
              </a:rPr>
              <a:t>of convenient size </a:t>
            </a:r>
            <a:r>
              <a:rPr lang="en-US" sz="4200" b="1" dirty="0">
                <a:latin typeface="Times New Roman" pitchFamily="18" charset="0"/>
                <a:cs typeface="Times New Roman" pitchFamily="18" charset="0"/>
              </a:rPr>
              <a:t>5-10 m</a:t>
            </a:r>
            <a:r>
              <a:rPr lang="en-US" sz="4200" dirty="0">
                <a:latin typeface="Times New Roman" pitchFamily="18" charset="0"/>
                <a:cs typeface="Times New Roman" pitchFamily="18" charset="0"/>
              </a:rPr>
              <a:t> &amp; </a:t>
            </a:r>
            <a:endParaRPr lang="en-US" sz="4200" dirty="0" smtClean="0">
              <a:latin typeface="Times New Roman" pitchFamily="18" charset="0"/>
              <a:cs typeface="Times New Roman" pitchFamily="18" charset="0"/>
            </a:endParaRPr>
          </a:p>
          <a:p>
            <a:pPr lvl="3">
              <a:lnSpc>
                <a:spcPct val="120000"/>
              </a:lnSpc>
            </a:pPr>
            <a:r>
              <a:rPr lang="en-US" sz="4200" b="1" dirty="0" smtClean="0">
                <a:latin typeface="Times New Roman" pitchFamily="18" charset="0"/>
                <a:cs typeface="Times New Roman" pitchFamily="18" charset="0"/>
              </a:rPr>
              <a:t>paths</a:t>
            </a:r>
            <a:r>
              <a:rPr lang="en-US" sz="4200" dirty="0" smtClean="0">
                <a:latin typeface="Times New Roman" pitchFamily="18" charset="0"/>
                <a:cs typeface="Times New Roman" pitchFamily="18" charset="0"/>
              </a:rPr>
              <a:t> </a:t>
            </a:r>
            <a:r>
              <a:rPr lang="en-US" sz="4200" dirty="0">
                <a:latin typeface="Times New Roman" pitchFamily="18" charset="0"/>
                <a:cs typeface="Times New Roman" pitchFamily="18" charset="0"/>
              </a:rPr>
              <a:t>of 40-60cm are left b/n beds to facilitate the movement of the workers b/n the beds without stepping on the beds. </a:t>
            </a:r>
            <a:endParaRPr lang="en-US" sz="4200" dirty="0" smtClean="0">
              <a:latin typeface="Times New Roman" pitchFamily="18" charset="0"/>
              <a:cs typeface="Times New Roman" pitchFamily="18" charset="0"/>
            </a:endParaRPr>
          </a:p>
          <a:p>
            <a:pPr marL="457200" lvl="1" indent="0">
              <a:lnSpc>
                <a:spcPct val="120000"/>
              </a:lnSpc>
              <a:buNone/>
            </a:pPr>
            <a:endParaRPr lang="en-US" sz="3900" b="1" dirty="0" smtClean="0">
              <a:latin typeface="Times New Roman" pitchFamily="18" charset="0"/>
              <a:cs typeface="Times New Roman" pitchFamily="18" charset="0"/>
            </a:endParaRPr>
          </a:p>
          <a:p>
            <a:pPr marL="0" indent="0">
              <a:buNone/>
            </a:pPr>
            <a:r>
              <a:rPr lang="en-US" dirty="0"/>
              <a:t/>
            </a:r>
            <a:br>
              <a:rPr lang="en-US" dirty="0"/>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pPr marL="457200" lvl="1" indent="0">
              <a:buNone/>
            </a:pPr>
            <a:endParaRPr lang="en-US" dirty="0"/>
          </a:p>
          <a:p>
            <a:pPr lvl="1"/>
            <a:endParaRPr lang="en-US" dirty="0"/>
          </a:p>
          <a:p>
            <a:endParaRPr lang="en-US" dirty="0"/>
          </a:p>
          <a:p>
            <a:endParaRPr lang="en-US" dirty="0"/>
          </a:p>
          <a:p>
            <a:pPr lvl="1"/>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10471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934200"/>
          </a:xfrm>
        </p:spPr>
        <p:txBody>
          <a:bodyPr>
            <a:normAutofit/>
          </a:bodyPr>
          <a:lstStyle/>
          <a:p>
            <a:pPr marL="800100" lvl="3" indent="-342900"/>
            <a:r>
              <a:rPr lang="en-US" sz="2800" b="1" dirty="0">
                <a:latin typeface="Times New Roman" pitchFamily="18" charset="0"/>
                <a:cs typeface="Times New Roman" pitchFamily="18" charset="0"/>
              </a:rPr>
              <a:t>To overcome these problems </a:t>
            </a:r>
            <a:r>
              <a:rPr lang="en-US" sz="2800" dirty="0">
                <a:latin typeface="Times New Roman" pitchFamily="18" charset="0"/>
                <a:cs typeface="Times New Roman" pitchFamily="18" charset="0"/>
              </a:rPr>
              <a:t>many vegetable are </a:t>
            </a:r>
            <a:r>
              <a:rPr lang="en-US" sz="2800" b="1" dirty="0">
                <a:latin typeface="Times New Roman" pitchFamily="18" charset="0"/>
                <a:cs typeface="Times New Roman" pitchFamily="18" charset="0"/>
              </a:rPr>
              <a:t>grown in nursery </a:t>
            </a:r>
            <a:r>
              <a:rPr lang="en-US" sz="2800" dirty="0">
                <a:latin typeface="Times New Roman" pitchFamily="18" charset="0"/>
                <a:cs typeface="Times New Roman" pitchFamily="18" charset="0"/>
              </a:rPr>
              <a:t>before being transplanted in the field.</a:t>
            </a:r>
          </a:p>
          <a:p>
            <a:pPr marL="0" indent="0">
              <a:buNone/>
            </a:pPr>
            <a:endParaRPr lang="en-US" sz="2600" b="1"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But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some </a:t>
            </a:r>
            <a:r>
              <a:rPr lang="en-US" sz="2800" dirty="0" smtClean="0">
                <a:latin typeface="Times New Roman" pitchFamily="18" charset="0"/>
                <a:cs typeface="Times New Roman" pitchFamily="18" charset="0"/>
              </a:rPr>
              <a:t>vegetables </a:t>
            </a:r>
            <a:r>
              <a:rPr lang="en-US" sz="2800" b="1" dirty="0" smtClean="0">
                <a:latin typeface="Times New Roman" pitchFamily="18" charset="0"/>
                <a:cs typeface="Times New Roman" pitchFamily="18" charset="0"/>
              </a:rPr>
              <a:t>do </a:t>
            </a:r>
            <a:r>
              <a:rPr lang="en-US" sz="2800" b="1" dirty="0">
                <a:latin typeface="Times New Roman" pitchFamily="18" charset="0"/>
                <a:cs typeface="Times New Roman" pitchFamily="18" charset="0"/>
              </a:rPr>
              <a:t>not transplant well</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particularly</a:t>
            </a:r>
          </a:p>
          <a:p>
            <a:pPr lvl="1"/>
            <a:r>
              <a:rPr lang="en-US" sz="2600" dirty="0">
                <a:latin typeface="Times New Roman" pitchFamily="18" charset="0"/>
                <a:cs typeface="Times New Roman" pitchFamily="18" charset="0"/>
              </a:rPr>
              <a:t> </a:t>
            </a:r>
            <a:r>
              <a:rPr lang="en-US" sz="2600" b="1" dirty="0">
                <a:latin typeface="Times New Roman" pitchFamily="18" charset="0"/>
                <a:cs typeface="Times New Roman" pitchFamily="18" charset="0"/>
              </a:rPr>
              <a:t>Root crops</a:t>
            </a:r>
            <a:r>
              <a:rPr lang="en-US" sz="2600" dirty="0">
                <a:latin typeface="Times New Roman" pitchFamily="18" charset="0"/>
                <a:cs typeface="Times New Roman" pitchFamily="18" charset="0"/>
              </a:rPr>
              <a:t> &amp; must be sown directly in the field for optimum results. </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It has to be noted, however that </a:t>
            </a:r>
            <a:r>
              <a:rPr lang="en-US" sz="2600" b="1" dirty="0">
                <a:latin typeface="Times New Roman" pitchFamily="18" charset="0"/>
                <a:cs typeface="Times New Roman" pitchFamily="18" charset="0"/>
              </a:rPr>
              <a:t>transplanting</a:t>
            </a:r>
            <a:r>
              <a:rPr lang="en-US" sz="2600" dirty="0">
                <a:latin typeface="Times New Roman" pitchFamily="18" charset="0"/>
                <a:cs typeface="Times New Roman" pitchFamily="18" charset="0"/>
              </a:rPr>
              <a:t> seedlings </a:t>
            </a:r>
            <a:endParaRPr lang="en-US" sz="2600" dirty="0" smtClean="0">
              <a:latin typeface="Times New Roman" pitchFamily="18" charset="0"/>
              <a:cs typeface="Times New Roman" pitchFamily="18" charset="0"/>
            </a:endParaRPr>
          </a:p>
          <a:p>
            <a:pPr lvl="1"/>
            <a:r>
              <a:rPr lang="en-US" sz="2600" b="1" dirty="0" smtClean="0">
                <a:latin typeface="Times New Roman" pitchFamily="18" charset="0"/>
                <a:cs typeface="Times New Roman" pitchFamily="18" charset="0"/>
              </a:rPr>
              <a:t>interrupts </a:t>
            </a:r>
            <a:r>
              <a:rPr lang="en-US" sz="2600" b="1" dirty="0">
                <a:latin typeface="Times New Roman" pitchFamily="18" charset="0"/>
                <a:cs typeface="Times New Roman" pitchFamily="18" charset="0"/>
              </a:rPr>
              <a:t>their growth </a:t>
            </a:r>
            <a:r>
              <a:rPr lang="en-US" sz="2600" dirty="0">
                <a:latin typeface="Times New Roman" pitchFamily="18" charset="0"/>
                <a:cs typeface="Times New Roman" pitchFamily="18" charset="0"/>
              </a:rPr>
              <a:t>which has the potential to reduce </a:t>
            </a:r>
            <a:r>
              <a:rPr lang="en-US" sz="2600" dirty="0" smtClean="0">
                <a:latin typeface="Times New Roman" pitchFamily="18" charset="0"/>
                <a:cs typeface="Times New Roman" pitchFamily="18" charset="0"/>
              </a:rPr>
              <a:t>their vigor</a:t>
            </a:r>
            <a:r>
              <a:rPr lang="en-US" sz="2200" dirty="0">
                <a:latin typeface="Times New Roman" pitchFamily="18" charset="0"/>
                <a:cs typeface="Times New Roman" pitchFamily="18" charset="0"/>
              </a:rPr>
              <a:t>.</a:t>
            </a:r>
          </a:p>
          <a:p>
            <a:pPr marL="0" indent="0">
              <a:buNone/>
            </a:pPr>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endParaRPr lang="en-US" sz="2500" dirty="0"/>
          </a:p>
        </p:txBody>
      </p:sp>
    </p:spTree>
    <p:extLst>
      <p:ext uri="{BB962C8B-B14F-4D97-AF65-F5344CB8AC3E}">
        <p14:creationId xmlns:p14="http://schemas.microsoft.com/office/powerpoint/2010/main" xmlns="" val="1323833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8153400"/>
          </a:xfrm>
        </p:spPr>
        <p:txBody>
          <a:bodyPr>
            <a:normAutofit/>
          </a:bodyPr>
          <a:lstStyle/>
          <a:p>
            <a:pPr lvl="2"/>
            <a:r>
              <a:rPr lang="en-US" sz="2800" dirty="0" smtClean="0">
                <a:latin typeface="Times New Roman" pitchFamily="18" charset="0"/>
                <a:cs typeface="Times New Roman" pitchFamily="18" charset="0"/>
              </a:rPr>
              <a:t>It is constructed in </a:t>
            </a:r>
          </a:p>
          <a:p>
            <a:pPr lvl="3"/>
            <a:r>
              <a:rPr lang="en-US" sz="2600" b="1" dirty="0" smtClean="0">
                <a:latin typeface="Times New Roman" pitchFamily="18" charset="0"/>
                <a:cs typeface="Times New Roman" pitchFamily="18" charset="0"/>
              </a:rPr>
              <a:t>High RF /rainy season </a:t>
            </a:r>
            <a:r>
              <a:rPr lang="en-US" sz="2600" dirty="0" smtClean="0">
                <a:latin typeface="Times New Roman" pitchFamily="18" charset="0"/>
                <a:cs typeface="Times New Roman" pitchFamily="18" charset="0"/>
              </a:rPr>
              <a:t>or </a:t>
            </a:r>
          </a:p>
          <a:p>
            <a:pPr lvl="3"/>
            <a:r>
              <a:rPr lang="en-US" sz="2600" dirty="0" smtClean="0">
                <a:latin typeface="Times New Roman" pitchFamily="18" charset="0"/>
                <a:cs typeface="Times New Roman" pitchFamily="18" charset="0"/>
              </a:rPr>
              <a:t>When water logged soil condition is expected (</a:t>
            </a:r>
            <a:r>
              <a:rPr lang="en-US" sz="2600" b="1" dirty="0" smtClean="0">
                <a:latin typeface="Times New Roman" pitchFamily="18" charset="0"/>
                <a:cs typeface="Times New Roman" pitchFamily="18" charset="0"/>
              </a:rPr>
              <a:t>poorly drained soils </a:t>
            </a:r>
            <a:r>
              <a:rPr lang="en-US" sz="2600" dirty="0" smtClean="0">
                <a:latin typeface="Times New Roman" pitchFamily="18" charset="0"/>
                <a:cs typeface="Times New Roman" pitchFamily="18" charset="0"/>
              </a:rPr>
              <a:t>(clay soils)) </a:t>
            </a:r>
          </a:p>
          <a:p>
            <a:pPr lvl="5"/>
            <a:r>
              <a:rPr lang="en-US" sz="3600" dirty="0" smtClean="0">
                <a:latin typeface="Times New Roman" pitchFamily="18" charset="0"/>
                <a:cs typeface="Times New Roman" pitchFamily="18" charset="0"/>
              </a:rPr>
              <a:t>To facility drainage.  </a:t>
            </a:r>
          </a:p>
          <a:p>
            <a:pPr lvl="2"/>
            <a:endParaRPr lang="en-US" sz="2600" dirty="0" smtClean="0">
              <a:latin typeface="Times New Roman" pitchFamily="18" charset="0"/>
              <a:cs typeface="Times New Roman" pitchFamily="18" charset="0"/>
            </a:endParaRPr>
          </a:p>
          <a:p>
            <a:pPr lvl="2"/>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advantages</a:t>
            </a:r>
            <a:r>
              <a:rPr lang="en-US" sz="2800" dirty="0" smtClean="0">
                <a:latin typeface="Times New Roman" pitchFamily="18" charset="0"/>
                <a:cs typeface="Times New Roman" pitchFamily="18" charset="0"/>
              </a:rPr>
              <a:t> this bed is</a:t>
            </a:r>
          </a:p>
          <a:p>
            <a:pPr lvl="3"/>
            <a:r>
              <a:rPr lang="en-US" sz="2600" dirty="0" smtClean="0">
                <a:latin typeface="Times New Roman" pitchFamily="18" charset="0"/>
                <a:cs typeface="Times New Roman" pitchFamily="18" charset="0"/>
              </a:rPr>
              <a:t> To encourages drainage &amp; root development of seedlings &amp; </a:t>
            </a:r>
          </a:p>
          <a:p>
            <a:pPr lvl="3"/>
            <a:r>
              <a:rPr lang="en-US" sz="2600" dirty="0" smtClean="0">
                <a:latin typeface="Times New Roman" pitchFamily="18" charset="0"/>
                <a:cs typeface="Times New Roman" pitchFamily="18" charset="0"/>
              </a:rPr>
              <a:t>Facilitates easy removal of seedlings for transplanting without damaging their roots. </a:t>
            </a:r>
          </a:p>
          <a:p>
            <a:pPr marL="457200" lvl="1" indent="0">
              <a:buNone/>
            </a:pPr>
            <a:endParaRPr lang="en-US" sz="2500" dirty="0" smtClean="0">
              <a:latin typeface="Times New Roman" pitchFamily="18" charset="0"/>
              <a:cs typeface="Times New Roman" pitchFamily="18" charset="0"/>
            </a:endParaRPr>
          </a:p>
          <a:p>
            <a:pPr marL="457200" lvl="1" indent="0">
              <a:buNone/>
            </a:pPr>
            <a:endParaRPr lang="en-US" sz="2500" dirty="0" smtClean="0">
              <a:latin typeface="Times New Roman" pitchFamily="18" charset="0"/>
              <a:cs typeface="Times New Roman" pitchFamily="18" charset="0"/>
            </a:endParaRPr>
          </a:p>
          <a:p>
            <a:pPr marL="457200" lvl="1" indent="0">
              <a:buNone/>
            </a:pPr>
            <a:endParaRPr lang="en-US" sz="25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032430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7315200"/>
          </a:xfrm>
        </p:spPr>
        <p:txBody>
          <a:bodyPr>
            <a:normAutofit/>
          </a:bodyPr>
          <a:lstStyle/>
          <a:p>
            <a:pPr lvl="1">
              <a:buFont typeface="Wingdings" pitchFamily="2" charset="2"/>
              <a:buChar char="q"/>
            </a:pPr>
            <a:endParaRPr lang="en-US" sz="2700" b="1" dirty="0" smtClean="0">
              <a:latin typeface="Times New Roman" pitchFamily="18" charset="0"/>
              <a:cs typeface="Times New Roman" pitchFamily="18" charset="0"/>
            </a:endParaRPr>
          </a:p>
          <a:p>
            <a:pPr lvl="1">
              <a:buFont typeface="Wingdings" pitchFamily="2" charset="2"/>
              <a:buChar char="q"/>
            </a:pPr>
            <a:endParaRPr lang="en-US" sz="2700" b="1" dirty="0">
              <a:latin typeface="Times New Roman" pitchFamily="18" charset="0"/>
              <a:cs typeface="Times New Roman" pitchFamily="18" charset="0"/>
            </a:endParaRPr>
          </a:p>
          <a:p>
            <a:pPr lvl="1">
              <a:buFont typeface="Wingdings" pitchFamily="2" charset="2"/>
              <a:buChar char="q"/>
            </a:pPr>
            <a:endParaRPr lang="en-US" sz="2700" b="1" dirty="0" smtClean="0">
              <a:latin typeface="Times New Roman" pitchFamily="18" charset="0"/>
              <a:cs typeface="Times New Roman" pitchFamily="18" charset="0"/>
            </a:endParaRPr>
          </a:p>
          <a:p>
            <a:pPr lvl="1">
              <a:buFont typeface="Wingdings" pitchFamily="2" charset="2"/>
              <a:buChar char="q"/>
            </a:pPr>
            <a:endParaRPr lang="en-US" sz="2700" b="1" dirty="0">
              <a:latin typeface="Times New Roman" pitchFamily="18" charset="0"/>
              <a:cs typeface="Times New Roman" pitchFamily="18" charset="0"/>
            </a:endParaRPr>
          </a:p>
          <a:p>
            <a:pPr lvl="1">
              <a:buFont typeface="Wingdings" pitchFamily="2" charset="2"/>
              <a:buChar char="q"/>
            </a:pPr>
            <a:endParaRPr lang="en-US" sz="2700" b="1" dirty="0" smtClean="0">
              <a:latin typeface="Times New Roman" pitchFamily="18" charset="0"/>
              <a:cs typeface="Times New Roman" pitchFamily="18" charset="0"/>
            </a:endParaRPr>
          </a:p>
          <a:p>
            <a:pPr lvl="1">
              <a:buFont typeface="Wingdings" pitchFamily="2" charset="2"/>
              <a:buChar char="q"/>
            </a:pPr>
            <a:endParaRPr lang="en-US" sz="2700" b="1" dirty="0">
              <a:latin typeface="Times New Roman" pitchFamily="18" charset="0"/>
              <a:cs typeface="Times New Roman" pitchFamily="18" charset="0"/>
            </a:endParaRPr>
          </a:p>
          <a:p>
            <a:pPr lvl="1">
              <a:buFont typeface="Wingdings" pitchFamily="2" charset="2"/>
              <a:buChar char="q"/>
            </a:pPr>
            <a:endParaRPr lang="en-US" sz="2700" b="1" dirty="0" smtClean="0">
              <a:latin typeface="Times New Roman" pitchFamily="18" charset="0"/>
              <a:cs typeface="Times New Roman" pitchFamily="18" charset="0"/>
            </a:endParaRPr>
          </a:p>
          <a:p>
            <a:pPr lvl="1">
              <a:buFont typeface="Wingdings" pitchFamily="2" charset="2"/>
              <a:buChar char="q"/>
            </a:pPr>
            <a:endParaRPr lang="en-US" sz="2700" b="1" dirty="0">
              <a:latin typeface="Times New Roman" pitchFamily="18" charset="0"/>
              <a:cs typeface="Times New Roman" pitchFamily="18" charset="0"/>
            </a:endParaRPr>
          </a:p>
          <a:p>
            <a:pPr lvl="1">
              <a:buFont typeface="Wingdings" pitchFamily="2" charset="2"/>
              <a:buChar char="q"/>
            </a:pPr>
            <a:endParaRPr lang="en-US" sz="2700" b="1" dirty="0" smtClean="0">
              <a:latin typeface="Times New Roman" pitchFamily="18" charset="0"/>
              <a:cs typeface="Times New Roman" pitchFamily="18" charset="0"/>
            </a:endParaRPr>
          </a:p>
          <a:p>
            <a:pPr lvl="1">
              <a:buFont typeface="Wingdings" pitchFamily="2" charset="2"/>
              <a:buChar char="q"/>
            </a:pPr>
            <a:r>
              <a:rPr lang="en-US" sz="3200" b="1" dirty="0" smtClean="0">
                <a:latin typeface="Times New Roman" pitchFamily="18" charset="0"/>
                <a:cs typeface="Times New Roman" pitchFamily="18" charset="0"/>
              </a:rPr>
              <a:t>Flat </a:t>
            </a:r>
            <a:r>
              <a:rPr lang="en-US" sz="3200" b="1" dirty="0">
                <a:latin typeface="Times New Roman" pitchFamily="18" charset="0"/>
                <a:cs typeface="Times New Roman" pitchFamily="18" charset="0"/>
              </a:rPr>
              <a:t>beds: </a:t>
            </a:r>
            <a:endParaRPr lang="en-US" sz="3200" b="1" dirty="0" smtClean="0">
              <a:latin typeface="Times New Roman" pitchFamily="18" charset="0"/>
              <a:cs typeface="Times New Roman" pitchFamily="18" charset="0"/>
            </a:endParaRPr>
          </a:p>
          <a:p>
            <a:pPr lvl="2"/>
            <a:r>
              <a:rPr lang="en-US" sz="2800" dirty="0" smtClean="0">
                <a:latin typeface="Times New Roman" pitchFamily="18" charset="0"/>
                <a:cs typeface="Times New Roman" pitchFamily="18" charset="0"/>
              </a:rPr>
              <a:t>Prepared where the </a:t>
            </a:r>
            <a:r>
              <a:rPr lang="en-US" sz="2800" dirty="0" smtClean="0">
                <a:solidFill>
                  <a:srgbClr val="7030A0"/>
                </a:solidFill>
                <a:latin typeface="Times New Roman" pitchFamily="18" charset="0"/>
                <a:cs typeface="Times New Roman" pitchFamily="18" charset="0"/>
              </a:rPr>
              <a:t>land is level with adequate drainage system</a:t>
            </a:r>
            <a:r>
              <a:rPr lang="en-US" sz="2800" dirty="0" smtClean="0">
                <a:latin typeface="Times New Roman" pitchFamily="18" charset="0"/>
                <a:cs typeface="Times New Roman" pitchFamily="18" charset="0"/>
              </a:rPr>
              <a:t>.</a:t>
            </a:r>
          </a:p>
          <a:p>
            <a:pPr lvl="1">
              <a:buFont typeface="Wingdings" pitchFamily="2" charset="2"/>
              <a:buChar char="q"/>
            </a:pPr>
            <a:endParaRPr lang="en-US" sz="2600" b="1"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endParaRPr lang="en-US" dirty="0"/>
          </a:p>
          <a:p>
            <a:pPr marL="457200" lvl="1" indent="0">
              <a:buNone/>
            </a:pPr>
            <a:endParaRPr lang="en-US" sz="2500" dirty="0" smtClean="0">
              <a:latin typeface="Times New Roman" pitchFamily="18" charset="0"/>
              <a:cs typeface="Times New Roman" pitchFamily="18" charset="0"/>
            </a:endParaRPr>
          </a:p>
          <a:p>
            <a:pPr marL="457200" lvl="1" indent="0">
              <a:buNone/>
            </a:pPr>
            <a:endParaRPr lang="en-US" sz="2500" dirty="0" smtClean="0">
              <a:latin typeface="Times New Roman" pitchFamily="18" charset="0"/>
              <a:cs typeface="Times New Roman" pitchFamily="18" charset="0"/>
            </a:endParaRPr>
          </a:p>
          <a:p>
            <a:pPr marL="457200" lvl="1" indent="0">
              <a:buNone/>
            </a:pPr>
            <a:endParaRPr lang="en-US" sz="2500"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701" y="533400"/>
            <a:ext cx="8025442"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6070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7315200"/>
          </a:xfrm>
        </p:spPr>
        <p:txBody>
          <a:bodyPr>
            <a:normAutofit/>
          </a:bodyPr>
          <a:lstStyle/>
          <a:p>
            <a:pPr lvl="1">
              <a:buFont typeface="Wingdings" pitchFamily="2" charset="2"/>
              <a:buChar char="q"/>
            </a:pPr>
            <a:r>
              <a:rPr lang="en-US" b="1" dirty="0" smtClean="0">
                <a:latin typeface="Times New Roman" pitchFamily="18" charset="0"/>
                <a:cs typeface="Times New Roman" pitchFamily="18" charset="0"/>
              </a:rPr>
              <a:t>Sunken </a:t>
            </a:r>
            <a:r>
              <a:rPr lang="en-US" b="1" dirty="0">
                <a:latin typeface="Times New Roman" pitchFamily="18" charset="0"/>
                <a:cs typeface="Times New Roman" pitchFamily="18" charset="0"/>
              </a:rPr>
              <a:t>beds: </a:t>
            </a:r>
            <a:endParaRPr lang="en-US" b="1"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made </a:t>
            </a:r>
            <a:r>
              <a:rPr lang="en-US" sz="2600" dirty="0">
                <a:latin typeface="Times New Roman" pitchFamily="18" charset="0"/>
                <a:cs typeface="Times New Roman" pitchFamily="18" charset="0"/>
              </a:rPr>
              <a:t>like basin with depth of about 15-20 cm; or 8-10cm bellow the ground level for areas which have </a:t>
            </a:r>
            <a:endParaRPr lang="en-US" sz="2600" dirty="0" smtClean="0">
              <a:latin typeface="Times New Roman" pitchFamily="18" charset="0"/>
              <a:cs typeface="Times New Roman" pitchFamily="18" charset="0"/>
            </a:endParaRPr>
          </a:p>
          <a:p>
            <a:pPr lvl="3"/>
            <a:r>
              <a:rPr lang="en-US" sz="2600" dirty="0">
                <a:latin typeface="Times New Roman" pitchFamily="18" charset="0"/>
                <a:cs typeface="Times New Roman" pitchFamily="18" charset="0"/>
              </a:rPr>
              <a:t>A</a:t>
            </a:r>
            <a:r>
              <a:rPr lang="en-US" sz="2600" dirty="0" smtClean="0">
                <a:latin typeface="Times New Roman" pitchFamily="18" charset="0"/>
                <a:cs typeface="Times New Roman" pitchFamily="18" charset="0"/>
              </a:rPr>
              <a:t> prolonged dry season or in less precipitated (low RF) areas and </a:t>
            </a:r>
          </a:p>
          <a:p>
            <a:pPr lvl="3"/>
            <a:r>
              <a:rPr lang="en-US" sz="2600" dirty="0" smtClean="0">
                <a:latin typeface="Times New Roman" pitchFamily="18" charset="0"/>
                <a:cs typeface="Times New Roman" pitchFamily="18" charset="0"/>
              </a:rPr>
              <a:t> Light drained soils like sand.</a:t>
            </a:r>
          </a:p>
          <a:p>
            <a:pPr lvl="4"/>
            <a:r>
              <a:rPr lang="en-US" sz="2600" dirty="0" smtClean="0">
                <a:latin typeface="Times New Roman" pitchFamily="18" charset="0"/>
                <a:cs typeface="Times New Roman" pitchFamily="18" charset="0"/>
              </a:rPr>
              <a:t> It help to conserve/ economize water (reducing evaporation)</a:t>
            </a:r>
          </a:p>
          <a:p>
            <a:pPr marL="0" indent="0">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endParaRPr lang="en-US" dirty="0"/>
          </a:p>
          <a:p>
            <a:pPr marL="457200" lvl="1" indent="0">
              <a:buNone/>
            </a:pPr>
            <a:endParaRPr lang="en-US" sz="2500" dirty="0" smtClean="0">
              <a:latin typeface="Times New Roman" pitchFamily="18" charset="0"/>
              <a:cs typeface="Times New Roman" pitchFamily="18" charset="0"/>
            </a:endParaRPr>
          </a:p>
          <a:p>
            <a:pPr marL="457200" lvl="1" indent="0">
              <a:buNone/>
            </a:pPr>
            <a:endParaRPr lang="en-US" sz="2500" dirty="0" smtClean="0">
              <a:latin typeface="Times New Roman" pitchFamily="18" charset="0"/>
              <a:cs typeface="Times New Roman" pitchFamily="18" charset="0"/>
            </a:endParaRPr>
          </a:p>
          <a:p>
            <a:pPr marL="457200" lvl="1" indent="0">
              <a:buNone/>
            </a:pPr>
            <a:endParaRPr lang="en-US" sz="2500" dirty="0" smtClean="0">
              <a:latin typeface="Times New Roman" pitchFamily="18" charset="0"/>
              <a:cs typeface="Times New Roman" pitchFamily="18"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8302" y="3886200"/>
            <a:ext cx="78486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2016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152400" y="228600"/>
            <a:ext cx="8839200" cy="7239000"/>
          </a:xfrm>
        </p:spPr>
        <p:txBody>
          <a:bodyPr>
            <a:normAutofit fontScale="62500" lnSpcReduction="20000"/>
          </a:bodyPr>
          <a:lstStyle/>
          <a:p>
            <a:pPr>
              <a:lnSpc>
                <a:spcPct val="120000"/>
              </a:lnSpc>
            </a:pPr>
            <a:r>
              <a:rPr lang="en-US" sz="5900" b="1" dirty="0" smtClean="0">
                <a:latin typeface="Times New Roman" pitchFamily="18" charset="0"/>
                <a:cs typeface="Times New Roman" pitchFamily="18" charset="0"/>
              </a:rPr>
              <a:t>In general disadvantages of seedbeds</a:t>
            </a:r>
            <a:r>
              <a:rPr lang="en-US" sz="5900" dirty="0" smtClean="0">
                <a:latin typeface="Times New Roman" pitchFamily="18" charset="0"/>
                <a:cs typeface="Times New Roman" pitchFamily="18" charset="0"/>
              </a:rPr>
              <a:t>- </a:t>
            </a:r>
          </a:p>
          <a:p>
            <a:pPr lvl="2">
              <a:lnSpc>
                <a:spcPct val="120000"/>
              </a:lnSpc>
            </a:pPr>
            <a:r>
              <a:rPr lang="en-US" sz="4500" dirty="0" smtClean="0">
                <a:latin typeface="Times New Roman" pitchFamily="18" charset="0"/>
                <a:cs typeface="Times New Roman" pitchFamily="18" charset="0"/>
              </a:rPr>
              <a:t>Pulling the seedlings during transplanting causes damage to the roots, </a:t>
            </a:r>
          </a:p>
          <a:p>
            <a:pPr lvl="2">
              <a:lnSpc>
                <a:spcPct val="120000"/>
              </a:lnSpc>
            </a:pPr>
            <a:endParaRPr lang="en-US" sz="4500" dirty="0" smtClean="0">
              <a:latin typeface="Times New Roman" pitchFamily="18" charset="0"/>
              <a:cs typeface="Times New Roman" pitchFamily="18" charset="0"/>
            </a:endParaRPr>
          </a:p>
          <a:p>
            <a:pPr lvl="2">
              <a:lnSpc>
                <a:spcPct val="120000"/>
              </a:lnSpc>
            </a:pPr>
            <a:r>
              <a:rPr lang="en-US" sz="4500" dirty="0" smtClean="0">
                <a:latin typeface="Times New Roman" pitchFamily="18" charset="0"/>
                <a:cs typeface="Times New Roman" pitchFamily="18" charset="0"/>
              </a:rPr>
              <a:t>It is  laborious </a:t>
            </a:r>
          </a:p>
          <a:p>
            <a:pPr lvl="2">
              <a:lnSpc>
                <a:spcPct val="120000"/>
              </a:lnSpc>
            </a:pPr>
            <a:endParaRPr lang="en-US" sz="4500" dirty="0" smtClean="0">
              <a:latin typeface="Times New Roman" pitchFamily="18" charset="0"/>
              <a:cs typeface="Times New Roman" pitchFamily="18" charset="0"/>
            </a:endParaRPr>
          </a:p>
          <a:p>
            <a:pPr lvl="2">
              <a:lnSpc>
                <a:spcPct val="120000"/>
              </a:lnSpc>
            </a:pPr>
            <a:r>
              <a:rPr lang="en-US" sz="4500" dirty="0" smtClean="0">
                <a:latin typeface="Times New Roman" pitchFamily="18" charset="0"/>
                <a:cs typeface="Times New Roman" pitchFamily="18" charset="0"/>
              </a:rPr>
              <a:t>May cause transport problems &amp;</a:t>
            </a:r>
          </a:p>
          <a:p>
            <a:pPr lvl="2">
              <a:lnSpc>
                <a:spcPct val="120000"/>
              </a:lnSpc>
            </a:pPr>
            <a:endParaRPr lang="en-US" sz="4500" dirty="0" smtClean="0">
              <a:latin typeface="Times New Roman" pitchFamily="18" charset="0"/>
              <a:cs typeface="Times New Roman" pitchFamily="18" charset="0"/>
            </a:endParaRPr>
          </a:p>
          <a:p>
            <a:pPr lvl="2">
              <a:lnSpc>
                <a:spcPct val="120000"/>
              </a:lnSpc>
            </a:pPr>
            <a:r>
              <a:rPr lang="en-US" sz="4500" dirty="0" smtClean="0">
                <a:latin typeface="Times New Roman" pitchFamily="18" charset="0"/>
                <a:cs typeface="Times New Roman" pitchFamily="18" charset="0"/>
              </a:rPr>
              <a:t>Spread/outbreak of diseases within the seedbed is difficult to control.</a:t>
            </a:r>
          </a:p>
          <a:p>
            <a:pPr lvl="1">
              <a:lnSpc>
                <a:spcPct val="120000"/>
              </a:lnSpc>
            </a:pPr>
            <a:endParaRPr lang="en-US" sz="5100" dirty="0">
              <a:latin typeface="Times New Roman" pitchFamily="18" charset="0"/>
              <a:cs typeface="Times New Roman" pitchFamily="18" charset="0"/>
            </a:endParaRPr>
          </a:p>
          <a:p>
            <a:pPr>
              <a:buFont typeface="Arial" charset="0"/>
              <a:buNone/>
            </a:pPr>
            <a:r>
              <a:rPr lang="en-US" dirty="0"/>
              <a:t/>
            </a:r>
            <a:br>
              <a:rPr lang="en-US" dirty="0"/>
            </a:b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3239458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152400" y="228600"/>
            <a:ext cx="8839200" cy="8077200"/>
          </a:xfrm>
        </p:spPr>
        <p:txBody>
          <a:bodyPr>
            <a:normAutofit fontScale="85000" lnSpcReduction="10000"/>
          </a:bodyPr>
          <a:lstStyle/>
          <a:p>
            <a:pPr>
              <a:lnSpc>
                <a:spcPct val="120000"/>
              </a:lnSpc>
            </a:pPr>
            <a:r>
              <a:rPr lang="en-US" sz="3300" b="1" dirty="0">
                <a:latin typeface="Times New Roman" pitchFamily="18" charset="0"/>
                <a:cs typeface="Times New Roman" pitchFamily="18" charset="0"/>
              </a:rPr>
              <a:t>Aspects to Be Considered While Preparing Nursery Beds</a:t>
            </a:r>
          </a:p>
          <a:p>
            <a:pPr lvl="1">
              <a:lnSpc>
                <a:spcPct val="120000"/>
              </a:lnSpc>
            </a:pPr>
            <a:r>
              <a:rPr lang="en-US" b="1" dirty="0">
                <a:latin typeface="Times New Roman" pitchFamily="18" charset="0"/>
                <a:cs typeface="Times New Roman" pitchFamily="18" charset="0"/>
              </a:rPr>
              <a:t>(1) </a:t>
            </a:r>
            <a:r>
              <a:rPr lang="en-US" sz="3100" b="1" dirty="0">
                <a:latin typeface="Times New Roman" pitchFamily="18" charset="0"/>
                <a:cs typeface="Times New Roman" pitchFamily="18" charset="0"/>
              </a:rPr>
              <a:t>On prevention of erosion</a:t>
            </a:r>
            <a:endParaRPr lang="en-US" sz="3100" dirty="0">
              <a:latin typeface="Times New Roman" pitchFamily="18" charset="0"/>
              <a:cs typeface="Times New Roman" pitchFamily="18" charset="0"/>
            </a:endParaRPr>
          </a:p>
          <a:p>
            <a:pPr marL="457200" lvl="1" indent="0">
              <a:lnSpc>
                <a:spcPct val="120000"/>
              </a:lnSpc>
              <a:buNone/>
            </a:pPr>
            <a:endParaRPr lang="en-US" b="1" dirty="0" smtClean="0">
              <a:latin typeface="Times New Roman" pitchFamily="18" charset="0"/>
              <a:cs typeface="Times New Roman" pitchFamily="18" charset="0"/>
            </a:endParaRPr>
          </a:p>
          <a:p>
            <a:pPr lvl="1">
              <a:lnSpc>
                <a:spcPct val="120000"/>
              </a:lnSpc>
            </a:pP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2) </a:t>
            </a:r>
            <a:r>
              <a:rPr lang="en-US" sz="3100" b="1" dirty="0">
                <a:latin typeface="Times New Roman" pitchFamily="18" charset="0"/>
                <a:cs typeface="Times New Roman" pitchFamily="18" charset="0"/>
              </a:rPr>
              <a:t>Digging d</a:t>
            </a:r>
            <a:r>
              <a:rPr lang="en-US" sz="3100" dirty="0">
                <a:latin typeface="Times New Roman" pitchFamily="18" charset="0"/>
                <a:cs typeface="Times New Roman" pitchFamily="18" charset="0"/>
              </a:rPr>
              <a:t>rainage</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trenches/</a:t>
            </a:r>
            <a:r>
              <a:rPr lang="en-US" dirty="0">
                <a:latin typeface="Times New Roman" pitchFamily="18" charset="0"/>
                <a:cs typeface="Times New Roman" pitchFamily="18" charset="0"/>
              </a:rPr>
              <a:t>channels  to avoid waterlogging.</a:t>
            </a:r>
          </a:p>
          <a:p>
            <a:pPr lvl="1">
              <a:lnSpc>
                <a:spcPct val="120000"/>
              </a:lnSpc>
            </a:pPr>
            <a:endParaRPr lang="en-US" b="1" dirty="0" smtClean="0">
              <a:latin typeface="Times New Roman" pitchFamily="18" charset="0"/>
              <a:cs typeface="Times New Roman" pitchFamily="18" charset="0"/>
            </a:endParaRPr>
          </a:p>
          <a:p>
            <a:pPr lvl="1">
              <a:lnSpc>
                <a:spcPct val="120000"/>
              </a:lnSpc>
            </a:pP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3) </a:t>
            </a:r>
            <a:r>
              <a:rPr lang="en-US" sz="3100" b="1" dirty="0">
                <a:latin typeface="Times New Roman" pitchFamily="18" charset="0"/>
                <a:cs typeface="Times New Roman" pitchFamily="18" charset="0"/>
              </a:rPr>
              <a:t>Determining the size </a:t>
            </a:r>
            <a:r>
              <a:rPr lang="en-US" dirty="0">
                <a:latin typeface="Times New Roman" pitchFamily="18" charset="0"/>
                <a:cs typeface="Times New Roman" pitchFamily="18" charset="0"/>
              </a:rPr>
              <a:t>nursery beds</a:t>
            </a:r>
          </a:p>
          <a:p>
            <a:pPr lvl="1">
              <a:lnSpc>
                <a:spcPct val="120000"/>
              </a:lnSpc>
            </a:pPr>
            <a:endParaRPr lang="en-US" b="1" dirty="0" smtClean="0">
              <a:latin typeface="Times New Roman" pitchFamily="18" charset="0"/>
              <a:cs typeface="Times New Roman" pitchFamily="18" charset="0"/>
            </a:endParaRPr>
          </a:p>
          <a:p>
            <a:pPr lvl="1">
              <a:lnSpc>
                <a:spcPct val="120000"/>
              </a:lnSpc>
            </a:pP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4) </a:t>
            </a:r>
            <a:r>
              <a:rPr lang="en-US" sz="3100" b="1" dirty="0">
                <a:latin typeface="Times New Roman" pitchFamily="18" charset="0"/>
                <a:cs typeface="Times New Roman" pitchFamily="18" charset="0"/>
              </a:rPr>
              <a:t>Leveling</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It is necessary to cut soil clods and lumps into small fine ones and to level and smooth the soil surface</a:t>
            </a:r>
          </a:p>
          <a:p>
            <a:pPr lvl="1">
              <a:lnSpc>
                <a:spcPct val="120000"/>
              </a:lnSpc>
            </a:pPr>
            <a:endParaRPr lang="en-US" b="1" dirty="0" smtClean="0">
              <a:latin typeface="Times New Roman" pitchFamily="18" charset="0"/>
              <a:cs typeface="Times New Roman" pitchFamily="18" charset="0"/>
            </a:endParaRPr>
          </a:p>
          <a:p>
            <a:pPr lvl="1">
              <a:lnSpc>
                <a:spcPct val="120000"/>
              </a:lnSpc>
            </a:pP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5) </a:t>
            </a:r>
            <a:r>
              <a:rPr lang="en-US" sz="3100" b="1" dirty="0">
                <a:latin typeface="Times New Roman" pitchFamily="18" charset="0"/>
                <a:cs typeface="Times New Roman" pitchFamily="18" charset="0"/>
              </a:rPr>
              <a:t>Row making</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is necessary, if the sowing method is drilling.</a:t>
            </a:r>
            <a:endParaRPr lang="am-ET" b="1" dirty="0">
              <a:cs typeface="Times New Roman" pitchFamily="18" charset="0"/>
            </a:endParaRPr>
          </a:p>
          <a:p>
            <a:pPr lvl="1">
              <a:lnSpc>
                <a:spcPct val="120000"/>
              </a:lnSpc>
            </a:pPr>
            <a:endParaRPr lang="en-US" sz="5100" dirty="0">
              <a:latin typeface="Times New Roman" pitchFamily="18" charset="0"/>
              <a:cs typeface="Times New Roman" pitchFamily="18" charset="0"/>
            </a:endParaRPr>
          </a:p>
          <a:p>
            <a:pPr>
              <a:buFont typeface="Arial" charset="0"/>
              <a:buNone/>
            </a:pPr>
            <a:r>
              <a:rPr lang="en-US" dirty="0"/>
              <a:t/>
            </a:r>
            <a:br>
              <a:rPr lang="en-US" dirty="0"/>
            </a:b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7586233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705600"/>
          </a:xfrm>
        </p:spPr>
        <p:txBody>
          <a:bodyPr>
            <a:normAutofit fontScale="25000" lnSpcReduction="20000"/>
          </a:bodyPr>
          <a:lstStyle/>
          <a:p>
            <a:pPr marL="0" lvl="0" indent="0">
              <a:lnSpc>
                <a:spcPct val="120000"/>
              </a:lnSpc>
              <a:buNone/>
            </a:pPr>
            <a:r>
              <a:rPr lang="en-US" sz="14400" b="1" dirty="0">
                <a:latin typeface="Times New Roman" pitchFamily="18" charset="0"/>
                <a:cs typeface="Times New Roman" pitchFamily="18" charset="0"/>
              </a:rPr>
              <a:t>B. Quality Seed </a:t>
            </a:r>
            <a:r>
              <a:rPr lang="en-US" sz="14400" b="1" dirty="0" smtClean="0">
                <a:latin typeface="Times New Roman" pitchFamily="18" charset="0"/>
                <a:cs typeface="Times New Roman" pitchFamily="18" charset="0"/>
              </a:rPr>
              <a:t>Preparation and Sowing</a:t>
            </a:r>
            <a:endParaRPr lang="en-US" sz="14400" dirty="0">
              <a:latin typeface="Times New Roman" pitchFamily="18" charset="0"/>
              <a:cs typeface="Times New Roman" pitchFamily="18" charset="0"/>
            </a:endParaRPr>
          </a:p>
          <a:p>
            <a:pPr>
              <a:lnSpc>
                <a:spcPct val="120000"/>
              </a:lnSpc>
            </a:pPr>
            <a:r>
              <a:rPr lang="en-US" sz="11200" dirty="0" smtClean="0">
                <a:latin typeface="Times New Roman" pitchFamily="18" charset="0"/>
                <a:cs typeface="Times New Roman" pitchFamily="18" charset="0"/>
              </a:rPr>
              <a:t>The seeds selected for sowing should be </a:t>
            </a:r>
          </a:p>
          <a:p>
            <a:pPr lvl="1">
              <a:lnSpc>
                <a:spcPct val="120000"/>
              </a:lnSpc>
            </a:pPr>
            <a:r>
              <a:rPr lang="en-US" sz="10400" b="1" dirty="0" smtClean="0">
                <a:latin typeface="Times New Roman" pitchFamily="18" charset="0"/>
                <a:cs typeface="Times New Roman" pitchFamily="18" charset="0"/>
              </a:rPr>
              <a:t>Collected from reliable source</a:t>
            </a:r>
            <a:r>
              <a:rPr lang="en-US" sz="10400" dirty="0" smtClean="0">
                <a:latin typeface="Times New Roman" pitchFamily="18" charset="0"/>
                <a:cs typeface="Times New Roman" pitchFamily="18" charset="0"/>
              </a:rPr>
              <a:t> (certified; seed are  typically  sold  in packages  or  containers  that  indicate  crop,  cultivars,  germination % &amp; chemical seed treatments, if any), </a:t>
            </a:r>
          </a:p>
          <a:p>
            <a:pPr lvl="1">
              <a:lnSpc>
                <a:spcPct val="120000"/>
              </a:lnSpc>
            </a:pPr>
            <a:endParaRPr lang="en-US" sz="10400" b="1" dirty="0" smtClean="0">
              <a:latin typeface="Times New Roman" pitchFamily="18" charset="0"/>
              <a:cs typeface="Times New Roman" pitchFamily="18" charset="0"/>
            </a:endParaRPr>
          </a:p>
          <a:p>
            <a:pPr lvl="1">
              <a:lnSpc>
                <a:spcPct val="120000"/>
              </a:lnSpc>
            </a:pPr>
            <a:r>
              <a:rPr lang="en-US" sz="10400" b="1" dirty="0" smtClean="0">
                <a:latin typeface="Times New Roman" pitchFamily="18" charset="0"/>
                <a:cs typeface="Times New Roman" pitchFamily="18" charset="0"/>
              </a:rPr>
              <a:t>Use the right variety </a:t>
            </a:r>
            <a:r>
              <a:rPr lang="en-US" sz="10400" dirty="0" smtClean="0">
                <a:latin typeface="Times New Roman" pitchFamily="18" charset="0"/>
                <a:cs typeface="Times New Roman" pitchFamily="18" charset="0"/>
              </a:rPr>
              <a:t>(genetically true to type) &amp; </a:t>
            </a:r>
          </a:p>
          <a:p>
            <a:pPr lvl="1">
              <a:lnSpc>
                <a:spcPct val="120000"/>
              </a:lnSpc>
            </a:pPr>
            <a:endParaRPr lang="en-US" sz="10400" b="1" dirty="0" smtClean="0">
              <a:latin typeface="Times New Roman" pitchFamily="18" charset="0"/>
              <a:cs typeface="Times New Roman" pitchFamily="18" charset="0"/>
            </a:endParaRPr>
          </a:p>
          <a:p>
            <a:pPr lvl="1">
              <a:lnSpc>
                <a:spcPct val="120000"/>
              </a:lnSpc>
            </a:pPr>
            <a:r>
              <a:rPr lang="en-US" sz="10400" b="1" dirty="0" smtClean="0">
                <a:latin typeface="Times New Roman" pitchFamily="18" charset="0"/>
                <a:cs typeface="Times New Roman" pitchFamily="18" charset="0"/>
              </a:rPr>
              <a:t>Of good quality </a:t>
            </a:r>
            <a:r>
              <a:rPr lang="en-US" sz="10400" dirty="0" smtClean="0">
                <a:latin typeface="Times New Roman" pitchFamily="18" charset="0"/>
                <a:cs typeface="Times New Roman" pitchFamily="18" charset="0"/>
              </a:rPr>
              <a:t>(high germination rate &amp; purity that do not contain seeds of other crops/weeds). If there is dormancy problems… the dormancy should be broken before sowing</a:t>
            </a:r>
          </a:p>
          <a:p>
            <a:r>
              <a:rPr lang="en-US" sz="2800" dirty="0"/>
              <a:t/>
            </a:r>
            <a:br>
              <a:rPr lang="en-US" sz="2800" dirty="0"/>
            </a:br>
            <a:endParaRPr lang="en-US" sz="9600" dirty="0">
              <a:latin typeface="Times New Roman" pitchFamily="18" charset="0"/>
              <a:cs typeface="Times New Roman" pitchFamily="18" charset="0"/>
            </a:endParaRPr>
          </a:p>
          <a:p>
            <a:pPr marL="0" indent="0">
              <a:buNone/>
            </a:pPr>
            <a:endParaRPr lang="en-US" sz="8000" dirty="0" smtClean="0">
              <a:latin typeface="Times New Roman" pitchFamily="18" charset="0"/>
              <a:cs typeface="Times New Roman" pitchFamily="18" charset="0"/>
            </a:endParaRPr>
          </a:p>
        </p:txBody>
      </p:sp>
      <p:sp>
        <p:nvSpPr>
          <p:cNvPr id="6" name="Rectangle 2"/>
          <p:cNvSpPr>
            <a:spLocks noChangeArrowheads="1"/>
          </p:cNvSpPr>
          <p:nvPr/>
        </p:nvSpPr>
        <p:spPr bwMode="auto">
          <a:xfrm>
            <a:off x="4276725" y="36337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2805113" y="37258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56203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2400" y="304800"/>
                <a:ext cx="8839200" cy="6781800"/>
              </a:xfrm>
            </p:spPr>
            <p:txBody>
              <a:bodyPr>
                <a:normAutofit fontScale="55000" lnSpcReduction="20000"/>
              </a:bodyPr>
              <a:lstStyle/>
              <a:p>
                <a:pPr marL="742950" indent="-685800">
                  <a:lnSpc>
                    <a:spcPct val="120000"/>
                  </a:lnSpc>
                </a:pPr>
                <a:r>
                  <a:rPr lang="en-US" sz="4900" dirty="0">
                    <a:latin typeface="Times New Roman" pitchFamily="18" charset="0"/>
                    <a:cs typeface="Times New Roman" pitchFamily="18" charset="0"/>
                  </a:rPr>
                  <a:t>The germination capacity and purity of a seed can be calculated by the following formula</a:t>
                </a:r>
                <a:r>
                  <a:rPr lang="en-US" sz="4700" dirty="0">
                    <a:latin typeface="Times New Roman" pitchFamily="18" charset="0"/>
                    <a:cs typeface="Times New Roman" pitchFamily="18" charset="0"/>
                  </a:rPr>
                  <a:t>; </a:t>
                </a:r>
                <a:endParaRPr lang="en-US" sz="4700" dirty="0" smtClean="0">
                  <a:latin typeface="Times New Roman" pitchFamily="18" charset="0"/>
                  <a:cs typeface="Times New Roman" pitchFamily="18" charset="0"/>
                </a:endParaRPr>
              </a:p>
              <a:p>
                <a:pPr marL="1600200" lvl="1" indent="-1143000">
                  <a:lnSpc>
                    <a:spcPct val="120000"/>
                  </a:lnSpc>
                </a:pPr>
                <a:r>
                  <a:rPr lang="en-US" sz="4700" b="1" dirty="0" smtClean="0">
                    <a:solidFill>
                      <a:srgbClr val="FF0000"/>
                    </a:solidFill>
                    <a:latin typeface="Times New Roman" pitchFamily="18" charset="0"/>
                    <a:cs typeface="Times New Roman" pitchFamily="18" charset="0"/>
                  </a:rPr>
                  <a:t>Viability</a:t>
                </a:r>
                <a:r>
                  <a:rPr lang="en-US" sz="4700" dirty="0" smtClean="0">
                    <a:latin typeface="Times New Roman" pitchFamily="18" charset="0"/>
                    <a:cs typeface="Times New Roman" pitchFamily="18" charset="0"/>
                  </a:rPr>
                  <a:t> (capable </a:t>
                </a:r>
                <a:r>
                  <a:rPr lang="en-US" sz="4700" dirty="0">
                    <a:latin typeface="Times New Roman" pitchFamily="18" charset="0"/>
                    <a:cs typeface="Times New Roman" pitchFamily="18" charset="0"/>
                  </a:rPr>
                  <a:t>to germinate)= </a:t>
                </a:r>
                <a14:m>
                  <m:oMath xmlns:m="http://schemas.openxmlformats.org/officeDocument/2006/math">
                    <m:f>
                      <m:fPr>
                        <m:ctrlPr>
                          <a:rPr lang="en-US" sz="4700" i="1">
                            <a:latin typeface="Cambria Math"/>
                            <a:cs typeface="Times New Roman" pitchFamily="18" charset="0"/>
                          </a:rPr>
                        </m:ctrlPr>
                      </m:fPr>
                      <m:num>
                        <m:r>
                          <m:rPr>
                            <m:nor/>
                          </m:rPr>
                          <a:rPr lang="en-US" sz="4700" dirty="0">
                            <a:latin typeface="Times New Roman" pitchFamily="18" charset="0"/>
                            <a:cs typeface="Times New Roman" pitchFamily="18" charset="0"/>
                          </a:rPr>
                          <m:t>No</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of</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seeds</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germinated</m:t>
                        </m:r>
                      </m:num>
                      <m:den>
                        <m:r>
                          <m:rPr>
                            <m:nor/>
                          </m:rPr>
                          <a:rPr lang="en-US" sz="4700" dirty="0">
                            <a:latin typeface="Times New Roman" pitchFamily="18" charset="0"/>
                            <a:cs typeface="Times New Roman" pitchFamily="18" charset="0"/>
                          </a:rPr>
                          <m:t>Total</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No</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of</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seeds</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sown</m:t>
                        </m:r>
                        <m:r>
                          <m:rPr>
                            <m:nor/>
                          </m:rPr>
                          <a:rPr lang="en-US" sz="4700" dirty="0">
                            <a:latin typeface="Times New Roman" pitchFamily="18" charset="0"/>
                            <a:cs typeface="Times New Roman" pitchFamily="18" charset="0"/>
                          </a:rPr>
                          <m:t>  </m:t>
                        </m:r>
                      </m:den>
                    </m:f>
                    <m:r>
                      <a:rPr lang="en-US" sz="4700" dirty="0">
                        <a:latin typeface="Cambria Math"/>
                        <a:cs typeface="Times New Roman" pitchFamily="18" charset="0"/>
                      </a:rPr>
                      <m:t>  </m:t>
                    </m:r>
                  </m:oMath>
                </a14:m>
                <a:r>
                  <a:rPr lang="en-US" sz="4700" dirty="0">
                    <a:latin typeface="Times New Roman" pitchFamily="18" charset="0"/>
                    <a:cs typeface="Times New Roman" pitchFamily="18" charset="0"/>
                  </a:rPr>
                  <a:t>X </a:t>
                </a:r>
                <a:r>
                  <a:rPr lang="en-US" sz="4700" dirty="0" smtClean="0">
                    <a:latin typeface="Times New Roman" pitchFamily="18" charset="0"/>
                    <a:cs typeface="Times New Roman" pitchFamily="18" charset="0"/>
                  </a:rPr>
                  <a:t>100</a:t>
                </a:r>
              </a:p>
              <a:p>
                <a:pPr marL="1600200" lvl="1" indent="-1143000">
                  <a:lnSpc>
                    <a:spcPct val="120000"/>
                  </a:lnSpc>
                </a:pPr>
                <a:r>
                  <a:rPr lang="en-US" sz="4700" b="1" dirty="0" smtClean="0">
                    <a:solidFill>
                      <a:srgbClr val="FF0000"/>
                    </a:solidFill>
                    <a:latin typeface="Times New Roman" pitchFamily="18" charset="0"/>
                    <a:cs typeface="Times New Roman" pitchFamily="18" charset="0"/>
                  </a:rPr>
                  <a:t>Seed </a:t>
                </a:r>
                <a:r>
                  <a:rPr lang="en-US" sz="4700" b="1" dirty="0">
                    <a:solidFill>
                      <a:srgbClr val="FF0000"/>
                    </a:solidFill>
                    <a:latin typeface="Times New Roman" pitchFamily="18" charset="0"/>
                    <a:cs typeface="Times New Roman" pitchFamily="18" charset="0"/>
                  </a:rPr>
                  <a:t>purity </a:t>
                </a:r>
                <a:r>
                  <a:rPr lang="en-US" sz="4700" dirty="0">
                    <a:latin typeface="Times New Roman" pitchFamily="18" charset="0"/>
                    <a:cs typeface="Times New Roman" pitchFamily="18" charset="0"/>
                  </a:rPr>
                  <a:t>= </a:t>
                </a:r>
                <a14:m>
                  <m:oMath xmlns:m="http://schemas.openxmlformats.org/officeDocument/2006/math">
                    <m:f>
                      <m:fPr>
                        <m:ctrlPr>
                          <a:rPr lang="en-US" sz="4700" i="1">
                            <a:latin typeface="Cambria Math"/>
                            <a:cs typeface="Times New Roman" pitchFamily="18" charset="0"/>
                          </a:rPr>
                        </m:ctrlPr>
                      </m:fPr>
                      <m:num>
                        <m:r>
                          <m:rPr>
                            <m:nor/>
                          </m:rPr>
                          <a:rPr lang="en-US" sz="4700" dirty="0">
                            <a:latin typeface="Times New Roman" pitchFamily="18" charset="0"/>
                            <a:cs typeface="Times New Roman" pitchFamily="18" charset="0"/>
                          </a:rPr>
                          <m:t>Wt</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of</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pure</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seed</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gm</m:t>
                        </m:r>
                        <m:r>
                          <m:rPr>
                            <m:nor/>
                          </m:rPr>
                          <a:rPr lang="en-US" sz="4700" dirty="0">
                            <a:latin typeface="Times New Roman" pitchFamily="18" charset="0"/>
                            <a:cs typeface="Times New Roman" pitchFamily="18" charset="0"/>
                          </a:rPr>
                          <m:t>)</m:t>
                        </m:r>
                      </m:num>
                      <m:den>
                        <m:r>
                          <m:rPr>
                            <m:nor/>
                          </m:rPr>
                          <a:rPr lang="en-US" sz="4700" dirty="0">
                            <a:latin typeface="Times New Roman" pitchFamily="18" charset="0"/>
                            <a:cs typeface="Times New Roman" pitchFamily="18" charset="0"/>
                          </a:rPr>
                          <m:t>Wt</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of</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the</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sample</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seed</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gm</m:t>
                        </m:r>
                        <m:r>
                          <m:rPr>
                            <m:nor/>
                          </m:rPr>
                          <a:rPr lang="en-US" sz="4700" dirty="0">
                            <a:latin typeface="Times New Roman" pitchFamily="18" charset="0"/>
                            <a:cs typeface="Times New Roman" pitchFamily="18" charset="0"/>
                          </a:rPr>
                          <m:t>)</m:t>
                        </m:r>
                      </m:den>
                    </m:f>
                  </m:oMath>
                </a14:m>
                <a:r>
                  <a:rPr lang="en-US" sz="4700" dirty="0">
                    <a:latin typeface="Times New Roman" pitchFamily="18" charset="0"/>
                    <a:cs typeface="Times New Roman" pitchFamily="18" charset="0"/>
                  </a:rPr>
                  <a:t>   X </a:t>
                </a:r>
                <a:r>
                  <a:rPr lang="en-US" sz="4700" dirty="0" smtClean="0">
                    <a:latin typeface="Times New Roman" pitchFamily="18" charset="0"/>
                    <a:cs typeface="Times New Roman" pitchFamily="18" charset="0"/>
                  </a:rPr>
                  <a:t>100</a:t>
                </a:r>
              </a:p>
              <a:p>
                <a:pPr marL="1600200" lvl="1" indent="-1143000">
                  <a:lnSpc>
                    <a:spcPct val="120000"/>
                  </a:lnSpc>
                </a:pPr>
                <a:r>
                  <a:rPr lang="en-US" sz="4700" b="1" dirty="0" smtClean="0">
                    <a:solidFill>
                      <a:srgbClr val="FF0000"/>
                    </a:solidFill>
                    <a:latin typeface="Times New Roman" pitchFamily="18" charset="0"/>
                    <a:cs typeface="Times New Roman" pitchFamily="18" charset="0"/>
                  </a:rPr>
                  <a:t>Utilization </a:t>
                </a:r>
                <a:r>
                  <a:rPr lang="en-US" sz="4700" b="1" dirty="0">
                    <a:solidFill>
                      <a:srgbClr val="FF0000"/>
                    </a:solidFill>
                    <a:latin typeface="Times New Roman" pitchFamily="18" charset="0"/>
                    <a:cs typeface="Times New Roman" pitchFamily="18" charset="0"/>
                  </a:rPr>
                  <a:t>value </a:t>
                </a:r>
                <a:r>
                  <a:rPr lang="en-US" sz="4700" dirty="0">
                    <a:latin typeface="Times New Roman" pitchFamily="18" charset="0"/>
                    <a:cs typeface="Times New Roman" pitchFamily="18" charset="0"/>
                  </a:rPr>
                  <a:t>= </a:t>
                </a:r>
                <a14:m>
                  <m:oMath xmlns:m="http://schemas.openxmlformats.org/officeDocument/2006/math">
                    <m:f>
                      <m:fPr>
                        <m:ctrlPr>
                          <a:rPr lang="en-US" sz="4700" i="1">
                            <a:latin typeface="Cambria Math"/>
                            <a:cs typeface="Times New Roman" pitchFamily="18" charset="0"/>
                          </a:rPr>
                        </m:ctrlPr>
                      </m:fPr>
                      <m:num>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purity</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X</m:t>
                        </m:r>
                        <m:r>
                          <m:rPr>
                            <m:nor/>
                          </m:rPr>
                          <a:rPr lang="en-US" sz="4700" dirty="0">
                            <a:latin typeface="Times New Roman" pitchFamily="18" charset="0"/>
                            <a:cs typeface="Times New Roman" pitchFamily="18" charset="0"/>
                          </a:rPr>
                          <m:t> % </m:t>
                        </m:r>
                        <m:r>
                          <m:rPr>
                            <m:nor/>
                          </m:rPr>
                          <a:rPr lang="en-US" sz="4700" dirty="0">
                            <a:latin typeface="Times New Roman" pitchFamily="18" charset="0"/>
                            <a:cs typeface="Times New Roman" pitchFamily="18" charset="0"/>
                          </a:rPr>
                          <m:t>of</m:t>
                        </m:r>
                        <m:r>
                          <m:rPr>
                            <m:nor/>
                          </m:rPr>
                          <a:rPr lang="en-US" sz="4700" dirty="0">
                            <a:latin typeface="Times New Roman" pitchFamily="18" charset="0"/>
                            <a:cs typeface="Times New Roman" pitchFamily="18" charset="0"/>
                          </a:rPr>
                          <m:t> </m:t>
                        </m:r>
                        <m:r>
                          <m:rPr>
                            <m:nor/>
                          </m:rPr>
                          <a:rPr lang="en-US" sz="4700" dirty="0">
                            <a:latin typeface="Times New Roman" pitchFamily="18" charset="0"/>
                            <a:cs typeface="Times New Roman" pitchFamily="18" charset="0"/>
                          </a:rPr>
                          <m:t>germination</m:t>
                        </m:r>
                        <m:r>
                          <m:rPr>
                            <m:nor/>
                          </m:rPr>
                          <a:rPr lang="en-US" sz="4700" dirty="0">
                            <a:latin typeface="Times New Roman" pitchFamily="18" charset="0"/>
                            <a:cs typeface="Times New Roman" pitchFamily="18" charset="0"/>
                          </a:rPr>
                          <m:t>  </m:t>
                        </m:r>
                      </m:num>
                      <m:den>
                        <m:r>
                          <a:rPr lang="en-US" sz="4700" i="1" dirty="0">
                            <a:latin typeface="Cambria Math"/>
                            <a:cs typeface="Times New Roman" pitchFamily="18" charset="0"/>
                          </a:rPr>
                          <m:t>100</m:t>
                        </m:r>
                      </m:den>
                    </m:f>
                    <m:r>
                      <a:rPr lang="en-US" sz="4700" i="1" dirty="0">
                        <a:latin typeface="Cambria Math"/>
                        <a:cs typeface="Times New Roman" pitchFamily="18" charset="0"/>
                      </a:rPr>
                      <m:t> </m:t>
                    </m:r>
                  </m:oMath>
                </a14:m>
                <a:endParaRPr lang="en-US" sz="4700" dirty="0">
                  <a:latin typeface="Times New Roman" pitchFamily="18" charset="0"/>
                  <a:cs typeface="Times New Roman" pitchFamily="18" charset="0"/>
                </a:endParaRPr>
              </a:p>
              <a:p>
                <a:pPr>
                  <a:lnSpc>
                    <a:spcPct val="120000"/>
                  </a:lnSpc>
                </a:pPr>
                <a:endParaRPr lang="en-US" sz="4700" dirty="0" smtClean="0">
                  <a:latin typeface="Times New Roman" pitchFamily="18" charset="0"/>
                  <a:cs typeface="Times New Roman" pitchFamily="18" charset="0"/>
                </a:endParaRPr>
              </a:p>
              <a:p>
                <a:pPr>
                  <a:lnSpc>
                    <a:spcPct val="120000"/>
                  </a:lnSpc>
                </a:pPr>
                <a:r>
                  <a:rPr lang="en-US" sz="4700" dirty="0" smtClean="0">
                    <a:latin typeface="Times New Roman" pitchFamily="18" charset="0"/>
                    <a:cs typeface="Times New Roman" pitchFamily="18" charset="0"/>
                  </a:rPr>
                  <a:t>Then </a:t>
                </a:r>
                <a:r>
                  <a:rPr lang="en-US" sz="4700" dirty="0">
                    <a:latin typeface="Times New Roman" pitchFamily="18" charset="0"/>
                    <a:cs typeface="Times New Roman" pitchFamily="18" charset="0"/>
                  </a:rPr>
                  <a:t>after testing its quality the next step is Calculation of </a:t>
                </a:r>
                <a:r>
                  <a:rPr lang="en-US" sz="4700" dirty="0">
                    <a:solidFill>
                      <a:srgbClr val="FF0000"/>
                    </a:solidFill>
                    <a:latin typeface="Times New Roman" pitchFamily="18" charset="0"/>
                    <a:cs typeface="Times New Roman" pitchFamily="18" charset="0"/>
                  </a:rPr>
                  <a:t>Seeding Rate</a:t>
                </a:r>
                <a:r>
                  <a:rPr lang="en-US" sz="4700" b="1" dirty="0">
                    <a:solidFill>
                      <a:srgbClr val="FF0000"/>
                    </a:solidFill>
                    <a:latin typeface="Times New Roman" pitchFamily="18" charset="0"/>
                    <a:cs typeface="Times New Roman" pitchFamily="18" charset="0"/>
                  </a:rPr>
                  <a:t/>
                </a:r>
                <a:r>
                  <a:rPr lang="en-US" sz="4700" b="1" dirty="0" err="1">
                    <a:latin typeface="Times New Roman" pitchFamily="18" charset="0"/>
                    <a:cs typeface="Times New Roman" pitchFamily="18" charset="0"/>
                  </a:rPr>
                  <a:t>eg</a:t>
                </a:r>
                <a:r>
                  <a:rPr lang="en-US" sz="4700" b="1" dirty="0">
                    <a:latin typeface="Times New Roman" pitchFamily="18" charset="0"/>
                    <a:cs typeface="Times New Roman" pitchFamily="18" charset="0"/>
                  </a:rPr>
                  <a:t/>
                </a:r>
                <a:r>
                  <a:rPr lang="en-US" sz="4700" dirty="0">
                    <a:latin typeface="Times New Roman" pitchFamily="18" charset="0"/>
                    <a:cs typeface="Times New Roman" pitchFamily="18" charset="0"/>
                  </a:rPr>
                  <a:t>if the required number of plants is 1,000 &amp;</a:t>
                </a:r>
                <a:r>
                  <a:rPr lang="en-US" sz="4700" dirty="0" smtClean="0">
                    <a:latin typeface="Times New Roman" pitchFamily="18" charset="0"/>
                    <a:cs typeface="Times New Roman" pitchFamily="18" charset="0"/>
                  </a:rPr>
                  <a:t>the germination % </a:t>
                </a:r>
                <a:r>
                  <a:rPr lang="en-US" sz="4700" dirty="0">
                    <a:latin typeface="Times New Roman" pitchFamily="18" charset="0"/>
                    <a:cs typeface="Times New Roman" pitchFamily="18" charset="0"/>
                  </a:rPr>
                  <a:t>is 85%, then 1,000/0.85=1,176 seeds must be planted.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304800"/>
                <a:ext cx="8839200" cy="6781800"/>
              </a:xfrm>
              <a:blipFill rotWithShape="1">
                <a:blip r:embed="rId2"/>
                <a:stretch>
                  <a:fillRect l="-1034" t="-809"/>
                </a:stretch>
              </a:blipFill>
            </p:spPr>
            <p:txBody>
              <a:bodyPr/>
              <a:lstStyle/>
              <a:p>
                <a:r>
                  <a:rPr lang="en-US">
                    <a:noFill/>
                  </a:rPr>
                  <a:t> </a:t>
                </a:r>
              </a:p>
            </p:txBody>
          </p:sp>
        </mc:Fallback>
      </mc:AlternateContent>
    </p:spTree>
    <p:extLst>
      <p:ext uri="{BB962C8B-B14F-4D97-AF65-F5344CB8AC3E}">
        <p14:creationId xmlns:p14="http://schemas.microsoft.com/office/powerpoint/2010/main" xmlns="" val="201173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705600"/>
          </a:xfrm>
        </p:spPr>
        <p:txBody>
          <a:bodyPr>
            <a:normAutofit fontScale="70000" lnSpcReduction="20000"/>
          </a:bodyPr>
          <a:lstStyle/>
          <a:p>
            <a:pPr>
              <a:lnSpc>
                <a:spcPct val="120000"/>
              </a:lnSpc>
            </a:pPr>
            <a:r>
              <a:rPr lang="en-US" sz="3700" dirty="0">
                <a:latin typeface="Times New Roman" pitchFamily="18" charset="0"/>
                <a:cs typeface="Times New Roman" pitchFamily="18" charset="0"/>
              </a:rPr>
              <a:t>Finally the </a:t>
            </a:r>
            <a:r>
              <a:rPr lang="en-US" sz="3700" b="1" dirty="0">
                <a:latin typeface="Times New Roman" pitchFamily="18" charset="0"/>
                <a:cs typeface="Times New Roman" pitchFamily="18" charset="0"/>
              </a:rPr>
              <a:t>seed is sowing in the seedbed </a:t>
            </a:r>
            <a:r>
              <a:rPr lang="en-US" sz="3700" dirty="0">
                <a:latin typeface="Times New Roman" pitchFamily="18" charset="0"/>
                <a:cs typeface="Times New Roman" pitchFamily="18" charset="0"/>
              </a:rPr>
              <a:t>to a proper </a:t>
            </a:r>
            <a:r>
              <a:rPr lang="en-US" sz="3700" b="1" dirty="0">
                <a:latin typeface="Times New Roman" pitchFamily="18" charset="0"/>
                <a:cs typeface="Times New Roman" pitchFamily="18" charset="0"/>
              </a:rPr>
              <a:t>depth</a:t>
            </a:r>
            <a:r>
              <a:rPr lang="en-US" sz="3700" dirty="0">
                <a:latin typeface="Times New Roman" pitchFamily="18" charset="0"/>
                <a:cs typeface="Times New Roman" pitchFamily="18" charset="0"/>
              </a:rPr>
              <a:t>. </a:t>
            </a:r>
            <a:endParaRPr lang="en-US" sz="3700" dirty="0" smtClean="0">
              <a:latin typeface="Times New Roman" pitchFamily="18" charset="0"/>
              <a:cs typeface="Times New Roman" pitchFamily="18" charset="0"/>
            </a:endParaRPr>
          </a:p>
          <a:p>
            <a:pPr>
              <a:lnSpc>
                <a:spcPct val="120000"/>
              </a:lnSpc>
            </a:pPr>
            <a:endParaRPr lang="en-US" sz="3700" dirty="0">
              <a:latin typeface="Times New Roman" pitchFamily="18" charset="0"/>
              <a:cs typeface="Times New Roman" pitchFamily="18" charset="0"/>
            </a:endParaRPr>
          </a:p>
          <a:p>
            <a:pPr>
              <a:lnSpc>
                <a:spcPct val="120000"/>
              </a:lnSpc>
            </a:pPr>
            <a:r>
              <a:rPr lang="en-US" sz="3700" dirty="0" smtClean="0">
                <a:latin typeface="Times New Roman" pitchFamily="18" charset="0"/>
                <a:cs typeface="Times New Roman" pitchFamily="18" charset="0"/>
              </a:rPr>
              <a:t>There </a:t>
            </a:r>
            <a:r>
              <a:rPr lang="en-US" sz="3700" dirty="0">
                <a:latin typeface="Times New Roman" pitchFamily="18" charset="0"/>
                <a:cs typeface="Times New Roman" pitchFamily="18" charset="0"/>
              </a:rPr>
              <a:t>are no definite rules however the following points should be considered on the </a:t>
            </a:r>
            <a:r>
              <a:rPr lang="en-US" sz="4000" b="1" dirty="0">
                <a:latin typeface="Times New Roman" pitchFamily="18" charset="0"/>
                <a:cs typeface="Times New Roman" pitchFamily="18" charset="0"/>
              </a:rPr>
              <a:t>depth of sowing </a:t>
            </a:r>
            <a:r>
              <a:rPr lang="en-US" sz="4000" dirty="0">
                <a:latin typeface="Times New Roman" pitchFamily="18" charset="0"/>
                <a:cs typeface="Times New Roman" pitchFamily="18" charset="0"/>
              </a:rPr>
              <a:t>(commonly 1-3cm) seeds </a:t>
            </a:r>
          </a:p>
          <a:p>
            <a:pPr lvl="1">
              <a:lnSpc>
                <a:spcPct val="120000"/>
              </a:lnSpc>
            </a:pPr>
            <a:r>
              <a:rPr lang="en-US" sz="3700" b="1" i="1" dirty="0">
                <a:latin typeface="Times New Roman" pitchFamily="18" charset="0"/>
                <a:cs typeface="Times New Roman" pitchFamily="18" charset="0"/>
              </a:rPr>
              <a:t>Kind of the crop </a:t>
            </a:r>
            <a:r>
              <a:rPr lang="en-US" sz="3700" i="1" dirty="0" err="1">
                <a:latin typeface="Times New Roman" pitchFamily="18" charset="0"/>
                <a:cs typeface="Times New Roman" pitchFamily="18" charset="0"/>
              </a:rPr>
              <a:t>eg</a:t>
            </a:r>
            <a:r>
              <a:rPr lang="en-US" sz="3700" i="1" dirty="0">
                <a:latin typeface="Times New Roman" pitchFamily="18" charset="0"/>
                <a:cs typeface="Times New Roman" pitchFamily="18" charset="0"/>
              </a:rPr>
              <a:t>. larger seeds are planted deeper than smaller sized seeds</a:t>
            </a:r>
          </a:p>
          <a:p>
            <a:pPr lvl="1">
              <a:lnSpc>
                <a:spcPct val="120000"/>
              </a:lnSpc>
            </a:pPr>
            <a:r>
              <a:rPr lang="en-US" sz="3700" b="1" i="1" dirty="0">
                <a:latin typeface="Times New Roman" pitchFamily="18" charset="0"/>
                <a:cs typeface="Times New Roman" pitchFamily="18" charset="0"/>
              </a:rPr>
              <a:t>Type of </a:t>
            </a:r>
            <a:r>
              <a:rPr lang="en-US" sz="3700" b="1" i="1" dirty="0" smtClean="0">
                <a:latin typeface="Times New Roman" pitchFamily="18" charset="0"/>
                <a:cs typeface="Times New Roman" pitchFamily="18" charset="0"/>
              </a:rPr>
              <a:t>germination</a:t>
            </a:r>
            <a:endParaRPr lang="en-US" sz="3700" b="1" i="1" dirty="0">
              <a:latin typeface="Times New Roman" pitchFamily="18" charset="0"/>
              <a:cs typeface="Times New Roman" pitchFamily="18" charset="0"/>
            </a:endParaRPr>
          </a:p>
          <a:p>
            <a:pPr lvl="1">
              <a:lnSpc>
                <a:spcPct val="120000"/>
              </a:lnSpc>
            </a:pPr>
            <a:r>
              <a:rPr lang="en-US" sz="3700" b="1" i="1" dirty="0">
                <a:latin typeface="Times New Roman" pitchFamily="18" charset="0"/>
                <a:cs typeface="Times New Roman" pitchFamily="18" charset="0"/>
              </a:rPr>
              <a:t>Moisture status of the soil- </a:t>
            </a:r>
            <a:r>
              <a:rPr lang="en-US" sz="3700" i="1" dirty="0">
                <a:latin typeface="Times New Roman" pitchFamily="18" charset="0"/>
                <a:cs typeface="Times New Roman" pitchFamily="18" charset="0"/>
              </a:rPr>
              <a:t>Soils having enough moisture need less planting depth. </a:t>
            </a:r>
          </a:p>
          <a:p>
            <a:pPr lvl="1">
              <a:lnSpc>
                <a:spcPct val="120000"/>
              </a:lnSpc>
            </a:pPr>
            <a:r>
              <a:rPr lang="en-US" sz="3700" b="1" i="1" dirty="0">
                <a:latin typeface="Times New Roman" pitchFamily="18" charset="0"/>
                <a:cs typeface="Times New Roman" pitchFamily="18" charset="0"/>
              </a:rPr>
              <a:t>Soil type- </a:t>
            </a:r>
            <a:r>
              <a:rPr lang="en-US" sz="3700" i="1" dirty="0">
                <a:latin typeface="Times New Roman" pitchFamily="18" charset="0"/>
                <a:cs typeface="Times New Roman" pitchFamily="18" charset="0"/>
              </a:rPr>
              <a:t>On light soils such as fine sand or sandy loams seeds are planted to the greater depth than on heavy soils. </a:t>
            </a:r>
            <a:endParaRPr lang="en-US" sz="3700" i="1" dirty="0" smtClean="0">
              <a:latin typeface="Times New Roman" pitchFamily="18" charset="0"/>
              <a:cs typeface="Times New Roman" pitchFamily="18" charset="0"/>
            </a:endParaRPr>
          </a:p>
          <a:p>
            <a:pPr>
              <a:lnSpc>
                <a:spcPct val="120000"/>
              </a:lnSpc>
            </a:pPr>
            <a:endParaRPr lang="en-US" sz="3700" dirty="0" smtClean="0">
              <a:latin typeface="Times New Roman" pitchFamily="18" charset="0"/>
              <a:cs typeface="Times New Roman" pitchFamily="18" charset="0"/>
            </a:endParaRPr>
          </a:p>
          <a:p>
            <a:pPr marL="0" indent="0">
              <a:lnSpc>
                <a:spcPct val="120000"/>
              </a:lnSpc>
              <a:buNone/>
            </a:pPr>
            <a:endParaRPr lang="en-US" sz="6300" dirty="0">
              <a:latin typeface="Times New Roman" pitchFamily="18" charset="0"/>
              <a:cs typeface="Times New Roman" pitchFamily="18" charset="0"/>
            </a:endParaRPr>
          </a:p>
          <a:p>
            <a:pPr>
              <a:lnSpc>
                <a:spcPct val="120000"/>
              </a:lnSpc>
            </a:pPr>
            <a:endParaRPr lang="en-US" sz="63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22014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7239000"/>
          </a:xfrm>
        </p:spPr>
        <p:txBody>
          <a:bodyPr>
            <a:normAutofit fontScale="92500" lnSpcReduction="10000"/>
          </a:bodyPr>
          <a:lstStyle/>
          <a:p>
            <a:pPr>
              <a:lnSpc>
                <a:spcPct val="120000"/>
              </a:lnSpc>
            </a:pPr>
            <a:r>
              <a:rPr lang="en-US" sz="2800" dirty="0">
                <a:latin typeface="Times New Roman" pitchFamily="18" charset="0"/>
                <a:cs typeface="Times New Roman" pitchFamily="18" charset="0"/>
              </a:rPr>
              <a:t>Seeds are </a:t>
            </a:r>
            <a:r>
              <a:rPr lang="en-US" sz="2800" dirty="0" smtClean="0">
                <a:latin typeface="Times New Roman" pitchFamily="18" charset="0"/>
                <a:cs typeface="Times New Roman" pitchFamily="18" charset="0"/>
              </a:rPr>
              <a:t>usually </a:t>
            </a:r>
            <a:r>
              <a:rPr lang="en-US" sz="2800" b="1" dirty="0" smtClean="0">
                <a:latin typeface="Times New Roman" pitchFamily="18" charset="0"/>
                <a:cs typeface="Times New Roman" pitchFamily="18" charset="0"/>
              </a:rPr>
              <a:t>sown </a:t>
            </a:r>
            <a:r>
              <a:rPr lang="en-US" sz="2800" b="1" dirty="0">
                <a:latin typeface="Times New Roman" pitchFamily="18" charset="0"/>
                <a:cs typeface="Times New Roman" pitchFamily="18" charset="0"/>
              </a:rPr>
              <a:t>in rows </a:t>
            </a:r>
            <a:r>
              <a:rPr lang="en-US" sz="2800" dirty="0">
                <a:latin typeface="Times New Roman" pitchFamily="18" charset="0"/>
                <a:cs typeface="Times New Roman" pitchFamily="18" charset="0"/>
              </a:rPr>
              <a:t>running across the width of the seedbed. </a:t>
            </a:r>
            <a:endParaRPr lang="en-US" sz="2800" i="1" dirty="0">
              <a:latin typeface="Times New Roman" pitchFamily="18" charset="0"/>
              <a:cs typeface="Times New Roman" pitchFamily="18" charset="0"/>
            </a:endParaRPr>
          </a:p>
          <a:p>
            <a:pPr>
              <a:lnSpc>
                <a:spcPct val="120000"/>
              </a:lnSpc>
            </a:pPr>
            <a:endParaRPr lang="en-US" sz="2800" dirty="0" smtClean="0">
              <a:latin typeface="Times New Roman" pitchFamily="18" charset="0"/>
              <a:cs typeface="Times New Roman" pitchFamily="18" charset="0"/>
            </a:endParaRPr>
          </a:p>
          <a:p>
            <a:pPr>
              <a:lnSpc>
                <a:spcPct val="120000"/>
              </a:lnSpc>
            </a:pPr>
            <a:r>
              <a:rPr lang="en-US" sz="2800"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spacing</a:t>
            </a:r>
            <a:r>
              <a:rPr lang="en-US" sz="2800" dirty="0">
                <a:latin typeface="Times New Roman" pitchFamily="18" charset="0"/>
                <a:cs typeface="Times New Roman" pitchFamily="18" charset="0"/>
              </a:rPr>
              <a:t> b/n rows &amp; plant are depends on the </a:t>
            </a:r>
            <a:r>
              <a:rPr lang="en-US" sz="2800" b="1" dirty="0">
                <a:latin typeface="Times New Roman" pitchFamily="18" charset="0"/>
                <a:cs typeface="Times New Roman" pitchFamily="18" charset="0"/>
              </a:rPr>
              <a:t>kind &amp; vigor </a:t>
            </a:r>
            <a:r>
              <a:rPr lang="en-US" sz="2800" dirty="0">
                <a:latin typeface="Times New Roman" pitchFamily="18" charset="0"/>
                <a:cs typeface="Times New Roman" pitchFamily="18" charset="0"/>
              </a:rPr>
              <a:t>of the crop;  usually rows are </a:t>
            </a:r>
            <a:r>
              <a:rPr lang="en-US" sz="2800" b="1" dirty="0">
                <a:latin typeface="Times New Roman" pitchFamily="18" charset="0"/>
                <a:cs typeface="Times New Roman" pitchFamily="18" charset="0"/>
              </a:rPr>
              <a:t>10-15 cm </a:t>
            </a:r>
            <a:r>
              <a:rPr lang="en-US" sz="2800" dirty="0">
                <a:latin typeface="Times New Roman" pitchFamily="18" charset="0"/>
                <a:cs typeface="Times New Roman" pitchFamily="18" charset="0"/>
              </a:rPr>
              <a:t>apart and seeds are dropped at every </a:t>
            </a:r>
            <a:r>
              <a:rPr lang="en-US" sz="2800" b="1" dirty="0">
                <a:latin typeface="Times New Roman" pitchFamily="18" charset="0"/>
                <a:cs typeface="Times New Roman" pitchFamily="18" charset="0"/>
              </a:rPr>
              <a:t>2.5 to 5 cm </a:t>
            </a:r>
            <a:r>
              <a:rPr lang="en-US" sz="2800" dirty="0" smtClean="0">
                <a:latin typeface="Times New Roman" pitchFamily="18" charset="0"/>
                <a:cs typeface="Times New Roman" pitchFamily="18" charset="0"/>
              </a:rPr>
              <a:t>within the row/plant.</a:t>
            </a:r>
          </a:p>
          <a:p>
            <a:pPr>
              <a:lnSpc>
                <a:spcPct val="120000"/>
              </a:lnSpc>
            </a:pPr>
            <a:endParaRPr lang="en-US" sz="2800" b="1" dirty="0">
              <a:latin typeface="Times New Roman" pitchFamily="18" charset="0"/>
              <a:cs typeface="Times New Roman" pitchFamily="18" charset="0"/>
            </a:endParaRPr>
          </a:p>
          <a:p>
            <a:pPr>
              <a:lnSpc>
                <a:spcPct val="120000"/>
              </a:lnSpc>
            </a:pPr>
            <a:r>
              <a:rPr lang="en-US" sz="3500" b="1" dirty="0" smtClean="0">
                <a:latin typeface="Times New Roman" pitchFamily="18" charset="0"/>
                <a:cs typeface="Times New Roman" pitchFamily="18" charset="0"/>
              </a:rPr>
              <a:t>Different Methods of Seed Sowing </a:t>
            </a:r>
            <a:endParaRPr lang="en-US" sz="3500" dirty="0">
              <a:latin typeface="Times New Roman" pitchFamily="18" charset="0"/>
              <a:cs typeface="Times New Roman" pitchFamily="18" charset="0"/>
            </a:endParaRPr>
          </a:p>
          <a:p>
            <a:pPr lvl="1">
              <a:lnSpc>
                <a:spcPct val="110000"/>
              </a:lnSpc>
            </a:pPr>
            <a:r>
              <a:rPr lang="en-US" b="1" i="1" dirty="0">
                <a:latin typeface="Times New Roman" pitchFamily="18" charset="0"/>
                <a:cs typeface="Times New Roman" pitchFamily="18" charset="0"/>
              </a:rPr>
              <a:t>Drilling or row seeding:</a:t>
            </a:r>
            <a:r>
              <a:rPr lang="en-US" i="1" dirty="0">
                <a:latin typeface="Times New Roman" pitchFamily="18" charset="0"/>
                <a:cs typeface="Times New Roman" pitchFamily="18" charset="0"/>
              </a:rPr>
              <a:t> </a:t>
            </a:r>
            <a:endParaRPr lang="en-US" i="1" dirty="0" smtClean="0">
              <a:latin typeface="Times New Roman" pitchFamily="18" charset="0"/>
              <a:cs typeface="Times New Roman" pitchFamily="18" charset="0"/>
            </a:endParaRPr>
          </a:p>
          <a:p>
            <a:pPr lvl="2">
              <a:lnSpc>
                <a:spcPct val="110000"/>
              </a:lnSpc>
            </a:pPr>
            <a:r>
              <a:rPr lang="en-US" sz="2800" dirty="0" smtClean="0">
                <a:latin typeface="Times New Roman" pitchFamily="18" charset="0"/>
                <a:cs typeface="Times New Roman" pitchFamily="18" charset="0"/>
              </a:rPr>
              <a:t>Seeds </a:t>
            </a:r>
            <a:r>
              <a:rPr lang="en-US" sz="2800" dirty="0">
                <a:latin typeface="Times New Roman" pitchFamily="18" charset="0"/>
                <a:cs typeface="Times New Roman" pitchFamily="18" charset="0"/>
              </a:rPr>
              <a:t>are put in </a:t>
            </a:r>
            <a:r>
              <a:rPr lang="en-US" sz="2800" dirty="0" smtClean="0">
                <a:latin typeface="Times New Roman" pitchFamily="18" charset="0"/>
                <a:cs typeface="Times New Roman" pitchFamily="18" charset="0"/>
              </a:rPr>
              <a:t>drills made </a:t>
            </a:r>
            <a:r>
              <a:rPr lang="en-US" sz="2800" dirty="0">
                <a:latin typeface="Times New Roman" pitchFamily="18" charset="0"/>
                <a:cs typeface="Times New Roman" pitchFamily="18" charset="0"/>
              </a:rPr>
              <a:t>with a pointed stick or </a:t>
            </a: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hoe. </a:t>
            </a:r>
            <a:endParaRPr lang="en-US" sz="2800" dirty="0" smtClean="0">
              <a:latin typeface="Times New Roman" pitchFamily="18" charset="0"/>
              <a:cs typeface="Times New Roman" pitchFamily="18" charset="0"/>
            </a:endParaRPr>
          </a:p>
          <a:p>
            <a:pPr lvl="2">
              <a:lnSpc>
                <a:spcPct val="110000"/>
              </a:lnSpc>
            </a:pPr>
            <a:r>
              <a:rPr lang="en-US" sz="2800" dirty="0" smtClean="0">
                <a:latin typeface="Times New Roman" pitchFamily="18" charset="0"/>
                <a:cs typeface="Times New Roman" pitchFamily="18" charset="0"/>
              </a:rPr>
              <a:t>Comparing </a:t>
            </a:r>
            <a:r>
              <a:rPr lang="en-US" sz="2800" dirty="0">
                <a:latin typeface="Times New Roman" pitchFamily="18" charset="0"/>
                <a:cs typeface="Times New Roman" pitchFamily="18" charset="0"/>
              </a:rPr>
              <a:t>with broadcasting, </a:t>
            </a:r>
            <a:r>
              <a:rPr lang="en-US" sz="2800" dirty="0" smtClean="0">
                <a:latin typeface="Times New Roman" pitchFamily="18" charset="0"/>
                <a:cs typeface="Times New Roman" pitchFamily="18" charset="0"/>
              </a:rPr>
              <a:t>it is </a:t>
            </a:r>
            <a:r>
              <a:rPr lang="en-US" sz="2800" b="1" dirty="0">
                <a:latin typeface="Times New Roman" pitchFamily="18" charset="0"/>
                <a:cs typeface="Times New Roman" pitchFamily="18" charset="0"/>
              </a:rPr>
              <a:t>more convenient </a:t>
            </a:r>
            <a:r>
              <a:rPr lang="en-US" sz="2800" dirty="0">
                <a:latin typeface="Times New Roman" pitchFamily="18" charset="0"/>
                <a:cs typeface="Times New Roman" pitchFamily="18" charset="0"/>
              </a:rPr>
              <a:t>for furrow </a:t>
            </a:r>
            <a:r>
              <a:rPr lang="en-US" sz="2800" dirty="0" smtClean="0">
                <a:latin typeface="Times New Roman" pitchFamily="18" charset="0"/>
                <a:cs typeface="Times New Roman" pitchFamily="18" charset="0"/>
              </a:rPr>
              <a:t>irrigating &amp; applying </a:t>
            </a:r>
            <a:r>
              <a:rPr lang="en-US" sz="2800" dirty="0">
                <a:latin typeface="Times New Roman" pitchFamily="18" charset="0"/>
                <a:cs typeface="Times New Roman" pitchFamily="18" charset="0"/>
              </a:rPr>
              <a:t>fertilizers. </a:t>
            </a:r>
            <a:endParaRPr lang="en-US" sz="2800" dirty="0" smtClean="0">
              <a:latin typeface="Times New Roman" pitchFamily="18" charset="0"/>
              <a:cs typeface="Times New Roman" pitchFamily="18" charset="0"/>
            </a:endParaRPr>
          </a:p>
          <a:p>
            <a:pPr marL="400050" lvl="1" indent="0">
              <a:lnSpc>
                <a:spcPct val="120000"/>
              </a:lnSpc>
              <a:buNone/>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61106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8610600"/>
          </a:xfrm>
        </p:spPr>
        <p:txBody>
          <a:bodyPr>
            <a:normAutofit fontScale="92500"/>
          </a:bodyPr>
          <a:lstStyle/>
          <a:p>
            <a:pPr lvl="1">
              <a:lnSpc>
                <a:spcPct val="110000"/>
              </a:lnSpc>
            </a:pPr>
            <a:r>
              <a:rPr lang="en-US" sz="3000" b="1" i="1" dirty="0" smtClean="0">
                <a:latin typeface="Times New Roman" pitchFamily="18" charset="0"/>
                <a:cs typeface="Times New Roman" pitchFamily="18" charset="0"/>
              </a:rPr>
              <a:t>Broadcast </a:t>
            </a:r>
            <a:r>
              <a:rPr lang="en-US" sz="3000" b="1" i="1" dirty="0">
                <a:latin typeface="Times New Roman" pitchFamily="18" charset="0"/>
                <a:cs typeface="Times New Roman" pitchFamily="18" charset="0"/>
              </a:rPr>
              <a:t>sowing-</a:t>
            </a:r>
          </a:p>
          <a:p>
            <a:pPr lvl="2">
              <a:lnSpc>
                <a:spcPct val="110000"/>
              </a:lnSpc>
              <a:buFont typeface="Wingdings" pitchFamily="2" charset="2"/>
              <a:buChar char="§"/>
            </a:pPr>
            <a:r>
              <a:rPr lang="en-US" sz="2800" b="1" dirty="0" smtClean="0">
                <a:latin typeface="Times New Roman" pitchFamily="18" charset="0"/>
                <a:cs typeface="Times New Roman" pitchFamily="18" charset="0"/>
              </a:rPr>
              <a:t>It is </a:t>
            </a:r>
            <a:r>
              <a:rPr lang="en-US" sz="2800" dirty="0" smtClean="0">
                <a:latin typeface="Times New Roman" pitchFamily="18" charset="0"/>
                <a:cs typeface="Times New Roman" pitchFamily="18" charset="0"/>
              </a:rPr>
              <a:t>deliberate random scattering of seeds on the field or prepared seed bed. </a:t>
            </a:r>
          </a:p>
          <a:p>
            <a:pPr lvl="2">
              <a:lnSpc>
                <a:spcPct val="110000"/>
              </a:lnSpc>
              <a:buFont typeface="Wingdings" pitchFamily="2" charset="2"/>
              <a:buChar char="§"/>
            </a:pPr>
            <a:r>
              <a:rPr lang="en-US" sz="2800" dirty="0" smtClean="0">
                <a:latin typeface="Times New Roman" pitchFamily="18" charset="0"/>
                <a:cs typeface="Times New Roman" pitchFamily="18" charset="0"/>
              </a:rPr>
              <a:t>It is feasible when field is adequately prepared (well pulverized), weed less &amp; irrigated by sprinklers.</a:t>
            </a:r>
          </a:p>
          <a:p>
            <a:pPr lvl="2">
              <a:lnSpc>
                <a:spcPct val="110000"/>
              </a:lnSpc>
              <a:buFont typeface="Wingdings" pitchFamily="2" charset="2"/>
              <a:buChar char="§"/>
            </a:pPr>
            <a:r>
              <a:rPr lang="en-US" sz="2800" dirty="0" smtClean="0">
                <a:latin typeface="Times New Roman" pitchFamily="18" charset="0"/>
                <a:cs typeface="Times New Roman" pitchFamily="18" charset="0"/>
              </a:rPr>
              <a:t>It is suitable for those vegetables such as non-heading </a:t>
            </a:r>
            <a:r>
              <a:rPr lang="en-US" sz="2800" dirty="0" err="1" smtClean="0">
                <a:latin typeface="Times New Roman" pitchFamily="18" charset="0"/>
                <a:cs typeface="Times New Roman" pitchFamily="18" charset="0"/>
              </a:rPr>
              <a:t>chinese</a:t>
            </a:r>
            <a:r>
              <a:rPr lang="en-US" sz="2800" dirty="0" smtClean="0">
                <a:latin typeface="Times New Roman" pitchFamily="18" charset="0"/>
                <a:cs typeface="Times New Roman" pitchFamily="18" charset="0"/>
              </a:rPr>
              <a:t> cabbage, amaranth, carrot, mustard </a:t>
            </a:r>
            <a:r>
              <a:rPr lang="en-US" sz="2800" dirty="0" err="1" smtClean="0">
                <a:latin typeface="Times New Roman" pitchFamily="18" charset="0"/>
                <a:cs typeface="Times New Roman" pitchFamily="18" charset="0"/>
              </a:rPr>
              <a:t>etc</a:t>
            </a:r>
            <a:endParaRPr lang="en-US" sz="2800" dirty="0" smtClean="0">
              <a:latin typeface="Times New Roman" pitchFamily="18" charset="0"/>
              <a:cs typeface="Times New Roman" pitchFamily="18" charset="0"/>
            </a:endParaRPr>
          </a:p>
          <a:p>
            <a:pPr lvl="3">
              <a:lnSpc>
                <a:spcPct val="110000"/>
              </a:lnSpc>
              <a:buFont typeface="Wingdings" pitchFamily="2" charset="2"/>
              <a:buChar char="§"/>
            </a:pPr>
            <a:r>
              <a:rPr lang="en-US" sz="2800" dirty="0" smtClean="0">
                <a:latin typeface="Times New Roman" pitchFamily="18" charset="0"/>
                <a:cs typeface="Times New Roman" pitchFamily="18" charset="0"/>
              </a:rPr>
              <a:t>Which require close spacing, </a:t>
            </a:r>
          </a:p>
          <a:p>
            <a:pPr lvl="3">
              <a:lnSpc>
                <a:spcPct val="110000"/>
              </a:lnSpc>
              <a:buFont typeface="Wingdings" pitchFamily="2" charset="2"/>
              <a:buChar char="§"/>
            </a:pPr>
            <a:r>
              <a:rPr lang="en-US" sz="2800" dirty="0" smtClean="0">
                <a:latin typeface="Times New Roman" pitchFamily="18" charset="0"/>
                <a:cs typeface="Times New Roman" pitchFamily="18" charset="0"/>
              </a:rPr>
              <a:t>Mature early (less than 50 days), grow relatively fast &amp;</a:t>
            </a:r>
          </a:p>
          <a:p>
            <a:pPr lvl="3">
              <a:lnSpc>
                <a:spcPct val="110000"/>
              </a:lnSpc>
              <a:buFont typeface="Wingdings" pitchFamily="2" charset="2"/>
              <a:buChar char="§"/>
            </a:pPr>
            <a:r>
              <a:rPr lang="en-US" sz="2800" dirty="0" smtClean="0">
                <a:latin typeface="Times New Roman" pitchFamily="18" charset="0"/>
                <a:cs typeface="Times New Roman" pitchFamily="18" charset="0"/>
              </a:rPr>
              <a:t> have small seed size and the seeds are not expensive. </a:t>
            </a:r>
          </a:p>
          <a:p>
            <a:pPr lvl="2">
              <a:lnSpc>
                <a:spcPct val="110000"/>
              </a:lnSpc>
              <a:buFont typeface="Wingdings" pitchFamily="2" charset="2"/>
              <a:buChar char="§"/>
            </a:pPr>
            <a:r>
              <a:rPr lang="en-US" sz="2800" dirty="0" smtClean="0">
                <a:latin typeface="Times New Roman" pitchFamily="18" charset="0"/>
                <a:cs typeface="Times New Roman" pitchFamily="18" charset="0"/>
              </a:rPr>
              <a:t>Before sowing, mix the seeds with sand (1:4) to well distribute seeds while broadcasting.</a:t>
            </a:r>
          </a:p>
          <a:p>
            <a:pPr lvl="2">
              <a:lnSpc>
                <a:spcPct val="110000"/>
              </a:lnSpc>
              <a:buFont typeface="Wingdings" pitchFamily="2" charset="2"/>
              <a:buChar char="§"/>
            </a:pPr>
            <a:endParaRPr lang="en-US" sz="2800" dirty="0">
              <a:latin typeface="Times New Roman" pitchFamily="18" charset="0"/>
              <a:cs typeface="Times New Roman" pitchFamily="18" charset="0"/>
            </a:endParaRPr>
          </a:p>
          <a:p>
            <a:pPr>
              <a:lnSpc>
                <a:spcPct val="120000"/>
              </a:lnSpc>
            </a:pPr>
            <a:endParaRPr lang="en-US" sz="2800" dirty="0" smtClean="0">
              <a:latin typeface="Times New Roman" pitchFamily="18" charset="0"/>
              <a:cs typeface="Times New Roman" pitchFamily="18" charset="0"/>
            </a:endParaRPr>
          </a:p>
          <a:p>
            <a:pPr marL="400050" lvl="1" indent="0">
              <a:lnSpc>
                <a:spcPct val="120000"/>
              </a:lnSpc>
              <a:buNone/>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3214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7611"/>
            <a:ext cx="8763000" cy="6553200"/>
          </a:xfrm>
        </p:spPr>
        <p:txBody>
          <a:bodyPr>
            <a:normAutofit/>
          </a:bodyPr>
          <a:lstStyle/>
          <a:p>
            <a:pPr>
              <a:buFont typeface="Wingdings" pitchFamily="2" charset="2"/>
              <a:buChar char="q"/>
            </a:pPr>
            <a:r>
              <a:rPr lang="en-US" sz="2600" b="1" i="1" dirty="0" smtClean="0">
                <a:latin typeface="Times New Roman" pitchFamily="18" charset="0"/>
                <a:cs typeface="Times New Roman" pitchFamily="18" charset="0"/>
              </a:rPr>
              <a:t>Therefore</a:t>
            </a:r>
            <a:r>
              <a:rPr lang="en-US" sz="3600" b="1" i="1" dirty="0" smtClean="0">
                <a:latin typeface="Times New Roman" pitchFamily="18" charset="0"/>
                <a:cs typeface="Times New Roman" pitchFamily="18" charset="0"/>
              </a:rPr>
              <a:t>;  nursery can be defined as: </a:t>
            </a:r>
          </a:p>
          <a:p>
            <a:pPr lvl="1"/>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a </a:t>
            </a:r>
            <a:r>
              <a:rPr lang="en-US" sz="2600" dirty="0" smtClean="0">
                <a:latin typeface="Times New Roman" pitchFamily="18" charset="0"/>
                <a:cs typeface="Times New Roman" pitchFamily="18" charset="0"/>
              </a:rPr>
              <a:t>compact place </a:t>
            </a:r>
            <a:r>
              <a:rPr lang="en-US" sz="2600" dirty="0">
                <a:latin typeface="Times New Roman" pitchFamily="18" charset="0"/>
                <a:cs typeface="Times New Roman" pitchFamily="18" charset="0"/>
              </a:rPr>
              <a:t>where </a:t>
            </a:r>
            <a:r>
              <a:rPr lang="en-US" sz="2600" b="1" dirty="0">
                <a:latin typeface="Times New Roman" pitchFamily="18" charset="0"/>
                <a:cs typeface="Times New Roman" pitchFamily="18" charset="0"/>
              </a:rPr>
              <a:t>seedlings are raised with </a:t>
            </a:r>
            <a:r>
              <a:rPr lang="en-US" sz="2600" b="1" dirty="0" smtClean="0">
                <a:latin typeface="Times New Roman" pitchFamily="18" charset="0"/>
                <a:cs typeface="Times New Roman" pitchFamily="18" charset="0"/>
              </a:rPr>
              <a:t>maximum possible care </a:t>
            </a:r>
            <a:r>
              <a:rPr lang="en-US" sz="2600" dirty="0">
                <a:latin typeface="Times New Roman" pitchFamily="18" charset="0"/>
                <a:cs typeface="Times New Roman" pitchFamily="18" charset="0"/>
              </a:rPr>
              <a:t>through protection from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Unfavorable condition or </a:t>
            </a:r>
          </a:p>
          <a:p>
            <a:pPr lvl="2"/>
            <a:r>
              <a:rPr lang="en-US" sz="2600" dirty="0" smtClean="0">
                <a:latin typeface="Times New Roman" pitchFamily="18" charset="0"/>
                <a:cs typeface="Times New Roman" pitchFamily="18" charset="0"/>
              </a:rPr>
              <a:t>by </a:t>
            </a:r>
            <a:r>
              <a:rPr lang="en-US" sz="2600" dirty="0">
                <a:latin typeface="Times New Roman" pitchFamily="18" charset="0"/>
                <a:cs typeface="Times New Roman" pitchFamily="18" charset="0"/>
              </a:rPr>
              <a:t>providing optimum conditions for germination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subsequent growth </a:t>
            </a:r>
            <a:endParaRPr lang="en-US" sz="2600" dirty="0" smtClean="0">
              <a:latin typeface="Times New Roman" pitchFamily="18" charset="0"/>
              <a:cs typeface="Times New Roman" pitchFamily="18" charset="0"/>
            </a:endParaRPr>
          </a:p>
          <a:p>
            <a:pPr lvl="3"/>
            <a:r>
              <a:rPr lang="en-US" sz="3200" b="1" dirty="0" smtClean="0">
                <a:latin typeface="Times New Roman" pitchFamily="18" charset="0"/>
                <a:cs typeface="Times New Roman" pitchFamily="18" charset="0"/>
              </a:rPr>
              <a:t>until </a:t>
            </a:r>
            <a:r>
              <a:rPr lang="en-US" sz="3200" b="1" dirty="0">
                <a:latin typeface="Times New Roman" pitchFamily="18" charset="0"/>
                <a:cs typeface="Times New Roman" pitchFamily="18" charset="0"/>
              </a:rPr>
              <a:t>they are strong enough to be planted out in their </a:t>
            </a:r>
            <a:r>
              <a:rPr lang="en-US" sz="3200" b="1" dirty="0" smtClean="0">
                <a:latin typeface="Times New Roman" pitchFamily="18" charset="0"/>
                <a:cs typeface="Times New Roman" pitchFamily="18" charset="0"/>
              </a:rPr>
              <a:t>permanent place</a:t>
            </a:r>
            <a:r>
              <a:rPr lang="en-US" sz="26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during </a:t>
            </a:r>
            <a:r>
              <a:rPr lang="en-US" sz="2600" dirty="0">
                <a:latin typeface="Times New Roman" pitchFamily="18" charset="0"/>
                <a:cs typeface="Times New Roman" pitchFamily="18" charset="0"/>
              </a:rPr>
              <a:t>the early stages of growth. </a:t>
            </a:r>
            <a:r>
              <a:rPr lang="en-US" sz="2600" dirty="0" smtClean="0">
                <a:latin typeface="Times New Roman" pitchFamily="18" charset="0"/>
                <a:cs typeface="Times New Roman" pitchFamily="18" charset="0"/>
              </a:rPr>
              <a:t> </a:t>
            </a:r>
          </a:p>
          <a:p>
            <a:pPr lvl="1"/>
            <a:endParaRPr lang="en-US" sz="2600" dirty="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nursery </a:t>
            </a:r>
            <a:r>
              <a:rPr lang="en-US" sz="2600" b="1" dirty="0">
                <a:latin typeface="Times New Roman" pitchFamily="18" charset="0"/>
                <a:cs typeface="Times New Roman" pitchFamily="18" charset="0"/>
              </a:rPr>
              <a:t>can be as simple as a raised bed in an open field or sophisticated as a glass-house </a:t>
            </a:r>
            <a:r>
              <a:rPr lang="en-US" sz="2600" dirty="0">
                <a:latin typeface="Times New Roman" pitchFamily="18" charset="0"/>
                <a:cs typeface="Times New Roman" pitchFamily="18" charset="0"/>
              </a:rPr>
              <a:t>with micro-sprinklers </a:t>
            </a:r>
            <a:r>
              <a:rPr lang="en-US" sz="2600" dirty="0" smtClean="0">
                <a:latin typeface="Times New Roman" pitchFamily="18" charset="0"/>
                <a:cs typeface="Times New Roman" pitchFamily="18" charset="0"/>
              </a:rPr>
              <a:t>&amp; automatic </a:t>
            </a:r>
            <a:r>
              <a:rPr lang="en-US" sz="2600" dirty="0">
                <a:latin typeface="Times New Roman" pitchFamily="18" charset="0"/>
                <a:cs typeface="Times New Roman" pitchFamily="18" charset="0"/>
              </a:rPr>
              <a:t>temperature control system</a:t>
            </a:r>
            <a:r>
              <a:rPr lang="en-US" sz="2600" dirty="0" smtClean="0">
                <a:latin typeface="Times New Roman" pitchFamily="18" charset="0"/>
                <a:cs typeface="Times New Roman" pitchFamily="18" charset="0"/>
              </a:rPr>
              <a:t>.</a:t>
            </a:r>
          </a:p>
          <a:p>
            <a:pPr marL="0" indent="0">
              <a:buNone/>
            </a:pPr>
            <a:endParaRPr lang="en-US" sz="2500" dirty="0">
              <a:latin typeface="Times New Roman" pitchFamily="18" charset="0"/>
              <a:cs typeface="Times New Roman" pitchFamily="18" charset="0"/>
            </a:endParaRPr>
          </a:p>
          <a:p>
            <a:endParaRPr lang="en-US" sz="1900" dirty="0" smtClean="0"/>
          </a:p>
          <a:p>
            <a:endParaRPr lang="en-US" dirty="0"/>
          </a:p>
        </p:txBody>
      </p:sp>
    </p:spTree>
    <p:extLst>
      <p:ext uri="{BB962C8B-B14F-4D97-AF65-F5344CB8AC3E}">
        <p14:creationId xmlns:p14="http://schemas.microsoft.com/office/powerpoint/2010/main" xmlns="" val="12041174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858000"/>
          </a:xfrm>
        </p:spPr>
        <p:txBody>
          <a:bodyPr>
            <a:normAutofit/>
          </a:bodyPr>
          <a:lstStyle/>
          <a:p>
            <a:pPr lvl="1"/>
            <a:r>
              <a:rPr lang="en-US" sz="2600" b="1" i="1" dirty="0">
                <a:latin typeface="Times New Roman" pitchFamily="18" charset="0"/>
                <a:cs typeface="Times New Roman" pitchFamily="18" charset="0"/>
              </a:rPr>
              <a:t>Dibbling /Pocket drilling/sowing in seed holes</a:t>
            </a:r>
            <a:r>
              <a:rPr lang="en-US" sz="2600" i="1" dirty="0">
                <a:latin typeface="Times New Roman" pitchFamily="18" charset="0"/>
                <a:cs typeface="Times New Roman" pitchFamily="18" charset="0"/>
              </a:rPr>
              <a:t>: </a:t>
            </a:r>
            <a:endParaRPr lang="en-US" sz="2600" dirty="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Used for all vegetables</a:t>
            </a:r>
          </a:p>
          <a:p>
            <a:pPr lvl="3"/>
            <a:r>
              <a:rPr lang="en-US" sz="2600" dirty="0" smtClean="0">
                <a:latin typeface="Times New Roman" pitchFamily="18" charset="0"/>
                <a:cs typeface="Times New Roman" pitchFamily="18" charset="0"/>
              </a:rPr>
              <a:t>That have big seeds &amp;</a:t>
            </a:r>
          </a:p>
          <a:p>
            <a:pPr lvl="3"/>
            <a:r>
              <a:rPr lang="en-US" sz="2600" dirty="0" smtClean="0">
                <a:latin typeface="Times New Roman" pitchFamily="18" charset="0"/>
                <a:cs typeface="Times New Roman" pitchFamily="18" charset="0"/>
              </a:rPr>
              <a:t>Form big plants (okra, legumes, cucurbitaceous). </a:t>
            </a:r>
          </a:p>
          <a:p>
            <a:pPr lvl="2"/>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Holes are made &amp; </a:t>
            </a:r>
            <a:r>
              <a:rPr lang="en-US" sz="2600" b="1" dirty="0" smtClean="0">
                <a:latin typeface="Times New Roman" pitchFamily="18" charset="0"/>
                <a:cs typeface="Times New Roman" pitchFamily="18" charset="0"/>
              </a:rPr>
              <a:t>2-5</a:t>
            </a:r>
            <a:r>
              <a:rPr lang="en-US" sz="2600" dirty="0" smtClean="0">
                <a:latin typeface="Times New Roman" pitchFamily="18" charset="0"/>
                <a:cs typeface="Times New Roman" pitchFamily="18" charset="0"/>
              </a:rPr>
              <a:t> (may one) seeds are dropped in each hole and</a:t>
            </a:r>
          </a:p>
          <a:p>
            <a:pPr lvl="2"/>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It is mainly used in pot without nursery transplanting especially for sowing of cucurbits and legume. </a:t>
            </a:r>
          </a:p>
          <a:p>
            <a:pPr lvl="1"/>
            <a:endParaRPr lang="en-US" sz="2500" b="1" i="1" dirty="0" smtClean="0">
              <a:latin typeface="Times New Roman" pitchFamily="18" charset="0"/>
              <a:cs typeface="Times New Roman" pitchFamily="18" charset="0"/>
            </a:endParaRPr>
          </a:p>
          <a:p>
            <a:pPr lvl="1">
              <a:lnSpc>
                <a:spcPct val="120000"/>
              </a:lnSpc>
            </a:pP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463261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72" y="152400"/>
            <a:ext cx="8859328" cy="6705600"/>
          </a:xfrm>
        </p:spPr>
        <p:txBody>
          <a:bodyPr>
            <a:normAutofit fontScale="25000" lnSpcReduction="20000"/>
          </a:bodyPr>
          <a:lstStyle/>
          <a:p>
            <a:pPr>
              <a:lnSpc>
                <a:spcPct val="120000"/>
              </a:lnSpc>
            </a:pPr>
            <a:r>
              <a:rPr lang="en-US" sz="12800" b="1" dirty="0">
                <a:latin typeface="Times New Roman" pitchFamily="18" charset="0"/>
                <a:cs typeface="Times New Roman" pitchFamily="18" charset="0"/>
              </a:rPr>
              <a:t>Factors Affecting Time of </a:t>
            </a:r>
            <a:r>
              <a:rPr lang="en-US" sz="12800" b="1" dirty="0" smtClean="0">
                <a:latin typeface="Times New Roman" pitchFamily="18" charset="0"/>
                <a:cs typeface="Times New Roman" pitchFamily="18" charset="0"/>
              </a:rPr>
              <a:t>Sowing </a:t>
            </a:r>
          </a:p>
          <a:p>
            <a:pPr lvl="1">
              <a:lnSpc>
                <a:spcPct val="120000"/>
              </a:lnSpc>
            </a:pPr>
            <a:r>
              <a:rPr lang="en-US" sz="10400" b="1" dirty="0" smtClean="0">
                <a:latin typeface="Times New Roman" pitchFamily="18" charset="0"/>
                <a:cs typeface="Times New Roman" pitchFamily="18" charset="0"/>
              </a:rPr>
              <a:t>Water- t</a:t>
            </a:r>
            <a:r>
              <a:rPr lang="en-US" sz="10400" dirty="0" smtClean="0">
                <a:latin typeface="Times New Roman" pitchFamily="18" charset="0"/>
                <a:cs typeface="Times New Roman" pitchFamily="18" charset="0"/>
              </a:rPr>
              <a:t>here </a:t>
            </a:r>
            <a:r>
              <a:rPr lang="en-US" sz="10400" dirty="0">
                <a:latin typeface="Times New Roman" pitchFamily="18" charset="0"/>
                <a:cs typeface="Times New Roman" pitchFamily="18" charset="0"/>
              </a:rPr>
              <a:t>should be enough water for </a:t>
            </a:r>
            <a:r>
              <a:rPr lang="en-US" sz="10400" dirty="0" smtClean="0">
                <a:latin typeface="Times New Roman" pitchFamily="18" charset="0"/>
                <a:cs typeface="Times New Roman" pitchFamily="18" charset="0"/>
              </a:rPr>
              <a:t>sowing/planting.</a:t>
            </a:r>
            <a:endParaRPr lang="en-US" sz="10400" dirty="0">
              <a:latin typeface="Times New Roman" pitchFamily="18" charset="0"/>
              <a:cs typeface="Times New Roman" pitchFamily="18" charset="0"/>
            </a:endParaRPr>
          </a:p>
          <a:p>
            <a:pPr lvl="1">
              <a:lnSpc>
                <a:spcPct val="120000"/>
              </a:lnSpc>
            </a:pPr>
            <a:endParaRPr lang="en-US" sz="10400" b="1" dirty="0" smtClean="0">
              <a:latin typeface="Times New Roman" pitchFamily="18" charset="0"/>
              <a:cs typeface="Times New Roman" pitchFamily="18" charset="0"/>
            </a:endParaRPr>
          </a:p>
          <a:p>
            <a:pPr lvl="1">
              <a:lnSpc>
                <a:spcPct val="120000"/>
              </a:lnSpc>
            </a:pPr>
            <a:r>
              <a:rPr lang="en-US" sz="10400" b="1" dirty="0" smtClean="0">
                <a:latin typeface="Times New Roman" pitchFamily="18" charset="0"/>
                <a:cs typeface="Times New Roman" pitchFamily="18" charset="0"/>
              </a:rPr>
              <a:t>T</a:t>
            </a:r>
            <a:r>
              <a:rPr lang="en-US" sz="10400" dirty="0" smtClean="0">
                <a:latin typeface="Times New Roman" pitchFamily="18" charset="0"/>
                <a:cs typeface="Times New Roman" pitchFamily="18" charset="0"/>
              </a:rPr>
              <a:t>℃</a:t>
            </a:r>
            <a:r>
              <a:rPr lang="en-US" sz="10400" b="1" dirty="0" smtClean="0">
                <a:latin typeface="Times New Roman" pitchFamily="18" charset="0"/>
                <a:cs typeface="Times New Roman" pitchFamily="18" charset="0"/>
              </a:rPr>
              <a:t> requirements of </a:t>
            </a:r>
            <a:r>
              <a:rPr lang="en-US" sz="10400" b="1" dirty="0">
                <a:latin typeface="Times New Roman" pitchFamily="18" charset="0"/>
                <a:cs typeface="Times New Roman" pitchFamily="18" charset="0"/>
              </a:rPr>
              <a:t>the vegetable </a:t>
            </a:r>
            <a:r>
              <a:rPr lang="en-US" sz="10400" b="1" dirty="0" smtClean="0">
                <a:latin typeface="Times New Roman" pitchFamily="18" charset="0"/>
                <a:cs typeface="Times New Roman" pitchFamily="18" charset="0"/>
              </a:rPr>
              <a:t>crops- </a:t>
            </a:r>
          </a:p>
          <a:p>
            <a:pPr lvl="2">
              <a:lnSpc>
                <a:spcPct val="120000"/>
              </a:lnSpc>
            </a:pPr>
            <a:r>
              <a:rPr lang="en-US" sz="10400" dirty="0" smtClean="0">
                <a:latin typeface="Times New Roman" pitchFamily="18" charset="0"/>
                <a:cs typeface="Times New Roman" pitchFamily="18" charset="0"/>
              </a:rPr>
              <a:t>For warm favoring vegetables the </a:t>
            </a:r>
            <a:r>
              <a:rPr lang="en-US" sz="10400" dirty="0">
                <a:latin typeface="Times New Roman" pitchFamily="18" charset="0"/>
                <a:cs typeface="Times New Roman" pitchFamily="18" charset="0"/>
              </a:rPr>
              <a:t>optimum sowing date </a:t>
            </a:r>
            <a:r>
              <a:rPr lang="en-US" sz="10400" dirty="0" smtClean="0">
                <a:latin typeface="Times New Roman" pitchFamily="18" charset="0"/>
                <a:cs typeface="Times New Roman" pitchFamily="18" charset="0"/>
              </a:rPr>
              <a:t>is when soil </a:t>
            </a:r>
            <a:r>
              <a:rPr lang="en-US" sz="10400" b="1" dirty="0">
                <a:latin typeface="Times New Roman" pitchFamily="18" charset="0"/>
                <a:cs typeface="Times New Roman" pitchFamily="18" charset="0"/>
              </a:rPr>
              <a:t>T</a:t>
            </a:r>
            <a:r>
              <a:rPr lang="en-US" sz="10400" dirty="0">
                <a:latin typeface="Times New Roman" pitchFamily="18" charset="0"/>
                <a:cs typeface="Times New Roman" pitchFamily="18" charset="0"/>
              </a:rPr>
              <a:t>℃ of 10 cm depth arrives at 10</a:t>
            </a:r>
            <a:r>
              <a:rPr lang="en-US" sz="10400" dirty="0" smtClean="0">
                <a:latin typeface="Times New Roman" pitchFamily="18" charset="0"/>
                <a:cs typeface="Times New Roman" pitchFamily="18" charset="0"/>
              </a:rPr>
              <a:t>℃-15℃ </a:t>
            </a:r>
          </a:p>
          <a:p>
            <a:pPr lvl="2">
              <a:lnSpc>
                <a:spcPct val="120000"/>
              </a:lnSpc>
            </a:pPr>
            <a:r>
              <a:rPr lang="en-US" sz="10400" dirty="0" smtClean="0">
                <a:latin typeface="Times New Roman" pitchFamily="18" charset="0"/>
                <a:cs typeface="Times New Roman" pitchFamily="18" charset="0"/>
              </a:rPr>
              <a:t>But </a:t>
            </a:r>
            <a:r>
              <a:rPr lang="en-US" sz="10400" dirty="0">
                <a:latin typeface="Times New Roman" pitchFamily="18" charset="0"/>
                <a:cs typeface="Times New Roman" pitchFamily="18" charset="0"/>
              </a:rPr>
              <a:t>for cold tolerant vegetables, the soil </a:t>
            </a:r>
            <a:r>
              <a:rPr lang="en-US" sz="10400" b="1" dirty="0">
                <a:latin typeface="Times New Roman" pitchFamily="18" charset="0"/>
                <a:cs typeface="Times New Roman" pitchFamily="18" charset="0"/>
              </a:rPr>
              <a:t>T</a:t>
            </a:r>
            <a:r>
              <a:rPr lang="en-US" sz="10400" dirty="0">
                <a:latin typeface="Times New Roman" pitchFamily="18" charset="0"/>
                <a:cs typeface="Times New Roman" pitchFamily="18" charset="0"/>
              </a:rPr>
              <a:t>℃ arrives 5</a:t>
            </a:r>
            <a:r>
              <a:rPr lang="en-US" sz="10400" dirty="0" smtClean="0">
                <a:latin typeface="Times New Roman" pitchFamily="18" charset="0"/>
                <a:cs typeface="Times New Roman" pitchFamily="18" charset="0"/>
              </a:rPr>
              <a:t>℃-10</a:t>
            </a:r>
            <a:r>
              <a:rPr lang="en-US" sz="10400" dirty="0">
                <a:latin typeface="Times New Roman" pitchFamily="18" charset="0"/>
                <a:cs typeface="Times New Roman" pitchFamily="18" charset="0"/>
              </a:rPr>
              <a:t>℃ </a:t>
            </a:r>
            <a:r>
              <a:rPr lang="en-US" sz="10400" dirty="0" smtClean="0">
                <a:latin typeface="Times New Roman" pitchFamily="18" charset="0"/>
                <a:cs typeface="Times New Roman" pitchFamily="18" charset="0"/>
              </a:rPr>
              <a:t>is ok.</a:t>
            </a:r>
            <a:endParaRPr lang="en-US" sz="10400" dirty="0">
              <a:latin typeface="Times New Roman" pitchFamily="18" charset="0"/>
              <a:cs typeface="Times New Roman" pitchFamily="18" charset="0"/>
            </a:endParaRPr>
          </a:p>
          <a:p>
            <a:pPr lvl="1">
              <a:lnSpc>
                <a:spcPct val="120000"/>
              </a:lnSpc>
            </a:pPr>
            <a:endParaRPr lang="en-US" sz="10400" b="1" dirty="0" smtClean="0">
              <a:latin typeface="Times New Roman" pitchFamily="18" charset="0"/>
              <a:cs typeface="Times New Roman" pitchFamily="18" charset="0"/>
            </a:endParaRPr>
          </a:p>
          <a:p>
            <a:pPr lvl="1">
              <a:lnSpc>
                <a:spcPct val="120000"/>
              </a:lnSpc>
            </a:pPr>
            <a:r>
              <a:rPr lang="en-US" sz="10400" b="1" dirty="0" smtClean="0">
                <a:latin typeface="Times New Roman" pitchFamily="18" charset="0"/>
                <a:cs typeface="Times New Roman" pitchFamily="18" charset="0"/>
              </a:rPr>
              <a:t>The </a:t>
            </a:r>
            <a:r>
              <a:rPr lang="en-US" sz="10400" b="1" dirty="0">
                <a:latin typeface="Times New Roman" pitchFamily="18" charset="0"/>
                <a:cs typeface="Times New Roman" pitchFamily="18" charset="0"/>
              </a:rPr>
              <a:t>date at which product from the plant is </a:t>
            </a:r>
            <a:r>
              <a:rPr lang="en-US" sz="10400" b="1" dirty="0" smtClean="0">
                <a:latin typeface="Times New Roman" pitchFamily="18" charset="0"/>
                <a:cs typeface="Times New Roman" pitchFamily="18" charset="0"/>
              </a:rPr>
              <a:t>desired-</a:t>
            </a:r>
          </a:p>
          <a:p>
            <a:pPr lvl="2">
              <a:lnSpc>
                <a:spcPct val="120000"/>
              </a:lnSpc>
            </a:pPr>
            <a:r>
              <a:rPr lang="en-US" sz="10400" dirty="0" smtClean="0">
                <a:latin typeface="Times New Roman" pitchFamily="18" charset="0"/>
                <a:cs typeface="Times New Roman" pitchFamily="18" charset="0"/>
              </a:rPr>
              <a:t>according </a:t>
            </a:r>
            <a:r>
              <a:rPr lang="en-US" sz="10400" dirty="0">
                <a:latin typeface="Times New Roman" pitchFamily="18" charset="0"/>
                <a:cs typeface="Times New Roman" pitchFamily="18" charset="0"/>
              </a:rPr>
              <a:t>to the market </a:t>
            </a:r>
            <a:r>
              <a:rPr lang="en-US" sz="10400" dirty="0" smtClean="0">
                <a:latin typeface="Times New Roman" pitchFamily="18" charset="0"/>
                <a:cs typeface="Times New Roman" pitchFamily="18" charset="0"/>
              </a:rPr>
              <a:t>demand </a:t>
            </a:r>
            <a:r>
              <a:rPr lang="en-US" sz="10400" dirty="0">
                <a:latin typeface="Times New Roman" pitchFamily="18" charset="0"/>
                <a:cs typeface="Times New Roman" pitchFamily="18" charset="0"/>
              </a:rPr>
              <a:t/>
            </a:r>
            <a:br>
              <a:rPr lang="en-US" sz="10400" dirty="0">
                <a:latin typeface="Times New Roman" pitchFamily="18" charset="0"/>
                <a:cs typeface="Times New Roman" pitchFamily="18" charset="0"/>
              </a:rPr>
            </a:br>
            <a:endParaRPr lang="en-US" sz="10400" dirty="0" smtClean="0">
              <a:latin typeface="Times New Roman" pitchFamily="18" charset="0"/>
              <a:cs typeface="Times New Roman" pitchFamily="18" charset="0"/>
            </a:endParaRPr>
          </a:p>
          <a:p>
            <a:pPr marL="0" indent="0">
              <a:lnSpc>
                <a:spcPct val="120000"/>
              </a:lnSpc>
              <a:buNone/>
            </a:pPr>
            <a:endParaRPr lang="en-US" sz="10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1669470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72" y="152400"/>
            <a:ext cx="8859328" cy="6705600"/>
          </a:xfrm>
        </p:spPr>
        <p:txBody>
          <a:bodyPr>
            <a:normAutofit fontScale="25000" lnSpcReduction="20000"/>
          </a:bodyPr>
          <a:lstStyle/>
          <a:p>
            <a:pPr>
              <a:lnSpc>
                <a:spcPct val="120000"/>
              </a:lnSpc>
              <a:buFont typeface="Wingdings" pitchFamily="2" charset="2"/>
              <a:buChar char="q"/>
            </a:pPr>
            <a:r>
              <a:rPr lang="en-US" sz="12800" b="1" dirty="0">
                <a:latin typeface="Times New Roman" pitchFamily="18" charset="0"/>
                <a:cs typeface="Times New Roman" pitchFamily="18" charset="0"/>
              </a:rPr>
              <a:t>Vegetables can be classified into 3 group depending on the planting/sowing practice: </a:t>
            </a:r>
          </a:p>
          <a:p>
            <a:pPr lvl="1">
              <a:lnSpc>
                <a:spcPct val="120000"/>
              </a:lnSpc>
              <a:buFont typeface="Wingdings" pitchFamily="2" charset="2"/>
              <a:buChar char="v"/>
            </a:pPr>
            <a:r>
              <a:rPr lang="en-US" sz="10400" b="1" dirty="0">
                <a:latin typeface="Times New Roman" pitchFamily="18" charset="0"/>
                <a:cs typeface="Times New Roman" pitchFamily="18" charset="0"/>
              </a:rPr>
              <a:t> </a:t>
            </a:r>
            <a:r>
              <a:rPr lang="en-US" sz="11200" b="1" i="1" dirty="0">
                <a:latin typeface="Times New Roman" pitchFamily="18" charset="0"/>
                <a:cs typeface="Times New Roman" pitchFamily="18" charset="0"/>
              </a:rPr>
              <a:t>Crops usually direct-seeded to filed</a:t>
            </a:r>
            <a:r>
              <a:rPr lang="en-US" sz="11200" b="1" dirty="0">
                <a:latin typeface="Times New Roman" pitchFamily="18" charset="0"/>
                <a:cs typeface="Times New Roman" pitchFamily="18" charset="0"/>
              </a:rPr>
              <a:t>: </a:t>
            </a:r>
          </a:p>
          <a:p>
            <a:pPr lvl="2">
              <a:lnSpc>
                <a:spcPct val="120000"/>
              </a:lnSpc>
              <a:buFont typeface="Wingdings" pitchFamily="2" charset="2"/>
              <a:buChar char="ü"/>
            </a:pPr>
            <a:r>
              <a:rPr lang="en-US" sz="10400" b="1" dirty="0">
                <a:latin typeface="Times New Roman" pitchFamily="18" charset="0"/>
                <a:cs typeface="Times New Roman" pitchFamily="18" charset="0"/>
              </a:rPr>
              <a:t> </a:t>
            </a:r>
            <a:r>
              <a:rPr lang="en-US" sz="10400" dirty="0" err="1">
                <a:latin typeface="Times New Roman" pitchFamily="18" charset="0"/>
                <a:cs typeface="Times New Roman" pitchFamily="18" charset="0"/>
              </a:rPr>
              <a:t>eg</a:t>
            </a:r>
            <a:r>
              <a:rPr lang="en-US" sz="10400" dirty="0">
                <a:latin typeface="Times New Roman" pitchFamily="18" charset="0"/>
                <a:cs typeface="Times New Roman" pitchFamily="18" charset="0"/>
              </a:rPr>
              <a:t>. cucurbits (cucumber, watermelon, squash, pumpkin muskmelon), snap bean, cowpea, soybean, hybrid onion, open-pollinated bitter gourd, okra, water convolvulus. </a:t>
            </a:r>
            <a:endParaRPr lang="en-US" sz="10400" dirty="0" smtClean="0">
              <a:latin typeface="Times New Roman" pitchFamily="18" charset="0"/>
              <a:cs typeface="Times New Roman" pitchFamily="18" charset="0"/>
            </a:endParaRPr>
          </a:p>
          <a:p>
            <a:pPr lvl="1">
              <a:lnSpc>
                <a:spcPct val="120000"/>
              </a:lnSpc>
              <a:buFont typeface="Wingdings" pitchFamily="2" charset="2"/>
              <a:buChar char="v"/>
            </a:pPr>
            <a:endParaRPr lang="en-US" sz="10400" b="1" i="1" dirty="0" smtClean="0">
              <a:latin typeface="Times New Roman" pitchFamily="18" charset="0"/>
              <a:cs typeface="Times New Roman" pitchFamily="18" charset="0"/>
            </a:endParaRPr>
          </a:p>
          <a:p>
            <a:pPr lvl="1">
              <a:lnSpc>
                <a:spcPct val="120000"/>
              </a:lnSpc>
              <a:buFont typeface="Wingdings" pitchFamily="2" charset="2"/>
              <a:buChar char="v"/>
            </a:pPr>
            <a:r>
              <a:rPr lang="en-US" sz="11200" b="1" i="1" dirty="0" smtClean="0">
                <a:latin typeface="Times New Roman" pitchFamily="18" charset="0"/>
                <a:cs typeface="Times New Roman" pitchFamily="18" charset="0"/>
              </a:rPr>
              <a:t>Crops </a:t>
            </a:r>
            <a:r>
              <a:rPr lang="en-US" sz="11200" b="1" i="1" dirty="0">
                <a:latin typeface="Times New Roman" pitchFamily="18" charset="0"/>
                <a:cs typeface="Times New Roman" pitchFamily="18" charset="0"/>
              </a:rPr>
              <a:t>that </a:t>
            </a:r>
            <a:r>
              <a:rPr lang="en-US" sz="11200" b="1" i="1" u="sng" dirty="0">
                <a:effectLst>
                  <a:outerShdw blurRad="38100" dist="38100" dir="2700000" algn="tl">
                    <a:srgbClr val="000000">
                      <a:alpha val="43137"/>
                    </a:srgbClr>
                  </a:outerShdw>
                </a:effectLst>
                <a:latin typeface="Times New Roman" pitchFamily="18" charset="0"/>
                <a:cs typeface="Times New Roman" pitchFamily="18" charset="0"/>
              </a:rPr>
              <a:t>should be </a:t>
            </a:r>
            <a:r>
              <a:rPr lang="en-US" sz="11200" b="1" i="1" dirty="0">
                <a:latin typeface="Times New Roman" pitchFamily="18" charset="0"/>
                <a:cs typeface="Times New Roman" pitchFamily="18" charset="0"/>
              </a:rPr>
              <a:t>direct-seeded to field</a:t>
            </a:r>
            <a:r>
              <a:rPr lang="en-US" sz="11200" b="1" dirty="0">
                <a:latin typeface="Times New Roman" pitchFamily="18" charset="0"/>
                <a:cs typeface="Times New Roman" pitchFamily="18" charset="0"/>
              </a:rPr>
              <a:t>: </a:t>
            </a:r>
          </a:p>
          <a:p>
            <a:pPr lvl="2">
              <a:lnSpc>
                <a:spcPct val="120000"/>
              </a:lnSpc>
              <a:buFont typeface="Wingdings" pitchFamily="2" charset="2"/>
              <a:buChar char="ü"/>
            </a:pPr>
            <a:r>
              <a:rPr lang="en-US" sz="10400" b="1" dirty="0">
                <a:latin typeface="Times New Roman" pitchFamily="18" charset="0"/>
                <a:cs typeface="Times New Roman" pitchFamily="18" charset="0"/>
              </a:rPr>
              <a:t>Used for tap root system of certain root vegetables </a:t>
            </a:r>
            <a:endParaRPr lang="en-US" sz="10400" b="1" dirty="0" smtClean="0">
              <a:latin typeface="Times New Roman" pitchFamily="18" charset="0"/>
              <a:cs typeface="Times New Roman" pitchFamily="18" charset="0"/>
            </a:endParaRPr>
          </a:p>
          <a:p>
            <a:pPr lvl="2">
              <a:lnSpc>
                <a:spcPct val="120000"/>
              </a:lnSpc>
              <a:buFont typeface="Wingdings" pitchFamily="2" charset="2"/>
              <a:buChar char="ü"/>
            </a:pPr>
            <a:r>
              <a:rPr lang="en-US" sz="10400" b="1" dirty="0" err="1" smtClean="0">
                <a:latin typeface="Times New Roman" pitchFamily="18" charset="0"/>
                <a:cs typeface="Times New Roman" pitchFamily="18" charset="0"/>
              </a:rPr>
              <a:t>eg</a:t>
            </a:r>
            <a:r>
              <a:rPr lang="en-US" sz="10400" b="1" dirty="0">
                <a:latin typeface="Times New Roman" pitchFamily="18" charset="0"/>
                <a:cs typeface="Times New Roman" pitchFamily="18" charset="0"/>
              </a:rPr>
              <a:t>. </a:t>
            </a:r>
            <a:r>
              <a:rPr lang="en-US" sz="10400" dirty="0">
                <a:latin typeface="Times New Roman" pitchFamily="18" charset="0"/>
                <a:cs typeface="Times New Roman" pitchFamily="18" charset="0"/>
              </a:rPr>
              <a:t>Radish, carrot, turnips, root beets.</a:t>
            </a:r>
            <a:r>
              <a:rPr lang="en-US" sz="10400" b="1" dirty="0">
                <a:latin typeface="Times New Roman" pitchFamily="18" charset="0"/>
                <a:cs typeface="Times New Roman" pitchFamily="18" charset="0"/>
              </a:rPr>
              <a:t> </a:t>
            </a:r>
            <a:r>
              <a:rPr lang="en-US" sz="10400" dirty="0">
                <a:latin typeface="Times New Roman" pitchFamily="18" charset="0"/>
                <a:cs typeface="Times New Roman" pitchFamily="18" charset="0"/>
              </a:rPr>
              <a:t>For leafy vegetables such as spinach, non heading Chinese </a:t>
            </a:r>
            <a:r>
              <a:rPr lang="en-US" sz="10400" dirty="0" smtClean="0">
                <a:latin typeface="Times New Roman" pitchFamily="18" charset="0"/>
                <a:cs typeface="Times New Roman" pitchFamily="18" charset="0"/>
              </a:rPr>
              <a:t>cabbage</a:t>
            </a:r>
          </a:p>
          <a:p>
            <a:pPr lvl="3">
              <a:lnSpc>
                <a:spcPct val="120000"/>
              </a:lnSpc>
              <a:buFont typeface="Wingdings" pitchFamily="2" charset="2"/>
              <a:buChar char="ü"/>
            </a:pPr>
            <a:r>
              <a:rPr lang="en-US" sz="10400" dirty="0" smtClean="0">
                <a:latin typeface="Times New Roman" pitchFamily="18" charset="0"/>
                <a:cs typeface="Times New Roman" pitchFamily="18" charset="0"/>
              </a:rPr>
              <a:t> </a:t>
            </a:r>
            <a:r>
              <a:rPr lang="en-US" sz="10400" dirty="0">
                <a:latin typeface="Times New Roman" pitchFamily="18" charset="0"/>
                <a:cs typeface="Times New Roman" pitchFamily="18" charset="0"/>
              </a:rPr>
              <a:t>they grow fast with relative short life cycle, direct sowing is more suitable. </a:t>
            </a:r>
          </a:p>
          <a:p>
            <a:pPr marL="914400" lvl="2" indent="0">
              <a:lnSpc>
                <a:spcPct val="120000"/>
              </a:lnSpc>
              <a:buNone/>
            </a:pPr>
            <a:endParaRPr lang="en-US" sz="8600" dirty="0">
              <a:latin typeface="Times New Roman" pitchFamily="18" charset="0"/>
              <a:cs typeface="Times New Roman" pitchFamily="18" charset="0"/>
            </a:endParaRPr>
          </a:p>
          <a:p>
            <a:pPr marL="0" indent="0">
              <a:lnSpc>
                <a:spcPct val="120000"/>
              </a:lnSpc>
              <a:buNone/>
            </a:pPr>
            <a:r>
              <a:rPr lang="en-US" sz="10000" dirty="0">
                <a:latin typeface="Times New Roman" pitchFamily="18" charset="0"/>
                <a:cs typeface="Times New Roman" pitchFamily="18" charset="0"/>
              </a:rPr>
              <a:t/>
            </a:r>
            <a:br>
              <a:rPr lang="en-US" sz="10000" dirty="0">
                <a:latin typeface="Times New Roman" pitchFamily="18" charset="0"/>
                <a:cs typeface="Times New Roman" pitchFamily="18" charset="0"/>
              </a:rPr>
            </a:br>
            <a:endParaRPr lang="en-US" sz="10000" dirty="0" smtClean="0">
              <a:latin typeface="Times New Roman" pitchFamily="18" charset="0"/>
              <a:cs typeface="Times New Roman" pitchFamily="18" charset="0"/>
            </a:endParaRPr>
          </a:p>
          <a:p>
            <a:pPr>
              <a:lnSpc>
                <a:spcPct val="120000"/>
              </a:lnSpc>
              <a:buFont typeface="Wingdings" pitchFamily="2" charset="2"/>
              <a:buChar char="q"/>
            </a:pPr>
            <a:endParaRPr lang="en-US" sz="10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667892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fontScale="25000" lnSpcReduction="20000"/>
          </a:bodyPr>
          <a:lstStyle/>
          <a:p>
            <a:pPr lvl="1">
              <a:lnSpc>
                <a:spcPct val="120000"/>
              </a:lnSpc>
              <a:buFont typeface="Wingdings" pitchFamily="2" charset="2"/>
              <a:buChar char="v"/>
            </a:pPr>
            <a:r>
              <a:rPr lang="en-US" sz="11200" b="1" i="1" dirty="0">
                <a:latin typeface="Times New Roman" pitchFamily="18" charset="0"/>
                <a:cs typeface="Times New Roman" pitchFamily="18" charset="0"/>
              </a:rPr>
              <a:t>Crops usually transplanted (sown in nursery first and then transplanted)-</a:t>
            </a:r>
          </a:p>
          <a:p>
            <a:pPr lvl="2">
              <a:lnSpc>
                <a:spcPct val="120000"/>
              </a:lnSpc>
              <a:buFont typeface="Wingdings" pitchFamily="2" charset="2"/>
              <a:buChar char="ü"/>
            </a:pPr>
            <a:r>
              <a:rPr lang="en-US" sz="10400" dirty="0">
                <a:latin typeface="Times New Roman" pitchFamily="18" charset="0"/>
                <a:cs typeface="Times New Roman" pitchFamily="18" charset="0"/>
              </a:rPr>
              <a:t>Brassicas</a:t>
            </a:r>
            <a:r>
              <a:rPr lang="en-US" sz="10400" b="1" dirty="0">
                <a:latin typeface="Times New Roman" pitchFamily="18" charset="0"/>
                <a:cs typeface="Times New Roman" pitchFamily="18" charset="0"/>
              </a:rPr>
              <a:t> (</a:t>
            </a:r>
            <a:r>
              <a:rPr lang="en-US" sz="10400" dirty="0">
                <a:latin typeface="Times New Roman" pitchFamily="18" charset="0"/>
                <a:cs typeface="Times New Roman" pitchFamily="18" charset="0"/>
              </a:rPr>
              <a:t>Cabbage, broccoli, cauliflower) </a:t>
            </a:r>
          </a:p>
          <a:p>
            <a:pPr lvl="2">
              <a:lnSpc>
                <a:spcPct val="120000"/>
              </a:lnSpc>
              <a:buFont typeface="Wingdings" pitchFamily="2" charset="2"/>
              <a:buChar char="ü"/>
            </a:pPr>
            <a:endParaRPr lang="en-US" sz="10400" i="1" dirty="0" smtClean="0">
              <a:latin typeface="Times New Roman" pitchFamily="18" charset="0"/>
              <a:cs typeface="Times New Roman" pitchFamily="18" charset="0"/>
            </a:endParaRPr>
          </a:p>
          <a:p>
            <a:pPr lvl="2">
              <a:lnSpc>
                <a:spcPct val="120000"/>
              </a:lnSpc>
              <a:buFont typeface="Wingdings" pitchFamily="2" charset="2"/>
              <a:buChar char="ü"/>
            </a:pPr>
            <a:r>
              <a:rPr lang="en-US" sz="10400" i="1" dirty="0" err="1" smtClean="0">
                <a:latin typeface="Times New Roman" pitchFamily="18" charset="0"/>
                <a:cs typeface="Times New Roman" pitchFamily="18" charset="0"/>
              </a:rPr>
              <a:t>Solanaceous</a:t>
            </a:r>
            <a:r>
              <a:rPr lang="en-US" sz="10400" i="1" dirty="0" smtClean="0">
                <a:latin typeface="Times New Roman" pitchFamily="18" charset="0"/>
                <a:cs typeface="Times New Roman" pitchFamily="18" charset="0"/>
              </a:rPr>
              <a:t> </a:t>
            </a:r>
            <a:r>
              <a:rPr lang="en-US" sz="10400" dirty="0">
                <a:latin typeface="Times New Roman" pitchFamily="18" charset="0"/>
                <a:cs typeface="Times New Roman" pitchFamily="18" charset="0"/>
              </a:rPr>
              <a:t>fruit vegetables (tomato, eggplant, pepper, hybrid bitter gourd)   </a:t>
            </a:r>
          </a:p>
          <a:p>
            <a:pPr lvl="2">
              <a:lnSpc>
                <a:spcPct val="120000"/>
              </a:lnSpc>
              <a:buFont typeface="Wingdings" pitchFamily="2" charset="2"/>
              <a:buChar char="ü"/>
            </a:pPr>
            <a:endParaRPr lang="en-US" sz="10400" dirty="0" smtClean="0">
              <a:latin typeface="Times New Roman" pitchFamily="18" charset="0"/>
              <a:cs typeface="Times New Roman" pitchFamily="18" charset="0"/>
            </a:endParaRPr>
          </a:p>
          <a:p>
            <a:pPr lvl="2">
              <a:lnSpc>
                <a:spcPct val="120000"/>
              </a:lnSpc>
              <a:buFont typeface="Wingdings" pitchFamily="2" charset="2"/>
              <a:buChar char="ü"/>
            </a:pPr>
            <a:r>
              <a:rPr lang="en-US" sz="10400" dirty="0" smtClean="0">
                <a:latin typeface="Times New Roman" pitchFamily="18" charset="0"/>
                <a:cs typeface="Times New Roman" pitchFamily="18" charset="0"/>
              </a:rPr>
              <a:t>Bulb </a:t>
            </a:r>
            <a:r>
              <a:rPr lang="en-US" sz="10400" dirty="0">
                <a:latin typeface="Times New Roman" pitchFamily="18" charset="0"/>
                <a:cs typeface="Times New Roman" pitchFamily="18" charset="0"/>
              </a:rPr>
              <a:t>crops like onion and leek are usually sown first in a nursery beds and then transplanted in the field. </a:t>
            </a:r>
          </a:p>
          <a:p>
            <a:pPr lvl="2">
              <a:lnSpc>
                <a:spcPct val="120000"/>
              </a:lnSpc>
              <a:buFont typeface="Wingdings" pitchFamily="2" charset="2"/>
              <a:buChar char="ü"/>
            </a:pPr>
            <a:endParaRPr lang="en-US" sz="10400" dirty="0" smtClean="0">
              <a:latin typeface="Times New Roman" pitchFamily="18" charset="0"/>
              <a:cs typeface="Times New Roman" pitchFamily="18" charset="0"/>
            </a:endParaRPr>
          </a:p>
          <a:p>
            <a:pPr lvl="2">
              <a:lnSpc>
                <a:spcPct val="120000"/>
              </a:lnSpc>
              <a:buFont typeface="Wingdings" pitchFamily="2" charset="2"/>
              <a:buChar char="ü"/>
            </a:pPr>
            <a:r>
              <a:rPr lang="en-US" sz="10400" dirty="0" smtClean="0">
                <a:latin typeface="Times New Roman" pitchFamily="18" charset="0"/>
                <a:cs typeface="Times New Roman" pitchFamily="18" charset="0"/>
              </a:rPr>
              <a:t>Others </a:t>
            </a:r>
            <a:r>
              <a:rPr lang="en-US" sz="10400" dirty="0">
                <a:latin typeface="Times New Roman" pitchFamily="18" charset="0"/>
                <a:cs typeface="Times New Roman" pitchFamily="18" charset="0"/>
              </a:rPr>
              <a:t>like celery, and lettuce also etc…</a:t>
            </a:r>
          </a:p>
          <a:p>
            <a:pPr lvl="1">
              <a:lnSpc>
                <a:spcPct val="120000"/>
              </a:lnSpc>
              <a:buFont typeface="Wingdings" pitchFamily="2" charset="2"/>
              <a:buChar char="v"/>
            </a:pPr>
            <a:endParaRPr lang="en-US" sz="10000" b="1" dirty="0" smtClean="0">
              <a:latin typeface="Times New Roman" pitchFamily="18" charset="0"/>
              <a:cs typeface="Times New Roman" pitchFamily="18" charset="0"/>
            </a:endParaRPr>
          </a:p>
          <a:p>
            <a:pPr marL="457200" lvl="1" indent="0">
              <a:lnSpc>
                <a:spcPct val="120000"/>
              </a:lnSpc>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lvl="1">
              <a:buFont typeface="Wingdings" pitchFamily="2" charset="2"/>
              <a:buChar char="v"/>
            </a:pPr>
            <a:endParaRPr lang="en-US" sz="2500" dirty="0"/>
          </a:p>
        </p:txBody>
      </p:sp>
    </p:spTree>
    <p:extLst>
      <p:ext uri="{BB962C8B-B14F-4D97-AF65-F5344CB8AC3E}">
        <p14:creationId xmlns:p14="http://schemas.microsoft.com/office/powerpoint/2010/main" xmlns="" val="4160402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152400" y="228600"/>
            <a:ext cx="8839200" cy="6629400"/>
          </a:xfrm>
        </p:spPr>
        <p:txBody>
          <a:bodyPr>
            <a:normAutofit/>
          </a:bodyPr>
          <a:lstStyle/>
          <a:p>
            <a:pPr>
              <a:buFont typeface="Arial" charset="0"/>
              <a:buNone/>
              <a:defRPr/>
            </a:pPr>
            <a:r>
              <a:rPr lang="en-US" sz="2600" b="1" dirty="0" smtClean="0">
                <a:latin typeface="Times New Roman" pitchFamily="18" charset="0"/>
                <a:cs typeface="Times New Roman" pitchFamily="18" charset="0"/>
              </a:rPr>
              <a:t>Factors affecting decision to transplant or direct seed to Field</a:t>
            </a:r>
          </a:p>
          <a:p>
            <a:pPr marL="457200" indent="-457200">
              <a:buFont typeface="Arial" charset="0"/>
              <a:buAutoNum type="arabicPeriod"/>
              <a:defRPr/>
            </a:pPr>
            <a:r>
              <a:rPr lang="en-US" sz="2600" b="1" u="sng" dirty="0" smtClean="0">
                <a:latin typeface="Times New Roman" pitchFamily="18" charset="0"/>
                <a:cs typeface="Times New Roman" pitchFamily="18" charset="0"/>
              </a:rPr>
              <a:t>Plant factors</a:t>
            </a:r>
            <a:r>
              <a:rPr lang="en-US" sz="2600" dirty="0" smtClean="0">
                <a:latin typeface="Times New Roman" pitchFamily="18" charset="0"/>
                <a:cs typeface="Times New Roman" pitchFamily="18" charset="0"/>
              </a:rPr>
              <a:t>:  </a:t>
            </a:r>
            <a:endParaRPr lang="am-ET" sz="2600" dirty="0" smtClean="0">
              <a:latin typeface="Times New Roman" pitchFamily="18" charset="0"/>
              <a:cs typeface="Times New Roman" pitchFamily="18" charset="0"/>
            </a:endParaRPr>
          </a:p>
          <a:p>
            <a:pPr lvl="1">
              <a:buFont typeface="Arial" charset="0"/>
              <a:buNone/>
              <a:defRPr/>
            </a:pPr>
            <a:r>
              <a:rPr lang="en-US" sz="2600" dirty="0" smtClean="0">
                <a:latin typeface="Times New Roman" pitchFamily="18" charset="0"/>
                <a:cs typeface="Times New Roman" pitchFamily="18" charset="0"/>
              </a:rPr>
              <a:t>A.</a:t>
            </a:r>
            <a:r>
              <a:rPr lang="am-ET" sz="2600" dirty="0" smtClean="0">
                <a:latin typeface="Times New Roman" pitchFamily="18" charset="0"/>
                <a:cs typeface="Times New Roman" pitchFamily="18" charset="0"/>
              </a:rPr>
              <a:t>  </a:t>
            </a:r>
            <a:r>
              <a:rPr lang="en-US" sz="2600" b="1" u="sng" dirty="0" smtClean="0">
                <a:latin typeface="Times New Roman" pitchFamily="18" charset="0"/>
                <a:cs typeface="Times New Roman" pitchFamily="18" charset="0"/>
              </a:rPr>
              <a:t>Rate of root regeneration</a:t>
            </a:r>
            <a:r>
              <a:rPr lang="en-US" sz="2600" b="1" dirty="0" smtClean="0">
                <a:latin typeface="Times New Roman" pitchFamily="18" charset="0"/>
                <a:cs typeface="Times New Roman" pitchFamily="18" charset="0"/>
              </a:rPr>
              <a:t>:  </a:t>
            </a:r>
            <a:endParaRPr lang="am-ET" sz="2600" b="1" dirty="0" smtClean="0">
              <a:latin typeface="Times New Roman" pitchFamily="18" charset="0"/>
              <a:cs typeface="Times New Roman" pitchFamily="18" charset="0"/>
            </a:endParaRPr>
          </a:p>
          <a:p>
            <a:pPr lvl="1">
              <a:defRPr/>
            </a:pPr>
            <a:r>
              <a:rPr lang="en-US" sz="2500" dirty="0" smtClean="0">
                <a:latin typeface="Times New Roman" pitchFamily="18" charset="0"/>
                <a:cs typeface="Times New Roman" pitchFamily="18" charset="0"/>
              </a:rPr>
              <a:t>Roots are always broken when plant is transplanted. </a:t>
            </a:r>
          </a:p>
          <a:p>
            <a:pPr lvl="2">
              <a:defRPr/>
            </a:pPr>
            <a:r>
              <a:rPr lang="en-US" sz="2500" dirty="0" smtClean="0">
                <a:latin typeface="Times New Roman" pitchFamily="18" charset="0"/>
                <a:cs typeface="Times New Roman" pitchFamily="18" charset="0"/>
              </a:rPr>
              <a:t>The top of the plant cannot resume normal growth until the broken roots have been replaced &amp; a balance in the root/shoot ratio has been attained.  </a:t>
            </a: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Many </a:t>
            </a:r>
            <a:r>
              <a:rPr lang="en-US" sz="2500" dirty="0">
                <a:latin typeface="Times New Roman" pitchFamily="18" charset="0"/>
                <a:cs typeface="Times New Roman" pitchFamily="18" charset="0"/>
              </a:rPr>
              <a:t>vegetables are very slow in regenerating new </a:t>
            </a:r>
            <a:r>
              <a:rPr lang="en-US" sz="2500" dirty="0" smtClean="0">
                <a:latin typeface="Times New Roman" pitchFamily="18" charset="0"/>
                <a:cs typeface="Times New Roman" pitchFamily="18" charset="0"/>
              </a:rPr>
              <a:t>roots. The </a:t>
            </a:r>
            <a:r>
              <a:rPr lang="en-US" sz="2500" dirty="0">
                <a:latin typeface="Times New Roman" pitchFamily="18" charset="0"/>
                <a:cs typeface="Times New Roman" pitchFamily="18" charset="0"/>
              </a:rPr>
              <a:t>slow root regeneration greatly retards the development of the plant causing a check in growth which is never corrected and which greatly reduces the ultimate end yield of the plant.  </a:t>
            </a:r>
            <a:endParaRPr lang="am-ET" sz="2500" dirty="0">
              <a:latin typeface="Times New Roman" pitchFamily="18" charset="0"/>
              <a:cs typeface="Times New Roman" pitchFamily="18" charset="0"/>
            </a:endParaRP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Tomatoes</a:t>
            </a:r>
            <a:r>
              <a:rPr lang="en-US" sz="2500" dirty="0">
                <a:latin typeface="Times New Roman" pitchFamily="18" charset="0"/>
                <a:cs typeface="Times New Roman" pitchFamily="18" charset="0"/>
              </a:rPr>
              <a:t>, eggplants, peppers, cabbages &amp; other crops that transplant easily have rapid root </a:t>
            </a:r>
            <a:r>
              <a:rPr lang="en-US" sz="2500" dirty="0" smtClean="0">
                <a:latin typeface="Times New Roman" pitchFamily="18" charset="0"/>
                <a:cs typeface="Times New Roman" pitchFamily="18" charset="0"/>
              </a:rPr>
              <a:t>regeneration. </a:t>
            </a:r>
            <a:endParaRPr lang="en-US" sz="2500" dirty="0">
              <a:latin typeface="Times New Roman" pitchFamily="18" charset="0"/>
              <a:cs typeface="Times New Roman" pitchFamily="18" charset="0"/>
            </a:endParaRPr>
          </a:p>
          <a:p>
            <a:pPr lvl="1">
              <a:defRPr/>
            </a:pPr>
            <a:endParaRPr lang="am-ET" sz="2400" dirty="0" smtClean="0">
              <a:latin typeface="Times New Roman" pitchFamily="18" charset="0"/>
              <a:cs typeface="Times New Roman" pitchFamily="18" charset="0"/>
            </a:endParaRPr>
          </a:p>
          <a:p>
            <a:pPr>
              <a:defRP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6588129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152400" y="304800"/>
            <a:ext cx="8839200" cy="6553200"/>
          </a:xfrm>
        </p:spPr>
        <p:txBody>
          <a:bodyPr>
            <a:normAutofit/>
          </a:bodyPr>
          <a:lstStyle/>
          <a:p>
            <a:pPr marL="742950" lvl="2" indent="-342900">
              <a:buFont typeface="Arial" charset="0"/>
              <a:buNone/>
            </a:pPr>
            <a:r>
              <a:rPr lang="en-US" sz="2600" b="1" dirty="0" smtClean="0">
                <a:latin typeface="Times New Roman" pitchFamily="18" charset="0"/>
                <a:cs typeface="Times New Roman" pitchFamily="18" charset="0"/>
              </a:rPr>
              <a:t>B.</a:t>
            </a:r>
            <a:r>
              <a:rPr lang="am-ET" sz="2600" b="1" dirty="0" smtClean="0">
                <a:latin typeface="Times New Roman" pitchFamily="18" charset="0"/>
                <a:cs typeface="Times New Roman" pitchFamily="18" charset="0"/>
              </a:rPr>
              <a:t> </a:t>
            </a:r>
            <a:r>
              <a:rPr lang="en-US" sz="2600" b="1" u="sng" dirty="0" smtClean="0">
                <a:latin typeface="Times New Roman" pitchFamily="18" charset="0"/>
                <a:cs typeface="Times New Roman" pitchFamily="18" charset="0"/>
              </a:rPr>
              <a:t>Type of root system</a:t>
            </a:r>
            <a:r>
              <a:rPr lang="en-US" sz="2600" b="1" dirty="0" smtClean="0">
                <a:latin typeface="Times New Roman" pitchFamily="18" charset="0"/>
                <a:cs typeface="Times New Roman" pitchFamily="18" charset="0"/>
              </a:rPr>
              <a:t>: </a:t>
            </a:r>
            <a:endParaRPr lang="am-ET" sz="2600" b="1" dirty="0" smtClean="0">
              <a:latin typeface="Times New Roman" pitchFamily="18" charset="0"/>
              <a:cs typeface="Times New Roman" pitchFamily="18" charset="0"/>
            </a:endParaRPr>
          </a:p>
          <a:p>
            <a:pPr marL="742950" lvl="2" indent="-342900"/>
            <a:r>
              <a:rPr lang="en-US" sz="2500" dirty="0" smtClean="0">
                <a:latin typeface="Times New Roman" pitchFamily="18" charset="0"/>
                <a:cs typeface="Times New Roman" pitchFamily="18" charset="0"/>
              </a:rPr>
              <a:t>Vegetables such as carrots, beets &amp; radishes produce a long tap root which forms the basic part of the root system. If the tap root is damaged, the root system is severely reduced in size. </a:t>
            </a:r>
            <a:endParaRPr lang="en-US" sz="2500" dirty="0">
              <a:latin typeface="Times New Roman" pitchFamily="18" charset="0"/>
              <a:cs typeface="Times New Roman" pitchFamily="18" charset="0"/>
            </a:endParaRPr>
          </a:p>
          <a:p>
            <a:pPr marL="1200150" lvl="3" indent="-342900"/>
            <a:r>
              <a:rPr lang="en-US" sz="2500" dirty="0" smtClean="0">
                <a:latin typeface="Times New Roman" pitchFamily="18" charset="0"/>
                <a:cs typeface="Times New Roman" pitchFamily="18" charset="0"/>
              </a:rPr>
              <a:t>It is hard to prevent damage to the tap root b/c the seedbed (seed box) has a limited depth. </a:t>
            </a:r>
            <a:r>
              <a:rPr lang="am-ET"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In cases where the tap root is fleshly &amp; edible as in carrots and radishes, a broken tap root causes an odd-shaped, small, undesirable root.  </a:t>
            </a:r>
            <a:endParaRPr lang="am-ET" sz="2500" dirty="0" smtClean="0">
              <a:latin typeface="Times New Roman" pitchFamily="18" charset="0"/>
              <a:cs typeface="Times New Roman" pitchFamily="18" charset="0"/>
            </a:endParaRPr>
          </a:p>
          <a:p>
            <a:pPr marL="742950" lvl="2" indent="-342900"/>
            <a:endParaRPr lang="am-ET" sz="2500" dirty="0" smtClean="0">
              <a:latin typeface="Times New Roman" pitchFamily="18" charset="0"/>
              <a:cs typeface="Times New Roman" pitchFamily="18" charset="0"/>
            </a:endParaRPr>
          </a:p>
          <a:p>
            <a:pPr marL="742950" lvl="2" indent="-342900"/>
            <a:r>
              <a:rPr lang="en-US" sz="2500" dirty="0" smtClean="0">
                <a:latin typeface="Times New Roman" pitchFamily="18" charset="0"/>
                <a:cs typeface="Times New Roman" pitchFamily="18" charset="0"/>
              </a:rPr>
              <a:t>Generally, plants with a </a:t>
            </a:r>
            <a:r>
              <a:rPr lang="en-US" sz="2500" b="1" dirty="0" smtClean="0">
                <a:latin typeface="Times New Roman" pitchFamily="18" charset="0"/>
                <a:cs typeface="Times New Roman" pitchFamily="18" charset="0"/>
              </a:rPr>
              <a:t>more diffused root system </a:t>
            </a:r>
            <a:r>
              <a:rPr lang="en-US" sz="2500" dirty="0" smtClean="0">
                <a:latin typeface="Times New Roman" pitchFamily="18" charset="0"/>
                <a:cs typeface="Times New Roman" pitchFamily="18" charset="0"/>
              </a:rPr>
              <a:t>or those with </a:t>
            </a:r>
            <a:r>
              <a:rPr lang="en-US" sz="2500" b="1" dirty="0" smtClean="0">
                <a:latin typeface="Times New Roman" pitchFamily="18" charset="0"/>
                <a:cs typeface="Times New Roman" pitchFamily="18" charset="0"/>
              </a:rPr>
              <a:t>heavy branching</a:t>
            </a:r>
            <a:r>
              <a:rPr lang="en-US" sz="2500" dirty="0" smtClean="0">
                <a:latin typeface="Times New Roman" pitchFamily="18" charset="0"/>
                <a:cs typeface="Times New Roman" pitchFamily="18" charset="0"/>
              </a:rPr>
              <a:t> like tomatoes, cabbage &amp; onions can </a:t>
            </a:r>
            <a:r>
              <a:rPr lang="en-US" sz="2500" b="1" dirty="0" smtClean="0">
                <a:latin typeface="Times New Roman" pitchFamily="18" charset="0"/>
                <a:cs typeface="Times New Roman" pitchFamily="18" charset="0"/>
              </a:rPr>
              <a:t>be transplanted without any problem</a:t>
            </a:r>
            <a:r>
              <a:rPr lang="en-US" sz="2500" dirty="0" smtClean="0">
                <a:latin typeface="Times New Roman" pitchFamily="18" charset="0"/>
                <a:cs typeface="Times New Roman" pitchFamily="18" charset="0"/>
              </a:rPr>
              <a:t>.</a:t>
            </a:r>
          </a:p>
          <a:p>
            <a:pPr lvl="1"/>
            <a:endParaRPr lang="en-US" sz="3200" dirty="0" smtClean="0"/>
          </a:p>
        </p:txBody>
      </p:sp>
    </p:spTree>
    <p:extLst>
      <p:ext uri="{BB962C8B-B14F-4D97-AF65-F5344CB8AC3E}">
        <p14:creationId xmlns:p14="http://schemas.microsoft.com/office/powerpoint/2010/main" xmlns="" val="42440173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76200" y="228600"/>
            <a:ext cx="8915400" cy="7010400"/>
          </a:xfrm>
        </p:spPr>
        <p:txBody>
          <a:bodyPr>
            <a:normAutofit/>
          </a:bodyPr>
          <a:lstStyle/>
          <a:p>
            <a:pPr lvl="1">
              <a:buFont typeface="Arial" charset="0"/>
              <a:buNone/>
            </a:pPr>
            <a:r>
              <a:rPr lang="en-US" sz="2600" b="1" dirty="0" smtClean="0">
                <a:latin typeface="Times New Roman" pitchFamily="18" charset="0"/>
                <a:cs typeface="Times New Roman" pitchFamily="18" charset="0"/>
              </a:rPr>
              <a:t>C.</a:t>
            </a:r>
            <a:r>
              <a:rPr lang="am-ET" sz="2600" b="1" dirty="0" smtClean="0">
                <a:latin typeface="Times New Roman" pitchFamily="18" charset="0"/>
                <a:cs typeface="Times New Roman" pitchFamily="18" charset="0"/>
              </a:rPr>
              <a:t> </a:t>
            </a:r>
            <a:r>
              <a:rPr lang="en-US" sz="2600" b="1" u="sng" dirty="0" smtClean="0">
                <a:latin typeface="Times New Roman" pitchFamily="18" charset="0"/>
                <a:cs typeface="Times New Roman" pitchFamily="18" charset="0"/>
              </a:rPr>
              <a:t>Days from seed to harvest</a:t>
            </a:r>
            <a:r>
              <a:rPr lang="en-US" sz="2600" b="1" dirty="0" smtClean="0">
                <a:latin typeface="Times New Roman" pitchFamily="18" charset="0"/>
                <a:cs typeface="Times New Roman" pitchFamily="18" charset="0"/>
              </a:rPr>
              <a:t>:  </a:t>
            </a:r>
            <a:endParaRPr lang="am-ET" sz="2600" b="1"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Transplanting slows the development by 1, 2 or more weeks.  </a:t>
            </a:r>
            <a:endParaRPr lang="am-ET" sz="2500" dirty="0" smtClean="0">
              <a:latin typeface="Times New Roman" pitchFamily="18" charset="0"/>
              <a:cs typeface="Times New Roman" pitchFamily="18" charset="0"/>
            </a:endParaRP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If 7-14 days are added to 90 days required for tomatoes to reach maturity, the growth period is increased. </a:t>
            </a: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 Lettuce which requires 42 days from seed to harvest would have their growth period increased by an average of 25%.</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lvl="2"/>
            <a:r>
              <a:rPr lang="en-US" sz="2800" dirty="0" smtClean="0">
                <a:latin typeface="Times New Roman" pitchFamily="18" charset="0"/>
                <a:cs typeface="Times New Roman" pitchFamily="18" charset="0"/>
              </a:rPr>
              <a:t>You can calculate the % (23%) of growth extension period for tomato????</a:t>
            </a:r>
          </a:p>
          <a:p>
            <a:pPr lvl="1"/>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While the extension of the growth period may be relatively insignificant to a tomato grower (transplanting), it is quite significant to a lettuce farmer (direct sowing).</a:t>
            </a:r>
          </a:p>
          <a:p>
            <a:pPr marL="742950" lvl="2" indent="-342900">
              <a:buFont typeface="Arial" charset="0"/>
              <a:buNone/>
              <a:defRPr/>
            </a:pPr>
            <a:endParaRPr lang="en-US" sz="2450" dirty="0" smtClean="0">
              <a:latin typeface="Times New Roman" pitchFamily="18" charset="0"/>
              <a:cs typeface="Times New Roman" pitchFamily="18" charset="0"/>
            </a:endParaRPr>
          </a:p>
          <a:p>
            <a:pPr marL="457200" lvl="1" indent="0">
              <a:buNone/>
            </a:pPr>
            <a:endParaRPr lang="am-ET" sz="2500" dirty="0" smtClean="0">
              <a:latin typeface="Times New Roman" pitchFamily="18" charset="0"/>
              <a:cs typeface="Times New Roman" pitchFamily="18" charset="0"/>
            </a:endParaRPr>
          </a:p>
          <a:p>
            <a:pPr lvl="1">
              <a:buFont typeface="Arial" charset="0"/>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006585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76200" y="381000"/>
            <a:ext cx="8915400" cy="6858000"/>
          </a:xfrm>
        </p:spPr>
        <p:txBody>
          <a:bodyPr>
            <a:normAutofit/>
          </a:bodyPr>
          <a:lstStyle/>
          <a:p>
            <a:pPr lvl="1">
              <a:buFont typeface="Arial" charset="0"/>
              <a:buNone/>
            </a:pPr>
            <a:r>
              <a:rPr lang="en-US" sz="2600" b="1" dirty="0">
                <a:latin typeface="Times New Roman" pitchFamily="18" charset="0"/>
                <a:cs typeface="Times New Roman" pitchFamily="18" charset="0"/>
              </a:rPr>
              <a:t>D</a:t>
            </a:r>
            <a:r>
              <a:rPr lang="en-US" sz="2600" b="1" dirty="0" smtClean="0">
                <a:latin typeface="Times New Roman" pitchFamily="18" charset="0"/>
                <a:cs typeface="Times New Roman" pitchFamily="18" charset="0"/>
              </a:rPr>
              <a:t>.</a:t>
            </a:r>
            <a:r>
              <a:rPr lang="am-ET" sz="2600" b="1" dirty="0" smtClean="0">
                <a:latin typeface="Times New Roman" pitchFamily="18" charset="0"/>
                <a:cs typeface="Times New Roman" pitchFamily="18" charset="0"/>
              </a:rPr>
              <a:t> </a:t>
            </a:r>
            <a:r>
              <a:rPr lang="en-US" sz="2600" b="1" u="sng" dirty="0" smtClean="0">
                <a:latin typeface="Times New Roman" pitchFamily="18" charset="0"/>
                <a:cs typeface="Times New Roman" pitchFamily="18" charset="0"/>
              </a:rPr>
              <a:t>Rate </a:t>
            </a:r>
            <a:r>
              <a:rPr lang="en-US" sz="2600" b="1" u="sng" dirty="0">
                <a:latin typeface="Times New Roman" pitchFamily="18" charset="0"/>
                <a:cs typeface="Times New Roman" pitchFamily="18" charset="0"/>
              </a:rPr>
              <a:t>of seed germination and seedling growth</a:t>
            </a:r>
            <a:r>
              <a:rPr lang="en-US" sz="2450" b="1" dirty="0">
                <a:latin typeface="Times New Roman" pitchFamily="18" charset="0"/>
                <a:cs typeface="Times New Roman" pitchFamily="18" charset="0"/>
              </a:rPr>
              <a:t>: </a:t>
            </a:r>
            <a:endParaRPr lang="en-US" sz="2450" b="1" dirty="0" smtClean="0">
              <a:latin typeface="Times New Roman" pitchFamily="18" charset="0"/>
              <a:cs typeface="Times New Roman" pitchFamily="18" charset="0"/>
            </a:endParaRPr>
          </a:p>
          <a:p>
            <a:pPr marL="742950" lvl="2" indent="-342900">
              <a:defRPr/>
            </a:pPr>
            <a:r>
              <a:rPr lang="en-US" sz="2600" dirty="0" smtClean="0">
                <a:latin typeface="Times New Roman" pitchFamily="18" charset="0"/>
                <a:cs typeface="Times New Roman" pitchFamily="18" charset="0"/>
              </a:rPr>
              <a:t>Some </a:t>
            </a:r>
            <a:r>
              <a:rPr lang="en-US" sz="2600" dirty="0">
                <a:latin typeface="Times New Roman" pitchFamily="18" charset="0"/>
                <a:cs typeface="Times New Roman" pitchFamily="18" charset="0"/>
              </a:rPr>
              <a:t>vegetables, i.e. radish, germinate rapidly </a:t>
            </a:r>
            <a:r>
              <a:rPr lang="en-US" sz="2600" dirty="0" smtClean="0">
                <a:latin typeface="Times New Roman" pitchFamily="18" charset="0"/>
                <a:cs typeface="Times New Roman" pitchFamily="18" charset="0"/>
              </a:rPr>
              <a:t>&amp; their </a:t>
            </a:r>
            <a:r>
              <a:rPr lang="en-US" sz="2600" dirty="0">
                <a:latin typeface="Times New Roman" pitchFamily="18" charset="0"/>
                <a:cs typeface="Times New Roman" pitchFamily="18" charset="0"/>
              </a:rPr>
              <a:t>seedling grows fast. </a:t>
            </a:r>
            <a:endParaRPr lang="en-US" sz="2600" dirty="0" smtClean="0">
              <a:latin typeface="Times New Roman" pitchFamily="18" charset="0"/>
              <a:cs typeface="Times New Roman" pitchFamily="18" charset="0"/>
            </a:endParaRPr>
          </a:p>
          <a:p>
            <a:pPr marL="1200150" lvl="3" indent="-342900">
              <a:defRPr/>
            </a:pPr>
            <a:r>
              <a:rPr lang="en-US" sz="2600" dirty="0" smtClean="0">
                <a:latin typeface="Times New Roman" pitchFamily="18" charset="0"/>
                <a:cs typeface="Times New Roman" pitchFamily="18" charset="0"/>
              </a:rPr>
              <a:t>This </a:t>
            </a:r>
            <a:r>
              <a:rPr lang="en-US" sz="2600" dirty="0">
                <a:latin typeface="Times New Roman" pitchFamily="18" charset="0"/>
                <a:cs typeface="Times New Roman" pitchFamily="18" charset="0"/>
              </a:rPr>
              <a:t>makes them easier to direct seed than </a:t>
            </a:r>
            <a:endParaRPr lang="en-US" sz="2600" dirty="0" smtClean="0">
              <a:latin typeface="Times New Roman" pitchFamily="18" charset="0"/>
              <a:cs typeface="Times New Roman" pitchFamily="18" charset="0"/>
            </a:endParaRPr>
          </a:p>
          <a:p>
            <a:pPr marL="1657350" lvl="4" indent="-342900">
              <a:defRPr/>
            </a:pPr>
            <a:r>
              <a:rPr lang="en-US" sz="2600" dirty="0" smtClean="0">
                <a:latin typeface="Times New Roman" pitchFamily="18" charset="0"/>
                <a:cs typeface="Times New Roman" pitchFamily="18" charset="0"/>
              </a:rPr>
              <a:t>tomatoes &amp; </a:t>
            </a:r>
            <a:r>
              <a:rPr lang="en-US" sz="2600" dirty="0">
                <a:latin typeface="Times New Roman" pitchFamily="18" charset="0"/>
                <a:cs typeface="Times New Roman" pitchFamily="18" charset="0"/>
              </a:rPr>
              <a:t>cabbages </a:t>
            </a:r>
            <a:r>
              <a:rPr lang="en-US" sz="2600" dirty="0" smtClean="0">
                <a:latin typeface="Times New Roman" pitchFamily="18" charset="0"/>
                <a:cs typeface="Times New Roman" pitchFamily="18" charset="0"/>
              </a:rPr>
              <a:t>which </a:t>
            </a:r>
          </a:p>
          <a:p>
            <a:pPr marL="2114550" lvl="5" indent="-342900">
              <a:defRPr/>
            </a:pPr>
            <a:r>
              <a:rPr lang="en-US" sz="2600" dirty="0" smtClean="0">
                <a:latin typeface="Times New Roman" pitchFamily="18" charset="0"/>
                <a:cs typeface="Times New Roman" pitchFamily="18" charset="0"/>
              </a:rPr>
              <a:t>germinate &amp;</a:t>
            </a:r>
          </a:p>
          <a:p>
            <a:pPr marL="2114550" lvl="5" indent="-342900">
              <a:defRPr/>
            </a:pPr>
            <a:r>
              <a:rPr lang="en-US" sz="2600" dirty="0" smtClean="0">
                <a:latin typeface="Times New Roman" pitchFamily="18" charset="0"/>
                <a:cs typeface="Times New Roman" pitchFamily="18" charset="0"/>
              </a:rPr>
              <a:t>grows </a:t>
            </a:r>
            <a:r>
              <a:rPr lang="en-US" sz="2600" dirty="0">
                <a:latin typeface="Times New Roman" pitchFamily="18" charset="0"/>
                <a:cs typeface="Times New Roman" pitchFamily="18" charset="0"/>
              </a:rPr>
              <a:t>slowly in the first few weeks.</a:t>
            </a:r>
          </a:p>
          <a:p>
            <a:pPr lvl="1"/>
            <a:endParaRPr lang="am-ET" sz="2500" dirty="0" smtClean="0">
              <a:latin typeface="Times New Roman" pitchFamily="18" charset="0"/>
              <a:cs typeface="Times New Roman" pitchFamily="18" charset="0"/>
            </a:endParaRPr>
          </a:p>
          <a:p>
            <a:pPr lvl="1">
              <a:buFont typeface="Arial" charset="0"/>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97058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7" y="333375"/>
            <a:ext cx="8812213" cy="6524625"/>
          </a:xfrm>
        </p:spPr>
        <p:txBody>
          <a:bodyPr>
            <a:normAutofit/>
          </a:bodyPr>
          <a:lstStyle/>
          <a:p>
            <a:pPr marL="457200" indent="-457200">
              <a:lnSpc>
                <a:spcPct val="110000"/>
              </a:lnSpc>
              <a:buFont typeface="Arial" charset="0"/>
              <a:buAutoNum type="arabicPeriod" startAt="2"/>
              <a:defRPr/>
            </a:pPr>
            <a:r>
              <a:rPr lang="en-US" sz="2800" b="1" u="sng" dirty="0" smtClean="0">
                <a:latin typeface="Times New Roman" pitchFamily="18" charset="0"/>
                <a:cs typeface="Times New Roman" pitchFamily="18" charset="0"/>
              </a:rPr>
              <a:t>Economic factors</a:t>
            </a:r>
            <a:r>
              <a:rPr lang="en-US" sz="2800" b="1" dirty="0" smtClean="0">
                <a:latin typeface="Times New Roman" pitchFamily="18" charset="0"/>
                <a:cs typeface="Times New Roman" pitchFamily="18" charset="0"/>
              </a:rPr>
              <a:t>: </a:t>
            </a:r>
          </a:p>
          <a:p>
            <a:pPr marL="857250" lvl="1" indent="-457200">
              <a:lnSpc>
                <a:spcPct val="110000"/>
              </a:lnSpc>
              <a:buAutoNum type="alphaUcPeriod"/>
              <a:defRPr/>
            </a:pPr>
            <a:r>
              <a:rPr lang="en-US" sz="2600" b="1" u="sng" dirty="0" smtClean="0">
                <a:latin typeface="Times New Roman" pitchFamily="18" charset="0"/>
                <a:cs typeface="Times New Roman" pitchFamily="18" charset="0"/>
              </a:rPr>
              <a:t>Size of the farm</a:t>
            </a:r>
            <a:r>
              <a:rPr lang="en-US" sz="2500" dirty="0" smtClean="0">
                <a:latin typeface="Times New Roman" pitchFamily="18" charset="0"/>
                <a:cs typeface="Times New Roman" pitchFamily="18" charset="0"/>
              </a:rPr>
              <a:t>:  in small farm &amp; some gardeners generally use the transplant method for vegetable since they cultivate only a small area which must be used to its fullest in order to maximize profit.  </a:t>
            </a:r>
          </a:p>
          <a:p>
            <a:pPr marL="857250" lvl="1" indent="-457200">
              <a:lnSpc>
                <a:spcPct val="110000"/>
              </a:lnSpc>
              <a:buAutoNum type="alphaUcPeriod"/>
              <a:defRPr/>
            </a:pPr>
            <a:endParaRPr lang="en-US" sz="2500" dirty="0">
              <a:latin typeface="Times New Roman" pitchFamily="18" charset="0"/>
              <a:cs typeface="Times New Roman" pitchFamily="18" charset="0"/>
            </a:endParaRPr>
          </a:p>
          <a:p>
            <a:pPr marL="857250" lvl="1" indent="-457200">
              <a:lnSpc>
                <a:spcPct val="110000"/>
              </a:lnSpc>
              <a:buAutoNum type="alphaUcPeriod"/>
              <a:defRPr/>
            </a:pPr>
            <a:r>
              <a:rPr lang="am-ET" sz="2500" dirty="0" smtClean="0">
                <a:latin typeface="Times New Roman" pitchFamily="18" charset="0"/>
                <a:cs typeface="Times New Roman" pitchFamily="18" charset="0"/>
              </a:rPr>
              <a:t> </a:t>
            </a:r>
            <a:r>
              <a:rPr lang="en-US" sz="2600" b="1" u="sng" dirty="0">
                <a:latin typeface="Times New Roman" pitchFamily="18" charset="0"/>
                <a:cs typeface="Times New Roman" pitchFamily="18" charset="0"/>
              </a:rPr>
              <a:t>Purpose for which vegetable is grown</a:t>
            </a:r>
            <a:r>
              <a:rPr lang="en-US" sz="2500" dirty="0">
                <a:latin typeface="Times New Roman" pitchFamily="18" charset="0"/>
                <a:cs typeface="Times New Roman" pitchFamily="18" charset="0"/>
              </a:rPr>
              <a:t>:  Growing for fresh market requires higher production cost per unit of marketable yield but the returns provides great net profit per unit sold, compared to processing </a:t>
            </a:r>
            <a:r>
              <a:rPr lang="en-US" sz="2500" dirty="0" smtClean="0">
                <a:latin typeface="Times New Roman" pitchFamily="18" charset="0"/>
                <a:cs typeface="Times New Roman" pitchFamily="18" charset="0"/>
              </a:rPr>
              <a:t>vegetables (so </a:t>
            </a:r>
            <a:r>
              <a:rPr lang="en-US" sz="2500" dirty="0">
                <a:latin typeface="Times New Roman" pitchFamily="18" charset="0"/>
                <a:cs typeface="Times New Roman" pitchFamily="18" charset="0"/>
              </a:rPr>
              <a:t>needed </a:t>
            </a:r>
            <a:r>
              <a:rPr lang="en-US" sz="2500" dirty="0" smtClean="0">
                <a:latin typeface="Times New Roman" pitchFamily="18" charset="0"/>
                <a:cs typeface="Times New Roman" pitchFamily="18" charset="0"/>
              </a:rPr>
              <a:t>transplanting).</a:t>
            </a:r>
          </a:p>
          <a:p>
            <a:pPr marL="857250" lvl="1" indent="-457200">
              <a:lnSpc>
                <a:spcPct val="110000"/>
              </a:lnSpc>
              <a:buAutoNum type="alphaUcPeriod"/>
              <a:defRPr/>
            </a:pPr>
            <a:endParaRPr lang="en-US" sz="2500" b="1" u="sng" dirty="0">
              <a:latin typeface="Times New Roman" pitchFamily="18" charset="0"/>
              <a:cs typeface="Times New Roman" pitchFamily="18" charset="0"/>
            </a:endParaRPr>
          </a:p>
          <a:p>
            <a:pPr marL="857250" lvl="1" indent="-457200">
              <a:lnSpc>
                <a:spcPct val="110000"/>
              </a:lnSpc>
              <a:buAutoNum type="alphaUcPeriod"/>
              <a:defRPr/>
            </a:pPr>
            <a:r>
              <a:rPr lang="en-US" sz="2600" b="1" u="sng" dirty="0" smtClean="0">
                <a:latin typeface="Times New Roman" pitchFamily="18" charset="0"/>
                <a:cs typeface="Times New Roman" pitchFamily="18" charset="0"/>
              </a:rPr>
              <a:t>Availability &amp; cost </a:t>
            </a:r>
            <a:r>
              <a:rPr lang="en-US" sz="2600" b="1" u="sng" dirty="0">
                <a:latin typeface="Times New Roman" pitchFamily="18" charset="0"/>
                <a:cs typeface="Times New Roman" pitchFamily="18" charset="0"/>
              </a:rPr>
              <a:t>of seed</a:t>
            </a:r>
            <a:r>
              <a:rPr lang="en-US" sz="2500" u="sng" dirty="0">
                <a:latin typeface="Times New Roman" pitchFamily="18" charset="0"/>
                <a:cs typeface="Times New Roman" pitchFamily="18" charset="0"/>
              </a:rPr>
              <a:t>:</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Direct </a:t>
            </a:r>
            <a:r>
              <a:rPr lang="en-US" sz="2500" dirty="0">
                <a:latin typeface="Times New Roman" pitchFamily="18" charset="0"/>
                <a:cs typeface="Times New Roman" pitchFamily="18" charset="0"/>
              </a:rPr>
              <a:t>seeding requires much seed. </a:t>
            </a:r>
            <a:r>
              <a:rPr lang="en-US" sz="250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a:p>
            <a:pPr lvl="1">
              <a:defRPr/>
            </a:pPr>
            <a:endParaRPr lang="en-US" dirty="0"/>
          </a:p>
        </p:txBody>
      </p:sp>
    </p:spTree>
    <p:extLst>
      <p:ext uri="{BB962C8B-B14F-4D97-AF65-F5344CB8AC3E}">
        <p14:creationId xmlns:p14="http://schemas.microsoft.com/office/powerpoint/2010/main" xmlns="" val="21678181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1" cy="609600"/>
          </a:xfrm>
        </p:spPr>
        <p:txBody>
          <a:bodyPr>
            <a:noAutofit/>
          </a:bodyPr>
          <a:lstStyle/>
          <a:p>
            <a:r>
              <a:rPr lang="en-US" sz="4000" b="1" dirty="0" smtClean="0">
                <a:latin typeface="Times New Roman" pitchFamily="18" charset="0"/>
                <a:cs typeface="Times New Roman" pitchFamily="18" charset="0"/>
              </a:rPr>
              <a:t>5.1.4. Seedling management/Post Sowing Care in Nursery</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2133600"/>
            <a:ext cx="8915400" cy="4724400"/>
          </a:xfrm>
        </p:spPr>
        <p:txBody>
          <a:bodyPr>
            <a:normAutofit fontScale="25000" lnSpcReduction="20000"/>
          </a:bodyPr>
          <a:lstStyle/>
          <a:p>
            <a:pPr marL="0" lvl="0" indent="0">
              <a:buNone/>
            </a:pPr>
            <a:r>
              <a:rPr lang="en-US" sz="11200" b="1" i="1" u="sng" dirty="0" smtClean="0">
                <a:latin typeface="Times New Roman" pitchFamily="18" charset="0"/>
                <a:cs typeface="Times New Roman" pitchFamily="18" charset="0"/>
              </a:rPr>
              <a:t>1</a:t>
            </a:r>
            <a:r>
              <a:rPr lang="en-US" sz="12800" b="1" i="1" u="sng" dirty="0" smtClean="0">
                <a:latin typeface="Times New Roman" pitchFamily="18" charset="0"/>
                <a:cs typeface="Times New Roman" pitchFamily="18" charset="0"/>
              </a:rPr>
              <a:t>. Watering</a:t>
            </a:r>
            <a:endParaRPr lang="en-US" sz="12800" i="1" u="sng" dirty="0">
              <a:latin typeface="Times New Roman" pitchFamily="18" charset="0"/>
              <a:cs typeface="Times New Roman" pitchFamily="18" charset="0"/>
            </a:endParaRPr>
          </a:p>
          <a:p>
            <a:pPr>
              <a:lnSpc>
                <a:spcPct val="120000"/>
              </a:lnSpc>
            </a:pPr>
            <a:r>
              <a:rPr lang="en-US" sz="10400" dirty="0" smtClean="0">
                <a:latin typeface="Times New Roman" pitchFamily="18" charset="0"/>
                <a:cs typeface="Times New Roman" pitchFamily="18" charset="0"/>
              </a:rPr>
              <a:t>Good germination % </a:t>
            </a:r>
            <a:r>
              <a:rPr lang="en-US" sz="10400" b="1" dirty="0" smtClean="0">
                <a:latin typeface="Times New Roman" pitchFamily="18" charset="0"/>
                <a:cs typeface="Times New Roman" pitchFamily="18" charset="0"/>
              </a:rPr>
              <a:t>alone</a:t>
            </a:r>
            <a:r>
              <a:rPr lang="en-US" sz="10400" dirty="0" smtClean="0">
                <a:latin typeface="Times New Roman" pitchFamily="18" charset="0"/>
                <a:cs typeface="Times New Roman" pitchFamily="18" charset="0"/>
              </a:rPr>
              <a:t> </a:t>
            </a:r>
            <a:r>
              <a:rPr lang="en-US" sz="10400" dirty="0">
                <a:latin typeface="Times New Roman" pitchFamily="18" charset="0"/>
                <a:cs typeface="Times New Roman" pitchFamily="18" charset="0"/>
              </a:rPr>
              <a:t>is insufficient to guarantee good establishment in the </a:t>
            </a:r>
            <a:r>
              <a:rPr lang="en-US" sz="10400" dirty="0" smtClean="0">
                <a:latin typeface="Times New Roman" pitchFamily="18" charset="0"/>
                <a:cs typeface="Times New Roman" pitchFamily="18" charset="0"/>
              </a:rPr>
              <a:t>nursery. </a:t>
            </a:r>
          </a:p>
          <a:p>
            <a:pPr>
              <a:lnSpc>
                <a:spcPct val="120000"/>
              </a:lnSpc>
            </a:pPr>
            <a:endParaRPr lang="en-US" sz="10400" dirty="0" smtClean="0">
              <a:latin typeface="Times New Roman" pitchFamily="18" charset="0"/>
              <a:cs typeface="Times New Roman" pitchFamily="18" charset="0"/>
            </a:endParaRPr>
          </a:p>
          <a:p>
            <a:pPr>
              <a:lnSpc>
                <a:spcPct val="120000"/>
              </a:lnSpc>
            </a:pPr>
            <a:r>
              <a:rPr lang="en-US" sz="10400" dirty="0" smtClean="0">
                <a:latin typeface="Times New Roman" pitchFamily="18" charset="0"/>
                <a:cs typeface="Times New Roman" pitchFamily="18" charset="0"/>
              </a:rPr>
              <a:t>Watering </a:t>
            </a:r>
            <a:r>
              <a:rPr lang="en-US" sz="10400" dirty="0">
                <a:latin typeface="Times New Roman" pitchFamily="18" charset="0"/>
                <a:cs typeface="Times New Roman" pitchFamily="18" charset="0"/>
              </a:rPr>
              <a:t>of seedbed is one of the cultural practices that should not be neglected at any </a:t>
            </a:r>
            <a:r>
              <a:rPr lang="en-US" sz="10400" dirty="0" smtClean="0">
                <a:latin typeface="Times New Roman" pitchFamily="18" charset="0"/>
                <a:cs typeface="Times New Roman" pitchFamily="18" charset="0"/>
              </a:rPr>
              <a:t>time . </a:t>
            </a:r>
          </a:p>
          <a:p>
            <a:pPr lvl="1">
              <a:lnSpc>
                <a:spcPct val="120000"/>
              </a:lnSpc>
            </a:pPr>
            <a:r>
              <a:rPr lang="en-US" sz="10400" dirty="0" smtClean="0">
                <a:latin typeface="Times New Roman" pitchFamily="18" charset="0"/>
                <a:cs typeface="Times New Roman" pitchFamily="18" charset="0"/>
              </a:rPr>
              <a:t>Watering </a:t>
            </a:r>
            <a:r>
              <a:rPr lang="en-US" sz="10400" dirty="0">
                <a:latin typeface="Times New Roman" pitchFamily="18" charset="0"/>
                <a:cs typeface="Times New Roman" pitchFamily="18" charset="0"/>
              </a:rPr>
              <a:t>is </a:t>
            </a:r>
            <a:r>
              <a:rPr lang="en-US" sz="10400" dirty="0" smtClean="0">
                <a:latin typeface="Times New Roman" pitchFamily="18" charset="0"/>
                <a:cs typeface="Times New Roman" pitchFamily="18" charset="0"/>
              </a:rPr>
              <a:t>important for </a:t>
            </a:r>
          </a:p>
          <a:p>
            <a:pPr lvl="2">
              <a:lnSpc>
                <a:spcPct val="120000"/>
              </a:lnSpc>
            </a:pPr>
            <a:r>
              <a:rPr lang="en-US" sz="10400" dirty="0" smtClean="0">
                <a:latin typeface="Times New Roman" pitchFamily="18" charset="0"/>
                <a:cs typeface="Times New Roman" pitchFamily="18" charset="0"/>
              </a:rPr>
              <a:t>germination of seeds and </a:t>
            </a:r>
          </a:p>
          <a:p>
            <a:pPr lvl="2">
              <a:lnSpc>
                <a:spcPct val="120000"/>
              </a:lnSpc>
            </a:pPr>
            <a:r>
              <a:rPr lang="en-US" sz="10400" dirty="0" smtClean="0">
                <a:latin typeface="Times New Roman" pitchFamily="18" charset="0"/>
                <a:cs typeface="Times New Roman" pitchFamily="18" charset="0"/>
              </a:rPr>
              <a:t>it also determine seedling vigor in nursery. </a:t>
            </a:r>
          </a:p>
          <a:p>
            <a:pPr>
              <a:lnSpc>
                <a:spcPct val="120000"/>
              </a:lnSpc>
            </a:pPr>
            <a:endParaRPr lang="en-US" sz="9800" b="1" dirty="0" smtClean="0">
              <a:latin typeface="Times New Roman" pitchFamily="18" charset="0"/>
              <a:cs typeface="Times New Roman" pitchFamily="18"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328747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7611"/>
            <a:ext cx="8763000" cy="6553200"/>
          </a:xfrm>
        </p:spPr>
        <p:txBody>
          <a:bodyPr>
            <a:normAutofit/>
          </a:bodyPr>
          <a:lstStyle/>
          <a:p>
            <a:pPr>
              <a:buFont typeface="Wingdings" pitchFamily="2" charset="2"/>
              <a:buChar char="q"/>
            </a:pPr>
            <a:r>
              <a:rPr lang="en-US" sz="3000" b="1" dirty="0">
                <a:latin typeface="Times New Roman" pitchFamily="18" charset="0"/>
                <a:cs typeface="Times New Roman" pitchFamily="18" charset="0"/>
              </a:rPr>
              <a:t>Some of the benefits of raising seedling in nursery: </a:t>
            </a:r>
          </a:p>
          <a:p>
            <a:pPr lvl="1"/>
            <a:r>
              <a:rPr lang="en-US" b="1" dirty="0">
                <a:latin typeface="Times New Roman" pitchFamily="18" charset="0"/>
                <a:cs typeface="Times New Roman" pitchFamily="18" charset="0"/>
              </a:rPr>
              <a:t>To give the seeds better conditions for germination </a:t>
            </a:r>
            <a:r>
              <a:rPr lang="en-US" sz="2600" dirty="0">
                <a:latin typeface="Times New Roman" pitchFamily="18" charset="0"/>
                <a:cs typeface="Times New Roman" pitchFamily="18" charset="0"/>
              </a:rPr>
              <a:t>by  growing either in seedbed or in containers, greenhouse etc</a:t>
            </a:r>
            <a:r>
              <a:rPr lang="en-US" sz="2600" dirty="0" smtClean="0">
                <a:latin typeface="Times New Roman" pitchFamily="18" charset="0"/>
                <a:cs typeface="Times New Roman" pitchFamily="18" charset="0"/>
              </a:rPr>
              <a:t>..</a:t>
            </a:r>
          </a:p>
          <a:p>
            <a:pPr lvl="1"/>
            <a:endParaRPr lang="en-US" sz="2600" b="1" i="1" dirty="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To </a:t>
            </a:r>
            <a:r>
              <a:rPr lang="en-US" b="1" i="1" dirty="0">
                <a:latin typeface="Times New Roman" pitchFamily="18" charset="0"/>
                <a:cs typeface="Times New Roman" pitchFamily="18" charset="0"/>
              </a:rPr>
              <a:t>give intensive care for seedlings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at </a:t>
            </a:r>
            <a:r>
              <a:rPr lang="en-US" sz="2600" dirty="0">
                <a:latin typeface="Times New Roman" pitchFamily="18" charset="0"/>
                <a:cs typeface="Times New Roman" pitchFamily="18" charset="0"/>
              </a:rPr>
              <a:t>an early stage of development most vegetable crops </a:t>
            </a:r>
            <a:r>
              <a:rPr lang="en-US" sz="2600" dirty="0" smtClean="0">
                <a:latin typeface="Times New Roman" pitchFamily="18" charset="0"/>
                <a:cs typeface="Times New Roman" pitchFamily="18" charset="0"/>
              </a:rPr>
              <a:t>require </a:t>
            </a:r>
            <a:r>
              <a:rPr lang="en-US" sz="2600" dirty="0">
                <a:latin typeface="Times New Roman" pitchFamily="18" charset="0"/>
                <a:cs typeface="Times New Roman" pitchFamily="18" charset="0"/>
              </a:rPr>
              <a:t>special attention that is not possible in the main field.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used to apply </a:t>
            </a:r>
            <a:r>
              <a:rPr lang="en-US" sz="2600" b="1" dirty="0">
                <a:latin typeface="Times New Roman" pitchFamily="18" charset="0"/>
                <a:cs typeface="Times New Roman" pitchFamily="18" charset="0"/>
              </a:rPr>
              <a:t>optimum growing </a:t>
            </a:r>
            <a:r>
              <a:rPr lang="en-US" sz="2600" dirty="0">
                <a:latin typeface="Times New Roman" pitchFamily="18" charset="0"/>
                <a:cs typeface="Times New Roman" pitchFamily="18" charset="0"/>
              </a:rPr>
              <a:t>conditions to the various plants during their very early stages </a:t>
            </a:r>
            <a:endParaRPr lang="en-US" sz="2600" dirty="0" smtClean="0">
              <a:latin typeface="Times New Roman" pitchFamily="18" charset="0"/>
              <a:cs typeface="Times New Roman" pitchFamily="18" charset="0"/>
            </a:endParaRPr>
          </a:p>
          <a:p>
            <a:pPr lvl="3"/>
            <a:r>
              <a:rPr lang="en-US" sz="2600" dirty="0" err="1" smtClean="0">
                <a:latin typeface="Times New Roman" pitchFamily="18" charset="0"/>
                <a:cs typeface="Times New Roman" pitchFamily="18" charset="0"/>
              </a:rPr>
              <a:t>eg</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by providing good soil, </a:t>
            </a:r>
            <a:endParaRPr lang="en-US" sz="2600" dirty="0" smtClean="0">
              <a:latin typeface="Times New Roman" pitchFamily="18" charset="0"/>
              <a:cs typeface="Times New Roman" pitchFamily="18" charset="0"/>
            </a:endParaRPr>
          </a:p>
          <a:p>
            <a:pPr lvl="3"/>
            <a:r>
              <a:rPr lang="en-US" sz="2600" dirty="0" smtClean="0">
                <a:latin typeface="Times New Roman" pitchFamily="18" charset="0"/>
                <a:cs typeface="Times New Roman" pitchFamily="18" charset="0"/>
              </a:rPr>
              <a:t>protection </a:t>
            </a:r>
            <a:r>
              <a:rPr lang="en-US" sz="2600" dirty="0">
                <a:latin typeface="Times New Roman" pitchFamily="18" charset="0"/>
                <a:cs typeface="Times New Roman" pitchFamily="18" charset="0"/>
              </a:rPr>
              <a:t>from frost &amp; rain by shade, diseases, insect pests &amp; animals, weeds </a:t>
            </a:r>
          </a:p>
          <a:p>
            <a:pPr marL="0" indent="0">
              <a:buNone/>
            </a:pPr>
            <a:endParaRPr lang="en-US" sz="2600"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endParaRPr lang="en-US" sz="1900" dirty="0" smtClean="0"/>
          </a:p>
          <a:p>
            <a:endParaRPr lang="en-US" dirty="0"/>
          </a:p>
        </p:txBody>
      </p:sp>
    </p:spTree>
    <p:extLst>
      <p:ext uri="{BB962C8B-B14F-4D97-AF65-F5344CB8AC3E}">
        <p14:creationId xmlns:p14="http://schemas.microsoft.com/office/powerpoint/2010/main" xmlns="" val="31881679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Autofit/>
          </a:bodyPr>
          <a:lstStyle/>
          <a:p>
            <a:r>
              <a:rPr lang="en-US" sz="2600" b="1" dirty="0">
                <a:latin typeface="Times New Roman" pitchFamily="18" charset="0"/>
                <a:cs typeface="Times New Roman" pitchFamily="18" charset="0"/>
              </a:rPr>
              <a:t>Both under &amp; over watering </a:t>
            </a:r>
            <a:r>
              <a:rPr lang="en-US" sz="2600" dirty="0">
                <a:latin typeface="Times New Roman" pitchFamily="18" charset="0"/>
                <a:cs typeface="Times New Roman" pitchFamily="18" charset="0"/>
              </a:rPr>
              <a:t>are harmful to the growth of the seedlings.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Seedlings </a:t>
            </a:r>
            <a:r>
              <a:rPr lang="en-US" sz="2600" dirty="0">
                <a:latin typeface="Times New Roman" pitchFamily="18" charset="0"/>
                <a:cs typeface="Times New Roman" pitchFamily="18" charset="0"/>
              </a:rPr>
              <a:t>which are </a:t>
            </a:r>
            <a:r>
              <a:rPr lang="en-US" sz="2600" b="1" dirty="0">
                <a:latin typeface="Times New Roman" pitchFamily="18" charset="0"/>
                <a:cs typeface="Times New Roman" pitchFamily="18" charset="0"/>
              </a:rPr>
              <a:t>water stressed </a:t>
            </a:r>
            <a:r>
              <a:rPr lang="en-US" sz="2600" dirty="0">
                <a:latin typeface="Times New Roman" pitchFamily="18" charset="0"/>
                <a:cs typeface="Times New Roman" pitchFamily="18" charset="0"/>
              </a:rPr>
              <a:t>are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stunted </a:t>
            </a:r>
            <a:r>
              <a:rPr lang="en-US" sz="2600" dirty="0">
                <a:latin typeface="Times New Roman" pitchFamily="18" charset="0"/>
                <a:cs typeface="Times New Roman" pitchFamily="18" charset="0"/>
              </a:rPr>
              <a:t>with poorly developed root &amp; shoot such plants are less likely to establish well in the field. </a:t>
            </a:r>
          </a:p>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Excess </a:t>
            </a:r>
            <a:r>
              <a:rPr lang="en-US" sz="2600" b="1" dirty="0">
                <a:latin typeface="Times New Roman" pitchFamily="18" charset="0"/>
                <a:cs typeface="Times New Roman" pitchFamily="18" charset="0"/>
              </a:rPr>
              <a:t>watering</a:t>
            </a:r>
            <a:r>
              <a:rPr lang="en-US" sz="2600" dirty="0">
                <a:latin typeface="Times New Roman" pitchFamily="18" charset="0"/>
                <a:cs typeface="Times New Roman" pitchFamily="18" charset="0"/>
              </a:rPr>
              <a:t> of </a:t>
            </a:r>
            <a:r>
              <a:rPr lang="en-US" sz="2600" dirty="0" smtClean="0">
                <a:latin typeface="Times New Roman" pitchFamily="18" charset="0"/>
                <a:cs typeface="Times New Roman" pitchFamily="18" charset="0"/>
              </a:rPr>
              <a:t>seedlings</a:t>
            </a:r>
          </a:p>
          <a:p>
            <a:pPr lvl="1"/>
            <a:r>
              <a:rPr lang="en-US" sz="2600" dirty="0" smtClean="0">
                <a:latin typeface="Times New Roman" pitchFamily="18" charset="0"/>
                <a:cs typeface="Times New Roman" pitchFamily="18" charset="0"/>
              </a:rPr>
              <a:t>creates </a:t>
            </a:r>
            <a:r>
              <a:rPr lang="en-US" sz="2600" dirty="0">
                <a:latin typeface="Times New Roman" pitchFamily="18" charset="0"/>
                <a:cs typeface="Times New Roman" pitchFamily="18" charset="0"/>
              </a:rPr>
              <a:t>poor </a:t>
            </a:r>
            <a:r>
              <a:rPr lang="en-US" sz="2600" dirty="0" smtClean="0">
                <a:latin typeface="Times New Roman" pitchFamily="18" charset="0"/>
                <a:cs typeface="Times New Roman" pitchFamily="18" charset="0"/>
              </a:rPr>
              <a:t>drainage/ suffocation </a:t>
            </a:r>
            <a:r>
              <a:rPr lang="en-US" sz="2600" dirty="0">
                <a:latin typeface="Times New Roman" pitchFamily="18" charset="0"/>
                <a:cs typeface="Times New Roman" pitchFamily="18" charset="0"/>
              </a:rPr>
              <a:t>of roots </a:t>
            </a:r>
            <a:r>
              <a:rPr lang="en-US" sz="2600" dirty="0" smtClean="0">
                <a:latin typeface="Times New Roman" pitchFamily="18" charset="0"/>
                <a:cs typeface="Times New Roman" pitchFamily="18" charset="0"/>
              </a:rPr>
              <a:t>&amp; </a:t>
            </a:r>
          </a:p>
          <a:p>
            <a:pPr lvl="1"/>
            <a:r>
              <a:rPr lang="en-US" sz="2600" dirty="0" smtClean="0">
                <a:latin typeface="Times New Roman" pitchFamily="18" charset="0"/>
                <a:cs typeface="Times New Roman" pitchFamily="18" charset="0"/>
              </a:rPr>
              <a:t>encourages development </a:t>
            </a:r>
            <a:r>
              <a:rPr lang="en-US" sz="2600" dirty="0">
                <a:latin typeface="Times New Roman" pitchFamily="18" charset="0"/>
                <a:cs typeface="Times New Roman" pitchFamily="18" charset="0"/>
              </a:rPr>
              <a:t>of fungal </a:t>
            </a:r>
            <a:r>
              <a:rPr lang="en-US" sz="2600" dirty="0" smtClean="0">
                <a:latin typeface="Times New Roman" pitchFamily="18" charset="0"/>
                <a:cs typeface="Times New Roman" pitchFamily="18" charset="0"/>
              </a:rPr>
              <a:t>diseases (damping-off) &amp; </a:t>
            </a:r>
          </a:p>
          <a:p>
            <a:pPr lvl="1"/>
            <a:r>
              <a:rPr lang="en-US" sz="2600" dirty="0" smtClean="0">
                <a:latin typeface="Times New Roman" pitchFamily="18" charset="0"/>
                <a:cs typeface="Times New Roman" pitchFamily="18" charset="0"/>
              </a:rPr>
              <a:t>cause the plant </a:t>
            </a:r>
            <a:r>
              <a:rPr lang="en-US" sz="2600" dirty="0">
                <a:latin typeface="Times New Roman" pitchFamily="18" charset="0"/>
                <a:cs typeface="Times New Roman" pitchFamily="18" charset="0"/>
              </a:rPr>
              <a:t>tissue to become </a:t>
            </a:r>
            <a:r>
              <a:rPr lang="en-US" sz="2600" dirty="0" smtClean="0">
                <a:latin typeface="Times New Roman" pitchFamily="18" charset="0"/>
                <a:cs typeface="Times New Roman" pitchFamily="18" charset="0"/>
              </a:rPr>
              <a:t>excessively succulent which are </a:t>
            </a:r>
            <a:r>
              <a:rPr lang="en-US" sz="2600" dirty="0">
                <a:latin typeface="Times New Roman" pitchFamily="18" charset="0"/>
                <a:cs typeface="Times New Roman" pitchFamily="18" charset="0"/>
              </a:rPr>
              <a:t>more susceptible to diseases. </a:t>
            </a:r>
          </a:p>
          <a:p>
            <a:pPr marL="0" indent="0">
              <a:buNone/>
            </a:pPr>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5802301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Autofit/>
          </a:bodyPr>
          <a:lstStyle/>
          <a:p>
            <a:r>
              <a:rPr lang="en-US" sz="2600" dirty="0">
                <a:latin typeface="Times New Roman" pitchFamily="18" charset="0"/>
                <a:cs typeface="Times New Roman" pitchFamily="18" charset="0"/>
              </a:rPr>
              <a:t>Therefore, examine the </a:t>
            </a:r>
            <a:r>
              <a:rPr lang="en-US" sz="2600" b="1" dirty="0">
                <a:latin typeface="Times New Roman" pitchFamily="18" charset="0"/>
                <a:cs typeface="Times New Roman" pitchFamily="18" charset="0"/>
              </a:rPr>
              <a:t>seedbed daily </a:t>
            </a:r>
            <a:r>
              <a:rPr lang="en-US" sz="2600" dirty="0">
                <a:latin typeface="Times New Roman" pitchFamily="18" charset="0"/>
                <a:cs typeface="Times New Roman" pitchFamily="18" charset="0"/>
              </a:rPr>
              <a:t>and apply water if the surface of the soil becomes at all dry.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frequency of watering will depend of </a:t>
            </a:r>
            <a:r>
              <a:rPr lang="en-US" b="1" dirty="0">
                <a:latin typeface="Times New Roman" pitchFamily="18" charset="0"/>
                <a:cs typeface="Times New Roman" pitchFamily="18" charset="0"/>
              </a:rPr>
              <a:t>local conditions</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After the plants are well established; watering should be done thoroughly but not too often.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advisable to </a:t>
            </a:r>
            <a:r>
              <a:rPr lang="en-US" sz="2800" dirty="0">
                <a:latin typeface="Times New Roman" pitchFamily="18" charset="0"/>
                <a:cs typeface="Times New Roman" pitchFamily="18" charset="0"/>
              </a:rPr>
              <a:t>irrigate seedlings in the </a:t>
            </a:r>
            <a:r>
              <a:rPr lang="en-US" sz="2800" b="1" dirty="0">
                <a:latin typeface="Times New Roman" pitchFamily="18" charset="0"/>
                <a:cs typeface="Times New Roman" pitchFamily="18" charset="0"/>
              </a:rPr>
              <a:t>morning ?; </a:t>
            </a:r>
            <a:endParaRPr lang="en-US" sz="2600" b="1"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not in the afternoon as the latter leaves the soil surface moist overnight &amp; thus condition favoring damping off. </a:t>
            </a:r>
          </a:p>
          <a:p>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649924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noAutofit/>
          </a:bodyPr>
          <a:lstStyle/>
          <a:p>
            <a:pPr marL="0" lvl="0" indent="0">
              <a:buNone/>
            </a:pPr>
            <a:r>
              <a:rPr lang="en-US" b="1" i="1" u="sng" dirty="0" smtClean="0">
                <a:latin typeface="Times New Roman" pitchFamily="18" charset="0"/>
                <a:cs typeface="Times New Roman" pitchFamily="18" charset="0"/>
              </a:rPr>
              <a:t>2. Shading</a:t>
            </a:r>
            <a:endParaRPr lang="en-US" i="1" u="sng"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Shading should be done to protect the young seedlings from </a:t>
            </a:r>
          </a:p>
          <a:p>
            <a:pPr lvl="1"/>
            <a:r>
              <a:rPr lang="en-US" sz="2700" dirty="0" smtClean="0">
                <a:latin typeface="Times New Roman" pitchFamily="18" charset="0"/>
                <a:cs typeface="Times New Roman" pitchFamily="18" charset="0"/>
              </a:rPr>
              <a:t>High heat intensity in sunny areas &amp;</a:t>
            </a:r>
          </a:p>
          <a:p>
            <a:pPr lvl="1"/>
            <a:r>
              <a:rPr lang="en-US" sz="2700" dirty="0" smtClean="0">
                <a:latin typeface="Times New Roman" pitchFamily="18" charset="0"/>
                <a:cs typeface="Times New Roman" pitchFamily="18" charset="0"/>
              </a:rPr>
              <a:t>From heavy rain. </a:t>
            </a:r>
          </a:p>
          <a:p>
            <a:endParaRPr lang="en-US" sz="2700"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Shade can be provided by </a:t>
            </a:r>
          </a:p>
          <a:p>
            <a:pPr lvl="1"/>
            <a:r>
              <a:rPr lang="en-US" sz="2700" dirty="0" smtClean="0">
                <a:latin typeface="Times New Roman" pitchFamily="18" charset="0"/>
                <a:cs typeface="Times New Roman" pitchFamily="18" charset="0"/>
              </a:rPr>
              <a:t>Polythene nets or even grass. </a:t>
            </a:r>
          </a:p>
          <a:p>
            <a:endParaRPr lang="en-US" sz="2700"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The shade should be removed some days before transplanting </a:t>
            </a:r>
          </a:p>
          <a:p>
            <a:pPr lvl="1"/>
            <a:r>
              <a:rPr lang="en-US" sz="2700" dirty="0" smtClean="0">
                <a:latin typeface="Times New Roman" pitchFamily="18" charset="0"/>
                <a:cs typeface="Times New Roman" pitchFamily="18" charset="0"/>
              </a:rPr>
              <a:t>To acclimatize seedlings to field conditions.</a:t>
            </a:r>
          </a:p>
          <a:p>
            <a:pPr marL="0" lvl="0" indent="0">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7886883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noAutofit/>
          </a:bodyPr>
          <a:lstStyle/>
          <a:p>
            <a:pPr marL="0" lvl="0" indent="0">
              <a:buNone/>
            </a:pPr>
            <a:r>
              <a:rPr lang="en-US" b="1" i="1" u="sng" dirty="0" smtClean="0">
                <a:latin typeface="Times New Roman" pitchFamily="18" charset="0"/>
                <a:cs typeface="Times New Roman" pitchFamily="18" charset="0"/>
              </a:rPr>
              <a:t>3. Fertilization</a:t>
            </a:r>
            <a:endParaRPr lang="en-US" b="1" i="1" u="sng"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Application of both organic &amp; inorganic fertilizers are applied </a:t>
            </a:r>
          </a:p>
          <a:p>
            <a:pPr lvl="1"/>
            <a:r>
              <a:rPr lang="en-US" sz="2600" dirty="0" smtClean="0">
                <a:latin typeface="Times New Roman" pitchFamily="18" charset="0"/>
                <a:cs typeface="Times New Roman" pitchFamily="18" charset="0"/>
              </a:rPr>
              <a:t>Based on</a:t>
            </a:r>
          </a:p>
          <a:p>
            <a:pPr lvl="2"/>
            <a:r>
              <a:rPr lang="en-US" sz="2600" dirty="0" smtClean="0">
                <a:latin typeface="Times New Roman" pitchFamily="18" charset="0"/>
                <a:cs typeface="Times New Roman" pitchFamily="18" charset="0"/>
              </a:rPr>
              <a:t> The crop need and </a:t>
            </a:r>
          </a:p>
          <a:p>
            <a:pPr lvl="2"/>
            <a:r>
              <a:rPr lang="en-US" sz="2600" dirty="0" smtClean="0">
                <a:latin typeface="Times New Roman" pitchFamily="18" charset="0"/>
                <a:cs typeface="Times New Roman" pitchFamily="18" charset="0"/>
              </a:rPr>
              <a:t>Nutrient level of the soil</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Well decomposed </a:t>
            </a:r>
            <a:r>
              <a:rPr lang="en-US" sz="2600" dirty="0" err="1" smtClean="0">
                <a:latin typeface="Times New Roman" pitchFamily="18" charset="0"/>
                <a:cs typeface="Times New Roman" pitchFamily="18" charset="0"/>
              </a:rPr>
              <a:t>fym</a:t>
            </a:r>
            <a:r>
              <a:rPr lang="en-US" sz="2600" dirty="0" smtClean="0">
                <a:latin typeface="Times New Roman" pitchFamily="18" charset="0"/>
                <a:cs typeface="Times New Roman" pitchFamily="18" charset="0"/>
              </a:rPr>
              <a:t> &amp; compost are commonly used in nursery.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All inorganic fertilizers; most of the time contains </a:t>
            </a:r>
            <a:r>
              <a:rPr lang="en-US" sz="2600" dirty="0" err="1" smtClean="0">
                <a:latin typeface="Times New Roman" pitchFamily="18" charset="0"/>
                <a:cs typeface="Times New Roman" pitchFamily="18" charset="0"/>
              </a:rPr>
              <a:t>npk</a:t>
            </a:r>
            <a:r>
              <a:rPr lang="en-US" sz="2600" dirty="0" smtClean="0">
                <a:latin typeface="Times New Roman" pitchFamily="18" charset="0"/>
                <a:cs typeface="Times New Roman" pitchFamily="18" charset="0"/>
              </a:rPr>
              <a:t> may be applied before &amp; after sowing</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52922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fontScale="25000" lnSpcReduction="20000"/>
          </a:bodyPr>
          <a:lstStyle/>
          <a:p>
            <a:pPr marL="0" lvl="0" indent="0">
              <a:lnSpc>
                <a:spcPct val="120000"/>
              </a:lnSpc>
              <a:buNone/>
            </a:pPr>
            <a:r>
              <a:rPr lang="en-US" sz="12800" b="1" i="1" u="sng" dirty="0" smtClean="0">
                <a:latin typeface="Times New Roman" pitchFamily="18" charset="0"/>
                <a:cs typeface="Times New Roman" pitchFamily="18" charset="0"/>
              </a:rPr>
              <a:t>4</a:t>
            </a:r>
            <a:r>
              <a:rPr lang="en-US" sz="12800" b="1" i="1" u="sng" dirty="0">
                <a:latin typeface="Times New Roman" pitchFamily="18" charset="0"/>
                <a:cs typeface="Times New Roman" pitchFamily="18" charset="0"/>
              </a:rPr>
              <a:t>. Thinning</a:t>
            </a:r>
            <a:endParaRPr lang="en-US" sz="12800" i="1" u="sng" dirty="0">
              <a:latin typeface="Times New Roman" pitchFamily="18" charset="0"/>
              <a:cs typeface="Times New Roman" pitchFamily="18" charset="0"/>
            </a:endParaRPr>
          </a:p>
          <a:p>
            <a:pPr>
              <a:lnSpc>
                <a:spcPct val="120000"/>
              </a:lnSpc>
            </a:pPr>
            <a:r>
              <a:rPr lang="en-US" sz="10400" dirty="0" smtClean="0">
                <a:latin typeface="Times New Roman" pitchFamily="18" charset="0"/>
                <a:cs typeface="Times New Roman" pitchFamily="18" charset="0"/>
              </a:rPr>
              <a:t>It is a cultural practice; which involves removal of seedlings </a:t>
            </a:r>
          </a:p>
          <a:p>
            <a:pPr lvl="1">
              <a:lnSpc>
                <a:spcPct val="120000"/>
              </a:lnSpc>
            </a:pPr>
            <a:r>
              <a:rPr lang="en-US" sz="10400" dirty="0" smtClean="0">
                <a:latin typeface="Times New Roman" pitchFamily="18" charset="0"/>
                <a:cs typeface="Times New Roman" pitchFamily="18" charset="0"/>
              </a:rPr>
              <a:t>From surplus or densely populated seedlings to </a:t>
            </a:r>
          </a:p>
          <a:p>
            <a:pPr lvl="2">
              <a:lnSpc>
                <a:spcPct val="120000"/>
              </a:lnSpc>
            </a:pPr>
            <a:r>
              <a:rPr lang="en-US" sz="10400" dirty="0" smtClean="0">
                <a:latin typeface="Times New Roman" pitchFamily="18" charset="0"/>
                <a:cs typeface="Times New Roman" pitchFamily="18" charset="0"/>
              </a:rPr>
              <a:t>Achieve/regulate desired planting density in rows &amp; in holes </a:t>
            </a:r>
          </a:p>
          <a:p>
            <a:pPr lvl="4">
              <a:lnSpc>
                <a:spcPct val="120000"/>
              </a:lnSpc>
            </a:pPr>
            <a:r>
              <a:rPr lang="en-US" sz="10400" dirty="0" smtClean="0">
                <a:latin typeface="Times New Roman" pitchFamily="18" charset="0"/>
                <a:cs typeface="Times New Roman" pitchFamily="18" charset="0"/>
              </a:rPr>
              <a:t>By retaining healthy and vigorous plants. </a:t>
            </a:r>
          </a:p>
          <a:p>
            <a:pPr>
              <a:lnSpc>
                <a:spcPct val="120000"/>
              </a:lnSpc>
            </a:pPr>
            <a:endParaRPr lang="en-US" sz="10400" dirty="0" smtClean="0">
              <a:latin typeface="Times New Roman" pitchFamily="18" charset="0"/>
              <a:cs typeface="Times New Roman" pitchFamily="18" charset="0"/>
            </a:endParaRPr>
          </a:p>
          <a:p>
            <a:pPr>
              <a:lnSpc>
                <a:spcPct val="120000"/>
              </a:lnSpc>
            </a:pPr>
            <a:r>
              <a:rPr lang="en-US" sz="12800" dirty="0" smtClean="0">
                <a:latin typeface="Times New Roman" pitchFamily="18" charset="0"/>
                <a:cs typeface="Times New Roman" pitchFamily="18" charset="0"/>
              </a:rPr>
              <a:t>During thinning</a:t>
            </a:r>
            <a:r>
              <a:rPr lang="en-US" sz="10400" dirty="0" smtClean="0">
                <a:latin typeface="Times New Roman" pitchFamily="18" charset="0"/>
                <a:cs typeface="Times New Roman" pitchFamily="18" charset="0"/>
              </a:rPr>
              <a:t>; </a:t>
            </a:r>
          </a:p>
          <a:p>
            <a:pPr lvl="1">
              <a:lnSpc>
                <a:spcPct val="120000"/>
              </a:lnSpc>
            </a:pPr>
            <a:r>
              <a:rPr lang="en-US" sz="10400" dirty="0" smtClean="0">
                <a:latin typeface="Times New Roman" pitchFamily="18" charset="0"/>
                <a:cs typeface="Times New Roman" pitchFamily="18" charset="0"/>
              </a:rPr>
              <a:t>Weak, thin &amp; diseased plants &amp; </a:t>
            </a:r>
            <a:r>
              <a:rPr lang="en-US" sz="10400" b="1" dirty="0" smtClean="0">
                <a:latin typeface="Times New Roman" pitchFamily="18" charset="0"/>
                <a:cs typeface="Times New Roman" pitchFamily="18" charset="0"/>
              </a:rPr>
              <a:t>also healthy </a:t>
            </a:r>
            <a:r>
              <a:rPr lang="en-US" sz="10400" dirty="0" smtClean="0">
                <a:latin typeface="Times New Roman" pitchFamily="18" charset="0"/>
                <a:cs typeface="Times New Roman" pitchFamily="18" charset="0"/>
              </a:rPr>
              <a:t>one may pulled out to allow healthy seedlings to grow well.  </a:t>
            </a:r>
          </a:p>
          <a:p>
            <a:pPr lvl="1">
              <a:lnSpc>
                <a:spcPct val="120000"/>
              </a:lnSpc>
            </a:pPr>
            <a:r>
              <a:rPr lang="en-US" sz="10400" dirty="0" smtClean="0">
                <a:latin typeface="Times New Roman" pitchFamily="18" charset="0"/>
                <a:cs typeface="Times New Roman" pitchFamily="18" charset="0"/>
              </a:rPr>
              <a:t>Sometimes excess seedlings cannot thin; especially for expensive seeds such as hybrid varieties are used instead it put in another well prepared seedbed.</a:t>
            </a:r>
          </a:p>
          <a:p>
            <a:pPr marL="0" indent="0">
              <a:lnSpc>
                <a:spcPct val="120000"/>
              </a:lnSpc>
              <a:buNone/>
            </a:pPr>
            <a:endParaRPr lang="en-US" sz="10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9754026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40000" lnSpcReduction="20000"/>
          </a:bodyPr>
          <a:lstStyle/>
          <a:p>
            <a:pPr>
              <a:lnSpc>
                <a:spcPct val="120000"/>
              </a:lnSpc>
            </a:pPr>
            <a:r>
              <a:rPr lang="en-US" sz="8000" dirty="0">
                <a:latin typeface="Times New Roman" pitchFamily="18" charset="0"/>
                <a:cs typeface="Times New Roman" pitchFamily="18" charset="0"/>
              </a:rPr>
              <a:t>It is normally done </a:t>
            </a:r>
            <a:endParaRPr lang="en-US" sz="8000" dirty="0" smtClean="0">
              <a:latin typeface="Times New Roman" pitchFamily="18" charset="0"/>
              <a:cs typeface="Times New Roman" pitchFamily="18" charset="0"/>
            </a:endParaRPr>
          </a:p>
          <a:p>
            <a:pPr lvl="1">
              <a:lnSpc>
                <a:spcPct val="120000"/>
              </a:lnSpc>
            </a:pPr>
            <a:r>
              <a:rPr lang="en-US" sz="6800" dirty="0" smtClean="0">
                <a:latin typeface="Times New Roman" pitchFamily="18" charset="0"/>
                <a:cs typeface="Times New Roman" pitchFamily="18" charset="0"/>
              </a:rPr>
              <a:t>when </a:t>
            </a:r>
            <a:r>
              <a:rPr lang="en-US" sz="6800" dirty="0">
                <a:latin typeface="Times New Roman" pitchFamily="18" charset="0"/>
                <a:cs typeface="Times New Roman" pitchFamily="18" charset="0"/>
              </a:rPr>
              <a:t>seedlings have formed a few true leaves or </a:t>
            </a:r>
            <a:endParaRPr lang="en-US" sz="6800" dirty="0" smtClean="0">
              <a:latin typeface="Times New Roman" pitchFamily="18" charset="0"/>
              <a:cs typeface="Times New Roman" pitchFamily="18" charset="0"/>
            </a:endParaRPr>
          </a:p>
          <a:p>
            <a:pPr lvl="1">
              <a:lnSpc>
                <a:spcPct val="120000"/>
              </a:lnSpc>
            </a:pPr>
            <a:r>
              <a:rPr lang="en-US" sz="6800" dirty="0" smtClean="0">
                <a:latin typeface="Times New Roman" pitchFamily="18" charset="0"/>
                <a:cs typeface="Times New Roman" pitchFamily="18" charset="0"/>
              </a:rPr>
              <a:t>within </a:t>
            </a:r>
            <a:r>
              <a:rPr lang="en-US" sz="6800" dirty="0">
                <a:latin typeface="Times New Roman" pitchFamily="18" charset="0"/>
                <a:cs typeface="Times New Roman" pitchFamily="18" charset="0"/>
              </a:rPr>
              <a:t>2-3 days after the first true leaves are appeared.  </a:t>
            </a:r>
            <a:r>
              <a:rPr lang="en-US" sz="6800" dirty="0" err="1">
                <a:latin typeface="Times New Roman" pitchFamily="18" charset="0"/>
                <a:cs typeface="Times New Roman" pitchFamily="18" charset="0"/>
              </a:rPr>
              <a:t>Eg</a:t>
            </a:r>
            <a:r>
              <a:rPr lang="en-US" sz="6800" dirty="0">
                <a:latin typeface="Times New Roman" pitchFamily="18" charset="0"/>
                <a:cs typeface="Times New Roman" pitchFamily="18" charset="0"/>
              </a:rPr>
              <a:t> Carrot thin out after 4 weeks.</a:t>
            </a:r>
          </a:p>
          <a:p>
            <a:pPr>
              <a:lnSpc>
                <a:spcPct val="120000"/>
              </a:lnSpc>
            </a:pPr>
            <a:endParaRPr lang="en-US" sz="6800" dirty="0">
              <a:latin typeface="Times New Roman" pitchFamily="18" charset="0"/>
              <a:cs typeface="Times New Roman" pitchFamily="18" charset="0"/>
            </a:endParaRPr>
          </a:p>
          <a:p>
            <a:pPr>
              <a:lnSpc>
                <a:spcPct val="120000"/>
              </a:lnSpc>
            </a:pPr>
            <a:r>
              <a:rPr lang="en-US" sz="8000" dirty="0">
                <a:latin typeface="Times New Roman" pitchFamily="18" charset="0"/>
                <a:cs typeface="Times New Roman" pitchFamily="18" charset="0"/>
              </a:rPr>
              <a:t>It can be done  2-3 times</a:t>
            </a:r>
            <a:r>
              <a:rPr lang="en-US" sz="6000" dirty="0">
                <a:latin typeface="Times New Roman" pitchFamily="18" charset="0"/>
                <a:cs typeface="Times New Roman" pitchFamily="18" charset="0"/>
              </a:rPr>
              <a:t>. </a:t>
            </a:r>
            <a:endParaRPr lang="en-US" sz="6000" dirty="0" smtClean="0">
              <a:latin typeface="Times New Roman" pitchFamily="18" charset="0"/>
              <a:cs typeface="Times New Roman" pitchFamily="18" charset="0"/>
            </a:endParaRPr>
          </a:p>
          <a:p>
            <a:pPr lvl="1">
              <a:lnSpc>
                <a:spcPct val="120000"/>
              </a:lnSpc>
            </a:pPr>
            <a:r>
              <a:rPr lang="en-US" sz="6800" dirty="0" smtClean="0">
                <a:latin typeface="Times New Roman" pitchFamily="18" charset="0"/>
                <a:cs typeface="Times New Roman" pitchFamily="18" charset="0"/>
              </a:rPr>
              <a:t>The </a:t>
            </a:r>
            <a:r>
              <a:rPr lang="en-US" sz="6800" dirty="0">
                <a:latin typeface="Times New Roman" pitchFamily="18" charset="0"/>
                <a:cs typeface="Times New Roman" pitchFamily="18" charset="0"/>
              </a:rPr>
              <a:t>first thinning is carried out after emergency of first true leaf</a:t>
            </a:r>
            <a:r>
              <a:rPr lang="en-US" sz="6800" dirty="0" smtClean="0">
                <a:latin typeface="Times New Roman" pitchFamily="18" charset="0"/>
                <a:cs typeface="Times New Roman" pitchFamily="18" charset="0"/>
              </a:rPr>
              <a:t>,</a:t>
            </a:r>
          </a:p>
          <a:p>
            <a:pPr lvl="1">
              <a:lnSpc>
                <a:spcPct val="120000"/>
              </a:lnSpc>
            </a:pPr>
            <a:r>
              <a:rPr lang="en-US" sz="6800" dirty="0" smtClean="0">
                <a:latin typeface="Times New Roman" pitchFamily="18" charset="0"/>
                <a:cs typeface="Times New Roman" pitchFamily="18" charset="0"/>
              </a:rPr>
              <a:t> </a:t>
            </a:r>
            <a:r>
              <a:rPr lang="en-US" sz="6800" dirty="0">
                <a:latin typeface="Times New Roman" pitchFamily="18" charset="0"/>
                <a:cs typeface="Times New Roman" pitchFamily="18" charset="0"/>
              </a:rPr>
              <a:t>the second after the emergency of 2-3leaves &amp; </a:t>
            </a:r>
            <a:endParaRPr lang="en-US" sz="6800" dirty="0" smtClean="0">
              <a:latin typeface="Times New Roman" pitchFamily="18" charset="0"/>
              <a:cs typeface="Times New Roman" pitchFamily="18" charset="0"/>
            </a:endParaRPr>
          </a:p>
          <a:p>
            <a:pPr lvl="1">
              <a:lnSpc>
                <a:spcPct val="120000"/>
              </a:lnSpc>
            </a:pPr>
            <a:r>
              <a:rPr lang="en-US" sz="6800" dirty="0" smtClean="0">
                <a:latin typeface="Times New Roman" pitchFamily="18" charset="0"/>
                <a:cs typeface="Times New Roman" pitchFamily="18" charset="0"/>
              </a:rPr>
              <a:t> </a:t>
            </a:r>
            <a:r>
              <a:rPr lang="en-US" sz="6800" dirty="0">
                <a:latin typeface="Times New Roman" pitchFamily="18" charset="0"/>
                <a:cs typeface="Times New Roman" pitchFamily="18" charset="0"/>
              </a:rPr>
              <a:t>the large shape vegetables such as cabbage, Chinese cabbage; </a:t>
            </a:r>
            <a:r>
              <a:rPr lang="en-US" sz="6800" dirty="0" smtClean="0">
                <a:latin typeface="Times New Roman" pitchFamily="18" charset="0"/>
                <a:cs typeface="Times New Roman" pitchFamily="18" charset="0"/>
              </a:rPr>
              <a:t>third </a:t>
            </a:r>
            <a:r>
              <a:rPr lang="en-US" sz="6800" dirty="0">
                <a:latin typeface="Times New Roman" pitchFamily="18" charset="0"/>
                <a:cs typeface="Times New Roman" pitchFamily="18" charset="0"/>
              </a:rPr>
              <a:t>thinning is necessary</a:t>
            </a:r>
          </a:p>
          <a:p>
            <a:pPr marL="0" indent="0">
              <a:lnSpc>
                <a:spcPct val="120000"/>
              </a:lnSpc>
              <a:buNone/>
            </a:pPr>
            <a:endParaRPr lang="en-US" sz="10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0527888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Autofit/>
          </a:bodyPr>
          <a:lstStyle/>
          <a:p>
            <a:pPr marL="0" indent="0">
              <a:buNone/>
            </a:pPr>
            <a:r>
              <a:rPr lang="en-US" b="1" i="1" u="sng" dirty="0">
                <a:latin typeface="Times New Roman" pitchFamily="18" charset="0"/>
                <a:cs typeface="Times New Roman" pitchFamily="18" charset="0"/>
              </a:rPr>
              <a:t>5. Pest control</a:t>
            </a:r>
            <a:endParaRPr lang="en-US" i="1" u="sng" dirty="0">
              <a:latin typeface="Times New Roman" pitchFamily="18" charset="0"/>
              <a:cs typeface="Times New Roman" pitchFamily="18" charset="0"/>
            </a:endParaRPr>
          </a:p>
          <a:p>
            <a:r>
              <a:rPr lang="en-US" sz="2600" dirty="0">
                <a:latin typeface="Times New Roman" pitchFamily="18" charset="0"/>
                <a:cs typeface="Times New Roman" pitchFamily="18" charset="0"/>
              </a:rPr>
              <a:t>Insects, diseases &amp; weeds will always exist in great abundance in nursery.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Pest </a:t>
            </a:r>
            <a:r>
              <a:rPr lang="en-US" sz="2600" dirty="0">
                <a:latin typeface="Times New Roman" pitchFamily="18" charset="0"/>
                <a:cs typeface="Times New Roman" pitchFamily="18" charset="0"/>
              </a:rPr>
              <a:t>control is a continuous process from seedling emergence to transplanting.</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Methods used to control pests: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cultural</a:t>
            </a:r>
            <a:r>
              <a:rPr lang="en-US" sz="2600" dirty="0">
                <a:latin typeface="Times New Roman" pitchFamily="18" charset="0"/>
                <a:cs typeface="Times New Roman" pitchFamily="18" charset="0"/>
              </a:rPr>
              <a:t>, chemical, biological, mechanical &amp; with developing of integrated pest management</a:t>
            </a:r>
          </a:p>
          <a:p>
            <a:endParaRPr lang="en-US" sz="26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ability to grow ever more abundant vegetable crops also provided more abundant food for pests. </a:t>
            </a:r>
          </a:p>
          <a:p>
            <a:pPr marL="0" indent="0">
              <a:buNone/>
            </a:pPr>
            <a:endParaRPr lang="en-US" sz="2500" dirty="0" smtClean="0">
              <a:latin typeface="Times New Roman" pitchFamily="18" charset="0"/>
              <a:cs typeface="Times New Roman" pitchFamily="18" charset="0"/>
            </a:endParaRPr>
          </a:p>
          <a:p>
            <a:endParaRPr lang="en-US" sz="2500" dirty="0"/>
          </a:p>
        </p:txBody>
      </p:sp>
    </p:spTree>
    <p:extLst>
      <p:ext uri="{BB962C8B-B14F-4D97-AF65-F5344CB8AC3E}">
        <p14:creationId xmlns:p14="http://schemas.microsoft.com/office/powerpoint/2010/main" xmlns="" val="2811137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a:bodyPr>
          <a:lstStyle/>
          <a:p>
            <a:pPr marL="0" lvl="0" indent="0">
              <a:buNone/>
            </a:pPr>
            <a:r>
              <a:rPr lang="en-US" b="1" i="1" u="sng" dirty="0" smtClean="0">
                <a:latin typeface="Times New Roman" pitchFamily="18" charset="0"/>
                <a:cs typeface="Times New Roman" pitchFamily="18" charset="0"/>
              </a:rPr>
              <a:t>6. Hardening-off</a:t>
            </a:r>
            <a:endParaRPr lang="en-US" i="1" u="sng"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Hardening-off </a:t>
            </a:r>
            <a:r>
              <a:rPr lang="en-US" sz="2600" dirty="0">
                <a:latin typeface="Times New Roman" pitchFamily="18" charset="0"/>
                <a:cs typeface="Times New Roman" pitchFamily="18" charset="0"/>
              </a:rPr>
              <a:t>refers to any </a:t>
            </a:r>
            <a:r>
              <a:rPr lang="en-US" sz="2600" dirty="0" smtClean="0">
                <a:latin typeface="Times New Roman" pitchFamily="18" charset="0"/>
                <a:cs typeface="Times New Roman" pitchFamily="18" charset="0"/>
              </a:rPr>
              <a:t>treatment on transplants before transfer to field that </a:t>
            </a:r>
            <a:r>
              <a:rPr lang="en-US" sz="2600" dirty="0">
                <a:latin typeface="Times New Roman" pitchFamily="18" charset="0"/>
                <a:cs typeface="Times New Roman" pitchFamily="18" charset="0"/>
              </a:rPr>
              <a:t>results in a </a:t>
            </a:r>
            <a:r>
              <a:rPr lang="en-US" sz="2600" dirty="0" smtClean="0">
                <a:latin typeface="Times New Roman" pitchFamily="18" charset="0"/>
                <a:cs typeface="Times New Roman" pitchFamily="18" charset="0"/>
              </a:rPr>
              <a:t>firming the </a:t>
            </a:r>
            <a:r>
              <a:rPr lang="en-US" sz="2600" dirty="0">
                <a:latin typeface="Times New Roman" pitchFamily="18" charset="0"/>
                <a:cs typeface="Times New Roman" pitchFamily="18" charset="0"/>
              </a:rPr>
              <a:t>tissue of </a:t>
            </a:r>
            <a:r>
              <a:rPr lang="en-US" sz="2600" dirty="0" smtClean="0">
                <a:latin typeface="Times New Roman" pitchFamily="18" charset="0"/>
                <a:cs typeface="Times New Roman" pitchFamily="18" charset="0"/>
              </a:rPr>
              <a:t>plants </a:t>
            </a:r>
            <a:r>
              <a:rPr lang="en-US" sz="2600" b="1" dirty="0" smtClean="0">
                <a:latin typeface="Times New Roman" pitchFamily="18" charset="0"/>
                <a:cs typeface="Times New Roman" pitchFamily="18" charset="0"/>
              </a:rPr>
              <a:t>or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a process by which seedlings are conditioned before transplanting </a:t>
            </a:r>
            <a:r>
              <a:rPr lang="en-US" sz="2600" b="1" dirty="0">
                <a:latin typeface="Times New Roman" pitchFamily="18" charset="0"/>
                <a:cs typeface="Times New Roman" pitchFamily="18" charset="0"/>
              </a:rPr>
              <a:t>to withstand </a:t>
            </a:r>
            <a:r>
              <a:rPr lang="en-US" sz="2600" dirty="0">
                <a:latin typeface="Times New Roman" pitchFamily="18" charset="0"/>
                <a:cs typeface="Times New Roman" pitchFamily="18" charset="0"/>
              </a:rPr>
              <a:t>adverse weather conditions after transplanting to the field.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So </a:t>
            </a:r>
            <a:r>
              <a:rPr lang="en-US" sz="2600" dirty="0">
                <a:latin typeface="Times New Roman" pitchFamily="18" charset="0"/>
                <a:cs typeface="Times New Roman" pitchFamily="18" charset="0"/>
              </a:rPr>
              <a:t>that they can withstand the transition from a relatively </a:t>
            </a:r>
            <a:r>
              <a:rPr lang="en-US" sz="2600" dirty="0" smtClean="0">
                <a:latin typeface="Times New Roman" pitchFamily="18" charset="0"/>
                <a:cs typeface="Times New Roman" pitchFamily="18" charset="0"/>
              </a:rPr>
              <a:t>sheltered &amp; protected </a:t>
            </a:r>
            <a:r>
              <a:rPr lang="en-US" sz="2600" dirty="0">
                <a:latin typeface="Times New Roman" pitchFamily="18" charset="0"/>
                <a:cs typeface="Times New Roman" pitchFamily="18" charset="0"/>
              </a:rPr>
              <a:t>environment </a:t>
            </a:r>
            <a:r>
              <a:rPr lang="en-US" sz="2600" b="1" dirty="0">
                <a:latin typeface="Times New Roman" pitchFamily="18" charset="0"/>
                <a:cs typeface="Times New Roman" pitchFamily="18" charset="0"/>
              </a:rPr>
              <a:t>to</a:t>
            </a:r>
            <a:r>
              <a:rPr lang="en-US" sz="2600" dirty="0">
                <a:latin typeface="Times New Roman" pitchFamily="18" charset="0"/>
                <a:cs typeface="Times New Roman" pitchFamily="18" charset="0"/>
              </a:rPr>
              <a:t> a sometimes harsh open </a:t>
            </a:r>
            <a:r>
              <a:rPr lang="en-US" sz="2600" dirty="0" smtClean="0">
                <a:latin typeface="Times New Roman" pitchFamily="18" charset="0"/>
                <a:cs typeface="Times New Roman" pitchFamily="18" charset="0"/>
              </a:rPr>
              <a:t>situation (</a:t>
            </a:r>
            <a:r>
              <a:rPr lang="en-US" sz="2600" b="1" dirty="0" smtClean="0">
                <a:latin typeface="Times New Roman" pitchFamily="18" charset="0"/>
                <a:cs typeface="Times New Roman" pitchFamily="18" charset="0"/>
              </a:rPr>
              <a:t>unfavorable </a:t>
            </a:r>
            <a:r>
              <a:rPr lang="en-US" sz="2600" b="1" dirty="0">
                <a:latin typeface="Times New Roman" pitchFamily="18" charset="0"/>
                <a:cs typeface="Times New Roman" pitchFamily="18" charset="0"/>
              </a:rPr>
              <a:t>environmental conditions</a:t>
            </a:r>
            <a:r>
              <a:rPr lang="en-US" sz="2600" dirty="0">
                <a:latin typeface="Times New Roman" pitchFamily="18" charset="0"/>
                <a:cs typeface="Times New Roman" pitchFamily="18" charset="0"/>
              </a:rPr>
              <a:t> such as freezing, hot dry wind, strong </a:t>
            </a:r>
            <a:r>
              <a:rPr lang="en-US" sz="2600" dirty="0" smtClean="0">
                <a:latin typeface="Times New Roman" pitchFamily="18" charset="0"/>
                <a:cs typeface="Times New Roman" pitchFamily="18" charset="0"/>
              </a:rPr>
              <a:t>sunlight). </a:t>
            </a:r>
          </a:p>
          <a:p>
            <a:pPr marL="0" indent="0">
              <a:buNone/>
            </a:pPr>
            <a:endParaRPr lang="en-US" sz="2500"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xmlns="" val="25975307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a:bodyPr>
          <a:lstStyle/>
          <a:p>
            <a:r>
              <a:rPr lang="en-US" sz="2600" dirty="0" smtClean="0">
                <a:latin typeface="Times New Roman" pitchFamily="18" charset="0"/>
                <a:cs typeface="Times New Roman" pitchFamily="18" charset="0"/>
              </a:rPr>
              <a:t>Generally; hardening is imposed from about 1-2 weeks prior to transplanting seedlings </a:t>
            </a:r>
          </a:p>
          <a:p>
            <a:pPr lvl="1"/>
            <a:r>
              <a:rPr lang="en-US" sz="2600" dirty="0" smtClean="0">
                <a:latin typeface="Times New Roman" pitchFamily="18" charset="0"/>
                <a:cs typeface="Times New Roman" pitchFamily="18" charset="0"/>
              </a:rPr>
              <a:t>By gradually exposing them </a:t>
            </a:r>
          </a:p>
          <a:p>
            <a:pPr lvl="2"/>
            <a:r>
              <a:rPr lang="en-US" sz="2600" dirty="0" smtClean="0">
                <a:latin typeface="Times New Roman" pitchFamily="18" charset="0"/>
                <a:cs typeface="Times New Roman" pitchFamily="18" charset="0"/>
              </a:rPr>
              <a:t>To higher (or lower) </a:t>
            </a:r>
            <a:r>
              <a:rPr lang="en-US" sz="2600" dirty="0" err="1" smtClean="0">
                <a:latin typeface="Times New Roman" pitchFamily="18" charset="0"/>
                <a:cs typeface="Times New Roman" pitchFamily="18" charset="0"/>
              </a:rPr>
              <a:t>t</a:t>
            </a:r>
            <a:r>
              <a:rPr lang="en-US" sz="2600" baseline="30000" dirty="0" err="1" smtClean="0">
                <a:latin typeface="Times New Roman" pitchFamily="18" charset="0"/>
                <a:cs typeface="Times New Roman" pitchFamily="18" charset="0"/>
              </a:rPr>
              <a:t>o</a:t>
            </a:r>
            <a:r>
              <a:rPr lang="en-US" sz="2600" dirty="0" err="1" smtClean="0">
                <a:latin typeface="Times New Roman" pitchFamily="18" charset="0"/>
                <a:cs typeface="Times New Roman" pitchFamily="18" charset="0"/>
              </a:rPr>
              <a:t>c</a:t>
            </a:r>
            <a:r>
              <a:rPr lang="en-US" sz="2600" dirty="0" smtClean="0">
                <a:latin typeface="Times New Roman" pitchFamily="18" charset="0"/>
                <a:cs typeface="Times New Roman" pitchFamily="18" charset="0"/>
              </a:rPr>
              <a:t> &amp;</a:t>
            </a:r>
          </a:p>
          <a:p>
            <a:pPr lvl="2"/>
            <a:r>
              <a:rPr lang="en-US" sz="2600" dirty="0" smtClean="0">
                <a:latin typeface="Times New Roman" pitchFamily="18" charset="0"/>
                <a:cs typeface="Times New Roman" pitchFamily="18" charset="0"/>
              </a:rPr>
              <a:t> the higher light intensity prevailing in the field</a:t>
            </a:r>
          </a:p>
          <a:p>
            <a:pPr lvl="2"/>
            <a:r>
              <a:rPr lang="en-US" sz="2600" dirty="0" smtClean="0">
                <a:latin typeface="Times New Roman" pitchFamily="18" charset="0"/>
                <a:cs typeface="Times New Roman" pitchFamily="18" charset="0"/>
              </a:rPr>
              <a:t> Etc. </a:t>
            </a:r>
          </a:p>
          <a:p>
            <a:pPr marL="0" indent="0">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should, however, not involve any treatment that may reduce the rate of photosynthesis.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Care should be taken not to over-harden plants, as this may delay maturity and in some instances even reduce crop yields at the end.</a:t>
            </a:r>
          </a:p>
          <a:p>
            <a:endParaRPr lang="en-US" dirty="0" smtClean="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xmlns="" val="25124049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8686800"/>
          </a:xfrm>
        </p:spPr>
        <p:txBody>
          <a:bodyPr>
            <a:noAutofit/>
          </a:bodyPr>
          <a:lstStyle/>
          <a:p>
            <a:r>
              <a:rPr lang="en-US" b="1" dirty="0">
                <a:latin typeface="Times New Roman" pitchFamily="18" charset="0"/>
                <a:cs typeface="Times New Roman" pitchFamily="18" charset="0"/>
              </a:rPr>
              <a:t>Importance</a:t>
            </a:r>
            <a:r>
              <a:rPr lang="en-US" dirty="0">
                <a:latin typeface="Times New Roman" pitchFamily="18" charset="0"/>
                <a:cs typeface="Times New Roman" pitchFamily="18" charset="0"/>
              </a:rPr>
              <a:t>:-</a:t>
            </a:r>
          </a:p>
          <a:p>
            <a:pPr lvl="1"/>
            <a:r>
              <a:rPr lang="en-US" sz="2600" dirty="0">
                <a:latin typeface="Times New Roman" pitchFamily="18" charset="0"/>
                <a:cs typeface="Times New Roman" pitchFamily="18" charset="0"/>
              </a:rPr>
              <a:t>Hardened plants develop new roots faster b/c they accumulate food materials during hardening treatment.</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can withstand unfavorable environmental conditions such as low or high T</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hot, drying winds, insect injury &amp; injury from particles of soil and sand blown by the wind </a:t>
            </a:r>
          </a:p>
          <a:p>
            <a:pPr marL="457200" lvl="1" indent="0">
              <a:buNone/>
            </a:pP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Hardening </a:t>
            </a:r>
            <a:r>
              <a:rPr lang="en-US" sz="2600" dirty="0">
                <a:latin typeface="Times New Roman" pitchFamily="18" charset="0"/>
                <a:cs typeface="Times New Roman" pitchFamily="18" charset="0"/>
              </a:rPr>
              <a:t>also increases water-retaining power of the cells &amp;  this is of importance in resistance to water loss incident to freezing and in transpiration.</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Hardened </a:t>
            </a:r>
            <a:r>
              <a:rPr lang="en-US" sz="2600" dirty="0">
                <a:latin typeface="Times New Roman" pitchFamily="18" charset="0"/>
                <a:cs typeface="Times New Roman" pitchFamily="18" charset="0"/>
              </a:rPr>
              <a:t>plants can establish better &amp; able to withstand transplanting shock with minimum injury.</a:t>
            </a:r>
          </a:p>
          <a:p>
            <a:endParaRPr lang="en-US" sz="2500" b="1" dirty="0" smtClean="0">
              <a:latin typeface="Times New Roman" pitchFamily="18" charset="0"/>
              <a:cs typeface="Times New Roman" pitchFamily="18" charset="0"/>
            </a:endParaRPr>
          </a:p>
          <a:p>
            <a:endParaRPr lang="en-US" sz="2500" b="1" dirty="0" smtClean="0">
              <a:latin typeface="Times New Roman" pitchFamily="18" charset="0"/>
              <a:cs typeface="Times New Roman" pitchFamily="18" charset="0"/>
            </a:endParaRPr>
          </a:p>
          <a:p>
            <a:pPr marL="0" indent="0">
              <a:buNone/>
            </a:pPr>
            <a:endParaRPr lang="en-US" sz="2500" dirty="0"/>
          </a:p>
        </p:txBody>
      </p:sp>
    </p:spTree>
    <p:extLst>
      <p:ext uri="{BB962C8B-B14F-4D97-AF65-F5344CB8AC3E}">
        <p14:creationId xmlns:p14="http://schemas.microsoft.com/office/powerpoint/2010/main" xmlns="" val="125585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7010400"/>
          </a:xfrm>
        </p:spPr>
        <p:txBody>
          <a:bodyPr>
            <a:normAutofit/>
          </a:bodyPr>
          <a:lstStyle/>
          <a:p>
            <a:pPr lvl="1"/>
            <a:r>
              <a:rPr lang="en-US" b="1" i="1" dirty="0" smtClean="0">
                <a:latin typeface="Times New Roman" pitchFamily="18" charset="0"/>
                <a:cs typeface="Times New Roman" pitchFamily="18" charset="0"/>
              </a:rPr>
              <a:t>It give opportunity </a:t>
            </a:r>
            <a:r>
              <a:rPr lang="en-US" b="1" i="1" dirty="0">
                <a:latin typeface="Times New Roman" pitchFamily="18" charset="0"/>
                <a:cs typeface="Times New Roman" pitchFamily="18" charset="0"/>
              </a:rPr>
              <a:t>for </a:t>
            </a:r>
            <a:r>
              <a:rPr lang="en-US" b="1" i="1" dirty="0" smtClean="0">
                <a:latin typeface="Times New Roman" pitchFamily="18" charset="0"/>
                <a:cs typeface="Times New Roman" pitchFamily="18" charset="0"/>
              </a:rPr>
              <a:t>selection</a:t>
            </a:r>
            <a:r>
              <a:rPr lang="en-US" dirty="0" smtClean="0">
                <a:latin typeface="Times New Roman" pitchFamily="18" charset="0"/>
                <a:cs typeface="Times New Roman" pitchFamily="18" charset="0"/>
              </a:rPr>
              <a:t>- </a:t>
            </a:r>
          </a:p>
          <a:p>
            <a:pPr lvl="2"/>
            <a:r>
              <a:rPr lang="en-US" sz="2600" dirty="0">
                <a:latin typeface="Times New Roman" pitchFamily="18" charset="0"/>
                <a:cs typeface="Times New Roman" pitchFamily="18" charset="0"/>
              </a:rPr>
              <a:t>S</a:t>
            </a:r>
            <a:r>
              <a:rPr lang="en-US" sz="2600" dirty="0" smtClean="0">
                <a:latin typeface="Times New Roman" pitchFamily="18" charset="0"/>
                <a:cs typeface="Times New Roman" pitchFamily="18" charset="0"/>
              </a:rPr>
              <a:t>elect </a:t>
            </a:r>
            <a:r>
              <a:rPr lang="en-US" sz="2600" dirty="0">
                <a:latin typeface="Times New Roman" pitchFamily="18" charset="0"/>
                <a:cs typeface="Times New Roman" pitchFamily="18" charset="0"/>
              </a:rPr>
              <a:t>well grown, vigorous, uniform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disease free </a:t>
            </a:r>
            <a:r>
              <a:rPr lang="en-US" sz="2600" dirty="0" smtClean="0">
                <a:latin typeface="Times New Roman" pitchFamily="18" charset="0"/>
                <a:cs typeface="Times New Roman" pitchFamily="18" charset="0"/>
              </a:rPr>
              <a:t>seedlings for transplanting in order </a:t>
            </a:r>
            <a:r>
              <a:rPr lang="en-US" sz="2600" dirty="0">
                <a:latin typeface="Times New Roman" pitchFamily="18" charset="0"/>
                <a:cs typeface="Times New Roman" pitchFamily="18" charset="0"/>
              </a:rPr>
              <a:t>to obtain an even stand on the field. </a:t>
            </a:r>
          </a:p>
          <a:p>
            <a:pPr lvl="2"/>
            <a:r>
              <a:rPr lang="en-US" sz="2600" dirty="0" smtClean="0">
                <a:latin typeface="Times New Roman" pitchFamily="18" charset="0"/>
                <a:cs typeface="Times New Roman" pitchFamily="18" charset="0"/>
              </a:rPr>
              <a:t>Thus week &amp; disease seedlings are eliminates/discarded </a:t>
            </a:r>
          </a:p>
          <a:p>
            <a:pPr lvl="1"/>
            <a:endParaRPr lang="en-US" sz="2600"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Extend </a:t>
            </a:r>
            <a:r>
              <a:rPr lang="en-US" b="1" i="1" dirty="0">
                <a:latin typeface="Times New Roman" pitchFamily="18" charset="0"/>
                <a:cs typeface="Times New Roman" pitchFamily="18" charset="0"/>
              </a:rPr>
              <a:t>a short growing season for late maturing crops</a:t>
            </a:r>
            <a:r>
              <a:rPr lang="en-US" i="1" dirty="0">
                <a:latin typeface="Times New Roman" pitchFamily="18" charset="0"/>
                <a:cs typeface="Times New Roman" pitchFamily="18" charset="0"/>
              </a:rPr>
              <a:t>: </a:t>
            </a:r>
            <a:endParaRPr lang="en-US" i="1"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Seedlings can </a:t>
            </a:r>
            <a:r>
              <a:rPr lang="en-US" sz="2600" dirty="0">
                <a:latin typeface="Times New Roman" pitchFamily="18" charset="0"/>
                <a:cs typeface="Times New Roman" pitchFamily="18" charset="0"/>
              </a:rPr>
              <a:t>be raised in a nursery under a protected environment before </a:t>
            </a:r>
            <a:r>
              <a:rPr lang="en-US" sz="2600" dirty="0" smtClean="0">
                <a:latin typeface="Times New Roman" pitchFamily="18" charset="0"/>
                <a:cs typeface="Times New Roman" pitchFamily="18" charset="0"/>
              </a:rPr>
              <a:t>conditions outside </a:t>
            </a:r>
            <a:r>
              <a:rPr lang="en-US" sz="2600" dirty="0">
                <a:latin typeface="Times New Roman" pitchFamily="18" charset="0"/>
                <a:cs typeface="Times New Roman" pitchFamily="18" charset="0"/>
              </a:rPr>
              <a:t>become suitable for growth &amp; transplanted into the field when conditions allow, thus reducing the amount of time spent in the field.</a:t>
            </a:r>
          </a:p>
          <a:p>
            <a:pPr lvl="1"/>
            <a:endParaRPr lang="en-US" sz="2500" b="1" dirty="0" smtClean="0">
              <a:latin typeface="Times New Roman" pitchFamily="18" charset="0"/>
              <a:cs typeface="Times New Roman" pitchFamily="18" charset="0"/>
            </a:endParaRPr>
          </a:p>
          <a:p>
            <a:pPr lvl="1"/>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078835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a:bodyPr>
          <a:lstStyle/>
          <a:p>
            <a:r>
              <a:rPr lang="en-US" b="1" dirty="0">
                <a:latin typeface="Times New Roman" pitchFamily="18" charset="0"/>
                <a:cs typeface="Times New Roman" pitchFamily="18" charset="0"/>
              </a:rPr>
              <a:t>Methods of hardening-off:-</a:t>
            </a:r>
            <a:endParaRPr lang="en-US" dirty="0">
              <a:latin typeface="Times New Roman" pitchFamily="18" charset="0"/>
              <a:cs typeface="Times New Roman" pitchFamily="18" charset="0"/>
            </a:endParaRPr>
          </a:p>
          <a:p>
            <a:pPr lvl="1"/>
            <a:r>
              <a:rPr lang="en-US" sz="2500" b="1" dirty="0">
                <a:latin typeface="Times New Roman" pitchFamily="18" charset="0"/>
                <a:cs typeface="Times New Roman" pitchFamily="18" charset="0"/>
              </a:rPr>
              <a:t>By </a:t>
            </a:r>
            <a:r>
              <a:rPr lang="en-US" sz="2500" b="1" dirty="0" err="1" smtClean="0">
                <a:latin typeface="Times New Roman" pitchFamily="18" charset="0"/>
                <a:cs typeface="Times New Roman" pitchFamily="18" charset="0"/>
              </a:rPr>
              <a:t>T</a:t>
            </a:r>
            <a:r>
              <a:rPr lang="en-US" sz="2500" b="1" baseline="30000" dirty="0" err="1" smtClean="0">
                <a:latin typeface="Times New Roman" pitchFamily="18" charset="0"/>
                <a:cs typeface="Times New Roman" pitchFamily="18" charset="0"/>
              </a:rPr>
              <a:t>o</a:t>
            </a:r>
            <a:r>
              <a:rPr lang="en-US" sz="2500" b="1" dirty="0" err="1" smtClean="0">
                <a:latin typeface="Times New Roman" pitchFamily="18" charset="0"/>
                <a:cs typeface="Times New Roman" pitchFamily="18" charset="0"/>
              </a:rPr>
              <a:t>C</a:t>
            </a:r>
            <a:r>
              <a:rPr lang="en-US" sz="2500" b="1" dirty="0" smtClean="0">
                <a:latin typeface="Times New Roman" pitchFamily="18" charset="0"/>
                <a:cs typeface="Times New Roman" pitchFamily="18" charset="0"/>
              </a:rPr>
              <a:t>  </a:t>
            </a:r>
            <a:r>
              <a:rPr lang="en-US" sz="2500" b="1" dirty="0">
                <a:latin typeface="Times New Roman" pitchFamily="18" charset="0"/>
                <a:cs typeface="Times New Roman" pitchFamily="18" charset="0"/>
              </a:rPr>
              <a:t>treatment</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a:t>
            </a:r>
            <a:r>
              <a:rPr lang="en-US" sz="2500" b="1" dirty="0" smtClean="0">
                <a:latin typeface="Times New Roman" pitchFamily="18" charset="0"/>
                <a:cs typeface="Times New Roman" pitchFamily="18" charset="0"/>
              </a:rPr>
              <a:t>exposure </a:t>
            </a:r>
            <a:r>
              <a:rPr lang="en-US" sz="2500" b="1" dirty="0">
                <a:latin typeface="Times New Roman" pitchFamily="18" charset="0"/>
                <a:cs typeface="Times New Roman" pitchFamily="18" charset="0"/>
              </a:rPr>
              <a:t>to low </a:t>
            </a:r>
            <a:r>
              <a:rPr lang="en-US" sz="2500" b="1" dirty="0" smtClean="0">
                <a:latin typeface="Times New Roman" pitchFamily="18" charset="0"/>
                <a:cs typeface="Times New Roman" pitchFamily="18" charset="0"/>
              </a:rPr>
              <a:t>&amp; </a:t>
            </a:r>
            <a:r>
              <a:rPr lang="en-US" sz="2500" b="1" dirty="0">
                <a:latin typeface="Times New Roman" pitchFamily="18" charset="0"/>
                <a:cs typeface="Times New Roman" pitchFamily="18" charset="0"/>
              </a:rPr>
              <a:t>high </a:t>
            </a:r>
            <a:r>
              <a:rPr lang="en-US" sz="2500" b="1" dirty="0" err="1" smtClean="0">
                <a:latin typeface="Times New Roman" pitchFamily="18" charset="0"/>
                <a:cs typeface="Times New Roman" pitchFamily="18" charset="0"/>
              </a:rPr>
              <a:t>T</a:t>
            </a:r>
            <a:r>
              <a:rPr lang="en-US" sz="2500" b="1" baseline="30000" dirty="0" err="1" smtClean="0">
                <a:latin typeface="Times New Roman" pitchFamily="18" charset="0"/>
                <a:cs typeface="Times New Roman" pitchFamily="18" charset="0"/>
              </a:rPr>
              <a:t>o</a:t>
            </a:r>
            <a:r>
              <a:rPr lang="en-US" sz="2500" b="1" dirty="0" err="1" smtClean="0">
                <a:latin typeface="Times New Roman" pitchFamily="18" charset="0"/>
                <a:cs typeface="Times New Roman" pitchFamily="18" charset="0"/>
              </a:rPr>
              <a:t>C</a:t>
            </a:r>
            <a:r>
              <a:rPr lang="en-US" sz="2500" b="1" dirty="0" smtClean="0">
                <a:latin typeface="Times New Roman" pitchFamily="18" charset="0"/>
                <a:cs typeface="Times New Roman" pitchFamily="18" charset="0"/>
              </a:rPr>
              <a:t> </a:t>
            </a:r>
            <a:r>
              <a:rPr lang="en-US" sz="2500" b="1" dirty="0">
                <a:latin typeface="Times New Roman" pitchFamily="18" charset="0"/>
                <a:cs typeface="Times New Roman" pitchFamily="18" charset="0"/>
              </a:rPr>
              <a:t>for a week or </a:t>
            </a:r>
            <a:r>
              <a:rPr lang="en-US" sz="2500" b="1" dirty="0" smtClean="0">
                <a:latin typeface="Times New Roman" pitchFamily="18" charset="0"/>
                <a:cs typeface="Times New Roman" pitchFamily="18" charset="0"/>
              </a:rPr>
              <a:t>more</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 when plants are grown under protection during cold weather, it is east to subject them to relatively low temperature by reducing the heat in greenhouse or hot beds.</a:t>
            </a:r>
          </a:p>
          <a:p>
            <a:pPr lvl="1"/>
            <a:r>
              <a:rPr lang="en-US" sz="2500" b="1" dirty="0">
                <a:latin typeface="Times New Roman" pitchFamily="18" charset="0"/>
                <a:cs typeface="Times New Roman" pitchFamily="18" charset="0"/>
              </a:rPr>
              <a:t>By increasing ventilation</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under greenhouse, ventilation can be increased to harden cool season vegetables so that they will withstand </a:t>
            </a:r>
            <a:r>
              <a:rPr lang="en-US" sz="2500" dirty="0" err="1">
                <a:latin typeface="Times New Roman" pitchFamily="18" charset="0"/>
                <a:cs typeface="Times New Roman" pitchFamily="18" charset="0"/>
              </a:rPr>
              <a:t>T</a:t>
            </a:r>
            <a:r>
              <a:rPr lang="en-US" sz="2500" baseline="30000" dirty="0" err="1">
                <a:latin typeface="Times New Roman" pitchFamily="18" charset="0"/>
                <a:cs typeface="Times New Roman" pitchFamily="18" charset="0"/>
              </a:rPr>
              <a:t>o</a:t>
            </a:r>
            <a:r>
              <a:rPr lang="en-US" sz="2500" dirty="0" err="1">
                <a:latin typeface="Times New Roman" pitchFamily="18" charset="0"/>
                <a:cs typeface="Times New Roman" pitchFamily="18" charset="0"/>
              </a:rPr>
              <a:t>C</a:t>
            </a:r>
            <a:r>
              <a:rPr lang="en-US" sz="2500" dirty="0">
                <a:latin typeface="Times New Roman" pitchFamily="18" charset="0"/>
                <a:cs typeface="Times New Roman" pitchFamily="18" charset="0"/>
              </a:rPr>
              <a:t> several degree below freezing.</a:t>
            </a:r>
          </a:p>
          <a:p>
            <a:pPr lvl="1"/>
            <a:r>
              <a:rPr lang="en-US" sz="2500" b="1" dirty="0">
                <a:latin typeface="Times New Roman" pitchFamily="18" charset="0"/>
                <a:cs typeface="Times New Roman" pitchFamily="18" charset="0"/>
              </a:rPr>
              <a:t>By </a:t>
            </a:r>
            <a:r>
              <a:rPr lang="en-US" sz="2500" b="1" dirty="0" smtClean="0">
                <a:latin typeface="Times New Roman" pitchFamily="18" charset="0"/>
                <a:cs typeface="Times New Roman" pitchFamily="18" charset="0"/>
              </a:rPr>
              <a:t>withholding/partially </a:t>
            </a:r>
            <a:r>
              <a:rPr lang="en-US" sz="2500" b="1" dirty="0">
                <a:latin typeface="Times New Roman" pitchFamily="18" charset="0"/>
                <a:cs typeface="Times New Roman" pitchFamily="18" charset="0"/>
              </a:rPr>
              <a:t>cutting </a:t>
            </a:r>
            <a:r>
              <a:rPr lang="en-US" sz="2500" b="1" dirty="0" smtClean="0">
                <a:latin typeface="Times New Roman" pitchFamily="18" charset="0"/>
                <a:cs typeface="Times New Roman" pitchFamily="18" charset="0"/>
              </a:rPr>
              <a:t>watering &amp; withholding </a:t>
            </a:r>
            <a:r>
              <a:rPr lang="en-US" sz="2500" b="1" dirty="0">
                <a:latin typeface="Times New Roman" pitchFamily="18" charset="0"/>
                <a:cs typeface="Times New Roman" pitchFamily="18" charset="0"/>
              </a:rPr>
              <a:t>fertilization</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when the plants are grown in outdoor beds, water supply &amp; fertilization should be reduced gradually starting </a:t>
            </a:r>
            <a:r>
              <a:rPr lang="en-US" sz="2500" dirty="0" smtClean="0">
                <a:latin typeface="Times New Roman" pitchFamily="18" charset="0"/>
                <a:cs typeface="Times New Roman" pitchFamily="18" charset="0"/>
              </a:rPr>
              <a:t>7-10 </a:t>
            </a:r>
            <a:r>
              <a:rPr lang="en-US" sz="2500" dirty="0">
                <a:latin typeface="Times New Roman" pitchFamily="18" charset="0"/>
                <a:cs typeface="Times New Roman" pitchFamily="18" charset="0"/>
              </a:rPr>
              <a:t>days before transplanting.</a:t>
            </a:r>
          </a:p>
          <a:p>
            <a:pPr lvl="1"/>
            <a:r>
              <a:rPr lang="en-US" sz="2500" b="1" dirty="0">
                <a:latin typeface="Times New Roman" pitchFamily="18" charset="0"/>
                <a:cs typeface="Times New Roman" pitchFamily="18" charset="0"/>
              </a:rPr>
              <a:t>By removing shades</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In outdoor beds, seedlings should be exposed to full sunlight by removing shade.</a:t>
            </a:r>
          </a:p>
          <a:p>
            <a:endParaRPr lang="en-US" dirty="0"/>
          </a:p>
        </p:txBody>
      </p:sp>
    </p:spTree>
    <p:extLst>
      <p:ext uri="{BB962C8B-B14F-4D97-AF65-F5344CB8AC3E}">
        <p14:creationId xmlns:p14="http://schemas.microsoft.com/office/powerpoint/2010/main" xmlns="" val="22642823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a:bodyPr>
          <a:lstStyle/>
          <a:p>
            <a:pPr marL="0" lvl="0" indent="0">
              <a:buNone/>
            </a:pPr>
            <a:r>
              <a:rPr lang="en-US" sz="2800" b="1" u="sng" dirty="0" smtClean="0">
                <a:latin typeface="Times New Roman" pitchFamily="18" charset="0"/>
                <a:cs typeface="Times New Roman" pitchFamily="18" charset="0"/>
              </a:rPr>
              <a:t>7. Transplanting</a:t>
            </a:r>
            <a:endParaRPr lang="en-US" sz="2800" u="sng"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After hardening off the seedlings are transferred to the a well prepared field  </a:t>
            </a:r>
          </a:p>
          <a:p>
            <a:endParaRPr lang="en-US" sz="2600"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In general, crops that are easy to transplant are </a:t>
            </a:r>
          </a:p>
          <a:p>
            <a:pPr lvl="1"/>
            <a:r>
              <a:rPr lang="en-US" sz="2600" dirty="0" smtClean="0">
                <a:latin typeface="Times New Roman" pitchFamily="18" charset="0"/>
                <a:cs typeface="Times New Roman" pitchFamily="18" charset="0"/>
              </a:rPr>
              <a:t>Efficient in water absorption and </a:t>
            </a:r>
          </a:p>
          <a:p>
            <a:pPr lvl="1"/>
            <a:r>
              <a:rPr lang="en-US" sz="2600" dirty="0" smtClean="0">
                <a:latin typeface="Times New Roman" pitchFamily="18" charset="0"/>
                <a:cs typeface="Times New Roman" pitchFamily="18" charset="0"/>
              </a:rPr>
              <a:t>Rapidly form new roots </a:t>
            </a:r>
            <a:r>
              <a:rPr lang="en-US" sz="2600" b="1" dirty="0" smtClean="0">
                <a:latin typeface="Times New Roman" pitchFamily="18" charset="0"/>
                <a:cs typeface="Times New Roman" pitchFamily="18" charset="0"/>
              </a:rPr>
              <a:t>than crops </a:t>
            </a:r>
            <a:r>
              <a:rPr lang="en-US" sz="2600" dirty="0" smtClean="0">
                <a:latin typeface="Times New Roman" pitchFamily="18" charset="0"/>
                <a:cs typeface="Times New Roman" pitchFamily="18" charset="0"/>
              </a:rPr>
              <a:t>that are difficult to-transplant (root system of these crops are easily injured during transplanting and so they are normally sown directly in field where they are to grow).</a:t>
            </a:r>
          </a:p>
          <a:p>
            <a:pPr marL="0" indent="0">
              <a:buNone/>
            </a:pPr>
            <a:endParaRPr lang="en-US" dirty="0"/>
          </a:p>
          <a:p>
            <a:r>
              <a:rPr lang="en-US" sz="2800" b="1" i="1" dirty="0">
                <a:effectLst>
                  <a:outerShdw blurRad="38100" dist="38100" dir="2700000" algn="tl">
                    <a:srgbClr val="000000">
                      <a:alpha val="43137"/>
                    </a:srgbClr>
                  </a:outerShdw>
                </a:effectLst>
                <a:latin typeface="Times New Roman" pitchFamily="18" charset="0"/>
                <a:cs typeface="Times New Roman" pitchFamily="18" charset="0"/>
              </a:rPr>
              <a:t>But before transplanting processes; the land that seedlings will be transplanted should be prepared well</a:t>
            </a:r>
          </a:p>
          <a:p>
            <a:endParaRPr lang="en-US" dirty="0" smtClean="0"/>
          </a:p>
          <a:p>
            <a:endParaRPr lang="en-US" dirty="0"/>
          </a:p>
        </p:txBody>
      </p:sp>
    </p:spTree>
    <p:extLst>
      <p:ext uri="{BB962C8B-B14F-4D97-AF65-F5344CB8AC3E}">
        <p14:creationId xmlns:p14="http://schemas.microsoft.com/office/powerpoint/2010/main" xmlns="" val="20957674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563562"/>
          </a:xfrm>
        </p:spPr>
        <p:txBody>
          <a:bodyPr>
            <a:noAutofit/>
          </a:bodyPr>
          <a:lstStyle/>
          <a:p>
            <a:r>
              <a:rPr lang="en-US" sz="3800" b="1" dirty="0">
                <a:latin typeface="Times New Roman" pitchFamily="18" charset="0"/>
                <a:cs typeface="Times New Roman" pitchFamily="18" charset="0"/>
              </a:rPr>
              <a:t>5.1.5 Field </a:t>
            </a:r>
            <a:r>
              <a:rPr lang="en-US" sz="3800" b="1" dirty="0" smtClean="0">
                <a:latin typeface="Times New Roman" pitchFamily="18" charset="0"/>
                <a:cs typeface="Times New Roman" pitchFamily="18" charset="0"/>
              </a:rPr>
              <a:t>Establishment &amp; </a:t>
            </a:r>
            <a:r>
              <a:rPr lang="en-US" sz="3800" b="1" dirty="0">
                <a:latin typeface="Times New Roman" pitchFamily="18" charset="0"/>
                <a:cs typeface="Times New Roman" pitchFamily="18" charset="0"/>
              </a:rPr>
              <a:t>M</a:t>
            </a:r>
            <a:r>
              <a:rPr lang="en-US" sz="3800" b="1" dirty="0" smtClean="0">
                <a:latin typeface="Times New Roman" pitchFamily="18" charset="0"/>
                <a:cs typeface="Times New Roman" pitchFamily="18" charset="0"/>
              </a:rPr>
              <a:t>anagement</a:t>
            </a:r>
            <a:endParaRPr lang="en-US" sz="38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915400" cy="5867400"/>
          </a:xfrm>
        </p:spPr>
        <p:txBody>
          <a:bodyPr>
            <a:normAutofit/>
          </a:bodyPr>
          <a:lstStyle/>
          <a:p>
            <a:pPr marL="514350" indent="-514350">
              <a:buAutoNum type="arabicPeriod"/>
            </a:pPr>
            <a:r>
              <a:rPr lang="en-US" sz="3000" b="1" dirty="0" smtClean="0">
                <a:latin typeface="Times New Roman" pitchFamily="18" charset="0"/>
                <a:cs typeface="Times New Roman" pitchFamily="18" charset="0"/>
              </a:rPr>
              <a:t>Site selection</a:t>
            </a:r>
          </a:p>
          <a:p>
            <a:r>
              <a:rPr lang="en-US" sz="4800" b="1" dirty="0" smtClean="0">
                <a:latin typeface="Times New Roman" pitchFamily="18" charset="0"/>
                <a:cs typeface="Times New Roman" pitchFamily="18" charset="0"/>
              </a:rPr>
              <a:t>List factors </a:t>
            </a:r>
            <a:r>
              <a:rPr lang="en-US" sz="4800" dirty="0" smtClean="0">
                <a:latin typeface="Times New Roman" pitchFamily="18" charset="0"/>
                <a:cs typeface="Times New Roman" pitchFamily="18" charset="0"/>
              </a:rPr>
              <a:t>to be considered for </a:t>
            </a:r>
          </a:p>
          <a:p>
            <a:pPr lvl="1"/>
            <a:r>
              <a:rPr lang="en-US" sz="4400" b="1" dirty="0" smtClean="0">
                <a:latin typeface="Times New Roman" pitchFamily="18" charset="0"/>
                <a:cs typeface="Times New Roman" pitchFamily="18" charset="0"/>
              </a:rPr>
              <a:t>selection sites </a:t>
            </a:r>
            <a:r>
              <a:rPr lang="en-US" sz="4400" dirty="0" smtClean="0">
                <a:latin typeface="Times New Roman" pitchFamily="18" charset="0"/>
                <a:cs typeface="Times New Roman" pitchFamily="18" charset="0"/>
              </a:rPr>
              <a:t>of for </a:t>
            </a:r>
          </a:p>
          <a:p>
            <a:pPr lvl="2"/>
            <a:r>
              <a:rPr lang="en-US" sz="4000" b="1" dirty="0" smtClean="0">
                <a:latin typeface="Times New Roman" pitchFamily="18" charset="0"/>
                <a:cs typeface="Times New Roman" pitchFamily="18" charset="0"/>
              </a:rPr>
              <a:t>Field establishment ……...</a:t>
            </a:r>
            <a:r>
              <a:rPr lang="en-US" b="1"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Group discussion for 5 minutes?</a:t>
            </a:r>
          </a:p>
          <a:p>
            <a:pPr lvl="0"/>
            <a:endParaRPr lang="en-US" sz="2600" dirty="0" smtClean="0">
              <a:latin typeface="Times New Roman" pitchFamily="18" charset="0"/>
              <a:cs typeface="Times New Roman" pitchFamily="18" charset="0"/>
            </a:endParaRPr>
          </a:p>
          <a:p>
            <a:pPr marL="0" lvl="0" indent="0">
              <a:buNone/>
            </a:pPr>
            <a:endParaRPr lang="en-US" sz="2500" dirty="0" smtClean="0">
              <a:latin typeface="Times New Roman" pitchFamily="18" charset="0"/>
              <a:cs typeface="Times New Roman" pitchFamily="18" charset="0"/>
            </a:endParaRPr>
          </a:p>
          <a:p>
            <a:pPr marL="0" indent="0">
              <a:buNone/>
            </a:pPr>
            <a:endParaRPr lang="en-US" sz="3000" dirty="0"/>
          </a:p>
        </p:txBody>
      </p:sp>
    </p:spTree>
    <p:extLst>
      <p:ext uri="{BB962C8B-B14F-4D97-AF65-F5344CB8AC3E}">
        <p14:creationId xmlns:p14="http://schemas.microsoft.com/office/powerpoint/2010/main" xmlns="" val="16062012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324600"/>
          </a:xfrm>
        </p:spPr>
        <p:txBody>
          <a:bodyPr>
            <a:normAutofit/>
          </a:bodyPr>
          <a:lstStyle/>
          <a:p>
            <a:pPr lvl="0"/>
            <a:r>
              <a:rPr lang="en-US" sz="2800" dirty="0" smtClean="0">
                <a:latin typeface="Times New Roman" pitchFamily="18" charset="0"/>
                <a:cs typeface="Times New Roman" pitchFamily="18" charset="0"/>
              </a:rPr>
              <a:t>Vegetable production needs</a:t>
            </a:r>
            <a:r>
              <a:rPr lang="en-US" sz="2700" dirty="0" smtClean="0">
                <a:latin typeface="Times New Roman" pitchFamily="18" charset="0"/>
                <a:cs typeface="Times New Roman" pitchFamily="18" charset="0"/>
              </a:rPr>
              <a:t> </a:t>
            </a:r>
          </a:p>
          <a:p>
            <a:pPr lvl="1"/>
            <a:r>
              <a:rPr lang="en-US" sz="2700" dirty="0" smtClean="0">
                <a:latin typeface="Times New Roman" pitchFamily="18" charset="0"/>
                <a:cs typeface="Times New Roman" pitchFamily="18" charset="0"/>
              </a:rPr>
              <a:t>I</a:t>
            </a:r>
            <a:r>
              <a:rPr lang="en-US" sz="2700" b="1" dirty="0" smtClean="0">
                <a:latin typeface="Times New Roman" pitchFamily="18" charset="0"/>
                <a:cs typeface="Times New Roman" pitchFamily="18" charset="0"/>
              </a:rPr>
              <a:t>ntensive cultivation &amp;</a:t>
            </a:r>
          </a:p>
          <a:p>
            <a:pPr lvl="1"/>
            <a:r>
              <a:rPr lang="en-US" sz="2700" b="1" dirty="0">
                <a:latin typeface="Times New Roman" pitchFamily="18" charset="0"/>
                <a:cs typeface="Times New Roman" pitchFamily="18" charset="0"/>
              </a:rPr>
              <a:t>C</a:t>
            </a:r>
            <a:r>
              <a:rPr lang="en-US" sz="2700" b="1" dirty="0" smtClean="0">
                <a:latin typeface="Times New Roman" pitchFamily="18" charset="0"/>
                <a:cs typeface="Times New Roman" pitchFamily="18" charset="0"/>
              </a:rPr>
              <a:t>lose supervision</a:t>
            </a:r>
            <a:r>
              <a:rPr lang="en-US" sz="2700" dirty="0" smtClean="0">
                <a:latin typeface="Times New Roman" pitchFamily="18" charset="0"/>
                <a:cs typeface="Times New Roman" pitchFamily="18" charset="0"/>
              </a:rPr>
              <a:t> staring from </a:t>
            </a:r>
          </a:p>
          <a:p>
            <a:pPr lvl="3"/>
            <a:r>
              <a:rPr lang="en-US" sz="2600" b="1" dirty="0" smtClean="0">
                <a:latin typeface="Times New Roman" pitchFamily="18" charset="0"/>
                <a:cs typeface="Times New Roman" pitchFamily="18" charset="0"/>
              </a:rPr>
              <a:t>Nursery</a:t>
            </a:r>
            <a:r>
              <a:rPr lang="en-US" sz="2600" dirty="0" smtClean="0">
                <a:latin typeface="Times New Roman" pitchFamily="18" charset="0"/>
                <a:cs typeface="Times New Roman" pitchFamily="18" charset="0"/>
              </a:rPr>
              <a:t> management to </a:t>
            </a:r>
            <a:r>
              <a:rPr lang="en-US" sz="2600" b="1" dirty="0" smtClean="0">
                <a:latin typeface="Times New Roman" pitchFamily="18" charset="0"/>
                <a:cs typeface="Times New Roman" pitchFamily="18" charset="0"/>
              </a:rPr>
              <a:t>field </a:t>
            </a:r>
            <a:r>
              <a:rPr lang="en-US" sz="2600" dirty="0" smtClean="0">
                <a:latin typeface="Times New Roman" pitchFamily="18" charset="0"/>
                <a:cs typeface="Times New Roman" pitchFamily="18" charset="0"/>
              </a:rPr>
              <a:t>production</a:t>
            </a:r>
            <a:r>
              <a:rPr lang="en-US" sz="2300" dirty="0" smtClean="0">
                <a:latin typeface="Times New Roman" pitchFamily="18" charset="0"/>
                <a:cs typeface="Times New Roman" pitchFamily="18" charset="0"/>
              </a:rPr>
              <a:t>.</a:t>
            </a:r>
          </a:p>
          <a:p>
            <a:pPr lvl="0"/>
            <a:endParaRPr lang="en-US" sz="2700" dirty="0" smtClean="0">
              <a:latin typeface="Times New Roman" pitchFamily="18" charset="0"/>
              <a:cs typeface="Times New Roman" pitchFamily="18" charset="0"/>
            </a:endParaRPr>
          </a:p>
          <a:p>
            <a:pPr lvl="0"/>
            <a:r>
              <a:rPr lang="en-US" sz="2700" b="1" dirty="0" smtClean="0">
                <a:latin typeface="Times New Roman" pitchFamily="18" charset="0"/>
                <a:cs typeface="Times New Roman" pitchFamily="18" charset="0"/>
              </a:rPr>
              <a:t>Management</a:t>
            </a:r>
            <a:r>
              <a:rPr lang="en-US" sz="2700" dirty="0" smtClean="0">
                <a:latin typeface="Times New Roman" pitchFamily="18" charset="0"/>
                <a:cs typeface="Times New Roman" pitchFamily="18" charset="0"/>
              </a:rPr>
              <a:t> as a factor of production aims</a:t>
            </a:r>
          </a:p>
          <a:p>
            <a:pPr lvl="1"/>
            <a:r>
              <a:rPr lang="en-US" sz="2700" dirty="0" smtClean="0">
                <a:latin typeface="Times New Roman" pitchFamily="18" charset="0"/>
                <a:cs typeface="Times New Roman" pitchFamily="18" charset="0"/>
              </a:rPr>
              <a:t>To </a:t>
            </a:r>
            <a:r>
              <a:rPr lang="en-US" sz="2700" b="1" dirty="0" smtClean="0">
                <a:latin typeface="Times New Roman" pitchFamily="18" charset="0"/>
                <a:cs typeface="Times New Roman" pitchFamily="18" charset="0"/>
              </a:rPr>
              <a:t>organize limited resources </a:t>
            </a:r>
            <a:r>
              <a:rPr lang="en-US" sz="2700" dirty="0" smtClean="0">
                <a:latin typeface="Times New Roman" pitchFamily="18" charset="0"/>
                <a:cs typeface="Times New Roman" pitchFamily="18" charset="0"/>
              </a:rPr>
              <a:t>such as land, water &amp; labor &amp;</a:t>
            </a:r>
          </a:p>
          <a:p>
            <a:pPr lvl="4"/>
            <a:r>
              <a:rPr lang="en-US" sz="2600" dirty="0" smtClean="0">
                <a:latin typeface="Times New Roman" pitchFamily="18" charset="0"/>
                <a:cs typeface="Times New Roman" pitchFamily="18" charset="0"/>
              </a:rPr>
              <a:t>Use them properly to </a:t>
            </a:r>
            <a:r>
              <a:rPr lang="en-US" sz="2600" b="1" dirty="0" smtClean="0">
                <a:latin typeface="Times New Roman" pitchFamily="18" charset="0"/>
                <a:cs typeface="Times New Roman" pitchFamily="18" charset="0"/>
              </a:rPr>
              <a:t>obtain the highest </a:t>
            </a:r>
            <a:r>
              <a:rPr lang="en-US" sz="2600" dirty="0" smtClean="0">
                <a:latin typeface="Times New Roman" pitchFamily="18" charset="0"/>
                <a:cs typeface="Times New Roman" pitchFamily="18" charset="0"/>
              </a:rPr>
              <a:t>continuous possible net </a:t>
            </a:r>
            <a:r>
              <a:rPr lang="en-US" sz="2600" b="1" dirty="0" smtClean="0">
                <a:latin typeface="Times New Roman" pitchFamily="18" charset="0"/>
                <a:cs typeface="Times New Roman" pitchFamily="18" charset="0"/>
              </a:rPr>
              <a:t>return</a:t>
            </a:r>
            <a:r>
              <a:rPr lang="en-US" sz="2600" dirty="0" smtClean="0">
                <a:latin typeface="Times New Roman" pitchFamily="18" charset="0"/>
                <a:cs typeface="Times New Roman" pitchFamily="18" charset="0"/>
              </a:rPr>
              <a:t>.</a:t>
            </a:r>
          </a:p>
          <a:p>
            <a:pPr marL="0" lvl="0" indent="0">
              <a:buNone/>
            </a:pPr>
            <a:endParaRPr lang="en-US" sz="2600" dirty="0" smtClean="0">
              <a:latin typeface="Times New Roman" pitchFamily="18" charset="0"/>
              <a:cs typeface="Times New Roman" pitchFamily="18" charset="0"/>
            </a:endParaRPr>
          </a:p>
          <a:p>
            <a:pPr lvl="0"/>
            <a:endParaRPr lang="en-US" sz="2500" dirty="0" smtClean="0">
              <a:latin typeface="Times New Roman" pitchFamily="18" charset="0"/>
              <a:cs typeface="Times New Roman" pitchFamily="18" charset="0"/>
            </a:endParaRPr>
          </a:p>
          <a:p>
            <a:pPr marL="0" indent="0">
              <a:buNone/>
            </a:pPr>
            <a:endParaRPr lang="en-US" sz="3000" dirty="0"/>
          </a:p>
        </p:txBody>
      </p:sp>
    </p:spTree>
    <p:extLst>
      <p:ext uri="{BB962C8B-B14F-4D97-AF65-F5344CB8AC3E}">
        <p14:creationId xmlns:p14="http://schemas.microsoft.com/office/powerpoint/2010/main" xmlns="" val="39164379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7696200"/>
          </a:xfrm>
        </p:spPr>
        <p:txBody>
          <a:bodyPr>
            <a:noAutofit/>
          </a:bodyPr>
          <a:lstStyle/>
          <a:p>
            <a:pPr marL="0" indent="0">
              <a:buNone/>
            </a:pPr>
            <a:r>
              <a:rPr lang="en-US" sz="3000" b="1" dirty="0" smtClean="0">
                <a:latin typeface="Times New Roman" pitchFamily="18" charset="0"/>
                <a:cs typeface="Times New Roman" pitchFamily="18" charset="0"/>
              </a:rPr>
              <a:t>2. Field preparation (land preparation)</a:t>
            </a:r>
          </a:p>
          <a:p>
            <a:r>
              <a:rPr lang="en-US" sz="2700" b="1" dirty="0" smtClean="0">
                <a:latin typeface="Times New Roman" pitchFamily="18" charset="0"/>
                <a:cs typeface="Times New Roman" pitchFamily="18" charset="0"/>
              </a:rPr>
              <a:t>After Site is selected &amp; before planting </a:t>
            </a:r>
            <a:r>
              <a:rPr lang="en-US" sz="2700" dirty="0" smtClean="0">
                <a:latin typeface="Times New Roman" pitchFamily="18" charset="0"/>
                <a:cs typeface="Times New Roman" pitchFamily="18" charset="0"/>
              </a:rPr>
              <a:t>of vegetables seeds  </a:t>
            </a:r>
          </a:p>
          <a:p>
            <a:pPr lvl="3"/>
            <a:r>
              <a:rPr lang="en-US" sz="2600" dirty="0" smtClean="0">
                <a:latin typeface="Times New Roman" pitchFamily="18" charset="0"/>
                <a:cs typeface="Times New Roman" pitchFamily="18" charset="0"/>
              </a:rPr>
              <a:t>In direct sowing &amp; </a:t>
            </a:r>
          </a:p>
          <a:p>
            <a:pPr lvl="3"/>
            <a:r>
              <a:rPr lang="en-US" sz="2600" dirty="0" smtClean="0">
                <a:latin typeface="Times New Roman" pitchFamily="18" charset="0"/>
                <a:cs typeface="Times New Roman" pitchFamily="18" charset="0"/>
              </a:rPr>
              <a:t>Planting of transplants (seedlings) to the main field;</a:t>
            </a:r>
          </a:p>
          <a:p>
            <a:pPr lvl="6"/>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Land preparation </a:t>
            </a:r>
            <a:r>
              <a:rPr lang="en-US" sz="2600" dirty="0" smtClean="0">
                <a:latin typeface="Times New Roman" pitchFamily="18" charset="0"/>
                <a:cs typeface="Times New Roman" pitchFamily="18" charset="0"/>
              </a:rPr>
              <a:t>is done. </a:t>
            </a:r>
          </a:p>
          <a:p>
            <a:pPr marL="0" indent="0">
              <a:buNone/>
            </a:pPr>
            <a:endParaRPr lang="en-US" sz="27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most vegetable crops; </a:t>
            </a:r>
          </a:p>
          <a:p>
            <a:pPr lvl="1"/>
            <a:r>
              <a:rPr lang="en-US" sz="2600" b="1" dirty="0" smtClean="0">
                <a:latin typeface="Times New Roman" pitchFamily="18" charset="0"/>
                <a:cs typeface="Times New Roman" pitchFamily="18" charset="0"/>
              </a:rPr>
              <a:t>good drainage &amp;</a:t>
            </a:r>
          </a:p>
          <a:p>
            <a:pPr lvl="1"/>
            <a:r>
              <a:rPr lang="en-US" sz="2600" b="1" dirty="0" smtClean="0">
                <a:latin typeface="Times New Roman" pitchFamily="18" charset="0"/>
                <a:cs typeface="Times New Roman" pitchFamily="18" charset="0"/>
              </a:rPr>
              <a:t> site preparation </a:t>
            </a:r>
            <a:r>
              <a:rPr lang="en-US" sz="2600" dirty="0" smtClean="0">
                <a:latin typeface="Times New Roman" pitchFamily="18" charset="0"/>
                <a:cs typeface="Times New Roman" pitchFamily="18" charset="0"/>
              </a:rPr>
              <a:t>are essential. </a:t>
            </a:r>
          </a:p>
          <a:p>
            <a:pPr lvl="1">
              <a:buNone/>
            </a:pPr>
            <a:endParaRPr lang="en-US" sz="2500" dirty="0" smtClean="0">
              <a:latin typeface="Times New Roman" pitchFamily="18" charset="0"/>
              <a:cs typeface="Times New Roman" pitchFamily="18" charset="0"/>
            </a:endParaRPr>
          </a:p>
          <a:p>
            <a:pPr lvl="1"/>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8158054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7848600"/>
          </a:xfrm>
        </p:spPr>
        <p:txBody>
          <a:bodyPr>
            <a:noAutofit/>
          </a:bodyPr>
          <a:lstStyle/>
          <a:p>
            <a:r>
              <a:rPr lang="en-US" sz="3000" dirty="0" smtClean="0">
                <a:latin typeface="Times New Roman" pitchFamily="18" charset="0"/>
                <a:cs typeface="Times New Roman" pitchFamily="18" charset="0"/>
              </a:rPr>
              <a:t>The </a:t>
            </a:r>
            <a:r>
              <a:rPr lang="en-US" sz="3000" b="1" dirty="0" smtClean="0">
                <a:latin typeface="Times New Roman" pitchFamily="18" charset="0"/>
                <a:cs typeface="Times New Roman" pitchFamily="18" charset="0"/>
              </a:rPr>
              <a:t>purpose/aim of land preparation </a:t>
            </a:r>
            <a:r>
              <a:rPr lang="en-US" sz="3000" dirty="0" smtClean="0">
                <a:latin typeface="Times New Roman" pitchFamily="18" charset="0"/>
                <a:cs typeface="Times New Roman" pitchFamily="18" charset="0"/>
              </a:rPr>
              <a:t>is </a:t>
            </a:r>
          </a:p>
          <a:p>
            <a:pPr lvl="1"/>
            <a:r>
              <a:rPr lang="en-US" sz="2600" i="1" dirty="0" smtClean="0">
                <a:latin typeface="Times New Roman" pitchFamily="18" charset="0"/>
                <a:cs typeface="Times New Roman" pitchFamily="18" charset="0"/>
              </a:rPr>
              <a:t>To </a:t>
            </a:r>
            <a:r>
              <a:rPr lang="en-US" sz="2600" b="1" i="1" dirty="0" smtClean="0">
                <a:latin typeface="Times New Roman" pitchFamily="18" charset="0"/>
                <a:cs typeface="Times New Roman" pitchFamily="18" charset="0"/>
              </a:rPr>
              <a:t>make the land ready (</a:t>
            </a:r>
            <a:r>
              <a:rPr lang="en-US" sz="2600" i="1" dirty="0" smtClean="0">
                <a:latin typeface="Times New Roman" pitchFamily="18" charset="0"/>
                <a:cs typeface="Times New Roman" pitchFamily="18" charset="0"/>
              </a:rPr>
              <a:t>smooth, free of trashes land…</a:t>
            </a:r>
            <a:r>
              <a:rPr lang="en-US" sz="2600" b="1" i="1"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to receive </a:t>
            </a:r>
            <a:r>
              <a:rPr lang="en-US" sz="2600" b="1" i="1" dirty="0" smtClean="0">
                <a:latin typeface="Times New Roman" pitchFamily="18" charset="0"/>
                <a:cs typeface="Times New Roman" pitchFamily="18" charset="0"/>
              </a:rPr>
              <a:t>the seed or transplants </a:t>
            </a:r>
            <a:endParaRPr lang="en-US" sz="2600" i="1" dirty="0" smtClean="0">
              <a:latin typeface="Times New Roman" pitchFamily="18" charset="0"/>
              <a:cs typeface="Times New Roman" pitchFamily="18" charset="0"/>
            </a:endParaRPr>
          </a:p>
          <a:p>
            <a:pPr lvl="1">
              <a:buNone/>
            </a:pPr>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Seed drills &amp; transplanting machines operate best on a smooth surface. So it is very important for vegetable production. </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To establish good soil conditions such as loosening the compact soil to the right depth, moistening &amp; aerating the soil</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Removing old crop residues, stones</a:t>
            </a:r>
            <a:endParaRPr lang="en-US" sz="2400" dirty="0" smtClean="0">
              <a:latin typeface="Times New Roman" pitchFamily="18" charset="0"/>
              <a:cs typeface="Times New Roman" pitchFamily="18" charset="0"/>
            </a:endParaRPr>
          </a:p>
          <a:p>
            <a:pPr lvl="1">
              <a:buNone/>
            </a:pPr>
            <a:endParaRPr lang="en-US" sz="2500" dirty="0" smtClean="0">
              <a:latin typeface="Times New Roman" pitchFamily="18" charset="0"/>
              <a:cs typeface="Times New Roman" pitchFamily="18" charset="0"/>
            </a:endParaRPr>
          </a:p>
          <a:p>
            <a:pPr lvl="1"/>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2456880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629400"/>
          </a:xfrm>
        </p:spPr>
        <p:txBody>
          <a:bodyPr>
            <a:normAutofit/>
          </a:bodyPr>
          <a:lstStyle/>
          <a:p>
            <a:pPr lvl="1"/>
            <a:r>
              <a:rPr lang="en-US" sz="2600" i="1" dirty="0" smtClean="0">
                <a:latin typeface="Times New Roman" pitchFamily="18" charset="0"/>
                <a:cs typeface="Times New Roman" pitchFamily="18" charset="0"/>
              </a:rPr>
              <a:t>Exposing harmful insects, pathogens and weeds to sun light</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It helps to bury surface vegetation and crop residues &amp; </a:t>
            </a:r>
          </a:p>
          <a:p>
            <a:pPr lvl="2"/>
            <a:r>
              <a:rPr lang="en-US" sz="2600" i="1" dirty="0" smtClean="0">
                <a:latin typeface="Times New Roman" pitchFamily="18" charset="0"/>
                <a:cs typeface="Times New Roman" pitchFamily="18" charset="0"/>
              </a:rPr>
              <a:t>Resulting in the addition of OM into to the soil, </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Reduced mortality of transplanted crops in the field  </a:t>
            </a:r>
          </a:p>
          <a:p>
            <a:pPr lvl="1"/>
            <a:endParaRPr lang="en-US" sz="2600" i="1" dirty="0" smtClean="0">
              <a:latin typeface="Times New Roman" pitchFamily="18" charset="0"/>
              <a:cs typeface="Times New Roman" pitchFamily="18" charset="0"/>
            </a:endParaRPr>
          </a:p>
          <a:p>
            <a:pPr lvl="1"/>
            <a:r>
              <a:rPr lang="en-US" sz="2600" i="1" dirty="0" smtClean="0">
                <a:latin typeface="Times New Roman" pitchFamily="18" charset="0"/>
                <a:cs typeface="Times New Roman" pitchFamily="18" charset="0"/>
              </a:rPr>
              <a:t>Finally</a:t>
            </a:r>
          </a:p>
          <a:p>
            <a:pPr lvl="2"/>
            <a:r>
              <a:rPr lang="en-US" sz="2600" i="1" dirty="0" smtClean="0">
                <a:latin typeface="Times New Roman" pitchFamily="18" charset="0"/>
                <a:cs typeface="Times New Roman" pitchFamily="18" charset="0"/>
              </a:rPr>
              <a:t>Facilitate germination of seeds &amp;</a:t>
            </a:r>
          </a:p>
          <a:p>
            <a:pPr lvl="2"/>
            <a:r>
              <a:rPr lang="en-US" sz="2600" i="1" dirty="0" smtClean="0">
                <a:latin typeface="Times New Roman" pitchFamily="18" charset="0"/>
                <a:cs typeface="Times New Roman" pitchFamily="18" charset="0"/>
              </a:rPr>
              <a:t>Quick establishment, growth and development of transplanted crops</a:t>
            </a:r>
            <a:r>
              <a:rPr lang="en-US" sz="2200" i="1"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
            </a:r>
            <a:br>
              <a:rPr lang="en-US" sz="2100" dirty="0" smtClean="0">
                <a:latin typeface="Times New Roman" pitchFamily="18" charset="0"/>
                <a:cs typeface="Times New Roman" pitchFamily="18" charset="0"/>
              </a:rPr>
            </a:br>
            <a:endParaRPr lang="en-US" sz="2100" b="1" i="1" dirty="0" smtClean="0">
              <a:latin typeface="Times New Roman" pitchFamily="18" charset="0"/>
              <a:cs typeface="Times New Roman" pitchFamily="18" charset="0"/>
            </a:endParaRPr>
          </a:p>
          <a:p>
            <a:pPr marL="457200" lvl="1" indent="0">
              <a:buNone/>
            </a:pPr>
            <a:endParaRPr lang="en-US" sz="2500" b="1" dirty="0" smtClean="0">
              <a:latin typeface="Times New Roman" pitchFamily="18" charset="0"/>
              <a:cs typeface="Times New Roman" pitchFamily="18" charset="0"/>
            </a:endParaRPr>
          </a:p>
          <a:p>
            <a:pPr marL="1200150" lvl="3" indent="-342900">
              <a:lnSpc>
                <a:spcPct val="120000"/>
              </a:lnSpc>
            </a:pPr>
            <a:endParaRPr lang="en-US" sz="2100" dirty="0" smtClean="0">
              <a:latin typeface="Times New Roman" pitchFamily="18" charset="0"/>
              <a:cs typeface="Times New Roman" pitchFamily="18" charset="0"/>
            </a:endParaRPr>
          </a:p>
          <a:p>
            <a:pPr>
              <a:lnSpc>
                <a:spcPct val="120000"/>
              </a:lnSpc>
            </a:pP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477000"/>
          </a:xfrm>
        </p:spPr>
        <p:txBody>
          <a:bodyPr>
            <a:normAutofit/>
          </a:bodyPr>
          <a:lstStyle/>
          <a:p>
            <a:r>
              <a:rPr lang="en-US" sz="3600" b="1" dirty="0">
                <a:latin typeface="Times New Roman" pitchFamily="18" charset="0"/>
                <a:cs typeface="Times New Roman" pitchFamily="18" charset="0"/>
              </a:rPr>
              <a:t>Land preparation includes  </a:t>
            </a:r>
          </a:p>
          <a:p>
            <a:pPr lvl="1">
              <a:buFont typeface="Wingdings" pitchFamily="2" charset="2"/>
              <a:buChar char="q"/>
            </a:pPr>
            <a:r>
              <a:rPr lang="en-US" b="1" dirty="0">
                <a:latin typeface="Times New Roman" pitchFamily="18" charset="0"/>
                <a:cs typeface="Times New Roman" pitchFamily="18" charset="0"/>
              </a:rPr>
              <a:t>Clearing the land- </a:t>
            </a:r>
          </a:p>
          <a:p>
            <a:pPr lvl="2">
              <a:buFont typeface="Wingdings" pitchFamily="2" charset="2"/>
              <a:buChar char="Ø"/>
            </a:pPr>
            <a:r>
              <a:rPr lang="en-US" sz="2600" b="1" dirty="0">
                <a:latin typeface="Times New Roman" pitchFamily="18" charset="0"/>
                <a:cs typeface="Times New Roman" pitchFamily="18" charset="0"/>
              </a:rPr>
              <a:t>It is the </a:t>
            </a:r>
            <a:r>
              <a:rPr lang="en-US" sz="2600" dirty="0">
                <a:latin typeface="Times New Roman" pitchFamily="18" charset="0"/>
                <a:cs typeface="Times New Roman" pitchFamily="18" charset="0"/>
              </a:rPr>
              <a:t>removal of any vegetation that is growing on the land including roots, dead plant material &amp; even stones </a:t>
            </a:r>
            <a:r>
              <a:rPr lang="en-US" sz="2600" dirty="0" smtClean="0">
                <a:latin typeface="Times New Roman" pitchFamily="18" charset="0"/>
                <a:cs typeface="Times New Roman" pitchFamily="18" charset="0"/>
              </a:rPr>
              <a:t>&amp; </a:t>
            </a:r>
          </a:p>
          <a:p>
            <a:pPr lvl="3">
              <a:buFont typeface="Wingdings" pitchFamily="2" charset="2"/>
              <a:buChar char="§"/>
            </a:pPr>
            <a:r>
              <a:rPr lang="en-US" sz="2600" dirty="0">
                <a:latin typeface="Times New Roman" pitchFamily="18" charset="0"/>
                <a:cs typeface="Times New Roman" pitchFamily="18" charset="0"/>
              </a:rPr>
              <a:t>T</a:t>
            </a:r>
            <a:r>
              <a:rPr lang="en-US" sz="2600" dirty="0" smtClean="0">
                <a:latin typeface="Times New Roman" pitchFamily="18" charset="0"/>
                <a:cs typeface="Times New Roman" pitchFamily="18" charset="0"/>
              </a:rPr>
              <a:t>hen </a:t>
            </a:r>
            <a:r>
              <a:rPr lang="en-US" sz="2600" dirty="0">
                <a:latin typeface="Times New Roman" pitchFamily="18" charset="0"/>
                <a:cs typeface="Times New Roman" pitchFamily="18" charset="0"/>
              </a:rPr>
              <a:t>burning waste, diseased vegetation &amp; woods &amp; use the crop trash for making compost</a:t>
            </a:r>
            <a:r>
              <a:rPr lang="en-US" sz="2600" b="1" dirty="0">
                <a:latin typeface="Times New Roman" pitchFamily="18" charset="0"/>
                <a:cs typeface="Times New Roman" pitchFamily="18" charset="0"/>
              </a:rPr>
              <a:t>. </a:t>
            </a:r>
          </a:p>
          <a:p>
            <a:pPr lvl="2">
              <a:buFont typeface="Wingdings" pitchFamily="2" charset="2"/>
              <a:buChar char="Ø"/>
            </a:pPr>
            <a:endParaRPr lang="en-US" sz="2600" b="1" dirty="0" smtClean="0">
              <a:latin typeface="Times New Roman" pitchFamily="18" charset="0"/>
              <a:cs typeface="Times New Roman" pitchFamily="18" charset="0"/>
            </a:endParaRPr>
          </a:p>
          <a:p>
            <a:pPr lvl="2">
              <a:buFont typeface="Wingdings" pitchFamily="2" charset="2"/>
              <a:buChar char="Ø"/>
            </a:pPr>
            <a:r>
              <a:rPr lang="en-US" sz="2600" b="1" dirty="0" smtClean="0">
                <a:latin typeface="Times New Roman" pitchFamily="18" charset="0"/>
                <a:cs typeface="Times New Roman" pitchFamily="18" charset="0"/>
              </a:rPr>
              <a:t>It </a:t>
            </a:r>
            <a:r>
              <a:rPr lang="en-US" sz="2600" b="1" dirty="0">
                <a:latin typeface="Times New Roman" pitchFamily="18" charset="0"/>
                <a:cs typeface="Times New Roman" pitchFamily="18" charset="0"/>
              </a:rPr>
              <a:t>is used to avoid </a:t>
            </a:r>
            <a:r>
              <a:rPr lang="en-US" sz="2600" dirty="0">
                <a:latin typeface="Times New Roman" pitchFamily="18" charset="0"/>
                <a:cs typeface="Times New Roman" pitchFamily="18" charset="0"/>
              </a:rPr>
              <a:t>competition of nutrients, water, light &amp; air, reduction of shading, eliminating the shelter of pests &amp; diseases </a:t>
            </a:r>
            <a:r>
              <a:rPr lang="en-US" sz="2600" dirty="0" smtClean="0">
                <a:latin typeface="Times New Roman" pitchFamily="18" charset="0"/>
                <a:cs typeface="Times New Roman" pitchFamily="18" charset="0"/>
              </a:rPr>
              <a:t>&amp;</a:t>
            </a:r>
          </a:p>
          <a:p>
            <a:pPr lvl="3">
              <a:buFont typeface="Wingdings" pitchFamily="2" charset="2"/>
              <a:buChar char="§"/>
            </a:pPr>
            <a:r>
              <a:rPr lang="en-US" sz="2600" dirty="0" smtClean="0">
                <a:latin typeface="Times New Roman" pitchFamily="18" charset="0"/>
                <a:cs typeface="Times New Roman" pitchFamily="18" charset="0"/>
              </a:rPr>
              <a:t> Then it enhance development of vegetable crop</a:t>
            </a:r>
          </a:p>
          <a:p>
            <a:pPr marL="457200" lvl="1" indent="0">
              <a:buNone/>
            </a:pPr>
            <a:r>
              <a:rPr lang="en-US" sz="2500" dirty="0" smtClean="0">
                <a:latin typeface="Times New Roman" pitchFamily="18" charset="0"/>
                <a:cs typeface="Times New Roman" pitchFamily="18" charset="0"/>
              </a:rPr>
              <a:t/>
            </a:r>
            <a:br>
              <a:rPr lang="en-US" sz="2500" dirty="0" smtClean="0">
                <a:latin typeface="Times New Roman" pitchFamily="18" charset="0"/>
                <a:cs typeface="Times New Roman" pitchFamily="18" charset="0"/>
              </a:rPr>
            </a:br>
            <a:endParaRPr lang="en-US" sz="2500" b="1" i="1" dirty="0" smtClean="0">
              <a:latin typeface="Times New Roman" pitchFamily="18" charset="0"/>
              <a:cs typeface="Times New Roman" pitchFamily="18" charset="0"/>
            </a:endParaRPr>
          </a:p>
          <a:p>
            <a:pPr lvl="1">
              <a:buFont typeface="Wingdings" pitchFamily="2" charset="2"/>
              <a:buChar char="q"/>
            </a:pPr>
            <a:endParaRPr lang="en-US" sz="2500" b="1" dirty="0" smtClean="0">
              <a:latin typeface="Times New Roman" pitchFamily="18" charset="0"/>
              <a:cs typeface="Times New Roman" pitchFamily="18" charset="0"/>
            </a:endParaRPr>
          </a:p>
          <a:p>
            <a:pPr marL="1200150" lvl="3" indent="-342900">
              <a:lnSpc>
                <a:spcPct val="120000"/>
              </a:lnSpc>
            </a:pPr>
            <a:endParaRPr lang="en-US" sz="2100" dirty="0" smtClean="0">
              <a:latin typeface="Times New Roman" pitchFamily="18" charset="0"/>
              <a:cs typeface="Times New Roman" pitchFamily="18" charset="0"/>
            </a:endParaRPr>
          </a:p>
          <a:p>
            <a:pPr>
              <a:lnSpc>
                <a:spcPct val="120000"/>
              </a:lnSpc>
            </a:pPr>
            <a:endParaRPr lang="en-US" dirty="0"/>
          </a:p>
        </p:txBody>
      </p:sp>
    </p:spTree>
    <p:extLst>
      <p:ext uri="{BB962C8B-B14F-4D97-AF65-F5344CB8AC3E}">
        <p14:creationId xmlns:p14="http://schemas.microsoft.com/office/powerpoint/2010/main" xmlns="" val="42223389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228600" y="381000"/>
            <a:ext cx="8763000" cy="9144000"/>
          </a:xfrm>
        </p:spPr>
        <p:txBody>
          <a:bodyPr>
            <a:normAutofit fontScale="40000" lnSpcReduction="20000"/>
          </a:bodyPr>
          <a:lstStyle/>
          <a:p>
            <a:pPr marL="742950" lvl="2" indent="-342900">
              <a:lnSpc>
                <a:spcPct val="120000"/>
              </a:lnSpc>
              <a:buFont typeface="Wingdings" pitchFamily="2" charset="2"/>
              <a:buChar char="q"/>
            </a:pPr>
            <a:r>
              <a:rPr lang="en-US" sz="7000" b="1" i="1" dirty="0" err="1" smtClean="0">
                <a:latin typeface="Times New Roman" pitchFamily="18" charset="0"/>
                <a:cs typeface="Times New Roman" pitchFamily="18" charset="0"/>
              </a:rPr>
              <a:t>Ploughing</a:t>
            </a:r>
            <a:r>
              <a:rPr lang="en-US" sz="7000" b="1" i="1" dirty="0" smtClean="0">
                <a:latin typeface="Times New Roman" pitchFamily="18" charset="0"/>
                <a:cs typeface="Times New Roman" pitchFamily="18" charset="0"/>
              </a:rPr>
              <a:t>, Disking, </a:t>
            </a:r>
            <a:r>
              <a:rPr lang="en-US" sz="7000" b="1" dirty="0" smtClean="0">
                <a:latin typeface="Times New Roman" pitchFamily="18" charset="0"/>
                <a:cs typeface="Times New Roman" pitchFamily="18" charset="0"/>
              </a:rPr>
              <a:t>harrowing</a:t>
            </a:r>
            <a:r>
              <a:rPr lang="en-US" sz="7000" b="1" i="1" dirty="0" smtClean="0">
                <a:latin typeface="Times New Roman" pitchFamily="18" charset="0"/>
                <a:cs typeface="Times New Roman" pitchFamily="18" charset="0"/>
              </a:rPr>
              <a:t> and Terracing </a:t>
            </a:r>
            <a:endParaRPr lang="en-US" sz="7000" b="1" dirty="0" smtClean="0">
              <a:latin typeface="Times New Roman" pitchFamily="18" charset="0"/>
              <a:cs typeface="Times New Roman" pitchFamily="18" charset="0"/>
            </a:endParaRPr>
          </a:p>
          <a:p>
            <a:pPr marL="1200150" lvl="3" indent="-342900">
              <a:lnSpc>
                <a:spcPct val="120000"/>
              </a:lnSpc>
            </a:pPr>
            <a:r>
              <a:rPr lang="en-US" sz="6500" dirty="0" smtClean="0">
                <a:latin typeface="Times New Roman" pitchFamily="18" charset="0"/>
                <a:cs typeface="Times New Roman" pitchFamily="18" charset="0"/>
              </a:rPr>
              <a:t>After the land is cleared, </a:t>
            </a:r>
          </a:p>
          <a:p>
            <a:pPr marL="1657350" lvl="4" indent="-342900">
              <a:lnSpc>
                <a:spcPct val="120000"/>
              </a:lnSpc>
            </a:pPr>
            <a:r>
              <a:rPr lang="en-US" sz="6500" dirty="0" smtClean="0">
                <a:latin typeface="Times New Roman" pitchFamily="18" charset="0"/>
                <a:cs typeface="Times New Roman" pitchFamily="18" charset="0"/>
              </a:rPr>
              <a:t>various tillage/ </a:t>
            </a:r>
            <a:r>
              <a:rPr lang="en-US" sz="6500" dirty="0" err="1" smtClean="0">
                <a:latin typeface="Times New Roman" pitchFamily="18" charset="0"/>
                <a:cs typeface="Times New Roman" pitchFamily="18" charset="0"/>
              </a:rPr>
              <a:t>ploughing</a:t>
            </a:r>
            <a:r>
              <a:rPr lang="en-US" sz="6500" dirty="0" smtClean="0">
                <a:latin typeface="Times New Roman" pitchFamily="18" charset="0"/>
                <a:cs typeface="Times New Roman" pitchFamily="18" charset="0"/>
              </a:rPr>
              <a:t> operations are carried out. </a:t>
            </a:r>
          </a:p>
          <a:p>
            <a:pPr marL="2114550" lvl="5" indent="-342900">
              <a:lnSpc>
                <a:spcPct val="120000"/>
              </a:lnSpc>
            </a:pPr>
            <a:r>
              <a:rPr lang="en-US" sz="6500" dirty="0" smtClean="0">
                <a:latin typeface="Times New Roman" pitchFamily="18" charset="0"/>
                <a:cs typeface="Times New Roman" pitchFamily="18" charset="0"/>
              </a:rPr>
              <a:t>Tillage refers to mechanical manipulation of the soil to provide necessary soil conditions favorable for the growth of crops. </a:t>
            </a:r>
          </a:p>
          <a:p>
            <a:pPr marL="2571750" lvl="6" indent="-342900">
              <a:lnSpc>
                <a:spcPct val="120000"/>
              </a:lnSpc>
            </a:pPr>
            <a:r>
              <a:rPr lang="en-US" sz="6500" dirty="0" smtClean="0">
                <a:latin typeface="Times New Roman" pitchFamily="18" charset="0"/>
                <a:cs typeface="Times New Roman" pitchFamily="18" charset="0"/>
              </a:rPr>
              <a:t>A soil with good tills will be </a:t>
            </a:r>
            <a:r>
              <a:rPr lang="en-US" sz="6500" b="1" i="1" dirty="0" smtClean="0">
                <a:latin typeface="Times New Roman" pitchFamily="18" charset="0"/>
                <a:cs typeface="Times New Roman" pitchFamily="18" charset="0"/>
              </a:rPr>
              <a:t>smooth, friable and adequately aerated</a:t>
            </a:r>
            <a:r>
              <a:rPr lang="en-US" sz="6500" dirty="0" smtClean="0">
                <a:latin typeface="Times New Roman" pitchFamily="18" charset="0"/>
                <a:cs typeface="Times New Roman" pitchFamily="18" charset="0"/>
              </a:rPr>
              <a:t>. </a:t>
            </a:r>
          </a:p>
          <a:p>
            <a:pPr marL="1200150" lvl="3" indent="-342900">
              <a:lnSpc>
                <a:spcPct val="120000"/>
              </a:lnSpc>
            </a:pPr>
            <a:endParaRPr lang="en-US" sz="6500" dirty="0" smtClean="0">
              <a:latin typeface="Times New Roman" pitchFamily="18" charset="0"/>
              <a:cs typeface="Times New Roman" pitchFamily="18" charset="0"/>
            </a:endParaRPr>
          </a:p>
          <a:p>
            <a:pPr marL="1657350" lvl="4" indent="-342900">
              <a:lnSpc>
                <a:spcPct val="120000"/>
              </a:lnSpc>
            </a:pPr>
            <a:r>
              <a:rPr lang="en-US" sz="6500" b="1" dirty="0" err="1" smtClean="0">
                <a:latin typeface="Times New Roman" pitchFamily="18" charset="0"/>
                <a:cs typeface="Times New Roman" pitchFamily="18" charset="0"/>
              </a:rPr>
              <a:t>Ploughing</a:t>
            </a:r>
            <a:r>
              <a:rPr lang="en-US" sz="6500" b="1" dirty="0" smtClean="0">
                <a:latin typeface="Times New Roman" pitchFamily="18" charset="0"/>
                <a:cs typeface="Times New Roman" pitchFamily="18" charset="0"/>
              </a:rPr>
              <a:t> and disking </a:t>
            </a:r>
            <a:r>
              <a:rPr lang="en-US" sz="6500" dirty="0" smtClean="0">
                <a:latin typeface="Times New Roman" pitchFamily="18" charset="0"/>
                <a:cs typeface="Times New Roman" pitchFamily="18" charset="0"/>
              </a:rPr>
              <a:t>is done to </a:t>
            </a:r>
          </a:p>
          <a:p>
            <a:pPr marL="2571750" lvl="6" indent="-342900">
              <a:lnSpc>
                <a:spcPct val="120000"/>
              </a:lnSpc>
            </a:pPr>
            <a:r>
              <a:rPr lang="en-US" sz="6500" b="1" dirty="0" smtClean="0">
                <a:latin typeface="Times New Roman" pitchFamily="18" charset="0"/>
                <a:cs typeface="Times New Roman" pitchFamily="18" charset="0"/>
              </a:rPr>
              <a:t>break up the clumps of the soil </a:t>
            </a:r>
            <a:r>
              <a:rPr lang="en-US" sz="6500" dirty="0" smtClean="0">
                <a:latin typeface="Times New Roman" pitchFamily="18" charset="0"/>
                <a:cs typeface="Times New Roman" pitchFamily="18" charset="0"/>
              </a:rPr>
              <a:t>which improves soil texture.</a:t>
            </a:r>
          </a:p>
          <a:p>
            <a:pPr marL="1200150" lvl="3" indent="-342900">
              <a:lnSpc>
                <a:spcPct val="120000"/>
              </a:lnSpc>
            </a:pPr>
            <a:endParaRPr lang="en-US" sz="6300" dirty="0" smtClean="0">
              <a:latin typeface="Times New Roman" pitchFamily="18" charset="0"/>
              <a:cs typeface="Times New Roman" pitchFamily="18" charset="0"/>
            </a:endParaRPr>
          </a:p>
          <a:p>
            <a:pPr marL="1657350" lvl="4" indent="-342900">
              <a:lnSpc>
                <a:spcPct val="120000"/>
              </a:lnSpc>
              <a:buNone/>
            </a:pPr>
            <a:endParaRPr lang="en-US" sz="5300" i="1" dirty="0" smtClean="0">
              <a:latin typeface="Times New Roman" pitchFamily="18" charset="0"/>
              <a:cs typeface="Times New Roman" pitchFamily="18" charset="0"/>
            </a:endParaRPr>
          </a:p>
          <a:p>
            <a:pPr marL="1200150" lvl="3" indent="-342900">
              <a:lnSpc>
                <a:spcPct val="120000"/>
              </a:lnSpc>
              <a:buNone/>
            </a:pPr>
            <a:endParaRPr lang="en-US" sz="4500" dirty="0" smtClean="0">
              <a:latin typeface="Times New Roman" pitchFamily="18" charset="0"/>
              <a:cs typeface="Times New Roman" pitchFamily="18" charset="0"/>
            </a:endParaRPr>
          </a:p>
          <a:p>
            <a:pPr marL="742950" lvl="2" indent="-342900">
              <a:lnSpc>
                <a:spcPct val="120000"/>
              </a:lnSpc>
              <a:buNone/>
            </a:pPr>
            <a:endParaRPr lang="en-US" sz="4500" b="1" i="1" dirty="0" smtClean="0">
              <a:latin typeface="Times New Roman" pitchFamily="18" charset="0"/>
              <a:cs typeface="Times New Roman" pitchFamily="18" charset="0"/>
            </a:endParaRPr>
          </a:p>
          <a:p>
            <a:endParaRPr lang="am-ET" sz="4500" b="1" dirty="0" smtClean="0">
              <a:latin typeface="Times New Roman" pitchFamily="18" charset="0"/>
              <a:cs typeface="Times New Roman" pitchFamily="18" charset="0"/>
            </a:endParaRPr>
          </a:p>
          <a:p>
            <a:pPr marL="1200150" lvl="3" indent="-342900">
              <a:buNone/>
            </a:pPr>
            <a:endParaRPr lang="en-US" sz="45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lvl="1">
              <a:buFont typeface="Arial" charset="0"/>
              <a:buNone/>
            </a:pPr>
            <a:r>
              <a:rPr lang="en-US" sz="2400" dirty="0"/>
              <a:t/>
            </a:r>
            <a:br>
              <a:rPr lang="en-US" sz="2400" dirty="0"/>
            </a:b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3402597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Autofit/>
          </a:bodyPr>
          <a:lstStyle/>
          <a:p>
            <a:pPr marL="1200150" lvl="3" indent="-342900"/>
            <a:r>
              <a:rPr lang="en-US" sz="2600" dirty="0">
                <a:latin typeface="Times New Roman" pitchFamily="18" charset="0"/>
                <a:cs typeface="Times New Roman" pitchFamily="18" charset="0"/>
              </a:rPr>
              <a:t>During preparation of the land; </a:t>
            </a:r>
            <a:r>
              <a:rPr lang="en-US" sz="2800" b="1" dirty="0">
                <a:latin typeface="Times New Roman" pitchFamily="18" charset="0"/>
                <a:cs typeface="Times New Roman" pitchFamily="18" charset="0"/>
              </a:rPr>
              <a:t>leveling </a:t>
            </a:r>
            <a:r>
              <a:rPr lang="en-US" sz="2600" b="1" dirty="0">
                <a:latin typeface="Times New Roman" pitchFamily="18" charset="0"/>
                <a:cs typeface="Times New Roman" pitchFamily="18" charset="0"/>
              </a:rPr>
              <a:t>of the land has to be done to  </a:t>
            </a:r>
            <a:r>
              <a:rPr lang="en-US" sz="2600" b="1" i="1" dirty="0">
                <a:latin typeface="Times New Roman" pitchFamily="18" charset="0"/>
                <a:cs typeface="Times New Roman" pitchFamily="18" charset="0"/>
              </a:rPr>
              <a:t>facilitate farm operation like: </a:t>
            </a:r>
          </a:p>
          <a:p>
            <a:pPr marL="1657350" lvl="4" indent="-342900"/>
            <a:r>
              <a:rPr lang="en-US" sz="2600" i="1" dirty="0">
                <a:latin typeface="Times New Roman" pitchFamily="18" charset="0"/>
                <a:cs typeface="Times New Roman" pitchFamily="18" charset="0"/>
              </a:rPr>
              <a:t>to incorporate crop residue, manure </a:t>
            </a:r>
            <a:r>
              <a:rPr lang="en-US" sz="2600" i="1" dirty="0" smtClean="0">
                <a:latin typeface="Times New Roman" pitchFamily="18" charset="0"/>
                <a:cs typeface="Times New Roman" pitchFamily="18" charset="0"/>
              </a:rPr>
              <a:t>&amp; </a:t>
            </a:r>
            <a:r>
              <a:rPr lang="en-US" sz="2600" i="1" dirty="0">
                <a:latin typeface="Times New Roman" pitchFamily="18" charset="0"/>
                <a:cs typeface="Times New Roman" pitchFamily="18" charset="0"/>
              </a:rPr>
              <a:t>cover crops, </a:t>
            </a:r>
          </a:p>
          <a:p>
            <a:pPr marL="1657350" lvl="4" indent="-342900"/>
            <a:r>
              <a:rPr lang="en-US" sz="2600" i="1" dirty="0">
                <a:latin typeface="Times New Roman" pitchFamily="18" charset="0"/>
                <a:cs typeface="Times New Roman" pitchFamily="18" charset="0"/>
              </a:rPr>
              <a:t>control and manage weeds, disease and insects </a:t>
            </a:r>
          </a:p>
          <a:p>
            <a:pPr marL="1657350" lvl="4" indent="-342900"/>
            <a:r>
              <a:rPr lang="en-US" sz="2600" i="1" dirty="0" smtClean="0">
                <a:latin typeface="Times New Roman" pitchFamily="18" charset="0"/>
                <a:cs typeface="Times New Roman" pitchFamily="18" charset="0"/>
              </a:rPr>
              <a:t>improving the physical condition of the soil and control erosion,</a:t>
            </a:r>
          </a:p>
          <a:p>
            <a:pPr marL="1657350" lvl="4" indent="-342900"/>
            <a:r>
              <a:rPr lang="en-US" sz="2600" i="1" dirty="0" smtClean="0">
                <a:latin typeface="Times New Roman" pitchFamily="18" charset="0"/>
                <a:cs typeface="Times New Roman" pitchFamily="18" charset="0"/>
              </a:rPr>
              <a:t> for easily </a:t>
            </a:r>
            <a:r>
              <a:rPr lang="en-US" sz="2600" dirty="0" smtClean="0">
                <a:latin typeface="Times New Roman" pitchFamily="18" charset="0"/>
                <a:cs typeface="Times New Roman" pitchFamily="18" charset="0"/>
              </a:rPr>
              <a:t>installation of irrigation pipes</a:t>
            </a:r>
            <a:endParaRPr lang="en-US" sz="2600" i="1" dirty="0" smtClean="0">
              <a:latin typeface="Times New Roman" pitchFamily="18" charset="0"/>
              <a:cs typeface="Times New Roman" pitchFamily="18" charset="0"/>
            </a:endParaRPr>
          </a:p>
          <a:p>
            <a:pPr marL="1200150" lvl="3" indent="-342900"/>
            <a:endParaRPr lang="en-US" sz="2600" dirty="0" smtClean="0">
              <a:latin typeface="Times New Roman" pitchFamily="18" charset="0"/>
              <a:cs typeface="Times New Roman" pitchFamily="18" charset="0"/>
            </a:endParaRPr>
          </a:p>
          <a:p>
            <a:pPr marL="1200150" lvl="3" indent="-342900"/>
            <a:r>
              <a:rPr lang="en-US" sz="2800" b="1" dirty="0" smtClean="0">
                <a:latin typeface="Times New Roman" pitchFamily="18" charset="0"/>
                <a:cs typeface="Times New Roman" pitchFamily="18" charset="0"/>
              </a:rPr>
              <a:t>Terracing</a:t>
            </a:r>
            <a:r>
              <a:rPr lang="en-US" sz="2800" dirty="0" smtClean="0">
                <a:latin typeface="Times New Roman" pitchFamily="18" charset="0"/>
                <a:cs typeface="Times New Roman" pitchFamily="18" charset="0"/>
              </a:rPr>
              <a:t> </a:t>
            </a:r>
          </a:p>
          <a:p>
            <a:pPr marL="1657350" lvl="4" indent="-342900"/>
            <a:r>
              <a:rPr lang="en-US" sz="2600" dirty="0" smtClean="0">
                <a:latin typeface="Times New Roman" pitchFamily="18" charset="0"/>
                <a:cs typeface="Times New Roman" pitchFamily="18" charset="0"/>
              </a:rPr>
              <a:t>it means cutting up slopes into number of level areas and build raised ridges across the slope. It is done to control erosion.</a:t>
            </a:r>
          </a:p>
          <a:p>
            <a:pPr marL="1200150" lvl="3" indent="-342900"/>
            <a:endParaRPr lang="en-US" sz="2600" dirty="0" smtClean="0">
              <a:latin typeface="Times New Roman" pitchFamily="18" charset="0"/>
              <a:cs typeface="Times New Roman" pitchFamily="18" charset="0"/>
            </a:endParaRPr>
          </a:p>
          <a:p>
            <a:pPr marL="857250" lvl="3" indent="0">
              <a:buNone/>
            </a:pPr>
            <a:endParaRPr lang="en-US"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noAutofit/>
          </a:bodyPr>
          <a:lstStyle/>
          <a:p>
            <a:pPr lvl="1"/>
            <a:r>
              <a:rPr lang="en-US" sz="2600" dirty="0">
                <a:latin typeface="Times New Roman" pitchFamily="18" charset="0"/>
                <a:cs typeface="Times New Roman" pitchFamily="18" charset="0"/>
              </a:rPr>
              <a:t>To </a:t>
            </a:r>
            <a:r>
              <a:rPr lang="en-US" dirty="0">
                <a:latin typeface="Times New Roman" pitchFamily="18" charset="0"/>
                <a:cs typeface="Times New Roman" pitchFamily="18" charset="0"/>
              </a:rPr>
              <a:t>produce  </a:t>
            </a:r>
            <a:r>
              <a:rPr lang="en-US" dirty="0" smtClean="0">
                <a:latin typeface="Times New Roman" pitchFamily="18" charset="0"/>
                <a:cs typeface="Times New Roman" pitchFamily="18" charset="0"/>
              </a:rPr>
              <a:t>seedlings for transplanting to </a:t>
            </a:r>
            <a:r>
              <a:rPr lang="en-US" b="1" i="1" dirty="0" smtClean="0">
                <a:latin typeface="Times New Roman" pitchFamily="18" charset="0"/>
                <a:cs typeface="Times New Roman" pitchFamily="18" charset="0"/>
              </a:rPr>
              <a:t>rain-fed fields at the start of the rains in adequate quantity &amp; quality.</a:t>
            </a:r>
          </a:p>
          <a:p>
            <a:pPr lvl="1"/>
            <a:endParaRPr lang="en-US" sz="2600" b="1" i="1" dirty="0" smtClean="0">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Reduction </a:t>
            </a:r>
            <a:r>
              <a:rPr lang="en-US" b="1" i="1" dirty="0">
                <a:latin typeface="Times New Roman" pitchFamily="18" charset="0"/>
                <a:cs typeface="Times New Roman" pitchFamily="18" charset="0"/>
              </a:rPr>
              <a:t>of </a:t>
            </a:r>
            <a:r>
              <a:rPr lang="en-US" b="1" i="1" dirty="0" smtClean="0">
                <a:latin typeface="Times New Roman" pitchFamily="18" charset="0"/>
                <a:cs typeface="Times New Roman" pitchFamily="18" charset="0"/>
              </a:rPr>
              <a:t>costs</a:t>
            </a:r>
            <a:r>
              <a:rPr lang="en-US" dirty="0" smtClean="0">
                <a:latin typeface="Times New Roman" pitchFamily="18" charset="0"/>
                <a:cs typeface="Times New Roman" pitchFamily="18" charset="0"/>
              </a:rPr>
              <a:t>- </a:t>
            </a:r>
          </a:p>
          <a:p>
            <a:pPr lvl="2"/>
            <a:r>
              <a:rPr lang="en-US" sz="2600" dirty="0" smtClean="0">
                <a:latin typeface="Times New Roman" pitchFamily="18" charset="0"/>
                <a:cs typeface="Times New Roman" pitchFamily="18" charset="0"/>
              </a:rPr>
              <a:t>to </a:t>
            </a:r>
            <a:r>
              <a:rPr lang="en-US" sz="2600" dirty="0">
                <a:latin typeface="Times New Roman" pitchFamily="18" charset="0"/>
                <a:cs typeface="Times New Roman" pitchFamily="18" charset="0"/>
              </a:rPr>
              <a:t>economize seed </a:t>
            </a:r>
            <a:r>
              <a:rPr lang="en-US" sz="2600" dirty="0" smtClean="0">
                <a:latin typeface="Times New Roman" pitchFamily="18" charset="0"/>
                <a:cs typeface="Times New Roman" pitchFamily="18" charset="0"/>
              </a:rPr>
              <a:t>especially expensive </a:t>
            </a:r>
            <a:r>
              <a:rPr lang="en-US" sz="2600" dirty="0">
                <a:latin typeface="Times New Roman" pitchFamily="18" charset="0"/>
                <a:cs typeface="Times New Roman" pitchFamily="18" charset="0"/>
              </a:rPr>
              <a:t>hybrid </a:t>
            </a:r>
            <a:r>
              <a:rPr lang="en-US" sz="2600" dirty="0" smtClean="0">
                <a:latin typeface="Times New Roman" pitchFamily="18" charset="0"/>
                <a:cs typeface="Times New Roman" pitchFamily="18" charset="0"/>
              </a:rPr>
              <a:t>seeds due to seeds </a:t>
            </a:r>
            <a:r>
              <a:rPr lang="en-US" sz="2600" dirty="0">
                <a:latin typeface="Times New Roman" pitchFamily="18" charset="0"/>
                <a:cs typeface="Times New Roman" pitchFamily="18" charset="0"/>
              </a:rPr>
              <a:t>are needed for direct sowing in the field </a:t>
            </a:r>
            <a:r>
              <a:rPr lang="en-US" sz="2600" dirty="0" smtClean="0">
                <a:latin typeface="Times New Roman" pitchFamily="18" charset="0"/>
                <a:cs typeface="Times New Roman" pitchFamily="18" charset="0"/>
              </a:rPr>
              <a:t>require much </a:t>
            </a:r>
            <a:r>
              <a:rPr lang="en-US" sz="2600" dirty="0">
                <a:latin typeface="Times New Roman" pitchFamily="18" charset="0"/>
                <a:cs typeface="Times New Roman" pitchFamily="18" charset="0"/>
              </a:rPr>
              <a:t>higher </a:t>
            </a:r>
            <a:r>
              <a:rPr lang="en-US" sz="2600" dirty="0" smtClean="0">
                <a:latin typeface="Times New Roman" pitchFamily="18" charset="0"/>
                <a:cs typeface="Times New Roman" pitchFamily="18" charset="0"/>
              </a:rPr>
              <a:t>than seeds require in nursery. </a:t>
            </a:r>
          </a:p>
          <a:p>
            <a:pPr lvl="2"/>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also </a:t>
            </a:r>
            <a:r>
              <a:rPr lang="en-US" sz="2600" b="1" dirty="0">
                <a:latin typeface="Times New Roman" pitchFamily="18" charset="0"/>
                <a:cs typeface="Times New Roman" pitchFamily="18" charset="0"/>
              </a:rPr>
              <a:t>saves/reduce space, water, labor, pesticides </a:t>
            </a:r>
            <a:r>
              <a:rPr lang="en-US" sz="2600" dirty="0">
                <a:latin typeface="Times New Roman" pitchFamily="18" charset="0"/>
                <a:cs typeface="Times New Roman" pitchFamily="18" charset="0"/>
              </a:rPr>
              <a:t>under nursery </a:t>
            </a:r>
            <a:r>
              <a:rPr lang="en-US" sz="2600" dirty="0" smtClean="0">
                <a:latin typeface="Times New Roman" pitchFamily="18" charset="0"/>
                <a:cs typeface="Times New Roman" pitchFamily="18" charset="0"/>
              </a:rPr>
              <a:t>conditions </a:t>
            </a:r>
            <a:r>
              <a:rPr lang="en-US" sz="2600" b="1" dirty="0" smtClean="0">
                <a:latin typeface="Times New Roman" pitchFamily="18" charset="0"/>
                <a:cs typeface="Times New Roman" pitchFamily="18" charset="0"/>
              </a:rPr>
              <a:t>than </a:t>
            </a:r>
            <a:r>
              <a:rPr lang="en-US" sz="2600" b="1" dirty="0">
                <a:latin typeface="Times New Roman" pitchFamily="18" charset="0"/>
                <a:cs typeface="Times New Roman" pitchFamily="18" charset="0"/>
              </a:rPr>
              <a:t>planting directly in the field </a:t>
            </a:r>
            <a:endParaRPr lang="en-US"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7634140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03237"/>
            <a:ext cx="8458200" cy="5668963"/>
          </a:xfrm>
        </p:spPr>
        <p:txBody>
          <a:bodyPr/>
          <a:lstStyle/>
          <a:p>
            <a:pPr marL="1200150" lvl="3" indent="-342900"/>
            <a:r>
              <a:rPr lang="en-US" sz="2600" b="1" i="1" dirty="0">
                <a:latin typeface="Times New Roman" pitchFamily="18" charset="0"/>
                <a:cs typeface="Times New Roman" pitchFamily="18" charset="0"/>
              </a:rPr>
              <a:t>After leveling </a:t>
            </a:r>
          </a:p>
          <a:p>
            <a:pPr marL="1657350" lvl="4" indent="-342900"/>
            <a:r>
              <a:rPr lang="en-US" sz="2600" dirty="0">
                <a:latin typeface="Times New Roman" pitchFamily="18" charset="0"/>
                <a:cs typeface="Times New Roman" pitchFamily="18" charset="0"/>
              </a:rPr>
              <a:t>dragging the soil for the seed to be sow or digging planting hole can be done for transplants</a:t>
            </a:r>
          </a:p>
          <a:p>
            <a:pPr>
              <a:buNone/>
            </a:pPr>
            <a:endParaRPr lang="en-US" sz="2600" b="1" dirty="0">
              <a:latin typeface="Times New Roman" pitchFamily="18" charset="0"/>
              <a:cs typeface="Times New Roman" pitchFamily="18" charset="0"/>
            </a:endParaRPr>
          </a:p>
          <a:p>
            <a:r>
              <a:rPr lang="en-US" sz="3600" b="1" dirty="0">
                <a:latin typeface="Times New Roman" pitchFamily="18" charset="0"/>
                <a:cs typeface="Times New Roman" pitchFamily="18" charset="0"/>
              </a:rPr>
              <a:t>Fencing and planting wind breaks are also can be considered as </a:t>
            </a:r>
            <a:endParaRPr lang="en-US" sz="3600" b="1" dirty="0" smtClean="0">
              <a:latin typeface="Times New Roman" pitchFamily="18" charset="0"/>
              <a:cs typeface="Times New Roman" pitchFamily="18" charset="0"/>
            </a:endParaRPr>
          </a:p>
          <a:p>
            <a:pPr lvl="2"/>
            <a:r>
              <a:rPr lang="en-US" sz="3200" b="1" dirty="0" smtClean="0">
                <a:latin typeface="Times New Roman" pitchFamily="18" charset="0"/>
                <a:cs typeface="Times New Roman" pitchFamily="18" charset="0"/>
              </a:rPr>
              <a:t>a </a:t>
            </a:r>
            <a:r>
              <a:rPr lang="en-US" sz="3200" b="1" dirty="0">
                <a:latin typeface="Times New Roman" pitchFamily="18" charset="0"/>
                <a:cs typeface="Times New Roman" pitchFamily="18" charset="0"/>
              </a:rPr>
              <a:t>part of land preparation</a:t>
            </a:r>
          </a:p>
          <a:p>
            <a:endParaRPr lang="en-US" dirty="0"/>
          </a:p>
        </p:txBody>
      </p:sp>
    </p:spTree>
    <p:extLst>
      <p:ext uri="{BB962C8B-B14F-4D97-AF65-F5344CB8AC3E}">
        <p14:creationId xmlns:p14="http://schemas.microsoft.com/office/powerpoint/2010/main" xmlns="" val="12787704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9762"/>
            <a:ext cx="8839200" cy="1189038"/>
          </a:xfrm>
        </p:spPr>
        <p:txBody>
          <a:bodyPr>
            <a:normAutofit fontScale="90000"/>
          </a:bodyPr>
          <a:lstStyle/>
          <a:p>
            <a:r>
              <a:rPr lang="en-US" sz="3800" b="1" dirty="0" smtClean="0">
                <a:latin typeface="Times New Roman" pitchFamily="18" charset="0"/>
                <a:cs typeface="Times New Roman" pitchFamily="18" charset="0"/>
              </a:rPr>
              <a:t>3. Time, Method, Depth &amp; Rate of Sowing Seeds or Seedling Planting (transplants)</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304800" y="1828800"/>
            <a:ext cx="8686800" cy="6096000"/>
          </a:xfrm>
        </p:spPr>
        <p:txBody>
          <a:bodyPr>
            <a:normAutofit/>
          </a:bodyPr>
          <a:lstStyle/>
          <a:p>
            <a:pPr>
              <a:buFont typeface="Wingdings" pitchFamily="2" charset="2"/>
              <a:buChar char="q"/>
            </a:pPr>
            <a:r>
              <a:rPr lang="en-US" sz="2700" b="1" i="1" dirty="0" smtClean="0">
                <a:latin typeface="Times New Roman" pitchFamily="18" charset="0"/>
                <a:cs typeface="Times New Roman" pitchFamily="18" charset="0"/>
              </a:rPr>
              <a:t>Time of planting</a:t>
            </a:r>
            <a:r>
              <a:rPr lang="en-US" sz="27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Is determined with reference to</a:t>
            </a:r>
            <a:r>
              <a:rPr lang="am-ET" sz="2500" dirty="0" smtClean="0">
                <a:latin typeface="Times New Roman" pitchFamily="18" charset="0"/>
                <a:cs typeface="Times New Roman" pitchFamily="18" charset="0"/>
              </a:rPr>
              <a:t>:</a:t>
            </a:r>
            <a:r>
              <a:rPr lang="en-US" sz="2500" dirty="0" smtClean="0">
                <a:latin typeface="Times New Roman" pitchFamily="18" charset="0"/>
                <a:cs typeface="Times New Roman" pitchFamily="18" charset="0"/>
              </a:rPr>
              <a:t> the soil &amp; weather condition, kind of crop &amp; market demand of the produce</a:t>
            </a:r>
          </a:p>
          <a:p>
            <a:pPr>
              <a:lnSpc>
                <a:spcPct val="110000"/>
              </a:lnSpc>
              <a:buFont typeface="Wingdings" pitchFamily="2" charset="2"/>
              <a:buChar char="q"/>
            </a:pPr>
            <a:endParaRPr lang="en-US" sz="2500" b="1" dirty="0" smtClean="0">
              <a:latin typeface="Times New Roman" pitchFamily="18" charset="0"/>
              <a:cs typeface="Times New Roman" pitchFamily="18" charset="0"/>
            </a:endParaRPr>
          </a:p>
          <a:p>
            <a:pPr>
              <a:buFont typeface="Wingdings" pitchFamily="2" charset="2"/>
              <a:buChar char="q"/>
            </a:pPr>
            <a:r>
              <a:rPr lang="en-US" sz="2700" b="1" i="1" dirty="0" smtClean="0">
                <a:latin typeface="Times New Roman" pitchFamily="18" charset="0"/>
                <a:cs typeface="Times New Roman" pitchFamily="18" charset="0"/>
              </a:rPr>
              <a:t>Method of sowing vegetables</a:t>
            </a:r>
            <a:r>
              <a:rPr lang="en-US" sz="2700" b="1" dirty="0" smtClean="0">
                <a:latin typeface="Times New Roman" pitchFamily="18" charset="0"/>
                <a:cs typeface="Times New Roman" pitchFamily="18" charset="0"/>
              </a:rPr>
              <a:t>: </a:t>
            </a:r>
          </a:p>
          <a:p>
            <a:pPr lvl="1">
              <a:buFont typeface="Wingdings" pitchFamily="2" charset="2"/>
              <a:buChar char="Ø"/>
            </a:pPr>
            <a:r>
              <a:rPr lang="en-US" sz="2500" dirty="0" smtClean="0">
                <a:latin typeface="Times New Roman" pitchFamily="18" charset="0"/>
                <a:cs typeface="Times New Roman" pitchFamily="18" charset="0"/>
              </a:rPr>
              <a:t>Seeds can be sow directly to main field or first grown in nursery &amp; then seedlings are transplanted to main field. </a:t>
            </a:r>
          </a:p>
          <a:p>
            <a:pPr lvl="1">
              <a:buFont typeface="Wingdings" pitchFamily="2" charset="2"/>
              <a:buChar char="Ø"/>
            </a:pPr>
            <a:r>
              <a:rPr lang="en-US" sz="2500" dirty="0" smtClean="0">
                <a:latin typeface="Times New Roman" pitchFamily="18" charset="0"/>
                <a:cs typeface="Times New Roman" pitchFamily="18" charset="0"/>
              </a:rPr>
              <a:t>There are </a:t>
            </a:r>
            <a:r>
              <a:rPr lang="en-US" sz="2500" b="1" dirty="0" smtClean="0">
                <a:latin typeface="Times New Roman" pitchFamily="18" charset="0"/>
                <a:cs typeface="Times New Roman" pitchFamily="18" charset="0"/>
              </a:rPr>
              <a:t>d/t</a:t>
            </a:r>
            <a:r>
              <a:rPr lang="en-US" sz="2500" dirty="0" smtClean="0">
                <a:latin typeface="Times New Roman" pitchFamily="18" charset="0"/>
                <a:cs typeface="Times New Roman" pitchFamily="18" charset="0"/>
              </a:rPr>
              <a:t> methods of sowing seeds. </a:t>
            </a:r>
          </a:p>
          <a:p>
            <a:pPr>
              <a:lnSpc>
                <a:spcPct val="110000"/>
              </a:lnSpc>
              <a:buFont typeface="Wingdings" pitchFamily="2" charset="2"/>
              <a:buChar char="q"/>
            </a:pPr>
            <a:endParaRPr lang="en-US" sz="2500" b="1" dirty="0" smtClean="0">
              <a:latin typeface="Times New Roman" pitchFamily="18" charset="0"/>
              <a:cs typeface="Times New Roman" pitchFamily="18" charset="0"/>
            </a:endParaRPr>
          </a:p>
          <a:p>
            <a:pPr marL="0" indent="0">
              <a:lnSpc>
                <a:spcPct val="110000"/>
              </a:lnSpc>
              <a:buNone/>
            </a:pPr>
            <a:endParaRPr lang="en-US" sz="2600" b="1" i="1" dirty="0" smtClean="0">
              <a:latin typeface="Times New Roman" pitchFamily="18" charset="0"/>
              <a:cs typeface="Times New Roman" pitchFamily="18" charset="0"/>
            </a:endParaRPr>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7086600"/>
          </a:xfrm>
        </p:spPr>
        <p:txBody>
          <a:bodyPr>
            <a:normAutofit/>
          </a:bodyPr>
          <a:lstStyle/>
          <a:p>
            <a:pPr>
              <a:lnSpc>
                <a:spcPct val="110000"/>
              </a:lnSpc>
              <a:buFont typeface="Wingdings" pitchFamily="2" charset="2"/>
              <a:buChar char="q"/>
            </a:pPr>
            <a:r>
              <a:rPr lang="en-US" sz="2700" b="1" i="1" dirty="0">
                <a:latin typeface="Times New Roman" pitchFamily="18" charset="0"/>
                <a:cs typeface="Times New Roman" pitchFamily="18" charset="0"/>
              </a:rPr>
              <a:t>Rate of planting</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When seeds are sown in nursery/main filed &amp; planting of seedlings in the main field ; </a:t>
            </a:r>
            <a:r>
              <a:rPr lang="en-US" sz="2600" b="1" i="1" dirty="0">
                <a:latin typeface="Times New Roman" pitchFamily="18" charset="0"/>
                <a:cs typeface="Times New Roman" pitchFamily="18" charset="0"/>
              </a:rPr>
              <a:t>rate planting is depends on: </a:t>
            </a:r>
            <a:endParaRPr lang="en-US" sz="2500" b="1" dirty="0" smtClean="0">
              <a:latin typeface="Times New Roman" pitchFamily="18" charset="0"/>
              <a:cs typeface="Times New Roman" pitchFamily="18" charset="0"/>
            </a:endParaRPr>
          </a:p>
          <a:p>
            <a:pPr lvl="1"/>
            <a:r>
              <a:rPr lang="en-US" sz="2400" b="1" i="1" dirty="0">
                <a:latin typeface="Times New Roman" pitchFamily="18" charset="0"/>
                <a:cs typeface="Times New Roman" pitchFamily="18" charset="0"/>
              </a:rPr>
              <a:t>Viability of seed</a:t>
            </a:r>
            <a:r>
              <a:rPr lang="en-US" sz="2400" dirty="0">
                <a:latin typeface="Times New Roman" pitchFamily="18" charset="0"/>
                <a:cs typeface="Times New Roman" pitchFamily="18" charset="0"/>
              </a:rPr>
              <a:t>: - if low viability </a:t>
            </a:r>
            <a:r>
              <a:rPr lang="en-US" sz="2400"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 sowing densely </a:t>
            </a:r>
            <a:endParaRPr lang="am-ET" sz="2400" dirty="0">
              <a:latin typeface="Times New Roman" pitchFamily="18" charset="0"/>
              <a:cs typeface="Times New Roman" pitchFamily="18" charset="0"/>
            </a:endParaRPr>
          </a:p>
          <a:p>
            <a:pPr lvl="1"/>
            <a:r>
              <a:rPr lang="en-US" sz="2500" b="1" i="1" dirty="0">
                <a:latin typeface="Times New Roman" pitchFamily="18" charset="0"/>
                <a:cs typeface="Times New Roman" pitchFamily="18" charset="0"/>
              </a:rPr>
              <a:t>Time of planting &amp; condition of the soil</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eg</a:t>
            </a:r>
            <a:r>
              <a:rPr lang="en-US" sz="2500" dirty="0">
                <a:latin typeface="Times New Roman" pitchFamily="18" charset="0"/>
                <a:cs typeface="Times New Roman" pitchFamily="18" charset="0"/>
              </a:rPr>
              <a:t>. Under Unfavorable soil &amp; Weather condition </a:t>
            </a:r>
            <a:r>
              <a:rPr lang="en-US" sz="2500" dirty="0">
                <a:latin typeface="Times New Roman" pitchFamily="18" charset="0"/>
                <a:cs typeface="Times New Roman" pitchFamily="18" charset="0"/>
                <a:sym typeface="Wingdings" pitchFamily="2" charset="2"/>
              </a:rPr>
              <a:t></a:t>
            </a:r>
            <a:r>
              <a:rPr lang="en-US" sz="2500" dirty="0">
                <a:latin typeface="Times New Roman" pitchFamily="18" charset="0"/>
                <a:cs typeface="Times New Roman" pitchFamily="18" charset="0"/>
              </a:rPr>
              <a:t> thick sowing is needed. The longer the time required for germination of any given kind of seed, the heavier the rate of planting.  </a:t>
            </a:r>
            <a:endParaRPr lang="am-ET" sz="2500" dirty="0">
              <a:latin typeface="Times New Roman" pitchFamily="18" charset="0"/>
              <a:cs typeface="Times New Roman" pitchFamily="18" charset="0"/>
            </a:endParaRPr>
          </a:p>
          <a:p>
            <a:pPr lvl="1"/>
            <a:r>
              <a:rPr lang="en-US" sz="2500" b="1" i="1" dirty="0">
                <a:latin typeface="Times New Roman" pitchFamily="18" charset="0"/>
                <a:cs typeface="Times New Roman" pitchFamily="18" charset="0"/>
              </a:rPr>
              <a:t>The size or Vigor of young plants </a:t>
            </a:r>
            <a:r>
              <a:rPr lang="en-US" sz="2500" dirty="0">
                <a:latin typeface="Times New Roman" pitchFamily="18" charset="0"/>
                <a:cs typeface="Times New Roman" pitchFamily="18" charset="0"/>
                <a:sym typeface="Wingdings" pitchFamily="2" charset="2"/>
              </a:rPr>
              <a:t></a:t>
            </a:r>
            <a:r>
              <a:rPr lang="en-US" sz="2500" dirty="0">
                <a:latin typeface="Times New Roman" pitchFamily="18" charset="0"/>
                <a:cs typeface="Times New Roman" pitchFamily="18" charset="0"/>
              </a:rPr>
              <a:t>  the larger the size of the seedling is needed to be transplanted; dense sowing is not used in nursery</a:t>
            </a:r>
            <a:endParaRPr lang="am-ET" sz="2500" dirty="0">
              <a:latin typeface="Times New Roman" pitchFamily="18" charset="0"/>
              <a:cs typeface="Times New Roman" pitchFamily="18" charset="0"/>
            </a:endParaRPr>
          </a:p>
          <a:p>
            <a:pPr lvl="1"/>
            <a:r>
              <a:rPr lang="en-US" sz="2500" b="1" i="1" dirty="0">
                <a:latin typeface="Times New Roman" pitchFamily="18" charset="0"/>
                <a:cs typeface="Times New Roman" pitchFamily="18" charset="0"/>
              </a:rPr>
              <a:t>Possible attack by insects &amp; diseases </a:t>
            </a:r>
            <a:r>
              <a:rPr lang="en-US" sz="2500" dirty="0">
                <a:latin typeface="Times New Roman" pitchFamily="18" charset="0"/>
                <a:cs typeface="Times New Roman" pitchFamily="18" charset="0"/>
                <a:sym typeface="Wingdings" pitchFamily="2" charset="2"/>
              </a:rPr>
              <a:t></a:t>
            </a:r>
            <a:r>
              <a:rPr lang="en-US" sz="2500" dirty="0">
                <a:latin typeface="Times New Roman" pitchFamily="18" charset="0"/>
                <a:cs typeface="Times New Roman" pitchFamily="18" charset="0"/>
              </a:rPr>
              <a:t> when there is more disease prevalence in the nursery and field;  the heavier planting rate is required</a:t>
            </a:r>
            <a:r>
              <a:rPr lang="en-US" sz="2500" dirty="0" smtClean="0">
                <a:latin typeface="Times New Roman" pitchFamily="18" charset="0"/>
                <a:cs typeface="Times New Roman" pitchFamily="18" charset="0"/>
              </a:rPr>
              <a:t>.</a:t>
            </a:r>
          </a:p>
          <a:p>
            <a:pPr lvl="1"/>
            <a:r>
              <a:rPr lang="en-US" sz="2500" dirty="0" smtClean="0">
                <a:latin typeface="Times New Roman" pitchFamily="18" charset="0"/>
                <a:cs typeface="Times New Roman" pitchFamily="18" charset="0"/>
              </a:rPr>
              <a:t> Etc</a:t>
            </a:r>
            <a:r>
              <a:rPr lang="en-US" sz="2500" dirty="0">
                <a:latin typeface="Times New Roman" pitchFamily="18" charset="0"/>
                <a:cs typeface="Times New Roman" pitchFamily="18" charset="0"/>
              </a:rPr>
              <a:t>….</a:t>
            </a:r>
          </a:p>
          <a:p>
            <a:pPr marL="0" indent="0">
              <a:buNone/>
            </a:pPr>
            <a:endParaRPr lang="en-US" dirty="0" smtClean="0"/>
          </a:p>
          <a:p>
            <a:endParaRPr lang="en-US" dirty="0"/>
          </a:p>
        </p:txBody>
      </p:sp>
    </p:spTree>
    <p:extLst>
      <p:ext uri="{BB962C8B-B14F-4D97-AF65-F5344CB8AC3E}">
        <p14:creationId xmlns:p14="http://schemas.microsoft.com/office/powerpoint/2010/main" xmlns="" val="10221432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400800"/>
          </a:xfrm>
        </p:spPr>
        <p:txBody>
          <a:bodyPr>
            <a:normAutofit/>
          </a:bodyPr>
          <a:lstStyle/>
          <a:p>
            <a:pPr>
              <a:buFont typeface="Wingdings" pitchFamily="2" charset="2"/>
              <a:buChar char="q"/>
            </a:pPr>
            <a:r>
              <a:rPr lang="en-US" sz="2700" b="1" i="1" dirty="0">
                <a:latin typeface="Times New Roman" pitchFamily="18" charset="0"/>
                <a:cs typeface="Times New Roman" pitchFamily="18" charset="0"/>
              </a:rPr>
              <a:t>Depth of planting f</a:t>
            </a:r>
            <a:r>
              <a:rPr lang="en-US" sz="2500" b="1" dirty="0">
                <a:latin typeface="Times New Roman" pitchFamily="18" charset="0"/>
                <a:cs typeface="Times New Roman" pitchFamily="18" charset="0"/>
              </a:rPr>
              <a:t>or direct planting crops to main field is</a:t>
            </a:r>
            <a:r>
              <a:rPr lang="en-US" sz="2500" dirty="0">
                <a:latin typeface="Times New Roman" pitchFamily="18" charset="0"/>
                <a:cs typeface="Times New Roman" pitchFamily="18" charset="0"/>
              </a:rPr>
              <a:t> based on: </a:t>
            </a:r>
          </a:p>
          <a:p>
            <a:pPr lvl="2">
              <a:buFont typeface="Wingdings" pitchFamily="2" charset="2"/>
              <a:buChar char="Ø"/>
            </a:pPr>
            <a:r>
              <a:rPr lang="en-US" sz="2500" b="1" dirty="0" smtClean="0">
                <a:latin typeface="Times New Roman" pitchFamily="18" charset="0"/>
                <a:cs typeface="Times New Roman" pitchFamily="18" charset="0"/>
              </a:rPr>
              <a:t>Size of seeds,</a:t>
            </a:r>
            <a:r>
              <a:rPr lang="en-US" sz="2500" dirty="0" smtClean="0">
                <a:latin typeface="Times New Roman" pitchFamily="18" charset="0"/>
                <a:cs typeface="Times New Roman" pitchFamily="18" charset="0"/>
              </a:rPr>
              <a:t> </a:t>
            </a:r>
          </a:p>
          <a:p>
            <a:pPr lvl="2">
              <a:buFont typeface="Wingdings" pitchFamily="2" charset="2"/>
              <a:buChar char="Ø"/>
            </a:pPr>
            <a:r>
              <a:rPr lang="en-US" sz="2500" b="1" dirty="0" smtClean="0">
                <a:latin typeface="Times New Roman" pitchFamily="18" charset="0"/>
                <a:cs typeface="Times New Roman" pitchFamily="18" charset="0"/>
              </a:rPr>
              <a:t>Kind of soil</a:t>
            </a:r>
            <a:r>
              <a:rPr lang="en-US" sz="2500" dirty="0" smtClean="0">
                <a:latin typeface="Times New Roman" pitchFamily="18" charset="0"/>
                <a:cs typeface="Times New Roman" pitchFamily="18" charset="0"/>
              </a:rPr>
              <a:t> &amp; </a:t>
            </a:r>
          </a:p>
          <a:p>
            <a:pPr lvl="2">
              <a:buFont typeface="Wingdings" pitchFamily="2" charset="2"/>
              <a:buChar char="Ø"/>
            </a:pPr>
            <a:r>
              <a:rPr lang="en-US" sz="2500" b="1" dirty="0" smtClean="0">
                <a:latin typeface="Times New Roman" pitchFamily="18" charset="0"/>
                <a:cs typeface="Times New Roman" pitchFamily="18" charset="0"/>
              </a:rPr>
              <a:t>Moisture content of soil</a:t>
            </a:r>
            <a:endParaRPr lang="en-US" sz="2500" dirty="0" smtClean="0"/>
          </a:p>
          <a:p>
            <a:pPr>
              <a:lnSpc>
                <a:spcPct val="120000"/>
              </a:lnSpc>
              <a:buFont typeface="Arial" charset="0"/>
              <a:buNone/>
            </a:pPr>
            <a:endParaRPr lang="en-US" sz="2800" b="1" dirty="0" smtClean="0">
              <a:latin typeface="Times New Roman" pitchFamily="18" charset="0"/>
              <a:cs typeface="Times New Roman" pitchFamily="18" charset="0"/>
            </a:endParaRPr>
          </a:p>
          <a:p>
            <a:pPr>
              <a:lnSpc>
                <a:spcPct val="120000"/>
              </a:lnSpc>
              <a:buFont typeface="Arial" charset="0"/>
              <a:buNone/>
            </a:pPr>
            <a:r>
              <a:rPr lang="en-US" sz="3600" b="1" dirty="0" smtClean="0">
                <a:latin typeface="Times New Roman" pitchFamily="18" charset="0"/>
                <a:cs typeface="Times New Roman" pitchFamily="18" charset="0"/>
              </a:rPr>
              <a:t>4</a:t>
            </a:r>
            <a:r>
              <a:rPr lang="en-US" sz="3600" b="1" dirty="0">
                <a:latin typeface="Times New Roman" pitchFamily="18" charset="0"/>
                <a:cs typeface="Times New Roman" pitchFamily="18" charset="0"/>
              </a:rPr>
              <a:t>. Transplanting</a:t>
            </a:r>
            <a:endParaRPr lang="am-ET" sz="3600" b="1" dirty="0">
              <a:latin typeface="Times New Roman" pitchFamily="18" charset="0"/>
              <a:cs typeface="Times New Roman" pitchFamily="18" charset="0"/>
            </a:endParaRPr>
          </a:p>
          <a:p>
            <a:pPr>
              <a:lnSpc>
                <a:spcPct val="120000"/>
              </a:lnSpc>
            </a:pPr>
            <a:r>
              <a:rPr lang="en-US" sz="2600" b="1" dirty="0" smtClean="0">
                <a:latin typeface="Times New Roman" pitchFamily="18" charset="0"/>
                <a:cs typeface="Times New Roman" pitchFamily="18" charset="0"/>
              </a:rPr>
              <a:t>After the land is prepared</a:t>
            </a:r>
            <a:r>
              <a:rPr lang="en-US" sz="2600" dirty="0" smtClean="0">
                <a:latin typeface="Times New Roman" pitchFamily="18" charset="0"/>
                <a:cs typeface="Times New Roman" pitchFamily="18" charset="0"/>
              </a:rPr>
              <a:t> &amp; seedlings are </a:t>
            </a:r>
            <a:r>
              <a:rPr lang="en-US" sz="2600" b="1" dirty="0" smtClean="0">
                <a:latin typeface="Times New Roman" pitchFamily="18" charset="0"/>
                <a:cs typeface="Times New Roman" pitchFamily="18" charset="0"/>
              </a:rPr>
              <a:t>grown in nursery </a:t>
            </a:r>
            <a:r>
              <a:rPr lang="en-US" sz="2600" dirty="0" smtClean="0">
                <a:latin typeface="Times New Roman" pitchFamily="18" charset="0"/>
                <a:cs typeface="Times New Roman" pitchFamily="18" charset="0"/>
              </a:rPr>
              <a:t>of the prepared land; </a:t>
            </a:r>
          </a:p>
          <a:p>
            <a:pPr lvl="1">
              <a:lnSpc>
                <a:spcPct val="120000"/>
              </a:lnSpc>
            </a:pPr>
            <a:r>
              <a:rPr lang="en-US" sz="2600" dirty="0" smtClean="0">
                <a:latin typeface="Times New Roman" pitchFamily="18" charset="0"/>
                <a:cs typeface="Times New Roman" pitchFamily="18" charset="0"/>
              </a:rPr>
              <a:t>Seedlings are </a:t>
            </a:r>
            <a:r>
              <a:rPr lang="en-US" sz="2600" b="1" dirty="0" smtClean="0">
                <a:latin typeface="Times New Roman" pitchFamily="18" charset="0"/>
                <a:cs typeface="Times New Roman" pitchFamily="18" charset="0"/>
              </a:rPr>
              <a:t>planted /transplanting</a:t>
            </a:r>
            <a:r>
              <a:rPr lang="en-US" sz="2600" dirty="0" smtClean="0">
                <a:latin typeface="Times New Roman" pitchFamily="18" charset="0"/>
                <a:cs typeface="Times New Roman" pitchFamily="18" charset="0"/>
              </a:rPr>
              <a:t> to the filed</a:t>
            </a:r>
          </a:p>
          <a:p>
            <a:pPr lvl="2">
              <a:lnSpc>
                <a:spcPct val="120000"/>
              </a:lnSpc>
            </a:pP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After hardening off </a:t>
            </a:r>
            <a:r>
              <a:rPr lang="en-US" sz="2600" dirty="0" smtClean="0">
                <a:latin typeface="Times New Roman" pitchFamily="18" charset="0"/>
                <a:cs typeface="Times New Roman" pitchFamily="18" charset="0"/>
              </a:rPr>
              <a:t>seedlings is done in nursery.</a:t>
            </a:r>
          </a:p>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Define the term Transplanting---------?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152400" y="228600"/>
            <a:ext cx="8839200" cy="7924800"/>
          </a:xfrm>
        </p:spPr>
        <p:txBody>
          <a:bodyPr>
            <a:normAutofit fontScale="92500" lnSpcReduction="10000"/>
          </a:bodyPr>
          <a:lstStyle/>
          <a:p>
            <a:r>
              <a:rPr lang="en-US" sz="3500" b="1" dirty="0" smtClean="0">
                <a:latin typeface="Times New Roman" pitchFamily="18" charset="0"/>
                <a:cs typeface="Times New Roman" pitchFamily="18" charset="0"/>
              </a:rPr>
              <a:t> </a:t>
            </a:r>
            <a:r>
              <a:rPr lang="en-US" b="1" dirty="0">
                <a:latin typeface="Times New Roman" pitchFamily="18" charset="0"/>
                <a:cs typeface="Times New Roman" pitchFamily="18" charset="0"/>
              </a:rPr>
              <a:t>Transplanting can be defined as: </a:t>
            </a:r>
          </a:p>
          <a:p>
            <a:pPr lvl="1"/>
            <a:r>
              <a:rPr lang="en-US" sz="2900" dirty="0">
                <a:latin typeface="Times New Roman" pitchFamily="18" charset="0"/>
                <a:cs typeface="Times New Roman" pitchFamily="18" charset="0"/>
              </a:rPr>
              <a:t>it refers to taking seedlings out of the nursery bed and then planting it elsewhere or</a:t>
            </a:r>
          </a:p>
          <a:p>
            <a:pPr lvl="1"/>
            <a:r>
              <a:rPr lang="en-US" sz="2900" dirty="0">
                <a:latin typeface="Times New Roman" pitchFamily="18" charset="0"/>
                <a:cs typeface="Times New Roman" pitchFamily="18" charset="0"/>
              </a:rPr>
              <a:t> it refers to the operation of lifting the seedlings from the seedbeds or containers grown in nursery &amp; transferring &amp; planting them to the field (open or main field) where they will grow and mature. </a:t>
            </a:r>
          </a:p>
          <a:p>
            <a:pPr lvl="1"/>
            <a:r>
              <a:rPr lang="en-US" sz="2900" dirty="0">
                <a:latin typeface="Times New Roman" pitchFamily="18" charset="0"/>
                <a:cs typeface="Times New Roman" pitchFamily="18" charset="0"/>
              </a:rPr>
              <a:t>Transplanting seedlings from nursery seedbed to open field is also be called </a:t>
            </a:r>
            <a:r>
              <a:rPr lang="en-US" sz="2900" b="1" dirty="0">
                <a:latin typeface="Times New Roman" pitchFamily="18" charset="0"/>
                <a:cs typeface="Times New Roman" pitchFamily="18" charset="0"/>
              </a:rPr>
              <a:t>planting or field transplanting.</a:t>
            </a:r>
          </a:p>
          <a:p>
            <a:pPr>
              <a:lnSpc>
                <a:spcPct val="120000"/>
              </a:lnSpc>
            </a:pPr>
            <a:endParaRPr lang="en-US" sz="2900" dirty="0" smtClean="0">
              <a:latin typeface="Times New Roman" pitchFamily="18" charset="0"/>
              <a:cs typeface="Times New Roman" pitchFamily="18" charset="0"/>
            </a:endParaRPr>
          </a:p>
          <a:p>
            <a:pPr>
              <a:lnSpc>
                <a:spcPct val="120000"/>
              </a:lnSpc>
            </a:pPr>
            <a:r>
              <a:rPr lang="en-US" sz="2900" dirty="0" smtClean="0">
                <a:latin typeface="Times New Roman" pitchFamily="18" charset="0"/>
                <a:cs typeface="Times New Roman" pitchFamily="18" charset="0"/>
              </a:rPr>
              <a:t>For </a:t>
            </a:r>
            <a:r>
              <a:rPr lang="en-US" sz="2900" dirty="0">
                <a:latin typeface="Times New Roman" pitchFamily="18" charset="0"/>
                <a:cs typeface="Times New Roman" pitchFamily="18" charset="0"/>
              </a:rPr>
              <a:t>some vegetable crops &amp; under </a:t>
            </a:r>
            <a:r>
              <a:rPr lang="en-US" sz="2900" b="1" dirty="0">
                <a:latin typeface="Times New Roman" pitchFamily="18" charset="0"/>
                <a:cs typeface="Times New Roman" pitchFamily="18" charset="0"/>
              </a:rPr>
              <a:t>certain environmental &amp; economical </a:t>
            </a:r>
            <a:r>
              <a:rPr lang="en-US" sz="2900" b="1" dirty="0" smtClean="0">
                <a:latin typeface="Times New Roman" pitchFamily="18" charset="0"/>
                <a:cs typeface="Times New Roman" pitchFamily="18" charset="0"/>
              </a:rPr>
              <a:t>situations </a:t>
            </a:r>
            <a:r>
              <a:rPr lang="en-US" sz="2900" dirty="0" smtClean="0">
                <a:latin typeface="Times New Roman" pitchFamily="18" charset="0"/>
                <a:cs typeface="Times New Roman" pitchFamily="18" charset="0"/>
              </a:rPr>
              <a:t>planting </a:t>
            </a:r>
            <a:r>
              <a:rPr lang="en-US" sz="2900" dirty="0">
                <a:latin typeface="Times New Roman" pitchFamily="18" charset="0"/>
                <a:cs typeface="Times New Roman" pitchFamily="18" charset="0"/>
              </a:rPr>
              <a:t>using transplants is the preferred method of crop establishment in the field.</a:t>
            </a:r>
          </a:p>
          <a:p>
            <a:pPr>
              <a:lnSpc>
                <a:spcPct val="120000"/>
              </a:lnSpc>
              <a:buFont typeface="Arial" charset="0"/>
              <a:buNone/>
            </a:pPr>
            <a:endParaRPr lang="en-US" sz="2900" dirty="0" smtClean="0">
              <a:latin typeface="Times New Roman" pitchFamily="18" charset="0"/>
              <a:cs typeface="Times New Roman" pitchFamily="18" charset="0"/>
            </a:endParaRPr>
          </a:p>
          <a:p>
            <a:pPr>
              <a:lnSpc>
                <a:spcPct val="120000"/>
              </a:lnSpc>
            </a:pPr>
            <a:endParaRPr lang="en-US" sz="2400" dirty="0" smtClean="0">
              <a:latin typeface="Times New Roman" pitchFamily="18" charset="0"/>
              <a:cs typeface="Times New Roman" pitchFamily="18" charset="0"/>
            </a:endParaRPr>
          </a:p>
          <a:p>
            <a:endParaRPr lang="en-US" sz="1600" dirty="0" smtClean="0"/>
          </a:p>
          <a:p>
            <a:pPr>
              <a:buNone/>
            </a:pPr>
            <a:endParaRPr lang="en-US" sz="2400" dirty="0" smtClean="0"/>
          </a:p>
          <a:p>
            <a:pPr>
              <a:buNone/>
            </a:pPr>
            <a:r>
              <a:rPr lang="en-US" sz="2400" dirty="0" smtClean="0"/>
              <a:t> </a:t>
            </a:r>
            <a:endParaRPr lang="en-US" dirty="0" smtClean="0"/>
          </a:p>
          <a:p>
            <a:pPr marL="0" indent="0">
              <a:buNone/>
            </a:pPr>
            <a:endParaRPr lang="en-US" sz="2400" b="1" dirty="0" smtClean="0"/>
          </a:p>
          <a:p>
            <a:endParaRPr lang="en-US" sz="2400" dirty="0" smtClean="0"/>
          </a:p>
        </p:txBody>
      </p:sp>
    </p:spTree>
    <p:extLst>
      <p:ext uri="{BB962C8B-B14F-4D97-AF65-F5344CB8AC3E}">
        <p14:creationId xmlns:p14="http://schemas.microsoft.com/office/powerpoint/2010/main" xmlns="" val="24848772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6934200"/>
          </a:xfrm>
        </p:spPr>
        <p:txBody>
          <a:bodyPr>
            <a:normAutofit fontScale="70000" lnSpcReduction="20000"/>
          </a:bodyPr>
          <a:lstStyle/>
          <a:p>
            <a:pPr>
              <a:lnSpc>
                <a:spcPct val="120000"/>
              </a:lnSpc>
            </a:pPr>
            <a:r>
              <a:rPr lang="en-US" sz="4600" b="1" dirty="0">
                <a:latin typeface="Times New Roman" pitchFamily="18" charset="0"/>
                <a:cs typeface="Times New Roman" pitchFamily="18" charset="0"/>
              </a:rPr>
              <a:t>Importance of transplanting than direct sowing;</a:t>
            </a:r>
          </a:p>
          <a:p>
            <a:pPr lvl="1">
              <a:lnSpc>
                <a:spcPct val="120000"/>
              </a:lnSpc>
            </a:pPr>
            <a:r>
              <a:rPr lang="en-US" sz="3700" i="1" dirty="0">
                <a:latin typeface="Times New Roman" pitchFamily="18" charset="0"/>
                <a:cs typeface="Times New Roman" pitchFamily="18" charset="0"/>
              </a:rPr>
              <a:t>Direct sowing requires several times more seeds than for transplanting </a:t>
            </a:r>
          </a:p>
          <a:p>
            <a:pPr lvl="1">
              <a:lnSpc>
                <a:spcPct val="120000"/>
              </a:lnSpc>
            </a:pPr>
            <a:r>
              <a:rPr lang="en-US" sz="3700" i="1" dirty="0">
                <a:latin typeface="Times New Roman" pitchFamily="18" charset="0"/>
                <a:cs typeface="Times New Roman" pitchFamily="18" charset="0"/>
              </a:rPr>
              <a:t>Transplanting can ensure an earlier harvest</a:t>
            </a:r>
          </a:p>
          <a:p>
            <a:pPr lvl="1">
              <a:lnSpc>
                <a:spcPct val="120000"/>
              </a:lnSpc>
            </a:pPr>
            <a:r>
              <a:rPr lang="en-US" sz="3700" i="1" dirty="0">
                <a:latin typeface="Times New Roman" pitchFamily="18" charset="0"/>
                <a:cs typeface="Times New Roman" pitchFamily="18" charset="0"/>
              </a:rPr>
              <a:t>Thinning operation can be minimized in the field.</a:t>
            </a:r>
          </a:p>
          <a:p>
            <a:pPr lvl="1">
              <a:lnSpc>
                <a:spcPct val="120000"/>
              </a:lnSpc>
            </a:pPr>
            <a:r>
              <a:rPr lang="en-US" sz="3700" i="1" dirty="0">
                <a:latin typeface="Times New Roman" pitchFamily="18" charset="0"/>
                <a:cs typeface="Times New Roman" pitchFamily="18" charset="0"/>
              </a:rPr>
              <a:t>Allow plants to develop better root systems, and it helps in maintaining uniform crop stand in the field. </a:t>
            </a:r>
          </a:p>
          <a:p>
            <a:pPr lvl="2">
              <a:lnSpc>
                <a:spcPct val="120000"/>
              </a:lnSpc>
            </a:pPr>
            <a:r>
              <a:rPr lang="en-US" sz="3700" i="1" dirty="0">
                <a:latin typeface="Times New Roman" pitchFamily="18" charset="0"/>
                <a:cs typeface="Times New Roman" pitchFamily="18" charset="0"/>
              </a:rPr>
              <a:t>Root branching usually increases in the transplanted plants. Transplanting results in a more stocky plant with a better root system. </a:t>
            </a:r>
          </a:p>
          <a:p>
            <a:pPr lvl="1">
              <a:lnSpc>
                <a:spcPct val="120000"/>
              </a:lnSpc>
            </a:pPr>
            <a:r>
              <a:rPr lang="en-US" sz="3700" i="1" dirty="0">
                <a:latin typeface="Times New Roman" pitchFamily="18" charset="0"/>
                <a:cs typeface="Times New Roman" pitchFamily="18" charset="0"/>
              </a:rPr>
              <a:t>It enable warm-season crops to be grown in regions too cold for direct seeding</a:t>
            </a:r>
          </a:p>
          <a:p>
            <a:pPr lvl="1">
              <a:lnSpc>
                <a:spcPct val="120000"/>
              </a:lnSpc>
            </a:pPr>
            <a:r>
              <a:rPr lang="en-US" sz="3700" i="1" dirty="0">
                <a:latin typeface="Times New Roman" pitchFamily="18" charset="0"/>
                <a:cs typeface="Times New Roman" pitchFamily="18" charset="0"/>
              </a:rPr>
              <a:t>To give each plant more space etc…</a:t>
            </a:r>
          </a:p>
          <a:p>
            <a:pPr lvl="1">
              <a:lnSpc>
                <a:spcPct val="120000"/>
              </a:lnSpc>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600" dirty="0">
              <a:latin typeface="Times New Roman" pitchFamily="18" charset="0"/>
              <a:cs typeface="Times New Roman" pitchFamily="18" charset="0"/>
            </a:endParaRPr>
          </a:p>
          <a:p>
            <a:pPr>
              <a:lnSpc>
                <a:spcPct val="120000"/>
              </a:lnSpc>
            </a:pPr>
            <a:endParaRPr lang="en-US" sz="4000" b="1" dirty="0" smtClean="0">
              <a:latin typeface="Times New Roman" pitchFamily="18" charset="0"/>
              <a:cs typeface="Times New Roman" pitchFamily="18" charset="0"/>
            </a:endParaRPr>
          </a:p>
          <a:p>
            <a:pPr lvl="1">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629400"/>
          </a:xfrm>
        </p:spPr>
        <p:txBody>
          <a:bodyPr>
            <a:noAutofit/>
          </a:bodyPr>
          <a:lstStyle/>
          <a:p>
            <a:pPr>
              <a:lnSpc>
                <a:spcPct val="120000"/>
              </a:lnSpc>
              <a:buNone/>
            </a:pPr>
            <a:r>
              <a:rPr lang="en-US" sz="2800" b="1" dirty="0">
                <a:latin typeface="Times New Roman" pitchFamily="18" charset="0"/>
                <a:cs typeface="Times New Roman" pitchFamily="18" charset="0"/>
              </a:rPr>
              <a:t>Factors affecting the establishment of transplants</a:t>
            </a:r>
          </a:p>
          <a:p>
            <a:r>
              <a:rPr lang="en-US" sz="2600" dirty="0">
                <a:latin typeface="Times New Roman" pitchFamily="18" charset="0"/>
                <a:cs typeface="Times New Roman" pitchFamily="18" charset="0"/>
              </a:rPr>
              <a:t>Transplanting </a:t>
            </a:r>
            <a:r>
              <a:rPr lang="en-US" sz="2600" b="1" dirty="0">
                <a:latin typeface="Times New Roman" pitchFamily="18" charset="0"/>
                <a:cs typeface="Times New Roman" pitchFamily="18" charset="0"/>
              </a:rPr>
              <a:t>success depends </a:t>
            </a:r>
            <a:r>
              <a:rPr lang="en-US" sz="2600" dirty="0">
                <a:latin typeface="Times New Roman" pitchFamily="18" charset="0"/>
                <a:cs typeface="Times New Roman" pitchFamily="18" charset="0"/>
              </a:rPr>
              <a:t>on how rapidly a plant is able to regenerate those parts of the root system that were lost/ damaged during transplanting. </a:t>
            </a:r>
          </a:p>
          <a:p>
            <a:endParaRPr lang="en-US" sz="2600" b="1" dirty="0">
              <a:latin typeface="Times New Roman" pitchFamily="18" charset="0"/>
              <a:cs typeface="Times New Roman" pitchFamily="18" charset="0"/>
            </a:endParaRPr>
          </a:p>
          <a:p>
            <a:r>
              <a:rPr lang="en-US" sz="2600" b="1" dirty="0">
                <a:latin typeface="Times New Roman" pitchFamily="18" charset="0"/>
                <a:cs typeface="Times New Roman" pitchFamily="18" charset="0"/>
              </a:rPr>
              <a:t>Success of transplanting of vegetable seedling is depend on</a:t>
            </a:r>
          </a:p>
          <a:p>
            <a:pPr lvl="1"/>
            <a:r>
              <a:rPr lang="en-US" sz="2600" b="1" dirty="0">
                <a:latin typeface="Times New Roman" pitchFamily="18" charset="0"/>
                <a:cs typeface="Times New Roman" pitchFamily="18" charset="0"/>
              </a:rPr>
              <a:t>The techniques used in performing of transplanting jobs: </a:t>
            </a:r>
            <a:r>
              <a:rPr lang="en-US" sz="2600" dirty="0">
                <a:latin typeface="Times New Roman" pitchFamily="18" charset="0"/>
                <a:cs typeface="Times New Roman" pitchFamily="18" charset="0"/>
              </a:rPr>
              <a:t>The way, in which plants are prepared, lifted and transported</a:t>
            </a:r>
          </a:p>
          <a:p>
            <a:pPr lvl="1"/>
            <a:r>
              <a:rPr lang="en-US" sz="2600" dirty="0">
                <a:latin typeface="Times New Roman" pitchFamily="18" charset="0"/>
                <a:cs typeface="Times New Roman" pitchFamily="18" charset="0"/>
              </a:rPr>
              <a:t>The </a:t>
            </a:r>
            <a:r>
              <a:rPr lang="en-US" sz="2600" b="1" dirty="0">
                <a:latin typeface="Times New Roman" pitchFamily="18" charset="0"/>
                <a:cs typeface="Times New Roman" pitchFamily="18" charset="0"/>
              </a:rPr>
              <a:t>environment</a:t>
            </a:r>
            <a:r>
              <a:rPr lang="en-US" sz="2600" dirty="0">
                <a:latin typeface="Times New Roman" pitchFamily="18" charset="0"/>
                <a:cs typeface="Times New Roman" pitchFamily="18" charset="0"/>
              </a:rPr>
              <a:t> during transplanting</a:t>
            </a:r>
          </a:p>
          <a:p>
            <a:pPr lvl="1"/>
            <a:r>
              <a:rPr lang="en-US" sz="2600" b="1" dirty="0">
                <a:latin typeface="Times New Roman" pitchFamily="18" charset="0"/>
                <a:cs typeface="Times New Roman" pitchFamily="18" charset="0"/>
              </a:rPr>
              <a:t>Post-planting care</a:t>
            </a:r>
            <a:r>
              <a:rPr lang="en-US" sz="2600" dirty="0">
                <a:latin typeface="Times New Roman" pitchFamily="18" charset="0"/>
                <a:cs typeface="Times New Roman" pitchFamily="18" charset="0"/>
              </a:rPr>
              <a:t>: weeding, cultivation etc…</a:t>
            </a:r>
          </a:p>
          <a:p>
            <a:pPr marL="457200" lvl="1" indent="0">
              <a:buNone/>
            </a:pPr>
            <a:endParaRPr lang="en-US" sz="2500" b="1" dirty="0" smtClean="0">
              <a:latin typeface="Times New Roman" pitchFamily="18" charset="0"/>
              <a:cs typeface="Times New Roman" pitchFamily="18" charset="0"/>
            </a:endParaRPr>
          </a:p>
          <a:p>
            <a:pPr lvl="1"/>
            <a:endParaRPr lang="en-US" sz="2500" dirty="0" smtClean="0">
              <a:latin typeface="Times New Roman" pitchFamily="18" charset="0"/>
              <a:cs typeface="Times New Roman" pitchFamily="18" charset="0"/>
            </a:endParaRPr>
          </a:p>
          <a:p>
            <a:pPr lvl="1">
              <a:buNone/>
            </a:pPr>
            <a:endParaRPr lang="en-US" sz="2500" dirty="0" smtClean="0">
              <a:latin typeface="Times New Roman" pitchFamily="18" charset="0"/>
              <a:cs typeface="Times New Roman" pitchFamily="18" charset="0"/>
            </a:endParaRPr>
          </a:p>
          <a:p>
            <a:pPr lvl="1">
              <a:buNone/>
            </a:pPr>
            <a:endParaRPr lang="en-US" sz="2500" dirty="0" smtClean="0">
              <a:latin typeface="Times New Roman" pitchFamily="18" charset="0"/>
              <a:cs typeface="Times New Roman" pitchFamily="18" charset="0"/>
            </a:endParaRPr>
          </a:p>
          <a:p>
            <a:pPr lvl="1">
              <a:buNone/>
            </a:pPr>
            <a:endParaRPr lang="en-US"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839200" cy="6629400"/>
          </a:xfrm>
        </p:spPr>
        <p:txBody>
          <a:bodyPr/>
          <a:lstStyle/>
          <a:p>
            <a:pPr lvl="1"/>
            <a:r>
              <a:rPr lang="en-US" sz="2500" b="1" dirty="0" smtClean="0">
                <a:latin typeface="Times New Roman" pitchFamily="18" charset="0"/>
                <a:cs typeface="Times New Roman" pitchFamily="18" charset="0"/>
              </a:rPr>
              <a:t>Stage of the crops at the time of transplanting</a:t>
            </a:r>
            <a:r>
              <a:rPr lang="en-US" sz="2500" dirty="0" smtClean="0">
                <a:latin typeface="Times New Roman" pitchFamily="18" charset="0"/>
                <a:cs typeface="Times New Roman" pitchFamily="18" charset="0"/>
              </a:rPr>
              <a:t>: </a:t>
            </a:r>
            <a:r>
              <a:rPr lang="en-US" sz="2500" b="1" dirty="0" smtClean="0">
                <a:latin typeface="Times New Roman" pitchFamily="18" charset="0"/>
                <a:cs typeface="Times New Roman" pitchFamily="18" charset="0"/>
              </a:rPr>
              <a:t>neither too big nor too small </a:t>
            </a:r>
            <a:r>
              <a:rPr lang="en-US" sz="2500" dirty="0" smtClean="0">
                <a:latin typeface="Times New Roman" pitchFamily="18" charset="0"/>
                <a:cs typeface="Times New Roman" pitchFamily="18" charset="0"/>
              </a:rPr>
              <a:t>in fact, this stage varies with the crop type; </a:t>
            </a:r>
          </a:p>
          <a:p>
            <a:pPr lvl="2"/>
            <a:r>
              <a:rPr lang="en-US" sz="2500" dirty="0" smtClean="0">
                <a:latin typeface="Times New Roman" pitchFamily="18" charset="0"/>
                <a:cs typeface="Times New Roman" pitchFamily="18" charset="0"/>
              </a:rPr>
              <a:t>For lettuce seedlings to be left in the nursery for more than 30 days from seeding;</a:t>
            </a:r>
          </a:p>
          <a:p>
            <a:pPr lvl="2"/>
            <a:r>
              <a:rPr lang="en-US" sz="2500" dirty="0" smtClean="0">
                <a:latin typeface="Times New Roman" pitchFamily="18" charset="0"/>
                <a:cs typeface="Times New Roman" pitchFamily="18" charset="0"/>
              </a:rPr>
              <a:t>For leeks 45 to 75 days, </a:t>
            </a:r>
          </a:p>
          <a:p>
            <a:pPr lvl="2"/>
            <a:r>
              <a:rPr lang="en-US" sz="2500" dirty="0" smtClean="0">
                <a:latin typeface="Times New Roman" pitchFamily="18" charset="0"/>
                <a:cs typeface="Times New Roman" pitchFamily="18" charset="0"/>
              </a:rPr>
              <a:t>For cabbage 30 to 40 days,</a:t>
            </a:r>
          </a:p>
          <a:p>
            <a:pPr lvl="2"/>
            <a:r>
              <a:rPr lang="en-US" sz="2500" dirty="0" smtClean="0">
                <a:latin typeface="Times New Roman" pitchFamily="18" charset="0"/>
                <a:cs typeface="Times New Roman" pitchFamily="18" charset="0"/>
              </a:rPr>
              <a:t> For tomatoes 30 to 45 days &amp;</a:t>
            </a:r>
          </a:p>
          <a:p>
            <a:pPr lvl="2"/>
            <a:r>
              <a:rPr lang="en-US" sz="2500" dirty="0" smtClean="0">
                <a:latin typeface="Times New Roman" pitchFamily="18" charset="0"/>
                <a:cs typeface="Times New Roman" pitchFamily="18" charset="0"/>
              </a:rPr>
              <a:t> for sweet and chili peppers, about 45 days. </a:t>
            </a:r>
          </a:p>
          <a:p>
            <a:pPr lvl="1"/>
            <a:r>
              <a:rPr lang="en-US" sz="2500" b="1" dirty="0" smtClean="0">
                <a:latin typeface="Times New Roman" pitchFamily="18" charset="0"/>
                <a:cs typeface="Times New Roman" pitchFamily="18" charset="0"/>
              </a:rPr>
              <a:t>The type of crop to be transplanted:</a:t>
            </a:r>
            <a:r>
              <a:rPr lang="en-US" sz="2500" dirty="0" smtClean="0">
                <a:latin typeface="Times New Roman" pitchFamily="18" charset="0"/>
                <a:cs typeface="Times New Roman" pitchFamily="18" charset="0"/>
              </a:rPr>
              <a:t> </a:t>
            </a:r>
          </a:p>
          <a:p>
            <a:pPr lvl="2"/>
            <a:r>
              <a:rPr lang="en-US" sz="2500" dirty="0" smtClean="0">
                <a:latin typeface="Times New Roman" pitchFamily="18" charset="0"/>
                <a:cs typeface="Times New Roman" pitchFamily="18" charset="0"/>
              </a:rPr>
              <a:t>Some plants are more injured by transplanting than others. Plants may vary in their capacity of new root formation, in the proportion of the root system they retain and its effectiveness</a:t>
            </a:r>
          </a:p>
          <a:p>
            <a:pPr lvl="3"/>
            <a:r>
              <a:rPr lang="en-US" sz="2500" dirty="0" smtClean="0">
                <a:latin typeface="Times New Roman" pitchFamily="18" charset="0"/>
                <a:cs typeface="Times New Roman" pitchFamily="18" charset="0"/>
              </a:rPr>
              <a:t> Which all together affect growth and development of the crop after transplanting.</a:t>
            </a:r>
          </a:p>
          <a:p>
            <a:pPr lvl="1"/>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r>
              <a:rPr lang="en-US" sz="2800" b="1" dirty="0" smtClean="0">
                <a:latin typeface="Times New Roman" pitchFamily="18" charset="0"/>
                <a:cs typeface="Times New Roman" pitchFamily="18" charset="0"/>
              </a:rPr>
              <a:t>Table 2. The adaptability/ease of transplanting of vegetables to transplanting varies widely between crops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44410397"/>
              </p:ext>
            </p:extLst>
          </p:nvPr>
        </p:nvGraphicFramePr>
        <p:xfrm>
          <a:off x="228600" y="1371600"/>
          <a:ext cx="8686800" cy="5372100"/>
        </p:xfrm>
        <a:graphic>
          <a:graphicData uri="http://schemas.openxmlformats.org/drawingml/2006/table">
            <a:tbl>
              <a:tblPr firstRow="1" bandRow="1">
                <a:tableStyleId>{5C22544A-7EE6-4342-B048-85BDC9FD1C3A}</a:tableStyleId>
              </a:tblPr>
              <a:tblGrid>
                <a:gridCol w="3048000"/>
                <a:gridCol w="2971800"/>
                <a:gridCol w="2667000"/>
              </a:tblGrid>
              <a:tr h="370840">
                <a:tc>
                  <a:txBody>
                    <a:bodyPr/>
                    <a:lstStyle/>
                    <a:p>
                      <a:pPr marL="0" marR="0" algn="just">
                        <a:lnSpc>
                          <a:spcPct val="100000"/>
                        </a:lnSpc>
                        <a:spcBef>
                          <a:spcPts val="0"/>
                        </a:spcBef>
                        <a:spcAft>
                          <a:spcPts val="0"/>
                        </a:spcAft>
                      </a:pPr>
                      <a:r>
                        <a:rPr lang="en-US" sz="2500" dirty="0" smtClean="0">
                          <a:solidFill>
                            <a:srgbClr val="FFFF00"/>
                          </a:solidFill>
                          <a:effectLst/>
                          <a:latin typeface="Times New Roman" pitchFamily="18" charset="0"/>
                          <a:cs typeface="Times New Roman" pitchFamily="18" charset="0"/>
                        </a:rPr>
                        <a:t>Easily </a:t>
                      </a:r>
                      <a:r>
                        <a:rPr lang="en-US" sz="2500" dirty="0">
                          <a:solidFill>
                            <a:srgbClr val="FFFF00"/>
                          </a:solidFill>
                          <a:effectLst/>
                          <a:latin typeface="Times New Roman" pitchFamily="18" charset="0"/>
                          <a:cs typeface="Times New Roman" pitchFamily="18" charset="0"/>
                        </a:rPr>
                        <a:t>Survive</a:t>
                      </a:r>
                    </a:p>
                    <a:p>
                      <a:pPr marL="0" marR="0" algn="just">
                        <a:lnSpc>
                          <a:spcPct val="100000"/>
                        </a:lnSpc>
                        <a:spcBef>
                          <a:spcPts val="0"/>
                        </a:spcBef>
                        <a:spcAft>
                          <a:spcPts val="0"/>
                        </a:spcAft>
                      </a:pPr>
                      <a:r>
                        <a:rPr lang="en-US" sz="2500" dirty="0">
                          <a:solidFill>
                            <a:srgbClr val="FFFF00"/>
                          </a:solidFill>
                          <a:effectLst/>
                          <a:latin typeface="Times New Roman" pitchFamily="18" charset="0"/>
                          <a:cs typeface="Times New Roman" pitchFamily="18" charset="0"/>
                        </a:rPr>
                        <a:t>Transplanting</a:t>
                      </a:r>
                      <a:endParaRPr lang="en-US" sz="2500" dirty="0">
                        <a:solidFill>
                          <a:srgbClr val="FFFF00"/>
                        </a:solidFill>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dirty="0">
                          <a:solidFill>
                            <a:srgbClr val="FFFF00"/>
                          </a:solidFill>
                          <a:effectLst/>
                          <a:latin typeface="Times New Roman" pitchFamily="18" charset="0"/>
                          <a:cs typeface="Times New Roman" pitchFamily="18" charset="0"/>
                        </a:rPr>
                        <a:t>Require Care in</a:t>
                      </a:r>
                    </a:p>
                    <a:p>
                      <a:pPr marL="0" marR="0" algn="just">
                        <a:lnSpc>
                          <a:spcPct val="100000"/>
                        </a:lnSpc>
                        <a:spcBef>
                          <a:spcPts val="0"/>
                        </a:spcBef>
                        <a:spcAft>
                          <a:spcPts val="0"/>
                        </a:spcAft>
                      </a:pPr>
                      <a:r>
                        <a:rPr lang="en-US" sz="2500" dirty="0">
                          <a:solidFill>
                            <a:srgbClr val="FFFF00"/>
                          </a:solidFill>
                          <a:effectLst/>
                          <a:latin typeface="Times New Roman" pitchFamily="18" charset="0"/>
                          <a:cs typeface="Times New Roman" pitchFamily="18" charset="0"/>
                        </a:rPr>
                        <a:t>the Operation</a:t>
                      </a:r>
                      <a:endParaRPr lang="en-US" sz="2500" dirty="0">
                        <a:solidFill>
                          <a:srgbClr val="FFFF00"/>
                        </a:solidFill>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dirty="0" smtClean="0">
                          <a:solidFill>
                            <a:srgbClr val="FFFF00"/>
                          </a:solidFill>
                          <a:effectLst/>
                          <a:latin typeface="Times New Roman" pitchFamily="18" charset="0"/>
                          <a:cs typeface="Times New Roman" pitchFamily="18" charset="0"/>
                        </a:rPr>
                        <a:t>Not</a:t>
                      </a:r>
                      <a:r>
                        <a:rPr lang="en-US" sz="2500" baseline="0" dirty="0" smtClean="0">
                          <a:solidFill>
                            <a:srgbClr val="FFFF00"/>
                          </a:solidFill>
                          <a:effectLst/>
                          <a:latin typeface="Times New Roman" pitchFamily="18" charset="0"/>
                          <a:cs typeface="Times New Roman" pitchFamily="18" charset="0"/>
                        </a:rPr>
                        <a:t> </a:t>
                      </a:r>
                      <a:r>
                        <a:rPr lang="en-US" sz="2500" dirty="0" smtClean="0">
                          <a:solidFill>
                            <a:srgbClr val="FFFF00"/>
                          </a:solidFill>
                          <a:effectLst/>
                          <a:latin typeface="Times New Roman" pitchFamily="18" charset="0"/>
                          <a:cs typeface="Times New Roman" pitchFamily="18" charset="0"/>
                        </a:rPr>
                        <a:t>Successfully </a:t>
                      </a:r>
                      <a:r>
                        <a:rPr lang="en-US" sz="2500" dirty="0">
                          <a:solidFill>
                            <a:srgbClr val="FFFF00"/>
                          </a:solidFill>
                          <a:effectLst/>
                          <a:latin typeface="Times New Roman" pitchFamily="18" charset="0"/>
                          <a:cs typeface="Times New Roman" pitchFamily="18" charset="0"/>
                        </a:rPr>
                        <a:t>Transplanted</a:t>
                      </a:r>
                    </a:p>
                    <a:p>
                      <a:pPr marL="0" marR="0" algn="just">
                        <a:lnSpc>
                          <a:spcPct val="100000"/>
                        </a:lnSpc>
                        <a:spcBef>
                          <a:spcPts val="0"/>
                        </a:spcBef>
                        <a:spcAft>
                          <a:spcPts val="0"/>
                        </a:spcAft>
                      </a:pPr>
                      <a:r>
                        <a:rPr lang="en-US" sz="2500" dirty="0">
                          <a:solidFill>
                            <a:srgbClr val="FFFF00"/>
                          </a:solidFill>
                          <a:effectLst/>
                          <a:latin typeface="Times New Roman" pitchFamily="18" charset="0"/>
                          <a:cs typeface="Times New Roman" pitchFamily="18" charset="0"/>
                        </a:rPr>
                        <a:t>by Usual Methods</a:t>
                      </a:r>
                      <a:endParaRPr lang="en-US" sz="2500" dirty="0">
                        <a:solidFill>
                          <a:srgbClr val="FFFF00"/>
                        </a:solidFill>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Broccoli</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Beets</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a:effectLst/>
                          <a:latin typeface="Times New Roman" pitchFamily="18" charset="0"/>
                          <a:cs typeface="Times New Roman" pitchFamily="18" charset="0"/>
                        </a:rPr>
                        <a:t>Beans</a:t>
                      </a:r>
                      <a:endParaRPr lang="en-US" sz="2500" i="1">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Cabbage</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Carrots (young)</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Corn</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Cauliflower</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Celery</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Cucumbers</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Eggplant</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Chard</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Peas</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Lettuce</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Melon (2 true leaves)</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Okra</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Chinese cabbage</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Squash (2 true leaves)</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Sweet potato slips</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a:effectLst/>
                          <a:latin typeface="Times New Roman" pitchFamily="18" charset="0"/>
                          <a:cs typeface="Times New Roman" pitchFamily="18" charset="0"/>
                        </a:rPr>
                        <a:t>Onion (tends to bolt)</a:t>
                      </a:r>
                      <a:endParaRPr lang="en-US" sz="2500" i="1">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a:effectLst/>
                          <a:latin typeface="Times New Roman" pitchFamily="18" charset="0"/>
                          <a:cs typeface="Times New Roman" pitchFamily="18" charset="0"/>
                        </a:rPr>
                        <a:t>Tomatoes</a:t>
                      </a:r>
                      <a:endParaRPr lang="en-US" sz="2500" i="1">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r>
              <a:tr h="370840">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Pepper</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c>
                  <a:txBody>
                    <a:bodyPr/>
                    <a:lstStyle/>
                    <a:p>
                      <a:pPr marL="0" marR="0" algn="just">
                        <a:lnSpc>
                          <a:spcPct val="100000"/>
                        </a:lnSpc>
                        <a:spcBef>
                          <a:spcPts val="0"/>
                        </a:spcBef>
                        <a:spcAft>
                          <a:spcPts val="0"/>
                        </a:spcAft>
                      </a:pPr>
                      <a:r>
                        <a:rPr lang="en-US" sz="2500" i="1" dirty="0">
                          <a:effectLst/>
                          <a:latin typeface="Times New Roman" pitchFamily="18" charset="0"/>
                          <a:cs typeface="Times New Roman" pitchFamily="18" charset="0"/>
                        </a:rPr>
                        <a:t> </a:t>
                      </a:r>
                      <a:endParaRPr lang="en-US" sz="2500" i="1" dirty="0">
                        <a:effectLst/>
                        <a:latin typeface="Times New Roman" pitchFamily="18" charset="0"/>
                        <a:ea typeface="Times New Roman"/>
                        <a:cs typeface="Times New Roman" pitchFamily="18" charset="0"/>
                      </a:endParaRPr>
                    </a:p>
                  </a:txBody>
                  <a:tcPr marL="19050" marR="19050" marT="19050" marB="19050" anchor="ct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839200" cy="6629400"/>
          </a:xfrm>
        </p:spPr>
        <p:txBody>
          <a:bodyPr>
            <a:normAutofit/>
          </a:bodyPr>
          <a:lstStyle/>
          <a:p>
            <a:pPr>
              <a:buFont typeface="Wingdings" pitchFamily="2" charset="2"/>
              <a:buChar char="§"/>
            </a:pPr>
            <a:r>
              <a:rPr lang="en-US" sz="3600" b="1" dirty="0" smtClean="0">
                <a:latin typeface="Times New Roman" pitchFamily="18" charset="0"/>
                <a:cs typeface="Times New Roman" pitchFamily="18" charset="0"/>
              </a:rPr>
              <a:t>Time/stage for Nursery Transplanting: </a:t>
            </a:r>
          </a:p>
          <a:p>
            <a:pPr lvl="1">
              <a:buFont typeface="Wingdings" pitchFamily="2" charset="2"/>
              <a:buChar char="§"/>
            </a:pPr>
            <a:r>
              <a:rPr lang="en-US" sz="3200" dirty="0" smtClean="0">
                <a:latin typeface="Times New Roman" pitchFamily="18" charset="0"/>
                <a:cs typeface="Times New Roman" pitchFamily="18" charset="0"/>
              </a:rPr>
              <a:t>Generally speaking; nursery transplanting should be done </a:t>
            </a:r>
            <a:r>
              <a:rPr lang="en-US" sz="5400" b="1" dirty="0" smtClean="0">
                <a:latin typeface="Times New Roman" pitchFamily="18" charset="0"/>
                <a:cs typeface="Times New Roman" pitchFamily="18" charset="0"/>
              </a:rPr>
              <a:t>before flower bud differentiation </a:t>
            </a:r>
            <a:r>
              <a:rPr lang="en-US" sz="7200" b="1" dirty="0" smtClean="0">
                <a:latin typeface="Times New Roman" pitchFamily="18" charset="0"/>
                <a:cs typeface="Times New Roman" pitchFamily="18" charset="0"/>
              </a:rPr>
              <a:t>?</a:t>
            </a:r>
            <a:r>
              <a:rPr lang="en-US" sz="6000" b="1" dirty="0" smtClean="0">
                <a:latin typeface="Times New Roman" pitchFamily="18" charset="0"/>
                <a:cs typeface="Times New Roman" pitchFamily="18" charset="0"/>
              </a:rPr>
              <a:t> </a:t>
            </a:r>
          </a:p>
          <a:p>
            <a:pPr lvl="3">
              <a:buFont typeface="Wingdings" pitchFamily="2" charset="2"/>
              <a:buChar char="§"/>
            </a:pPr>
            <a:r>
              <a:rPr lang="en-US" sz="3200" dirty="0" smtClean="0">
                <a:latin typeface="Times New Roman" pitchFamily="18" charset="0"/>
                <a:cs typeface="Times New Roman" pitchFamily="18" charset="0"/>
              </a:rPr>
              <a:t>for fruit vegetables </a:t>
            </a:r>
            <a:r>
              <a:rPr lang="en-US" sz="2800" dirty="0" smtClean="0">
                <a:latin typeface="Times New Roman" pitchFamily="18" charset="0"/>
                <a:cs typeface="Times New Roman" pitchFamily="18" charset="0"/>
              </a:rPr>
              <a:t>to avoid transplant shock. </a:t>
            </a:r>
          </a:p>
          <a:p>
            <a:pPr lvl="1">
              <a:buFont typeface="Wingdings" pitchFamily="2" charset="2"/>
              <a:buChar char="§"/>
            </a:pPr>
            <a:endParaRPr lang="en-US" sz="2500" dirty="0" smtClean="0">
              <a:latin typeface="Times New Roman" pitchFamily="18" charset="0"/>
              <a:cs typeface="Times New Roman" pitchFamily="18" charset="0"/>
            </a:endParaRPr>
          </a:p>
          <a:p>
            <a:pPr marL="914400" lvl="2" indent="0">
              <a:buNone/>
            </a:pPr>
            <a:endParaRPr lang="en-US" sz="2500" dirty="0" smtClean="0">
              <a:latin typeface="Times New Roman" pitchFamily="18" charset="0"/>
              <a:cs typeface="Times New Roman" pitchFamily="18" charset="0"/>
            </a:endParaRPr>
          </a:p>
          <a:p>
            <a:pPr lvl="2">
              <a:buNone/>
            </a:pPr>
            <a:endParaRPr lang="en-US" sz="2500" dirty="0" smtClean="0">
              <a:latin typeface="Times New Roman" pitchFamily="18" charset="0"/>
              <a:cs typeface="Times New Roman" pitchFamily="18" charset="0"/>
            </a:endParaRPr>
          </a:p>
          <a:p>
            <a:pPr lvl="1">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3602</TotalTime>
  <Words>11424</Words>
  <Application>Microsoft Office PowerPoint</Application>
  <PresentationFormat>On-screen Show (4:3)</PresentationFormat>
  <Paragraphs>1479</Paragraphs>
  <Slides>162</Slides>
  <Notes>4</Notes>
  <HiddenSlides>0</HiddenSlides>
  <MMClips>0</MMClips>
  <ScaleCrop>false</ScaleCrop>
  <HeadingPairs>
    <vt:vector size="4" baseType="variant">
      <vt:variant>
        <vt:lpstr>Theme</vt:lpstr>
      </vt:variant>
      <vt:variant>
        <vt:i4>1</vt:i4>
      </vt:variant>
      <vt:variant>
        <vt:lpstr>Slide Titles</vt:lpstr>
      </vt:variant>
      <vt:variant>
        <vt:i4>162</vt:i4>
      </vt:variant>
    </vt:vector>
  </HeadingPairs>
  <TitlesOfParts>
    <vt:vector size="163" baseType="lpstr">
      <vt:lpstr>Office Theme</vt:lpstr>
      <vt:lpstr>Slide 1</vt:lpstr>
      <vt:lpstr> Chapter-5. Principles of Vegetable Crops Production &amp; Management  </vt:lpstr>
      <vt:lpstr>5.1. Pre-planting operations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5.1.1.2. Types of nursery/growing structures (Greenhouse, lath house, cold frames &amp; hot beds &amp; field)</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5.1.1.3. Preparation of Media for Raising Seedlings in Nursery </vt:lpstr>
      <vt:lpstr>Slide 31</vt:lpstr>
      <vt:lpstr>Slide 32</vt:lpstr>
      <vt:lpstr>Slide 33</vt:lpstr>
      <vt:lpstr>Slide 34</vt:lpstr>
      <vt:lpstr>5.1.1.4. Pot &amp; Bare Rooted Seedling Production  </vt:lpstr>
      <vt:lpstr>Slide 36</vt:lpstr>
      <vt:lpstr>Slide 37</vt:lpstr>
      <vt:lpstr>Slide 38</vt:lpstr>
      <vt:lpstr>Slide 39</vt:lpstr>
      <vt:lpstr>Slide 40</vt:lpstr>
      <vt:lpstr>Slide 41</vt:lpstr>
      <vt:lpstr>Slide 42</vt:lpstr>
      <vt:lpstr>Slide 43</vt:lpstr>
      <vt:lpstr>Slide 44</vt:lpstr>
      <vt:lpstr>5.1.3. Seedbed Preparation &amp; Quality Seed Sowing </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5.1.4. Seedling management/Post Sowing Care in Nursery</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5.1.5 Field Establishment &amp; Management</vt:lpstr>
      <vt:lpstr>Slide 83</vt:lpstr>
      <vt:lpstr>Slide 84</vt:lpstr>
      <vt:lpstr>Slide 85</vt:lpstr>
      <vt:lpstr>Slide 86</vt:lpstr>
      <vt:lpstr>Slide 87</vt:lpstr>
      <vt:lpstr>Slide 88</vt:lpstr>
      <vt:lpstr>Slide 89</vt:lpstr>
      <vt:lpstr>Slide 90</vt:lpstr>
      <vt:lpstr>3. Time, Method, Depth &amp; Rate of Sowing Seeds or Seedling Planting (transplants) </vt:lpstr>
      <vt:lpstr>Slide 92</vt:lpstr>
      <vt:lpstr>Slide 93</vt:lpstr>
      <vt:lpstr>Slide 94</vt:lpstr>
      <vt:lpstr>Slide 95</vt:lpstr>
      <vt:lpstr>Slide 96</vt:lpstr>
      <vt:lpstr>Slide 97</vt:lpstr>
      <vt:lpstr>Table 2. The adaptability/ease of transplanting of vegetables to transplanting varies widely between crops</vt:lpstr>
      <vt:lpstr>Slide 99</vt:lpstr>
      <vt:lpstr>Slide 100</vt:lpstr>
      <vt:lpstr>Slide 101</vt:lpstr>
      <vt:lpstr>Slide 102</vt:lpstr>
      <vt:lpstr>Slide 103</vt:lpstr>
      <vt:lpstr>Slide 104</vt:lpstr>
      <vt:lpstr>Field Management </vt:lpstr>
      <vt:lpstr>Slide 106</vt:lpstr>
      <vt:lpstr> </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10. Other Cultural practices  </vt:lpstr>
      <vt:lpstr>Slide 136</vt:lpstr>
      <vt:lpstr>Slide 137</vt:lpstr>
      <vt:lpstr>Slide 138</vt:lpstr>
      <vt:lpstr>Slide 139</vt:lpstr>
      <vt:lpstr>Slide 140</vt:lpstr>
      <vt:lpstr>Slide 141</vt:lpstr>
      <vt:lpstr>11. Harvesting &amp; Postharvest Handling  </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proposal   On Garlic Variety Development /Garlic Regional Variety Trail</dc:title>
  <dc:creator>DBU</dc:creator>
  <cp:lastModifiedBy>user</cp:lastModifiedBy>
  <cp:revision>1077</cp:revision>
  <dcterms:created xsi:type="dcterms:W3CDTF">2019-12-20T05:16:53Z</dcterms:created>
  <dcterms:modified xsi:type="dcterms:W3CDTF">2020-05-14T14:06:36Z</dcterms:modified>
</cp:coreProperties>
</file>